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72" r:id="rId12"/>
    <p:sldId id="267" r:id="rId13"/>
    <p:sldId id="268" r:id="rId14"/>
    <p:sldId id="273" r:id="rId15"/>
    <p:sldId id="269" r:id="rId16"/>
    <p:sldId id="270" r:id="rId17"/>
    <p:sldId id="281" r:id="rId18"/>
    <p:sldId id="274" r:id="rId19"/>
    <p:sldId id="275" r:id="rId20"/>
    <p:sldId id="282" r:id="rId21"/>
    <p:sldId id="285" r:id="rId22"/>
    <p:sldId id="286" r:id="rId23"/>
    <p:sldId id="276" r:id="rId24"/>
    <p:sldId id="283" r:id="rId25"/>
    <p:sldId id="284" r:id="rId26"/>
    <p:sldId id="287" r:id="rId27"/>
    <p:sldId id="288" r:id="rId28"/>
    <p:sldId id="289" r:id="rId29"/>
    <p:sldId id="290" r:id="rId30"/>
    <p:sldId id="277" r:id="rId31"/>
    <p:sldId id="278" r:id="rId32"/>
    <p:sldId id="279" r:id="rId33"/>
    <p:sldId id="280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la Soudah" initials="OS" lastIdx="1" clrIdx="0">
    <p:extLst>
      <p:ext uri="{19B8F6BF-5375-455C-9EA6-DF929625EA0E}">
        <p15:presenceInfo xmlns:p15="http://schemas.microsoft.com/office/powerpoint/2012/main" userId="Ola Souda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2" d="100"/>
          <a:sy n="62" d="100"/>
        </p:scale>
        <p:origin x="96" y="1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0ABDD-A897-48A1-8A2B-F40CF6638ADF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63B93-EA54-4BD8-A83B-A174AAE73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315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0ABDD-A897-48A1-8A2B-F40CF6638ADF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63B93-EA54-4BD8-A83B-A174AAE73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224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0ABDD-A897-48A1-8A2B-F40CF6638ADF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63B93-EA54-4BD8-A83B-A174AAE73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505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0ABDD-A897-48A1-8A2B-F40CF6638ADF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63B93-EA54-4BD8-A83B-A174AAE73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05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0ABDD-A897-48A1-8A2B-F40CF6638ADF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63B93-EA54-4BD8-A83B-A174AAE73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898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0ABDD-A897-48A1-8A2B-F40CF6638ADF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63B93-EA54-4BD8-A83B-A174AAE73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297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0ABDD-A897-48A1-8A2B-F40CF6638ADF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63B93-EA54-4BD8-A83B-A174AAE73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12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0ABDD-A897-48A1-8A2B-F40CF6638ADF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63B93-EA54-4BD8-A83B-A174AAE73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362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0ABDD-A897-48A1-8A2B-F40CF6638ADF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63B93-EA54-4BD8-A83B-A174AAE73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700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0ABDD-A897-48A1-8A2B-F40CF6638ADF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63B93-EA54-4BD8-A83B-A174AAE73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255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0ABDD-A897-48A1-8A2B-F40CF6638ADF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63B93-EA54-4BD8-A83B-A174AAE73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886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0ABDD-A897-48A1-8A2B-F40CF6638ADF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63B93-EA54-4BD8-A83B-A174AAE73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80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186247"/>
            <a:ext cx="9144000" cy="132371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Qualitative Study Design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721630"/>
            <a:ext cx="9144000" cy="53617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MED 410</a:t>
            </a:r>
          </a:p>
          <a:p>
            <a:r>
              <a:rPr lang="en-US" dirty="0" smtClean="0"/>
              <a:t>Dr. Ola Soudah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662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Ethnography 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768" y="1690688"/>
            <a:ext cx="10661543" cy="5167312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7030A0"/>
                </a:solidFill>
              </a:rPr>
              <a:t>"The study of the culture and social organization of a particular group or community...  Ethnography refers to both the data gathering of anthropology and the development of analysis of specific peoples, settings, or ways of life.“ </a:t>
            </a:r>
          </a:p>
          <a:p>
            <a:pPr algn="ctr">
              <a:buFontTx/>
              <a:buChar char="-"/>
            </a:pPr>
            <a:r>
              <a:rPr lang="en-US" dirty="0" smtClean="0">
                <a:solidFill>
                  <a:srgbClr val="00B050"/>
                </a:solidFill>
              </a:rPr>
              <a:t>Calhoun, C. J. </a:t>
            </a:r>
          </a:p>
          <a:p>
            <a:pPr algn="ctr">
              <a:buFontTx/>
              <a:buChar char="-"/>
            </a:pPr>
            <a:endParaRPr lang="en-US" dirty="0" smtClean="0">
              <a:solidFill>
                <a:srgbClr val="00B050"/>
              </a:solidFill>
            </a:endParaRPr>
          </a:p>
          <a:p>
            <a:pPr>
              <a:buFontTx/>
              <a:buChar char="-"/>
            </a:pPr>
            <a:r>
              <a:rPr lang="en-US" sz="3200" dirty="0" smtClean="0"/>
              <a:t>Ethnography answers the question 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rgbClr val="0070C0"/>
                </a:solidFill>
              </a:rPr>
              <a:t>“What is the culture of a group of people?”. </a:t>
            </a:r>
          </a:p>
          <a:p>
            <a:pPr marL="0" indent="0">
              <a:buNone/>
            </a:pPr>
            <a:endParaRPr lang="en-US" sz="3200" dirty="0" smtClean="0">
              <a:solidFill>
                <a:srgbClr val="0070C0"/>
              </a:solidFill>
            </a:endParaRPr>
          </a:p>
          <a:p>
            <a:r>
              <a:rPr lang="en-US" dirty="0"/>
              <a:t>Ethnographers often </a:t>
            </a:r>
            <a:r>
              <a:rPr lang="en-US" b="1" dirty="0">
                <a:solidFill>
                  <a:srgbClr val="00B050"/>
                </a:solidFill>
              </a:rPr>
              <a:t>use participant </a:t>
            </a:r>
            <a:r>
              <a:rPr lang="en-US" b="1" dirty="0" smtClean="0">
                <a:solidFill>
                  <a:srgbClr val="00B050"/>
                </a:solidFill>
              </a:rPr>
              <a:t>observation </a:t>
            </a:r>
          </a:p>
          <a:p>
            <a:pPr marL="0" indent="0">
              <a:buNone/>
            </a:pPr>
            <a:r>
              <a:rPr lang="en-US" dirty="0" smtClean="0"/>
              <a:t>methods </a:t>
            </a:r>
            <a:r>
              <a:rPr lang="en-US" dirty="0"/>
              <a:t>to understand a group’s </a:t>
            </a:r>
            <a:r>
              <a:rPr lang="en-US" dirty="0" smtClean="0"/>
              <a:t>collective experiences, values</a:t>
            </a:r>
            <a:r>
              <a:rPr lang="en-US" dirty="0"/>
              <a:t>, beliefs, and behaviors.</a:t>
            </a: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0145" y="2835288"/>
            <a:ext cx="4235543" cy="303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251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723A72"/>
                </a:solidFill>
                <a:latin typeface="Arial-BoldMT"/>
              </a:rPr>
              <a:t>Ethnography </a:t>
            </a:r>
            <a:r>
              <a:rPr lang="en-US" dirty="0">
                <a:solidFill>
                  <a:srgbClr val="333333"/>
                </a:solidFill>
                <a:latin typeface="ArialMT"/>
              </a:rPr>
              <a:t>is the systematic study of </a:t>
            </a:r>
            <a:r>
              <a:rPr lang="en-US" dirty="0" smtClean="0">
                <a:solidFill>
                  <a:srgbClr val="333333"/>
                </a:solidFill>
                <a:latin typeface="ArialMT"/>
              </a:rPr>
              <a:t>people and </a:t>
            </a:r>
            <a:r>
              <a:rPr lang="en-US" dirty="0">
                <a:solidFill>
                  <a:srgbClr val="333333"/>
                </a:solidFill>
                <a:latin typeface="ArialMT"/>
              </a:rPr>
              <a:t>cultures in their natural environments</a:t>
            </a:r>
            <a:r>
              <a:rPr lang="en-US" dirty="0" smtClean="0">
                <a:solidFill>
                  <a:srgbClr val="333333"/>
                </a:solidFill>
                <a:latin typeface="ArialMT"/>
              </a:rPr>
              <a:t>.</a:t>
            </a:r>
          </a:p>
          <a:p>
            <a:endParaRPr lang="en-US" dirty="0">
              <a:solidFill>
                <a:srgbClr val="333333"/>
              </a:solidFill>
              <a:latin typeface="ArialMT"/>
            </a:endParaRPr>
          </a:p>
          <a:p>
            <a:pPr lvl="2"/>
            <a:r>
              <a:rPr lang="en-US" sz="2800" dirty="0"/>
              <a:t>Ethnography is an anthropological approach in </a:t>
            </a:r>
            <a:r>
              <a:rPr lang="en-US" sz="2800" dirty="0" smtClean="0"/>
              <a:t>which researchers </a:t>
            </a:r>
            <a:r>
              <a:rPr lang="en-US" sz="2800" dirty="0"/>
              <a:t>aim to develop an insider’s view (</a:t>
            </a:r>
            <a:r>
              <a:rPr lang="en-US" sz="2800" dirty="0" smtClean="0"/>
              <a:t>an </a:t>
            </a:r>
            <a:r>
              <a:rPr lang="en-US" sz="2800" b="1" dirty="0" smtClean="0">
                <a:solidFill>
                  <a:srgbClr val="00B050"/>
                </a:solidFill>
              </a:rPr>
              <a:t>emic </a:t>
            </a:r>
            <a:r>
              <a:rPr lang="en-US" sz="2800" b="1" dirty="0">
                <a:solidFill>
                  <a:srgbClr val="00B050"/>
                </a:solidFill>
              </a:rPr>
              <a:t>perspective</a:t>
            </a:r>
            <a:r>
              <a:rPr lang="en-US" sz="2800" dirty="0"/>
              <a:t>), rather than an outsider’s view (</a:t>
            </a:r>
            <a:r>
              <a:rPr lang="en-US" sz="2800" dirty="0" smtClean="0"/>
              <a:t>an </a:t>
            </a:r>
            <a:r>
              <a:rPr lang="en-US" sz="2800" b="1" dirty="0" smtClean="0">
                <a:solidFill>
                  <a:srgbClr val="00B050"/>
                </a:solidFill>
              </a:rPr>
              <a:t>etic </a:t>
            </a:r>
            <a:r>
              <a:rPr lang="en-US" sz="2800" b="1" dirty="0">
                <a:solidFill>
                  <a:srgbClr val="00B050"/>
                </a:solidFill>
              </a:rPr>
              <a:t>perspective</a:t>
            </a:r>
            <a:r>
              <a:rPr lang="en-US" sz="2800" dirty="0"/>
              <a:t>), of how members of a </a:t>
            </a:r>
            <a:r>
              <a:rPr lang="en-US" sz="2800" dirty="0" smtClean="0"/>
              <a:t>particular sociocultural </a:t>
            </a:r>
            <a:r>
              <a:rPr lang="en-US" sz="2800" dirty="0"/>
              <a:t>group understand their world.</a:t>
            </a:r>
          </a:p>
        </p:txBody>
      </p:sp>
      <p:sp>
        <p:nvSpPr>
          <p:cNvPr id="4" name="Rectangular Callout 3"/>
          <p:cNvSpPr/>
          <p:nvPr/>
        </p:nvSpPr>
        <p:spPr>
          <a:xfrm>
            <a:off x="179522" y="4138048"/>
            <a:ext cx="1556288" cy="1689315"/>
          </a:xfrm>
          <a:prstGeom prst="wedgeRectCallout">
            <a:avLst>
              <a:gd name="adj1" fmla="val 52190"/>
              <a:gd name="adj2" fmla="val -8862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Putting yourself in their shoes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49478" y="5359822"/>
            <a:ext cx="834454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It is typical for ethnographers to immerse themselves in the study community and to intentionally interact with the group for many months or years.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557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91892"/>
            <a:ext cx="10515600" cy="5185071"/>
          </a:xfrm>
        </p:spPr>
        <p:txBody>
          <a:bodyPr>
            <a:normAutofit/>
          </a:bodyPr>
          <a:lstStyle/>
          <a:p>
            <a:r>
              <a:rPr lang="en-US" dirty="0" smtClean="0"/>
              <a:t>In healthcare someone may choose ethnography when cultural parameter is suspected to play a role. 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0070C0"/>
                </a:solidFill>
              </a:rPr>
              <a:t>For example: </a:t>
            </a:r>
          </a:p>
          <a:p>
            <a:r>
              <a:rPr lang="en-US" dirty="0" smtClean="0"/>
              <a:t>Cultural role in obesity pandemic in certain countries ; ex. Some African countries definition of beauty still value overweight girls. </a:t>
            </a:r>
          </a:p>
          <a:p>
            <a:endParaRPr lang="en-US" dirty="0" smtClean="0"/>
          </a:p>
          <a:p>
            <a:r>
              <a:rPr lang="en-US" dirty="0" smtClean="0"/>
              <a:t>Ethnography will help healthcare professional become cultural sensitive and make them understand peoples behaviors, believes, and feelings.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262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Grounded Theory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5266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intent of a grounded theory study </a:t>
            </a:r>
            <a:r>
              <a:rPr lang="en-US" b="1" dirty="0" smtClean="0">
                <a:solidFill>
                  <a:srgbClr val="7030A0"/>
                </a:solidFill>
              </a:rPr>
              <a:t>is to move beyond description and to generate or discover a theory</a:t>
            </a:r>
            <a:r>
              <a:rPr lang="en-US" dirty="0" smtClean="0"/>
              <a:t>, an abstract analytical schema of a process. </a:t>
            </a:r>
          </a:p>
          <a:p>
            <a:endParaRPr lang="en-US" dirty="0"/>
          </a:p>
          <a:p>
            <a:r>
              <a:rPr lang="en-US" dirty="0" smtClean="0"/>
              <a:t>A key idea is that this theory-development does not come “off the shelf,” but rather is </a:t>
            </a:r>
            <a:r>
              <a:rPr lang="en-US" b="1" dirty="0" smtClean="0">
                <a:solidFill>
                  <a:srgbClr val="00B050"/>
                </a:solidFill>
              </a:rPr>
              <a:t>generated or “grounded” in data from participants </a:t>
            </a:r>
            <a:r>
              <a:rPr lang="en-US" dirty="0" smtClean="0"/>
              <a:t>who have experienced the process. </a:t>
            </a:r>
          </a:p>
          <a:p>
            <a:endParaRPr lang="en-US" dirty="0"/>
          </a:p>
          <a:p>
            <a:r>
              <a:rPr lang="en-US" dirty="0"/>
              <a:t>Data collection and data analysis </a:t>
            </a:r>
            <a:r>
              <a:rPr lang="en-US" dirty="0" smtClean="0"/>
              <a:t>occur simultaneously</a:t>
            </a:r>
            <a:r>
              <a:rPr lang="en-US" dirty="0"/>
              <a:t>, so that theories can be </a:t>
            </a:r>
            <a:r>
              <a:rPr lang="en-US" dirty="0" smtClean="0"/>
              <a:t>developed and refined (back and forth between data and theory concept).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917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dirty="0" smtClean="0"/>
              <a:t>Grounded theory researchers write down ideas while collecting or analyzing data … Called </a:t>
            </a:r>
            <a:r>
              <a:rPr lang="en-US" sz="3200" b="1" dirty="0" err="1" smtClean="0">
                <a:solidFill>
                  <a:srgbClr val="C00000"/>
                </a:solidFill>
              </a:rPr>
              <a:t>Memoing</a:t>
            </a:r>
            <a:r>
              <a:rPr lang="en-US" sz="3200" dirty="0" smtClean="0"/>
              <a:t> which help in sketching the process. </a:t>
            </a:r>
          </a:p>
          <a:p>
            <a:endParaRPr lang="en-US" sz="3000" b="1" dirty="0">
              <a:solidFill>
                <a:srgbClr val="00B050"/>
              </a:solidFill>
            </a:endParaRPr>
          </a:p>
          <a:p>
            <a:endParaRPr lang="en-US" sz="3000" b="1" dirty="0" smtClean="0">
              <a:solidFill>
                <a:srgbClr val="00B050"/>
              </a:solidFill>
            </a:endParaRPr>
          </a:p>
          <a:p>
            <a:r>
              <a:rPr lang="en-US" sz="3000" b="1" dirty="0" smtClean="0">
                <a:solidFill>
                  <a:srgbClr val="00B050"/>
                </a:solidFill>
              </a:rPr>
              <a:t>Example: </a:t>
            </a:r>
          </a:p>
          <a:p>
            <a:endParaRPr lang="en-US" sz="3000" dirty="0"/>
          </a:p>
          <a:p>
            <a:r>
              <a:rPr lang="en-US" sz="3000" dirty="0" smtClean="0"/>
              <a:t>Understand how do people influence other people’s behaviors. By  observing the behavior of people and their surrounding social web … researcher concluded that behavior is contagious (social contagion theory emerged).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4158701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8423" y="365125"/>
            <a:ext cx="11315153" cy="595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2446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Sampling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500" dirty="0" smtClean="0"/>
              <a:t>The aim of qualitative to collect </a:t>
            </a:r>
            <a:r>
              <a:rPr lang="en-US" sz="3500" b="1" dirty="0" smtClean="0">
                <a:solidFill>
                  <a:srgbClr val="0070C0"/>
                </a:solidFill>
              </a:rPr>
              <a:t>rich information </a:t>
            </a:r>
            <a:r>
              <a:rPr lang="en-US" sz="3500" dirty="0" smtClean="0"/>
              <a:t>… thus </a:t>
            </a:r>
          </a:p>
          <a:p>
            <a:endParaRPr lang="en-US" sz="3500" dirty="0" smtClean="0"/>
          </a:p>
          <a:p>
            <a:pPr marL="0" indent="0" algn="ctr">
              <a:buNone/>
            </a:pPr>
            <a:r>
              <a:rPr lang="en-US" sz="3900" b="1" dirty="0" smtClean="0">
                <a:solidFill>
                  <a:srgbClr val="C00000"/>
                </a:solidFill>
              </a:rPr>
              <a:t>Purposive sampling </a:t>
            </a:r>
          </a:p>
          <a:p>
            <a:pPr marL="0" indent="0" algn="ctr">
              <a:buNone/>
            </a:pPr>
            <a:endParaRPr lang="en-US" sz="35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3500" b="1" dirty="0" smtClean="0">
                <a:solidFill>
                  <a:srgbClr val="00B050"/>
                </a:solidFill>
              </a:rPr>
              <a:t>Types of purposive sampling:</a:t>
            </a:r>
          </a:p>
          <a:p>
            <a:pPr lvl="1"/>
            <a:r>
              <a:rPr lang="en-US" sz="3500" dirty="0" smtClean="0"/>
              <a:t>Convenient sample</a:t>
            </a:r>
          </a:p>
          <a:p>
            <a:pPr lvl="1"/>
            <a:r>
              <a:rPr lang="en-US" sz="3500" dirty="0" smtClean="0"/>
              <a:t>Heterogeneous sample : aim for diversity.</a:t>
            </a:r>
          </a:p>
          <a:p>
            <a:pPr lvl="1"/>
            <a:r>
              <a:rPr lang="en-US" sz="3500" dirty="0" smtClean="0"/>
              <a:t>Homogenous sample. </a:t>
            </a:r>
          </a:p>
          <a:p>
            <a:pPr lvl="1"/>
            <a:r>
              <a:rPr lang="en-US" sz="3500" dirty="0" smtClean="0"/>
              <a:t>Snowballing to reach hidden population. </a:t>
            </a:r>
          </a:p>
          <a:p>
            <a:pPr lvl="1"/>
            <a:r>
              <a:rPr lang="en-US" sz="3500" dirty="0" smtClean="0"/>
              <a:t>Typical case sampling.</a:t>
            </a:r>
          </a:p>
          <a:p>
            <a:pPr lvl="1"/>
            <a:r>
              <a:rPr lang="en-US" sz="3500" dirty="0" smtClean="0"/>
              <a:t>Extreme case sampling.</a:t>
            </a:r>
          </a:p>
          <a:p>
            <a:pPr marL="0" indent="0">
              <a:buNone/>
            </a:pPr>
            <a:endParaRPr lang="en-US" sz="36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9936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Data analysis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1" y="2401432"/>
            <a:ext cx="10816524" cy="399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6927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423" y="174569"/>
            <a:ext cx="10131425" cy="119900"/>
          </a:xfrm>
        </p:spPr>
        <p:txBody>
          <a:bodyPr>
            <a:normAutofit fontScale="90000"/>
          </a:bodyPr>
          <a:lstStyle/>
          <a:p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0652119"/>
              </p:ext>
            </p:extLst>
          </p:nvPr>
        </p:nvGraphicFramePr>
        <p:xfrm>
          <a:off x="325465" y="174569"/>
          <a:ext cx="11670222" cy="6683432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890074">
                  <a:extLst>
                    <a:ext uri="{9D8B030D-6E8A-4147-A177-3AD203B41FA5}">
                      <a16:colId xmlns:a16="http://schemas.microsoft.com/office/drawing/2014/main" val="493728484"/>
                    </a:ext>
                  </a:extLst>
                </a:gridCol>
                <a:gridCol w="3890074">
                  <a:extLst>
                    <a:ext uri="{9D8B030D-6E8A-4147-A177-3AD203B41FA5}">
                      <a16:colId xmlns:a16="http://schemas.microsoft.com/office/drawing/2014/main" val="2544521211"/>
                    </a:ext>
                  </a:extLst>
                </a:gridCol>
                <a:gridCol w="3890074">
                  <a:extLst>
                    <a:ext uri="{9D8B030D-6E8A-4147-A177-3AD203B41FA5}">
                      <a16:colId xmlns:a16="http://schemas.microsoft.com/office/drawing/2014/main" val="1150869683"/>
                    </a:ext>
                  </a:extLst>
                </a:gridCol>
              </a:tblGrid>
              <a:tr h="643534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dirty="0">
                          <a:effectLst/>
                        </a:rPr>
                        <a:t>Approach</a:t>
                      </a:r>
                      <a:endParaRPr lang="en-US" sz="2000" dirty="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dirty="0">
                          <a:effectLst/>
                        </a:rPr>
                        <a:t>When to use</a:t>
                      </a:r>
                      <a:endParaRPr lang="en-US" sz="2000" dirty="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dirty="0">
                          <a:effectLst/>
                        </a:rPr>
                        <a:t>Example</a:t>
                      </a:r>
                      <a:endParaRPr lang="en-US" sz="2000" dirty="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6641357"/>
                  </a:ext>
                </a:extLst>
              </a:tr>
              <a:tr h="2300912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effectLst/>
                        </a:rPr>
                        <a:t>Content analysis</a:t>
                      </a:r>
                      <a:endParaRPr lang="en-US" sz="20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 dirty="0">
                          <a:effectLst/>
                        </a:rPr>
                        <a:t>To describe and categorize common words, phrases, and ideas in qualitative data.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 dirty="0">
                          <a:effectLst/>
                        </a:rPr>
                        <a:t>A market researcher could perform content analysis to find out what kind of language is used in descriptions of therapeutic apps.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4997939"/>
                  </a:ext>
                </a:extLst>
              </a:tr>
              <a:tr h="1869493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effectLst/>
                        </a:rPr>
                        <a:t>Thematic analysis</a:t>
                      </a:r>
                      <a:endParaRPr lang="en-US" sz="20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 dirty="0">
                          <a:effectLst/>
                        </a:rPr>
                        <a:t>To identify and interpret patterns and themes in qualitative data.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 dirty="0">
                          <a:effectLst/>
                        </a:rPr>
                        <a:t>A psychologist could apply thematic analysis to </a:t>
                      </a:r>
                      <a:r>
                        <a:rPr lang="en-US" sz="2000" dirty="0" smtClean="0">
                          <a:effectLst/>
                        </a:rPr>
                        <a:t>diabetic</a:t>
                      </a:r>
                      <a:r>
                        <a:rPr lang="en-US" sz="2000" baseline="0" dirty="0" smtClean="0">
                          <a:effectLst/>
                        </a:rPr>
                        <a:t> patients </a:t>
                      </a:r>
                      <a:r>
                        <a:rPr lang="en-US" sz="2000" dirty="0" smtClean="0">
                          <a:effectLst/>
                        </a:rPr>
                        <a:t>to </a:t>
                      </a:r>
                      <a:r>
                        <a:rPr lang="en-US" sz="2000" dirty="0">
                          <a:effectLst/>
                        </a:rPr>
                        <a:t>explore how </a:t>
                      </a:r>
                      <a:r>
                        <a:rPr lang="en-US" sz="2000" dirty="0" smtClean="0">
                          <a:effectLst/>
                        </a:rPr>
                        <a:t>patients </a:t>
                      </a:r>
                      <a:r>
                        <a:rPr lang="en-US" sz="2000" dirty="0">
                          <a:effectLst/>
                        </a:rPr>
                        <a:t>shapes </a:t>
                      </a:r>
                      <a:r>
                        <a:rPr lang="en-US" sz="2000" dirty="0" smtClean="0">
                          <a:effectLst/>
                        </a:rPr>
                        <a:t>self-care.</a:t>
                      </a:r>
                      <a:endParaRPr lang="en-US" sz="2000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7752469"/>
                  </a:ext>
                </a:extLst>
              </a:tr>
              <a:tr h="1869493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effectLst/>
                        </a:rPr>
                        <a:t>Textual analysis</a:t>
                      </a:r>
                      <a:endParaRPr lang="en-US" sz="20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 dirty="0">
                          <a:effectLst/>
                        </a:rPr>
                        <a:t>To examine the content, structure, and design of texts.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 dirty="0">
                          <a:effectLst/>
                        </a:rPr>
                        <a:t>A media researcher could use textual analysis to understand how news coverage of </a:t>
                      </a:r>
                      <a:r>
                        <a:rPr lang="en-US" sz="2000" dirty="0" smtClean="0">
                          <a:effectLst/>
                        </a:rPr>
                        <a:t>COVID-19</a:t>
                      </a:r>
                      <a:r>
                        <a:rPr lang="en-US" sz="2000" baseline="0" dirty="0" smtClean="0">
                          <a:effectLst/>
                        </a:rPr>
                        <a:t> </a:t>
                      </a:r>
                      <a:r>
                        <a:rPr lang="en-US" sz="2000" dirty="0" smtClean="0">
                          <a:effectLst/>
                        </a:rPr>
                        <a:t>has changed</a:t>
                      </a:r>
                      <a:r>
                        <a:rPr lang="en-US" sz="2000" baseline="0" dirty="0" smtClean="0">
                          <a:effectLst/>
                        </a:rPr>
                        <a:t> people responses</a:t>
                      </a:r>
                      <a:r>
                        <a:rPr lang="en-US" sz="2000" dirty="0" smtClean="0">
                          <a:effectLst/>
                        </a:rPr>
                        <a:t>.</a:t>
                      </a:r>
                      <a:endParaRPr lang="en-US" sz="2000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35061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13751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Word cloud for content and text analysis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6293" y="1390761"/>
            <a:ext cx="7419414" cy="335070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1810" y="4921590"/>
            <a:ext cx="117528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333333"/>
                </a:solidFill>
              </a:rPr>
              <a:t>The analyst </a:t>
            </a:r>
            <a:r>
              <a:rPr lang="en-US" sz="2400" dirty="0">
                <a:solidFill>
                  <a:srgbClr val="333333"/>
                </a:solidFill>
              </a:rPr>
              <a:t>begins by systematically coding the text </a:t>
            </a:r>
            <a:r>
              <a:rPr lang="en-US" sz="2400" dirty="0" smtClean="0">
                <a:solidFill>
                  <a:srgbClr val="333333"/>
                </a:solidFill>
              </a:rPr>
              <a:t>using labels </a:t>
            </a:r>
            <a:r>
              <a:rPr lang="en-US" sz="2400" dirty="0">
                <a:solidFill>
                  <a:srgbClr val="333333"/>
                </a:solidFill>
              </a:rPr>
              <a:t>and categories derived from the text or </a:t>
            </a:r>
            <a:r>
              <a:rPr lang="en-US" sz="2400" dirty="0" smtClean="0">
                <a:solidFill>
                  <a:srgbClr val="333333"/>
                </a:solidFill>
              </a:rPr>
              <a:t>from existing </a:t>
            </a:r>
            <a:r>
              <a:rPr lang="en-US" sz="2400" dirty="0">
                <a:solidFill>
                  <a:srgbClr val="333333"/>
                </a:solidFill>
              </a:rPr>
              <a:t>theories or previous research findings. </a:t>
            </a:r>
            <a:endParaRPr lang="en-US" sz="2400" dirty="0" smtClean="0">
              <a:solidFill>
                <a:srgbClr val="333333"/>
              </a:solidFill>
            </a:endParaRPr>
          </a:p>
          <a:p>
            <a:endParaRPr lang="en-US" sz="2400" dirty="0">
              <a:solidFill>
                <a:srgbClr val="333333"/>
              </a:solidFill>
            </a:endParaRPr>
          </a:p>
          <a:p>
            <a:r>
              <a:rPr lang="en-US" sz="2400" dirty="0" smtClean="0">
                <a:solidFill>
                  <a:srgbClr val="333333"/>
                </a:solidFill>
              </a:rPr>
              <a:t>The analyst </a:t>
            </a:r>
            <a:r>
              <a:rPr lang="en-US" sz="2400" dirty="0">
                <a:solidFill>
                  <a:srgbClr val="333333"/>
                </a:solidFill>
              </a:rPr>
              <a:t>determines </a:t>
            </a:r>
            <a:r>
              <a:rPr lang="en-US" sz="2400" b="1" dirty="0">
                <a:solidFill>
                  <a:srgbClr val="0070C0"/>
                </a:solidFill>
              </a:rPr>
              <a:t>which codes occur most often </a:t>
            </a:r>
            <a:r>
              <a:rPr lang="en-US" sz="2400" dirty="0" smtClean="0">
                <a:solidFill>
                  <a:srgbClr val="333333"/>
                </a:solidFill>
              </a:rPr>
              <a:t>and then </a:t>
            </a:r>
            <a:r>
              <a:rPr lang="en-US" sz="2400" dirty="0">
                <a:solidFill>
                  <a:srgbClr val="333333"/>
                </a:solidFill>
              </a:rPr>
              <a:t>uses that information to identify the </a:t>
            </a:r>
            <a:r>
              <a:rPr lang="en-US" sz="2400" dirty="0" smtClean="0">
                <a:solidFill>
                  <a:srgbClr val="333333"/>
                </a:solidFill>
              </a:rPr>
              <a:t>most prominent </a:t>
            </a:r>
            <a:r>
              <a:rPr lang="en-US" sz="2400" dirty="0">
                <a:solidFill>
                  <a:srgbClr val="333333"/>
                </a:solidFill>
              </a:rPr>
              <a:t>patterns and themes in the text.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63500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When numbers can’t help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2202" y="1887618"/>
            <a:ext cx="9044553" cy="462167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723A72"/>
                </a:solidFill>
              </a:rPr>
              <a:t>Quantitative research </a:t>
            </a:r>
            <a:r>
              <a:rPr lang="en-US" sz="3200" dirty="0">
                <a:solidFill>
                  <a:srgbClr val="333333"/>
                </a:solidFill>
              </a:rPr>
              <a:t>uses structured, </a:t>
            </a:r>
            <a:r>
              <a:rPr lang="en-US" sz="3200" dirty="0" smtClean="0">
                <a:solidFill>
                  <a:srgbClr val="333333"/>
                </a:solidFill>
              </a:rPr>
              <a:t>hypothesis driven approaches </a:t>
            </a:r>
            <a:r>
              <a:rPr lang="en-US" sz="3200" dirty="0">
                <a:solidFill>
                  <a:srgbClr val="333333"/>
                </a:solidFill>
              </a:rPr>
              <a:t>to gather data that can </a:t>
            </a:r>
            <a:r>
              <a:rPr lang="en-US" sz="3200" dirty="0" smtClean="0">
                <a:solidFill>
                  <a:srgbClr val="333333"/>
                </a:solidFill>
              </a:rPr>
              <a:t>be statistically </a:t>
            </a:r>
            <a:r>
              <a:rPr lang="en-US" sz="3200" dirty="0">
                <a:solidFill>
                  <a:srgbClr val="333333"/>
                </a:solidFill>
              </a:rPr>
              <a:t>analyzed. </a:t>
            </a:r>
            <a:endParaRPr lang="en-US" sz="3200" dirty="0" smtClean="0">
              <a:solidFill>
                <a:srgbClr val="333333"/>
              </a:solidFill>
            </a:endParaRPr>
          </a:p>
          <a:p>
            <a:endParaRPr lang="en-US" sz="3200" dirty="0" smtClean="0">
              <a:solidFill>
                <a:srgbClr val="333333"/>
              </a:solidFill>
            </a:endParaRPr>
          </a:p>
          <a:p>
            <a:r>
              <a:rPr lang="en-US" sz="3200" b="1" dirty="0" smtClean="0">
                <a:solidFill>
                  <a:srgbClr val="723A72"/>
                </a:solidFill>
              </a:rPr>
              <a:t>Qualitative </a:t>
            </a:r>
            <a:r>
              <a:rPr lang="en-US" sz="3200" b="1" dirty="0">
                <a:solidFill>
                  <a:srgbClr val="723A72"/>
                </a:solidFill>
              </a:rPr>
              <a:t>research </a:t>
            </a:r>
            <a:r>
              <a:rPr lang="en-US" sz="3200" dirty="0">
                <a:solidFill>
                  <a:srgbClr val="333333"/>
                </a:solidFill>
              </a:rPr>
              <a:t>uses </a:t>
            </a:r>
            <a:r>
              <a:rPr lang="en-US" sz="3200" dirty="0" smtClean="0">
                <a:solidFill>
                  <a:srgbClr val="333333"/>
                </a:solidFill>
              </a:rPr>
              <a:t>in-depth interviews</a:t>
            </a:r>
            <a:r>
              <a:rPr lang="en-US" sz="3200" dirty="0">
                <a:solidFill>
                  <a:srgbClr val="333333"/>
                </a:solidFill>
              </a:rPr>
              <a:t>, focus group discussions, </a:t>
            </a:r>
            <a:r>
              <a:rPr lang="en-US" sz="3200" dirty="0" smtClean="0">
                <a:solidFill>
                  <a:srgbClr val="333333"/>
                </a:solidFill>
              </a:rPr>
              <a:t>participant observation</a:t>
            </a:r>
            <a:r>
              <a:rPr lang="en-US" sz="3200" dirty="0">
                <a:solidFill>
                  <a:srgbClr val="333333"/>
                </a:solidFill>
              </a:rPr>
              <a:t>, and other unstructured or </a:t>
            </a:r>
            <a:r>
              <a:rPr lang="en-US" sz="3200" dirty="0" smtClean="0">
                <a:solidFill>
                  <a:srgbClr val="333333"/>
                </a:solidFill>
              </a:rPr>
              <a:t>semi structured methods </a:t>
            </a:r>
            <a:r>
              <a:rPr lang="en-US" sz="3200" dirty="0">
                <a:solidFill>
                  <a:srgbClr val="333333"/>
                </a:solidFill>
              </a:rPr>
              <a:t>to explore attitudes </a:t>
            </a:r>
            <a:r>
              <a:rPr lang="en-US" sz="3200" dirty="0" smtClean="0">
                <a:solidFill>
                  <a:srgbClr val="333333"/>
                </a:solidFill>
              </a:rPr>
              <a:t>and perceptions</a:t>
            </a:r>
            <a:r>
              <a:rPr lang="en-US" sz="3200" dirty="0">
                <a:solidFill>
                  <a:srgbClr val="333333"/>
                </a:solidFill>
              </a:rPr>
              <a:t>, identify themes and patterns, </a:t>
            </a:r>
            <a:r>
              <a:rPr lang="en-US" sz="3200" dirty="0" smtClean="0">
                <a:solidFill>
                  <a:srgbClr val="333333"/>
                </a:solidFill>
              </a:rPr>
              <a:t>and formulate </a:t>
            </a:r>
            <a:r>
              <a:rPr lang="en-US" sz="3200" dirty="0">
                <a:solidFill>
                  <a:srgbClr val="333333"/>
                </a:solidFill>
              </a:rPr>
              <a:t>new theories.</a:t>
            </a:r>
            <a:endParaRPr lang="en-US" sz="3200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139486" y="3967565"/>
            <a:ext cx="2045775" cy="993263"/>
          </a:xfrm>
          <a:prstGeom prst="wedgeRoundRectCallout">
            <a:avLst>
              <a:gd name="adj1" fmla="val 74621"/>
              <a:gd name="adj2" fmla="val -33333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Theory Generating 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430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Codes, </a:t>
            </a:r>
            <a:r>
              <a:rPr lang="en-US" b="1" dirty="0" smtClean="0">
                <a:solidFill>
                  <a:srgbClr val="0070C0"/>
                </a:solidFill>
              </a:rPr>
              <a:t>Categories, and </a:t>
            </a:r>
            <a:r>
              <a:rPr lang="en-US" b="1" dirty="0">
                <a:solidFill>
                  <a:srgbClr val="0070C0"/>
                </a:solidFill>
              </a:rPr>
              <a:t>Themes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first level of coding is often called </a:t>
            </a:r>
            <a:r>
              <a:rPr lang="en-US" b="1" dirty="0" smtClean="0">
                <a:solidFill>
                  <a:srgbClr val="00B050"/>
                </a:solidFill>
              </a:rPr>
              <a:t>open coding </a:t>
            </a:r>
            <a:r>
              <a:rPr lang="en-US" b="1" dirty="0">
                <a:solidFill>
                  <a:srgbClr val="00B050"/>
                </a:solidFill>
              </a:rPr>
              <a:t>or initial coding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In </a:t>
            </a:r>
            <a:r>
              <a:rPr lang="en-US" dirty="0"/>
              <a:t>qualitative analysis, </a:t>
            </a:r>
            <a:r>
              <a:rPr lang="en-US" b="1" dirty="0" smtClean="0">
                <a:solidFill>
                  <a:srgbClr val="C00000"/>
                </a:solidFill>
              </a:rPr>
              <a:t>coding </a:t>
            </a:r>
            <a:r>
              <a:rPr lang="en-US" dirty="0" smtClean="0">
                <a:solidFill>
                  <a:srgbClr val="C00000"/>
                </a:solidFill>
              </a:rPr>
              <a:t>(or </a:t>
            </a:r>
            <a:r>
              <a:rPr lang="en-US" b="1" dirty="0">
                <a:solidFill>
                  <a:srgbClr val="C00000"/>
                </a:solidFill>
              </a:rPr>
              <a:t>indexing</a:t>
            </a:r>
            <a:r>
              <a:rPr lang="en-US" dirty="0"/>
              <a:t>) is the use of words or short phrases </a:t>
            </a:r>
            <a:r>
              <a:rPr lang="en-US" dirty="0" smtClean="0"/>
              <a:t>to briefly </a:t>
            </a:r>
            <a:r>
              <a:rPr lang="en-US" dirty="0"/>
              <a:t>summarize the </a:t>
            </a:r>
            <a:r>
              <a:rPr lang="en-US" dirty="0" smtClean="0"/>
              <a:t>contents.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sz="3200" dirty="0">
                <a:solidFill>
                  <a:srgbClr val="0070C0"/>
                </a:solidFill>
              </a:rPr>
              <a:t>A </a:t>
            </a:r>
            <a:r>
              <a:rPr lang="en-US" sz="3200" b="1" dirty="0">
                <a:solidFill>
                  <a:srgbClr val="C00000"/>
                </a:solidFill>
              </a:rPr>
              <a:t>code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dirty="0">
                <a:solidFill>
                  <a:srgbClr val="0070C0"/>
                </a:solidFill>
              </a:rPr>
              <a:t>is a label attached to </a:t>
            </a:r>
            <a:r>
              <a:rPr lang="en-US" sz="3200" dirty="0" smtClean="0">
                <a:solidFill>
                  <a:srgbClr val="0070C0"/>
                </a:solidFill>
              </a:rPr>
              <a:t>a word </a:t>
            </a:r>
            <a:r>
              <a:rPr lang="en-US" sz="3200" dirty="0">
                <a:solidFill>
                  <a:srgbClr val="0070C0"/>
                </a:solidFill>
              </a:rPr>
              <a:t>or phrase.</a:t>
            </a:r>
          </a:p>
        </p:txBody>
      </p:sp>
    </p:spTree>
    <p:extLst>
      <p:ext uri="{BB962C8B-B14F-4D97-AF65-F5344CB8AC3E}">
        <p14:creationId xmlns:p14="http://schemas.microsoft.com/office/powerpoint/2010/main" val="4109777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9712" y="551104"/>
            <a:ext cx="10515600" cy="5842835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The second level of coding sorts the codes </a:t>
            </a:r>
            <a:r>
              <a:rPr lang="en-US" sz="3200" dirty="0" smtClean="0"/>
              <a:t>and then </a:t>
            </a:r>
            <a:r>
              <a:rPr lang="en-US" sz="3200" dirty="0"/>
              <a:t>groups the codes into categories. </a:t>
            </a:r>
            <a:endParaRPr lang="en-US" sz="3200" dirty="0" smtClean="0"/>
          </a:p>
          <a:p>
            <a:endParaRPr lang="en-US" sz="3200" dirty="0"/>
          </a:p>
          <a:p>
            <a:pPr marL="0" indent="0" algn="ctr">
              <a:buNone/>
            </a:pPr>
            <a:r>
              <a:rPr lang="en-US" sz="3200" b="1" dirty="0" smtClean="0">
                <a:solidFill>
                  <a:srgbClr val="0070C0"/>
                </a:solidFill>
              </a:rPr>
              <a:t>A </a:t>
            </a:r>
            <a:r>
              <a:rPr lang="en-US" sz="3200" b="1" dirty="0">
                <a:solidFill>
                  <a:srgbClr val="C00000"/>
                </a:solidFill>
              </a:rPr>
              <a:t>category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</a:rPr>
              <a:t>is a </a:t>
            </a:r>
            <a:r>
              <a:rPr lang="en-US" sz="3200" b="1" dirty="0">
                <a:solidFill>
                  <a:srgbClr val="0070C0"/>
                </a:solidFill>
              </a:rPr>
              <a:t>group of related codes. </a:t>
            </a:r>
            <a:endParaRPr lang="en-US" sz="3200" b="1" dirty="0" smtClean="0">
              <a:solidFill>
                <a:srgbClr val="0070C0"/>
              </a:solidFill>
            </a:endParaRPr>
          </a:p>
          <a:p>
            <a:endParaRPr lang="en-US" sz="3200" dirty="0"/>
          </a:p>
          <a:p>
            <a:r>
              <a:rPr lang="en-US" sz="3200" dirty="0" smtClean="0"/>
              <a:t>The </a:t>
            </a:r>
            <a:r>
              <a:rPr lang="en-US" sz="3200" dirty="0"/>
              <a:t>goal is to </a:t>
            </a:r>
            <a:r>
              <a:rPr lang="en-US" sz="3200" b="1" dirty="0" smtClean="0">
                <a:solidFill>
                  <a:srgbClr val="00B050"/>
                </a:solidFill>
              </a:rPr>
              <a:t>identify trends </a:t>
            </a:r>
            <a:r>
              <a:rPr lang="en-US" sz="3200" b="1" dirty="0">
                <a:solidFill>
                  <a:srgbClr val="00B050"/>
                </a:solidFill>
              </a:rPr>
              <a:t>and patterns, look for relationships </a:t>
            </a:r>
            <a:r>
              <a:rPr lang="en-US" sz="3200" dirty="0" smtClean="0"/>
              <a:t>between codes</a:t>
            </a:r>
            <a:r>
              <a:rPr lang="en-US" sz="3200" dirty="0"/>
              <a:t>, and begin to understand multiple layers </a:t>
            </a:r>
            <a:r>
              <a:rPr lang="en-US" sz="3200" dirty="0" smtClean="0"/>
              <a:t>of meaning</a:t>
            </a:r>
            <a:r>
              <a:rPr lang="en-US" sz="3200" dirty="0"/>
              <a:t>. </a:t>
            </a:r>
            <a:endParaRPr lang="en-US" sz="3200" dirty="0" smtClean="0"/>
          </a:p>
          <a:p>
            <a:endParaRPr lang="en-US" sz="3200" dirty="0" smtClean="0"/>
          </a:p>
          <a:p>
            <a:pPr lvl="1"/>
            <a:r>
              <a:rPr lang="en-US" sz="2800" dirty="0" smtClean="0"/>
              <a:t>The </a:t>
            </a:r>
            <a:r>
              <a:rPr lang="en-US" sz="2800" dirty="0"/>
              <a:t>analyst seeks to identify similarities </a:t>
            </a:r>
            <a:r>
              <a:rPr lang="en-US" sz="2800" dirty="0" smtClean="0"/>
              <a:t>and differences </a:t>
            </a:r>
            <a:r>
              <a:rPr lang="en-US" sz="2800" dirty="0"/>
              <a:t>among codes, observe which codes </a:t>
            </a:r>
            <a:r>
              <a:rPr lang="en-US" sz="2800" dirty="0" smtClean="0"/>
              <a:t>occur frequently </a:t>
            </a:r>
            <a:r>
              <a:rPr lang="en-US" sz="2800" dirty="0"/>
              <a:t>or infrequently, note the sequence </a:t>
            </a:r>
            <a:r>
              <a:rPr lang="en-US" sz="2800" dirty="0" smtClean="0"/>
              <a:t>of codes</a:t>
            </a:r>
            <a:r>
              <a:rPr lang="en-US" sz="2800" dirty="0"/>
              <a:t>, and recognize other types of patterns </a:t>
            </a:r>
            <a:r>
              <a:rPr lang="en-US" sz="2800" dirty="0" smtClean="0"/>
              <a:t>and relationships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3766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third level of coding, typically called </a:t>
            </a:r>
            <a:r>
              <a:rPr lang="en-US" b="1" dirty="0" smtClean="0">
                <a:solidFill>
                  <a:srgbClr val="C00000"/>
                </a:solidFill>
              </a:rPr>
              <a:t>thematic coding</a:t>
            </a:r>
            <a:r>
              <a:rPr lang="en-US" dirty="0"/>
              <a:t>, synthesizes the categories in order to </a:t>
            </a:r>
            <a:r>
              <a:rPr lang="en-US" dirty="0" smtClean="0"/>
              <a:t>identify the </a:t>
            </a:r>
            <a:r>
              <a:rPr lang="en-US" dirty="0"/>
              <a:t>concepts, meanings, and themes that answer </a:t>
            </a:r>
            <a:r>
              <a:rPr lang="en-US" dirty="0" smtClean="0"/>
              <a:t>the study </a:t>
            </a:r>
            <a:r>
              <a:rPr lang="en-US" dirty="0"/>
              <a:t>question. </a:t>
            </a:r>
            <a:endParaRPr lang="en-US" dirty="0" smtClean="0"/>
          </a:p>
          <a:p>
            <a:endParaRPr lang="en-US" dirty="0"/>
          </a:p>
          <a:p>
            <a:pPr marL="0" indent="0" algn="ctr">
              <a:buNone/>
            </a:pPr>
            <a:r>
              <a:rPr lang="en-US" dirty="0" smtClean="0">
                <a:solidFill>
                  <a:srgbClr val="0070C0"/>
                </a:solidFill>
              </a:rPr>
              <a:t>A </a:t>
            </a:r>
            <a:r>
              <a:rPr lang="en-US" b="1" dirty="0">
                <a:solidFill>
                  <a:srgbClr val="C00000"/>
                </a:solidFill>
              </a:rPr>
              <a:t>theme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is a concept </a:t>
            </a:r>
            <a:r>
              <a:rPr lang="en-US" dirty="0" smtClean="0">
                <a:solidFill>
                  <a:srgbClr val="0070C0"/>
                </a:solidFill>
              </a:rPr>
              <a:t>that encompasses </a:t>
            </a:r>
            <a:r>
              <a:rPr lang="en-US" dirty="0">
                <a:solidFill>
                  <a:srgbClr val="0070C0"/>
                </a:solidFill>
              </a:rPr>
              <a:t>one or </a:t>
            </a:r>
            <a:r>
              <a:rPr lang="en-US" dirty="0" smtClean="0">
                <a:solidFill>
                  <a:srgbClr val="0070C0"/>
                </a:solidFill>
              </a:rPr>
              <a:t>several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categories</a:t>
            </a:r>
            <a:r>
              <a:rPr lang="en-US" dirty="0" smtClean="0">
                <a:solidFill>
                  <a:srgbClr val="0070C0"/>
                </a:solidFill>
              </a:rPr>
              <a:t>.</a:t>
            </a:r>
          </a:p>
          <a:p>
            <a:pPr marL="0" indent="0" algn="ctr">
              <a:buNone/>
            </a:pPr>
            <a:endParaRPr lang="en-US" dirty="0">
              <a:solidFill>
                <a:srgbClr val="0070C0"/>
              </a:solidFill>
            </a:endParaRPr>
          </a:p>
          <a:p>
            <a:r>
              <a:rPr lang="en-US" dirty="0"/>
              <a:t>The core and related categories are then used </a:t>
            </a:r>
            <a:r>
              <a:rPr lang="en-US" dirty="0" smtClean="0"/>
              <a:t>to craft </a:t>
            </a:r>
            <a:r>
              <a:rPr lang="en-US" dirty="0"/>
              <a:t>a narrative that explains the phenomenon.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6397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Thematic analysis 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2050" name="Picture 2" descr="Examples of thematic analysis of focus group data for the Global Theme... |  Download Scientific Diagra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79" y="1394847"/>
            <a:ext cx="9774538" cy="5259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1439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Thematic map of qualitative data from focus groups. | Download Scientific  Diagra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32" y="174957"/>
            <a:ext cx="10926305" cy="6458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3593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49451"/>
            <a:ext cx="10515600" cy="612183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 </a:t>
            </a:r>
            <a:r>
              <a:rPr lang="en-US" sz="3200" dirty="0"/>
              <a:t>fourth level of coding generates </a:t>
            </a:r>
            <a:r>
              <a:rPr lang="en-US" sz="3200" dirty="0" smtClean="0"/>
              <a:t>a new </a:t>
            </a:r>
            <a:r>
              <a:rPr lang="en-US" sz="3200" dirty="0"/>
              <a:t>theory about the phenomenon. </a:t>
            </a:r>
            <a:endParaRPr lang="en-US" sz="3200" dirty="0" smtClean="0"/>
          </a:p>
          <a:p>
            <a:endParaRPr lang="en-US" sz="3200" dirty="0"/>
          </a:p>
          <a:p>
            <a:pPr marL="0" indent="0" algn="ctr">
              <a:buNone/>
            </a:pPr>
            <a:r>
              <a:rPr lang="en-US" sz="3200" dirty="0" smtClean="0">
                <a:solidFill>
                  <a:srgbClr val="0070C0"/>
                </a:solidFill>
              </a:rPr>
              <a:t>A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b="1" dirty="0">
                <a:solidFill>
                  <a:srgbClr val="C00000"/>
                </a:solidFill>
              </a:rPr>
              <a:t>theory </a:t>
            </a:r>
            <a:r>
              <a:rPr lang="en-US" sz="3200" dirty="0">
                <a:solidFill>
                  <a:srgbClr val="0070C0"/>
                </a:solidFill>
              </a:rPr>
              <a:t>is </a:t>
            </a:r>
            <a:r>
              <a:rPr lang="en-US" sz="3200" dirty="0" smtClean="0">
                <a:solidFill>
                  <a:srgbClr val="0070C0"/>
                </a:solidFill>
              </a:rPr>
              <a:t>a construct or framework </a:t>
            </a:r>
            <a:r>
              <a:rPr lang="en-US" sz="3200" dirty="0">
                <a:solidFill>
                  <a:srgbClr val="0070C0"/>
                </a:solidFill>
              </a:rPr>
              <a:t>that provides a systematic </a:t>
            </a:r>
            <a:r>
              <a:rPr lang="en-US" sz="3200" dirty="0" smtClean="0">
                <a:solidFill>
                  <a:srgbClr val="0070C0"/>
                </a:solidFill>
              </a:rPr>
              <a:t>explanation about </a:t>
            </a:r>
            <a:r>
              <a:rPr lang="en-US" sz="3200" dirty="0">
                <a:solidFill>
                  <a:srgbClr val="0070C0"/>
                </a:solidFill>
              </a:rPr>
              <a:t>a </a:t>
            </a:r>
            <a:r>
              <a:rPr lang="en-US" sz="3200" dirty="0" smtClean="0">
                <a:solidFill>
                  <a:srgbClr val="0070C0"/>
                </a:solidFill>
              </a:rPr>
              <a:t>phenomenon.</a:t>
            </a:r>
          </a:p>
          <a:p>
            <a:pPr marL="0" indent="0" algn="ctr">
              <a:buNone/>
            </a:pPr>
            <a:endParaRPr lang="en-US" sz="3200" dirty="0">
              <a:solidFill>
                <a:srgbClr val="0070C0"/>
              </a:solidFill>
            </a:endParaRPr>
          </a:p>
          <a:p>
            <a:r>
              <a:rPr lang="en-US" sz="3200" dirty="0" smtClean="0"/>
              <a:t>The analyst </a:t>
            </a:r>
            <a:r>
              <a:rPr lang="en-US" sz="3200" dirty="0"/>
              <a:t>may also engage in </a:t>
            </a:r>
            <a:r>
              <a:rPr lang="en-US" sz="3200" b="1" dirty="0" err="1">
                <a:solidFill>
                  <a:srgbClr val="C00000"/>
                </a:solidFill>
              </a:rPr>
              <a:t>memoing</a:t>
            </a:r>
            <a:r>
              <a:rPr lang="en-US" sz="3200" dirty="0">
                <a:solidFill>
                  <a:srgbClr val="C00000"/>
                </a:solidFill>
              </a:rPr>
              <a:t>, </a:t>
            </a:r>
            <a:r>
              <a:rPr lang="en-US" sz="3200" dirty="0" smtClean="0"/>
              <a:t>documenting personal </a:t>
            </a:r>
            <a:r>
              <a:rPr lang="en-US" sz="3200" dirty="0"/>
              <a:t>reflections and impressions </a:t>
            </a:r>
            <a:r>
              <a:rPr lang="en-US" sz="3200" dirty="0" smtClean="0"/>
              <a:t>about observations</a:t>
            </a:r>
            <a:r>
              <a:rPr lang="en-US" sz="3200" dirty="0"/>
              <a:t>, participants, experiences, </a:t>
            </a:r>
            <a:r>
              <a:rPr lang="en-US" sz="3200" dirty="0" smtClean="0"/>
              <a:t>codes, categories</a:t>
            </a:r>
            <a:r>
              <a:rPr lang="en-US" sz="3200" dirty="0"/>
              <a:t>, and themes.</a:t>
            </a:r>
            <a:endParaRPr lang="en-US" sz="3200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US" sz="32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rgbClr val="00B050"/>
                </a:solidFill>
              </a:rPr>
              <a:t>Electronic </a:t>
            </a:r>
            <a:r>
              <a:rPr lang="en-US" sz="3200" b="1" dirty="0" smtClean="0">
                <a:solidFill>
                  <a:srgbClr val="00B050"/>
                </a:solidFill>
              </a:rPr>
              <a:t>Coding: </a:t>
            </a:r>
            <a:r>
              <a:rPr lang="en-US" sz="3200" dirty="0" smtClean="0"/>
              <a:t>using software like NVIVO, ATLAS …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6651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Quality Assurance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020077"/>
          </a:xfrm>
        </p:spPr>
        <p:txBody>
          <a:bodyPr>
            <a:normAutofit fontScale="92500" lnSpcReduction="10000"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Credibility</a:t>
            </a:r>
            <a:r>
              <a:rPr lang="en-US" sz="3200" b="1" dirty="0"/>
              <a:t> </a:t>
            </a:r>
            <a:r>
              <a:rPr lang="en-US" sz="3200" dirty="0"/>
              <a:t>is present when the interpretation </a:t>
            </a:r>
            <a:r>
              <a:rPr lang="en-US" sz="3200" dirty="0" smtClean="0"/>
              <a:t>of the </a:t>
            </a:r>
            <a:r>
              <a:rPr lang="en-US" sz="3200" dirty="0"/>
              <a:t>data accurately reflects the studied groups </a:t>
            </a:r>
            <a:r>
              <a:rPr lang="en-US" sz="3200" dirty="0" smtClean="0"/>
              <a:t>or texts</a:t>
            </a:r>
            <a:r>
              <a:rPr lang="en-US" sz="3200" dirty="0"/>
              <a:t>. </a:t>
            </a:r>
            <a:endParaRPr lang="en-US" sz="3200" dirty="0" smtClean="0"/>
          </a:p>
          <a:p>
            <a:endParaRPr lang="en-US" sz="3200" dirty="0"/>
          </a:p>
          <a:p>
            <a:pPr lvl="1"/>
            <a:r>
              <a:rPr lang="en-US" sz="3000" dirty="0" smtClean="0"/>
              <a:t>Credibility </a:t>
            </a:r>
            <a:r>
              <a:rPr lang="en-US" sz="3000" dirty="0"/>
              <a:t>in qualitative research is an </a:t>
            </a:r>
            <a:r>
              <a:rPr lang="en-US" sz="3000" dirty="0" smtClean="0"/>
              <a:t>indicator of </a:t>
            </a:r>
            <a:r>
              <a:rPr lang="en-US" sz="3000" b="1" dirty="0">
                <a:solidFill>
                  <a:srgbClr val="C00000"/>
                </a:solidFill>
              </a:rPr>
              <a:t>trustworthiness</a:t>
            </a:r>
            <a:r>
              <a:rPr lang="en-US" sz="3000" dirty="0"/>
              <a:t> that is similar </a:t>
            </a:r>
            <a:r>
              <a:rPr lang="en-US" sz="3000" dirty="0">
                <a:solidFill>
                  <a:srgbClr val="C00000"/>
                </a:solidFill>
              </a:rPr>
              <a:t>to internal validity </a:t>
            </a:r>
            <a:r>
              <a:rPr lang="en-US" sz="3000" dirty="0" smtClean="0"/>
              <a:t>in quantitative </a:t>
            </a:r>
            <a:r>
              <a:rPr lang="en-US" sz="3000" dirty="0"/>
              <a:t>research</a:t>
            </a:r>
            <a:r>
              <a:rPr lang="en-US" sz="3000" dirty="0" smtClean="0"/>
              <a:t>.</a:t>
            </a:r>
          </a:p>
          <a:p>
            <a:endParaRPr lang="en-US" sz="3200" dirty="0"/>
          </a:p>
          <a:p>
            <a:r>
              <a:rPr lang="en-US" sz="3200" dirty="0" smtClean="0"/>
              <a:t> </a:t>
            </a:r>
            <a:r>
              <a:rPr lang="en-US" sz="3200" b="1" dirty="0">
                <a:solidFill>
                  <a:srgbClr val="7030A0"/>
                </a:solidFill>
              </a:rPr>
              <a:t>Transferability</a:t>
            </a:r>
            <a:r>
              <a:rPr lang="en-US" sz="3200" b="1" dirty="0"/>
              <a:t> </a:t>
            </a:r>
            <a:r>
              <a:rPr lang="en-US" sz="3200" dirty="0"/>
              <a:t>is </a:t>
            </a:r>
            <a:r>
              <a:rPr lang="en-US" sz="3200" dirty="0" smtClean="0"/>
              <a:t>present when </a:t>
            </a:r>
            <a:r>
              <a:rPr lang="en-US" sz="3200" dirty="0"/>
              <a:t>the interpretation of qualitative data is likely </a:t>
            </a:r>
            <a:r>
              <a:rPr lang="en-US" sz="3200" dirty="0" smtClean="0"/>
              <a:t>to be </a:t>
            </a:r>
            <a:r>
              <a:rPr lang="en-US" sz="3200" dirty="0"/>
              <a:t>applicable in other circumstances. </a:t>
            </a:r>
            <a:endParaRPr lang="en-US" sz="3200" dirty="0" smtClean="0"/>
          </a:p>
          <a:p>
            <a:endParaRPr lang="en-US" sz="3500" dirty="0" smtClean="0"/>
          </a:p>
          <a:p>
            <a:pPr lvl="1"/>
            <a:r>
              <a:rPr lang="en-US" sz="3000" dirty="0" smtClean="0"/>
              <a:t>Transferability is </a:t>
            </a:r>
            <a:r>
              <a:rPr lang="en-US" sz="3000" dirty="0"/>
              <a:t>an indicator of applicability that is similar to </a:t>
            </a:r>
            <a:r>
              <a:rPr lang="en-US" sz="3000" b="1" dirty="0" smtClean="0">
                <a:solidFill>
                  <a:srgbClr val="C00000"/>
                </a:solidFill>
              </a:rPr>
              <a:t>external validity </a:t>
            </a:r>
            <a:r>
              <a:rPr lang="en-US" sz="3000" b="1" dirty="0">
                <a:solidFill>
                  <a:srgbClr val="C00000"/>
                </a:solidFill>
              </a:rPr>
              <a:t>or generalizability </a:t>
            </a:r>
            <a:r>
              <a:rPr lang="en-US" sz="3000" dirty="0"/>
              <a:t>in quantitative research.</a:t>
            </a:r>
          </a:p>
        </p:txBody>
      </p:sp>
    </p:spTree>
    <p:extLst>
      <p:ext uri="{BB962C8B-B14F-4D97-AF65-F5344CB8AC3E}">
        <p14:creationId xmlns:p14="http://schemas.microsoft.com/office/powerpoint/2010/main" val="16764485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36908"/>
            <a:ext cx="10515600" cy="5340055"/>
          </a:xfrm>
        </p:spPr>
        <p:txBody>
          <a:bodyPr>
            <a:normAutofit lnSpcReduction="10000"/>
          </a:bodyPr>
          <a:lstStyle/>
          <a:p>
            <a:r>
              <a:rPr lang="en-US" sz="3000" b="1" dirty="0">
                <a:solidFill>
                  <a:srgbClr val="7030A0"/>
                </a:solidFill>
              </a:rPr>
              <a:t>Dependability</a:t>
            </a:r>
            <a:r>
              <a:rPr lang="en-US" sz="3000" b="1" dirty="0"/>
              <a:t> </a:t>
            </a:r>
            <a:r>
              <a:rPr lang="en-US" sz="3000" dirty="0"/>
              <a:t>is an indicator of consistency </a:t>
            </a:r>
            <a:r>
              <a:rPr lang="en-US" sz="3000" dirty="0" smtClean="0"/>
              <a:t>that is </a:t>
            </a:r>
            <a:r>
              <a:rPr lang="en-US" sz="3000" dirty="0"/>
              <a:t>demonstrated through transparency about </a:t>
            </a:r>
            <a:r>
              <a:rPr lang="en-US" sz="3000" dirty="0" smtClean="0"/>
              <a:t>data collection</a:t>
            </a:r>
            <a:r>
              <a:rPr lang="en-US" sz="3000" dirty="0"/>
              <a:t>, analysis, and interpretation methods. </a:t>
            </a:r>
            <a:endParaRPr lang="en-US" sz="3000" dirty="0" smtClean="0"/>
          </a:p>
          <a:p>
            <a:endParaRPr lang="en-US" dirty="0" smtClean="0"/>
          </a:p>
          <a:p>
            <a:pPr lvl="1"/>
            <a:r>
              <a:rPr lang="en-US" sz="2800" dirty="0" smtClean="0"/>
              <a:t>A dependable </a:t>
            </a:r>
            <a:r>
              <a:rPr lang="en-US" sz="2800" dirty="0"/>
              <a:t>study is one that could be </a:t>
            </a:r>
            <a:r>
              <a:rPr lang="en-US" sz="2800" b="1" dirty="0">
                <a:solidFill>
                  <a:srgbClr val="C00000"/>
                </a:solidFill>
              </a:rPr>
              <a:t>replicated</a:t>
            </a:r>
            <a:r>
              <a:rPr lang="en-US" sz="2800" dirty="0" smtClean="0"/>
              <a:t>.</a:t>
            </a:r>
          </a:p>
          <a:p>
            <a:pPr lvl="1"/>
            <a:endParaRPr lang="en-US" sz="2800" dirty="0"/>
          </a:p>
          <a:p>
            <a:r>
              <a:rPr lang="en-US" sz="3000" b="1" dirty="0">
                <a:solidFill>
                  <a:srgbClr val="7030A0"/>
                </a:solidFill>
              </a:rPr>
              <a:t>Confirmability</a:t>
            </a:r>
            <a:r>
              <a:rPr lang="en-US" sz="3000" b="1" dirty="0"/>
              <a:t> </a:t>
            </a:r>
            <a:r>
              <a:rPr lang="en-US" sz="3000" dirty="0"/>
              <a:t>is an indicator of neutrality that </a:t>
            </a:r>
            <a:r>
              <a:rPr lang="en-US" sz="3000" dirty="0" smtClean="0"/>
              <a:t>is present </a:t>
            </a:r>
            <a:r>
              <a:rPr lang="en-US" sz="3000" dirty="0"/>
              <a:t>when the results of a study are shown not </a:t>
            </a:r>
            <a:r>
              <a:rPr lang="en-US" sz="3000" dirty="0" smtClean="0"/>
              <a:t>to be </a:t>
            </a:r>
            <a:r>
              <a:rPr lang="en-US" sz="3000" dirty="0"/>
              <a:t>due to researcher </a:t>
            </a:r>
            <a:r>
              <a:rPr lang="en-US" sz="3000" dirty="0" smtClean="0"/>
              <a:t>bias. </a:t>
            </a:r>
          </a:p>
          <a:p>
            <a:endParaRPr lang="en-US" dirty="0" smtClean="0"/>
          </a:p>
          <a:p>
            <a:pPr lvl="1"/>
            <a:r>
              <a:rPr lang="en-US" sz="2800" dirty="0" smtClean="0"/>
              <a:t>Confirmability </a:t>
            </a:r>
            <a:r>
              <a:rPr lang="en-US" sz="2800" dirty="0"/>
              <a:t>may </a:t>
            </a:r>
            <a:r>
              <a:rPr lang="en-US" sz="2800" dirty="0" smtClean="0"/>
              <a:t>be </a:t>
            </a:r>
            <a:r>
              <a:rPr lang="en-US" sz="2800" b="1" dirty="0" smtClean="0">
                <a:solidFill>
                  <a:srgbClr val="C00000"/>
                </a:solidFill>
              </a:rPr>
              <a:t>enhanced </a:t>
            </a:r>
            <a:r>
              <a:rPr lang="en-US" sz="2800" b="1" dirty="0">
                <a:solidFill>
                  <a:srgbClr val="C00000"/>
                </a:solidFill>
              </a:rPr>
              <a:t>through triangulation </a:t>
            </a:r>
            <a:r>
              <a:rPr lang="en-US" sz="2800" dirty="0"/>
              <a:t>in which multiple </a:t>
            </a:r>
            <a:r>
              <a:rPr lang="en-US" sz="2800" dirty="0" smtClean="0"/>
              <a:t>data sources</a:t>
            </a:r>
            <a:r>
              <a:rPr lang="en-US" sz="2800" dirty="0"/>
              <a:t>, methods, and theories are used to study </a:t>
            </a:r>
            <a:r>
              <a:rPr lang="en-US" sz="2800" dirty="0" smtClean="0"/>
              <a:t>a phenomenon </a:t>
            </a:r>
            <a:r>
              <a:rPr lang="en-US" sz="2800" dirty="0"/>
              <a:t>from different perspectives.</a:t>
            </a:r>
          </a:p>
        </p:txBody>
      </p:sp>
    </p:spTree>
    <p:extLst>
      <p:ext uri="{BB962C8B-B14F-4D97-AF65-F5344CB8AC3E}">
        <p14:creationId xmlns:p14="http://schemas.microsoft.com/office/powerpoint/2010/main" val="5669876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Triangulation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s://d3i71xaburhd42.cloudfront.net/0c935d9009bc5e7f541559077be8ae0cd752df13/96-Figure3-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977" y="1617514"/>
            <a:ext cx="9856046" cy="493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6599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ixed Methods Research - Harvard Catalys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26" y="178231"/>
            <a:ext cx="11561735" cy="650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68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1933"/>
          <a:stretch/>
        </p:blipFill>
        <p:spPr>
          <a:xfrm>
            <a:off x="263471" y="139484"/>
            <a:ext cx="11685722" cy="64472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57220" y="5656883"/>
            <a:ext cx="3053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Data Type: </a:t>
            </a:r>
            <a:r>
              <a:rPr lang="en-US" sz="2400" dirty="0" smtClean="0">
                <a:solidFill>
                  <a:schemeClr val="bg1"/>
                </a:solidFill>
              </a:rPr>
              <a:t>text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909662" y="5656883"/>
            <a:ext cx="3053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Data Type: </a:t>
            </a:r>
            <a:r>
              <a:rPr lang="en-US" sz="2400" dirty="0" smtClean="0">
                <a:solidFill>
                  <a:schemeClr val="bg1"/>
                </a:solidFill>
              </a:rPr>
              <a:t>Numbers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84162" y="6118548"/>
            <a:ext cx="252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Subjective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16677" y="6118547"/>
            <a:ext cx="252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Objective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0639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Advantages of qualitative research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Flexibility</a:t>
            </a:r>
          </a:p>
          <a:p>
            <a:r>
              <a:rPr lang="en-US" dirty="0" smtClean="0"/>
              <a:t>Natural setting</a:t>
            </a:r>
          </a:p>
          <a:p>
            <a:r>
              <a:rPr lang="en-US" dirty="0" smtClean="0"/>
              <a:t>Meaningful insights</a:t>
            </a:r>
          </a:p>
          <a:p>
            <a:r>
              <a:rPr lang="en-US" dirty="0" smtClean="0"/>
              <a:t>Generation of new ideas</a:t>
            </a:r>
          </a:p>
          <a:p>
            <a:r>
              <a:rPr lang="en-US" dirty="0" smtClean="0"/>
              <a:t>In-depth insight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0557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Disadvantages of qualitative research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Unreliability due to uncontrolled setting.</a:t>
            </a:r>
          </a:p>
          <a:p>
            <a:r>
              <a:rPr lang="en-US" dirty="0"/>
              <a:t>Subjectivity</a:t>
            </a:r>
          </a:p>
          <a:p>
            <a:r>
              <a:rPr lang="en-US" dirty="0"/>
              <a:t>Limited generalizability</a:t>
            </a:r>
          </a:p>
          <a:p>
            <a:r>
              <a:rPr lang="en-US" dirty="0"/>
              <a:t>Labor-intensive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337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Rigor reporting in qualitative research methods</a:t>
            </a:r>
            <a:endParaRPr lang="en-US" sz="3200" b="1" dirty="0">
              <a:solidFill>
                <a:srgbClr val="C0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690688"/>
            <a:ext cx="10131425" cy="461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405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2961" y="457201"/>
            <a:ext cx="10199716" cy="601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742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73" t="5442" r="1373" b="10376"/>
          <a:stretch/>
        </p:blipFill>
        <p:spPr>
          <a:xfrm>
            <a:off x="412499" y="210142"/>
            <a:ext cx="11319718" cy="629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599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rgbClr val="C00000"/>
                </a:solidFill>
              </a:rPr>
              <a:t>Data </a:t>
            </a:r>
            <a:r>
              <a:rPr lang="en-US" sz="4800" b="1" dirty="0" smtClean="0">
                <a:solidFill>
                  <a:srgbClr val="C00000"/>
                </a:solidFill>
              </a:rPr>
              <a:t>Types and collection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Qualitative </a:t>
            </a:r>
            <a:r>
              <a:rPr lang="en-US" sz="3200" dirty="0"/>
              <a:t>researchers collect </a:t>
            </a:r>
            <a:r>
              <a:rPr lang="en-US" sz="3200" b="1" dirty="0">
                <a:solidFill>
                  <a:srgbClr val="0070C0"/>
                </a:solidFill>
              </a:rPr>
              <a:t>data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smtClean="0"/>
              <a:t>from a </a:t>
            </a:r>
            <a:r>
              <a:rPr lang="en-US" sz="3200" dirty="0"/>
              <a:t>variety of </a:t>
            </a:r>
            <a:r>
              <a:rPr lang="en-US" sz="3200" b="1" dirty="0">
                <a:solidFill>
                  <a:srgbClr val="0070C0"/>
                </a:solidFill>
              </a:rPr>
              <a:t>sources </a:t>
            </a:r>
            <a:r>
              <a:rPr lang="en-US" sz="3200" dirty="0"/>
              <a:t>using different methods </a:t>
            </a:r>
            <a:r>
              <a:rPr lang="en-US" sz="3200" dirty="0" smtClean="0"/>
              <a:t>such as:</a:t>
            </a:r>
          </a:p>
          <a:p>
            <a:pPr lvl="1"/>
            <a:r>
              <a:rPr lang="en-US" sz="3200" dirty="0" smtClean="0"/>
              <a:t>Interviewing using open ended questions ; either unstructured or semi-structured interviews.  </a:t>
            </a:r>
          </a:p>
          <a:p>
            <a:pPr lvl="1"/>
            <a:r>
              <a:rPr lang="en-US" sz="3200" dirty="0" smtClean="0"/>
              <a:t>Observation. </a:t>
            </a:r>
          </a:p>
          <a:p>
            <a:pPr lvl="1"/>
            <a:r>
              <a:rPr lang="en-US" sz="3200" dirty="0" smtClean="0"/>
              <a:t>Documents including texts, images, or videos. </a:t>
            </a:r>
            <a:endParaRPr lang="en-US" sz="3200" dirty="0"/>
          </a:p>
          <a:p>
            <a:endParaRPr lang="en-US" sz="3200" dirty="0"/>
          </a:p>
          <a:p>
            <a:r>
              <a:rPr lang="en-US" sz="3200" b="1" dirty="0" smtClean="0">
                <a:solidFill>
                  <a:srgbClr val="0070C0"/>
                </a:solidFill>
              </a:rPr>
              <a:t>Data type can be</a:t>
            </a:r>
            <a:r>
              <a:rPr lang="en-US" sz="3200" dirty="0" smtClean="0"/>
              <a:t>: Words</a:t>
            </a:r>
            <a:r>
              <a:rPr lang="en-US" sz="3200" dirty="0"/>
              <a:t>, images, non-verbal </a:t>
            </a:r>
            <a:r>
              <a:rPr lang="en-US" sz="3200" dirty="0" smtClean="0"/>
              <a:t>communication, documents</a:t>
            </a:r>
            <a:r>
              <a:rPr lang="en-US" sz="3200" dirty="0"/>
              <a:t>, and </a:t>
            </a:r>
            <a:r>
              <a:rPr lang="en-US" sz="3200" dirty="0" smtClean="0"/>
              <a:t>artifacts (</a:t>
            </a:r>
            <a:r>
              <a:rPr lang="ar-JO" sz="3200" dirty="0" smtClean="0"/>
              <a:t>آثار</a:t>
            </a:r>
            <a:r>
              <a:rPr lang="en-US" sz="3200" dirty="0" smtClean="0"/>
              <a:t>)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14342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Qualitative research Approaches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Case Study.</a:t>
            </a:r>
          </a:p>
          <a:p>
            <a:r>
              <a:rPr lang="en-US" sz="3200" dirty="0" smtClean="0"/>
              <a:t>Grounded Theory.</a:t>
            </a:r>
          </a:p>
          <a:p>
            <a:r>
              <a:rPr lang="en-US" sz="3200" dirty="0" smtClean="0"/>
              <a:t>Ethnography.</a:t>
            </a:r>
          </a:p>
          <a:p>
            <a:r>
              <a:rPr lang="en-US" sz="3200" dirty="0" smtClean="0"/>
              <a:t>Phenomenology.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871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Case Study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58319"/>
            <a:ext cx="10692539" cy="519968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4100" i="1" dirty="0">
                <a:solidFill>
                  <a:srgbClr val="7030A0"/>
                </a:solidFill>
              </a:rPr>
              <a:t>"In-depth study undertaken of one particular 'case', which could be a site, individual or </a:t>
            </a:r>
            <a:r>
              <a:rPr lang="en-US" sz="4100" i="1" dirty="0" smtClean="0">
                <a:solidFill>
                  <a:srgbClr val="7030A0"/>
                </a:solidFill>
              </a:rPr>
              <a:t>policy“ </a:t>
            </a:r>
          </a:p>
          <a:p>
            <a:pPr marL="0" indent="0" algn="ctr">
              <a:buNone/>
            </a:pPr>
            <a:r>
              <a:rPr lang="en-US" sz="4100" i="1" dirty="0" smtClean="0">
                <a:solidFill>
                  <a:srgbClr val="7030A0"/>
                </a:solidFill>
              </a:rPr>
              <a:t> </a:t>
            </a:r>
            <a:r>
              <a:rPr lang="en-US" sz="2600" i="1" dirty="0" smtClean="0">
                <a:solidFill>
                  <a:srgbClr val="00B050"/>
                </a:solidFill>
              </a:rPr>
              <a:t>- </a:t>
            </a:r>
            <a:r>
              <a:rPr lang="en-US" sz="2600" dirty="0">
                <a:solidFill>
                  <a:srgbClr val="00B050"/>
                </a:solidFill>
              </a:rPr>
              <a:t>Green and </a:t>
            </a:r>
            <a:r>
              <a:rPr lang="en-US" sz="2600" dirty="0" err="1">
                <a:solidFill>
                  <a:srgbClr val="00B050"/>
                </a:solidFill>
              </a:rPr>
              <a:t>Thorogood</a:t>
            </a:r>
            <a:endParaRPr lang="en-US" sz="26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sz="3100" dirty="0"/>
          </a:p>
          <a:p>
            <a:pPr marL="0" indent="0">
              <a:buNone/>
            </a:pPr>
            <a:r>
              <a:rPr lang="en-US" sz="3100" b="1" dirty="0" smtClean="0">
                <a:solidFill>
                  <a:srgbClr val="C00000"/>
                </a:solidFill>
              </a:rPr>
              <a:t>Case </a:t>
            </a:r>
            <a:r>
              <a:rPr lang="en-US" sz="3100" b="1" dirty="0">
                <a:solidFill>
                  <a:srgbClr val="C00000"/>
                </a:solidFill>
              </a:rPr>
              <a:t>study </a:t>
            </a:r>
            <a:r>
              <a:rPr lang="en-US" sz="3100" dirty="0"/>
              <a:t>refers to the collection and presentation of detailed information about a particular participant or small group, frequently including the accounts of subjects </a:t>
            </a:r>
            <a:r>
              <a:rPr lang="en-US" sz="3100" dirty="0" smtClean="0"/>
              <a:t>themselves</a:t>
            </a:r>
            <a:r>
              <a:rPr lang="en-US" sz="3100" dirty="0"/>
              <a:t> </a:t>
            </a:r>
            <a:r>
              <a:rPr lang="en-US" sz="3100" dirty="0" smtClean="0"/>
              <a:t>and to draw conclusions only about that participant or group and only in that specific context</a:t>
            </a:r>
          </a:p>
          <a:p>
            <a:pPr marL="0" indent="0">
              <a:buNone/>
            </a:pPr>
            <a:endParaRPr lang="en-US" sz="3100" dirty="0"/>
          </a:p>
          <a:p>
            <a:pPr marL="0" indent="0">
              <a:buNone/>
            </a:pPr>
            <a:r>
              <a:rPr lang="en-US" sz="3100" dirty="0" smtClean="0"/>
              <a:t>Researchers </a:t>
            </a:r>
            <a:r>
              <a:rPr lang="en-US" sz="3100" dirty="0"/>
              <a:t>do not focus on the discovery of a universal, generalizable truth, nor do they typically look for cause-effect relationships; instead, emphasis is placed on exploration and description.</a:t>
            </a:r>
          </a:p>
        </p:txBody>
      </p:sp>
    </p:spTree>
    <p:extLst>
      <p:ext uri="{BB962C8B-B14F-4D97-AF65-F5344CB8AC3E}">
        <p14:creationId xmlns:p14="http://schemas.microsoft.com/office/powerpoint/2010/main" val="1661719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Phenomenology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730158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Phenomenological study </a:t>
            </a:r>
            <a:r>
              <a:rPr lang="en-US" dirty="0" smtClean="0"/>
              <a:t>describes the meaning for several individuals of their </a:t>
            </a:r>
            <a:r>
              <a:rPr lang="en-US" b="1" dirty="0" smtClean="0"/>
              <a:t>lived experiences of a concept or a phenomenon. </a:t>
            </a:r>
          </a:p>
          <a:p>
            <a:endParaRPr lang="en-US" b="1" dirty="0"/>
          </a:p>
          <a:p>
            <a:r>
              <a:rPr lang="en-US" dirty="0" smtClean="0"/>
              <a:t>Phenomenologists focus </a:t>
            </a:r>
            <a:r>
              <a:rPr lang="en-US" b="1" dirty="0" smtClean="0">
                <a:solidFill>
                  <a:srgbClr val="0070C0"/>
                </a:solidFill>
              </a:rPr>
              <a:t>describing what all participants have in common as they experience a phenomenon </a:t>
            </a:r>
            <a:r>
              <a:rPr lang="en-US" dirty="0" smtClean="0"/>
              <a:t>(e.g., emotions, perceptions, social trauma …).</a:t>
            </a:r>
          </a:p>
          <a:p>
            <a:endParaRPr lang="en-US" dirty="0"/>
          </a:p>
          <a:p>
            <a:r>
              <a:rPr lang="en-US" dirty="0" smtClean="0"/>
              <a:t>Phenomenology answers the question </a:t>
            </a:r>
            <a:r>
              <a:rPr lang="en-US" b="1" dirty="0" smtClean="0">
                <a:solidFill>
                  <a:srgbClr val="00B050"/>
                </a:solidFill>
              </a:rPr>
              <a:t>“What is like to have a certain experience?”. </a:t>
            </a:r>
            <a:r>
              <a:rPr lang="en-US" dirty="0" smtClean="0"/>
              <a:t>This description consists of “what” they experienced and “how” they experienced it.  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04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Example: </a:t>
            </a:r>
          </a:p>
          <a:p>
            <a:r>
              <a:rPr lang="en-US" dirty="0" smtClean="0"/>
              <a:t>A phenomenological approach was chosen to explore the lived experience of COVID-19 pandemic at the peak in Jordan. </a:t>
            </a:r>
          </a:p>
          <a:p>
            <a:endParaRPr lang="en-US" dirty="0"/>
          </a:p>
          <a:p>
            <a:r>
              <a:rPr lang="en-US" dirty="0" smtClean="0"/>
              <a:t>The focus of the study will be people perceptions, emotions toward COVID-19 and COVID-19 associated forced preventive measures like curfew, &amp; lockdown.</a:t>
            </a:r>
          </a:p>
          <a:p>
            <a:endParaRPr lang="en-US" dirty="0"/>
          </a:p>
          <a:p>
            <a:r>
              <a:rPr lang="en-US" dirty="0" smtClean="0"/>
              <a:t>Data were collected through interviews, &amp; social media posts.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1666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1428</Words>
  <Application>Microsoft Office PowerPoint</Application>
  <PresentationFormat>Widescreen</PresentationFormat>
  <Paragraphs>159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Arial-BoldMT</vt:lpstr>
      <vt:lpstr>ArialMT</vt:lpstr>
      <vt:lpstr>Calibri</vt:lpstr>
      <vt:lpstr>Calibri Light</vt:lpstr>
      <vt:lpstr>Office Theme</vt:lpstr>
      <vt:lpstr>Qualitative Study Design</vt:lpstr>
      <vt:lpstr>When numbers can’t help</vt:lpstr>
      <vt:lpstr>PowerPoint Presentation</vt:lpstr>
      <vt:lpstr>PowerPoint Presentation</vt:lpstr>
      <vt:lpstr>Data Types and collection</vt:lpstr>
      <vt:lpstr>Qualitative research Approaches</vt:lpstr>
      <vt:lpstr>Case Study</vt:lpstr>
      <vt:lpstr>Phenomenology</vt:lpstr>
      <vt:lpstr>PowerPoint Presentation</vt:lpstr>
      <vt:lpstr>Ethnography </vt:lpstr>
      <vt:lpstr>PowerPoint Presentation</vt:lpstr>
      <vt:lpstr>PowerPoint Presentation</vt:lpstr>
      <vt:lpstr>Grounded Theory</vt:lpstr>
      <vt:lpstr>PowerPoint Presentation</vt:lpstr>
      <vt:lpstr>PowerPoint Presentation</vt:lpstr>
      <vt:lpstr>Sampling </vt:lpstr>
      <vt:lpstr>Data analysis </vt:lpstr>
      <vt:lpstr>PowerPoint Presentation</vt:lpstr>
      <vt:lpstr>Word cloud for content and text analysis</vt:lpstr>
      <vt:lpstr>Codes, Categories, and Themes</vt:lpstr>
      <vt:lpstr>PowerPoint Presentation</vt:lpstr>
      <vt:lpstr>PowerPoint Presentation</vt:lpstr>
      <vt:lpstr>Thematic analysis </vt:lpstr>
      <vt:lpstr>PowerPoint Presentation</vt:lpstr>
      <vt:lpstr>PowerPoint Presentation</vt:lpstr>
      <vt:lpstr>Quality Assurance</vt:lpstr>
      <vt:lpstr>PowerPoint Presentation</vt:lpstr>
      <vt:lpstr>Triangulation</vt:lpstr>
      <vt:lpstr>PowerPoint Presentation</vt:lpstr>
      <vt:lpstr>Advantages of qualitative research </vt:lpstr>
      <vt:lpstr>Disadvantages of qualitative research </vt:lpstr>
      <vt:lpstr>Rigor reporting in qualitative research methods</vt:lpstr>
      <vt:lpstr>PowerPoint Presentation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Qualitative Study Design</dc:title>
  <dc:creator>Ola Soudah</dc:creator>
  <cp:lastModifiedBy>Ola Soudah</cp:lastModifiedBy>
  <cp:revision>29</cp:revision>
  <dcterms:created xsi:type="dcterms:W3CDTF">2022-08-15T20:55:35Z</dcterms:created>
  <dcterms:modified xsi:type="dcterms:W3CDTF">2022-08-16T00:55:44Z</dcterms:modified>
</cp:coreProperties>
</file>