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79" r:id="rId3"/>
    <p:sldId id="280" r:id="rId4"/>
    <p:sldId id="281" r:id="rId5"/>
    <p:sldId id="257" r:id="rId6"/>
    <p:sldId id="258" r:id="rId7"/>
    <p:sldId id="282" r:id="rId8"/>
    <p:sldId id="284" r:id="rId9"/>
    <p:sldId id="283" r:id="rId10"/>
    <p:sldId id="285" r:id="rId11"/>
    <p:sldId id="261" r:id="rId12"/>
    <p:sldId id="262" r:id="rId13"/>
    <p:sldId id="286" r:id="rId14"/>
    <p:sldId id="287" r:id="rId15"/>
    <p:sldId id="263" r:id="rId16"/>
    <p:sldId id="264" r:id="rId17"/>
    <p:sldId id="265" r:id="rId18"/>
    <p:sldId id="266" r:id="rId19"/>
    <p:sldId id="267" r:id="rId20"/>
    <p:sldId id="288" r:id="rId21"/>
    <p:sldId id="289" r:id="rId22"/>
    <p:sldId id="268" r:id="rId23"/>
    <p:sldId id="269" r:id="rId24"/>
    <p:sldId id="290" r:id="rId25"/>
    <p:sldId id="291" r:id="rId26"/>
    <p:sldId id="270" r:id="rId27"/>
    <p:sldId id="292" r:id="rId28"/>
    <p:sldId id="293" r:id="rId29"/>
    <p:sldId id="294" r:id="rId30"/>
    <p:sldId id="295" r:id="rId31"/>
    <p:sldId id="296" r:id="rId32"/>
    <p:sldId id="271" r:id="rId33"/>
    <p:sldId id="298" r:id="rId34"/>
    <p:sldId id="300" r:id="rId35"/>
    <p:sldId id="299"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277" r:id="rId57"/>
    <p:sldId id="278"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4660"/>
  </p:normalViewPr>
  <p:slideViewPr>
    <p:cSldViewPr snapToGrid="0">
      <p:cViewPr varScale="1">
        <p:scale>
          <a:sx n="82" d="100"/>
          <a:sy n="82" d="100"/>
        </p:scale>
        <p:origin x="14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AFF9241B-29F0-4136-B30D-F0C711C33C99}" type="datetimeFigureOut">
              <a:rPr lang="en-US" smtClean="0"/>
              <a:t>8/14/2022</a:t>
            </a:fld>
            <a:endParaRPr lang="en-US"/>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7BF29935-3330-4D7D-B88D-8A6740ED1D04}" type="slidenum">
              <a:rPr lang="en-US" smtClean="0"/>
              <a:t>‹#›</a:t>
            </a:fld>
            <a:endParaRPr lang="en-US"/>
          </a:p>
        </p:txBody>
      </p:sp>
    </p:spTree>
    <p:extLst>
      <p:ext uri="{BB962C8B-B14F-4D97-AF65-F5344CB8AC3E}">
        <p14:creationId xmlns:p14="http://schemas.microsoft.com/office/powerpoint/2010/main" val="199590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F9241B-29F0-4136-B30D-F0C711C33C99}"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7BF29935-3330-4D7D-B88D-8A6740ED1D04}" type="slidenum">
              <a:rPr lang="en-US" smtClean="0"/>
              <a:t>‹#›</a:t>
            </a:fld>
            <a:endParaRPr lang="en-US"/>
          </a:p>
        </p:txBody>
      </p:sp>
    </p:spTree>
    <p:extLst>
      <p:ext uri="{BB962C8B-B14F-4D97-AF65-F5344CB8AC3E}">
        <p14:creationId xmlns:p14="http://schemas.microsoft.com/office/powerpoint/2010/main" val="2629389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9241B-29F0-4136-B30D-F0C711C33C99}"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7BF29935-3330-4D7D-B88D-8A6740ED1D04}" type="slidenum">
              <a:rPr lang="en-US" smtClean="0"/>
              <a:t>‹#›</a:t>
            </a:fld>
            <a:endParaRPr lang="en-US"/>
          </a:p>
        </p:txBody>
      </p:sp>
    </p:spTree>
    <p:extLst>
      <p:ext uri="{BB962C8B-B14F-4D97-AF65-F5344CB8AC3E}">
        <p14:creationId xmlns:p14="http://schemas.microsoft.com/office/powerpoint/2010/main" val="238870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9241B-29F0-4136-B30D-F0C711C33C99}"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7BF29935-3330-4D7D-B88D-8A6740ED1D04}" type="slidenum">
              <a:rPr lang="en-US" smtClean="0"/>
              <a:t>‹#›</a:t>
            </a:fld>
            <a:endParaRPr lang="en-US"/>
          </a:p>
        </p:txBody>
      </p:sp>
    </p:spTree>
    <p:extLst>
      <p:ext uri="{BB962C8B-B14F-4D97-AF65-F5344CB8AC3E}">
        <p14:creationId xmlns:p14="http://schemas.microsoft.com/office/powerpoint/2010/main" val="2751838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F9241B-29F0-4136-B30D-F0C711C33C99}"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7BF29935-3330-4D7D-B88D-8A6740ED1D04}" type="slidenum">
              <a:rPr lang="en-US" smtClean="0"/>
              <a:t>‹#›</a:t>
            </a:fld>
            <a:endParaRPr lang="en-US"/>
          </a:p>
        </p:txBody>
      </p:sp>
    </p:spTree>
    <p:extLst>
      <p:ext uri="{BB962C8B-B14F-4D97-AF65-F5344CB8AC3E}">
        <p14:creationId xmlns:p14="http://schemas.microsoft.com/office/powerpoint/2010/main" val="1788395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FF9241B-29F0-4136-B30D-F0C711C33C99}" type="datetimeFigureOut">
              <a:rPr lang="en-US" smtClean="0"/>
              <a:t>8/14/2022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7BF29935-3330-4D7D-B88D-8A6740ED1D04}" type="slidenum">
              <a:rPr lang="en-US" smtClean="0"/>
              <a:t>‹#›</a:t>
            </a:fld>
            <a:endParaRPr lang="en-US"/>
          </a:p>
        </p:txBody>
      </p:sp>
    </p:spTree>
    <p:extLst>
      <p:ext uri="{BB962C8B-B14F-4D97-AF65-F5344CB8AC3E}">
        <p14:creationId xmlns:p14="http://schemas.microsoft.com/office/powerpoint/2010/main" val="1793892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FF9241B-29F0-4136-B30D-F0C711C33C99}" type="datetimeFigureOut">
              <a:rPr lang="en-US" smtClean="0"/>
              <a:t>8/14/2022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7BF29935-3330-4D7D-B88D-8A6740ED1D04}" type="slidenum">
              <a:rPr lang="en-US" smtClean="0"/>
              <a:t>‹#›</a:t>
            </a:fld>
            <a:endParaRPr lang="en-US"/>
          </a:p>
        </p:txBody>
      </p:sp>
    </p:spTree>
    <p:extLst>
      <p:ext uri="{BB962C8B-B14F-4D97-AF65-F5344CB8AC3E}">
        <p14:creationId xmlns:p14="http://schemas.microsoft.com/office/powerpoint/2010/main" val="3875561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F9241B-29F0-4136-B30D-F0C711C33C99}"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7BF29935-3330-4D7D-B88D-8A6740ED1D04}" type="slidenum">
              <a:rPr lang="en-US" smtClean="0"/>
              <a:t>‹#›</a:t>
            </a:fld>
            <a:endParaRPr lang="en-US"/>
          </a:p>
        </p:txBody>
      </p:sp>
    </p:spTree>
    <p:extLst>
      <p:ext uri="{BB962C8B-B14F-4D97-AF65-F5344CB8AC3E}">
        <p14:creationId xmlns:p14="http://schemas.microsoft.com/office/powerpoint/2010/main" val="3729990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F9241B-29F0-4136-B30D-F0C711C33C99}"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7BF29935-3330-4D7D-B88D-8A6740ED1D04}" type="slidenum">
              <a:rPr lang="en-US" smtClean="0"/>
              <a:t>‹#›</a:t>
            </a:fld>
            <a:endParaRPr lang="en-US"/>
          </a:p>
        </p:txBody>
      </p:sp>
    </p:spTree>
    <p:extLst>
      <p:ext uri="{BB962C8B-B14F-4D97-AF65-F5344CB8AC3E}">
        <p14:creationId xmlns:p14="http://schemas.microsoft.com/office/powerpoint/2010/main" val="1195729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F9241B-29F0-4136-B30D-F0C711C33C99}"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7BF29935-3330-4D7D-B88D-8A6740ED1D04}" type="slidenum">
              <a:rPr lang="en-US" smtClean="0"/>
              <a:t>‹#›</a:t>
            </a:fld>
            <a:endParaRPr lang="en-US"/>
          </a:p>
        </p:txBody>
      </p:sp>
    </p:spTree>
    <p:extLst>
      <p:ext uri="{BB962C8B-B14F-4D97-AF65-F5344CB8AC3E}">
        <p14:creationId xmlns:p14="http://schemas.microsoft.com/office/powerpoint/2010/main" val="126438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F9241B-29F0-4136-B30D-F0C711C33C99}"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7BF29935-3330-4D7D-B88D-8A6740ED1D04}" type="slidenum">
              <a:rPr lang="en-US" smtClean="0"/>
              <a:t>‹#›</a:t>
            </a:fld>
            <a:endParaRPr lang="en-US"/>
          </a:p>
        </p:txBody>
      </p:sp>
    </p:spTree>
    <p:extLst>
      <p:ext uri="{BB962C8B-B14F-4D97-AF65-F5344CB8AC3E}">
        <p14:creationId xmlns:p14="http://schemas.microsoft.com/office/powerpoint/2010/main" val="2463341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F9241B-29F0-4136-B30D-F0C711C33C99}"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7BF29935-3330-4D7D-B88D-8A6740ED1D04}" type="slidenum">
              <a:rPr lang="en-US" smtClean="0"/>
              <a:t>‹#›</a:t>
            </a:fld>
            <a:endParaRPr lang="en-US"/>
          </a:p>
        </p:txBody>
      </p:sp>
    </p:spTree>
    <p:extLst>
      <p:ext uri="{BB962C8B-B14F-4D97-AF65-F5344CB8AC3E}">
        <p14:creationId xmlns:p14="http://schemas.microsoft.com/office/powerpoint/2010/main" val="2728329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F9241B-29F0-4136-B30D-F0C711C33C99}" type="datetimeFigureOut">
              <a:rPr lang="en-US" smtClean="0"/>
              <a:t>8/14/2022</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7BF29935-3330-4D7D-B88D-8A6740ED1D04}" type="slidenum">
              <a:rPr lang="en-US" smtClean="0"/>
              <a:t>‹#›</a:t>
            </a:fld>
            <a:endParaRPr lang="en-US"/>
          </a:p>
        </p:txBody>
      </p:sp>
    </p:spTree>
    <p:extLst>
      <p:ext uri="{BB962C8B-B14F-4D97-AF65-F5344CB8AC3E}">
        <p14:creationId xmlns:p14="http://schemas.microsoft.com/office/powerpoint/2010/main" val="1201069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F9241B-29F0-4136-B30D-F0C711C33C99}" type="datetimeFigureOut">
              <a:rPr lang="en-US" smtClean="0"/>
              <a:t>8/14/2022</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7BF29935-3330-4D7D-B88D-8A6740ED1D04}" type="slidenum">
              <a:rPr lang="en-US" smtClean="0"/>
              <a:t>‹#›</a:t>
            </a:fld>
            <a:endParaRPr lang="en-US"/>
          </a:p>
        </p:txBody>
      </p:sp>
    </p:spTree>
    <p:extLst>
      <p:ext uri="{BB962C8B-B14F-4D97-AF65-F5344CB8AC3E}">
        <p14:creationId xmlns:p14="http://schemas.microsoft.com/office/powerpoint/2010/main" val="23064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9241B-29F0-4136-B30D-F0C711C33C99}" type="datetimeFigureOut">
              <a:rPr lang="en-US" smtClean="0"/>
              <a:t>8/14/2022</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7BF29935-3330-4D7D-B88D-8A6740ED1D04}" type="slidenum">
              <a:rPr lang="en-US" smtClean="0"/>
              <a:t>‹#›</a:t>
            </a:fld>
            <a:endParaRPr lang="en-US"/>
          </a:p>
        </p:txBody>
      </p:sp>
    </p:spTree>
    <p:extLst>
      <p:ext uri="{BB962C8B-B14F-4D97-AF65-F5344CB8AC3E}">
        <p14:creationId xmlns:p14="http://schemas.microsoft.com/office/powerpoint/2010/main" val="2086743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F9241B-29F0-4136-B30D-F0C711C33C99}"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7BF29935-3330-4D7D-B88D-8A6740ED1D04}" type="slidenum">
              <a:rPr lang="en-US" smtClean="0"/>
              <a:t>‹#›</a:t>
            </a:fld>
            <a:endParaRPr lang="en-US"/>
          </a:p>
        </p:txBody>
      </p:sp>
    </p:spTree>
    <p:extLst>
      <p:ext uri="{BB962C8B-B14F-4D97-AF65-F5344CB8AC3E}">
        <p14:creationId xmlns:p14="http://schemas.microsoft.com/office/powerpoint/2010/main" val="2159443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F9241B-29F0-4136-B30D-F0C711C33C99}"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7BF29935-3330-4D7D-B88D-8A6740ED1D04}" type="slidenum">
              <a:rPr lang="en-US" smtClean="0"/>
              <a:t>‹#›</a:t>
            </a:fld>
            <a:endParaRPr lang="en-US"/>
          </a:p>
        </p:txBody>
      </p:sp>
    </p:spTree>
    <p:extLst>
      <p:ext uri="{BB962C8B-B14F-4D97-AF65-F5344CB8AC3E}">
        <p14:creationId xmlns:p14="http://schemas.microsoft.com/office/powerpoint/2010/main" val="3786020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AFF9241B-29F0-4136-B30D-F0C711C33C99}" type="datetimeFigureOut">
              <a:rPr lang="en-US" smtClean="0"/>
              <a:t>8/14/2022</a:t>
            </a:fld>
            <a:endParaRPr 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7BF29935-3330-4D7D-B88D-8A6740ED1D04}" type="slidenum">
              <a:rPr lang="en-US" smtClean="0"/>
              <a:t>‹#›</a:t>
            </a:fld>
            <a:endParaRPr lang="en-US"/>
          </a:p>
        </p:txBody>
      </p:sp>
    </p:spTree>
    <p:extLst>
      <p:ext uri="{BB962C8B-B14F-4D97-AF65-F5344CB8AC3E}">
        <p14:creationId xmlns:p14="http://schemas.microsoft.com/office/powerpoint/2010/main" val="35331207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798E8-B0B1-702F-37BA-98609E9D32BB}"/>
              </a:ext>
            </a:extLst>
          </p:cNvPr>
          <p:cNvSpPr>
            <a:spLocks noGrp="1"/>
          </p:cNvSpPr>
          <p:nvPr>
            <p:ph type="ctrTitle"/>
          </p:nvPr>
        </p:nvSpPr>
        <p:spPr/>
        <p:txBody>
          <a:bodyPr>
            <a:normAutofit fontScale="90000"/>
          </a:bodyPr>
          <a:lstStyle/>
          <a:p>
            <a:r>
              <a:rPr lang="en-US" b="1" dirty="0"/>
              <a:t>Assessing Preventive and Therapeutic Measures: Randomized Trials</a:t>
            </a:r>
          </a:p>
        </p:txBody>
      </p:sp>
      <p:sp>
        <p:nvSpPr>
          <p:cNvPr id="3" name="Subtitle 2">
            <a:extLst>
              <a:ext uri="{FF2B5EF4-FFF2-40B4-BE49-F238E27FC236}">
                <a16:creationId xmlns:a16="http://schemas.microsoft.com/office/drawing/2014/main" id="{4472A69D-AF83-490A-103C-98DB0F622F08}"/>
              </a:ext>
            </a:extLst>
          </p:cNvPr>
          <p:cNvSpPr>
            <a:spLocks noGrp="1"/>
          </p:cNvSpPr>
          <p:nvPr>
            <p:ph type="subTitle" idx="1"/>
          </p:nvPr>
        </p:nvSpPr>
        <p:spPr/>
        <p:txBody>
          <a:bodyPr/>
          <a:lstStyle/>
          <a:p>
            <a:r>
              <a:rPr lang="en-US" b="1" dirty="0"/>
              <a:t>Dr. Reema Karasneh</a:t>
            </a:r>
          </a:p>
          <a:p>
            <a:r>
              <a:rPr lang="en-US" b="1" dirty="0"/>
              <a:t>Community Medicine (Med 410)</a:t>
            </a:r>
          </a:p>
        </p:txBody>
      </p:sp>
    </p:spTree>
    <p:extLst>
      <p:ext uri="{BB962C8B-B14F-4D97-AF65-F5344CB8AC3E}">
        <p14:creationId xmlns:p14="http://schemas.microsoft.com/office/powerpoint/2010/main" val="2241227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B1E0A-01DF-B004-8603-71C7E53CAB34}"/>
              </a:ext>
            </a:extLst>
          </p:cNvPr>
          <p:cNvSpPr>
            <a:spLocks noGrp="1"/>
          </p:cNvSpPr>
          <p:nvPr>
            <p:ph type="title"/>
          </p:nvPr>
        </p:nvSpPr>
        <p:spPr>
          <a:xfrm>
            <a:off x="866440" y="927099"/>
            <a:ext cx="7058360" cy="709865"/>
          </a:xfrm>
        </p:spPr>
        <p:txBody>
          <a:bodyPr/>
          <a:lstStyle/>
          <a:p>
            <a:r>
              <a:rPr lang="en-US" b="1" dirty="0"/>
              <a:t>Allocating Subjects to Treatment Groups Without Randomization</a:t>
            </a:r>
          </a:p>
        </p:txBody>
      </p:sp>
      <p:sp>
        <p:nvSpPr>
          <p:cNvPr id="3" name="Content Placeholder 2">
            <a:extLst>
              <a:ext uri="{FF2B5EF4-FFF2-40B4-BE49-F238E27FC236}">
                <a16:creationId xmlns:a16="http://schemas.microsoft.com/office/drawing/2014/main" id="{AA4ADCA7-8C85-57C3-798C-0C5A435D4060}"/>
              </a:ext>
            </a:extLst>
          </p:cNvPr>
          <p:cNvSpPr>
            <a:spLocks noGrp="1"/>
          </p:cNvSpPr>
          <p:nvPr>
            <p:ph idx="1"/>
          </p:nvPr>
        </p:nvSpPr>
        <p:spPr/>
        <p:txBody>
          <a:bodyPr/>
          <a:lstStyle/>
          <a:p>
            <a:r>
              <a:rPr lang="en-US" dirty="0"/>
              <a:t>STUDIES WITHOUT COMPARISON</a:t>
            </a:r>
          </a:p>
          <a:p>
            <a:r>
              <a:rPr lang="en-US" dirty="0"/>
              <a:t>STUDIES WITH COMPARISON</a:t>
            </a:r>
          </a:p>
          <a:p>
            <a:pPr lvl="1"/>
            <a:r>
              <a:rPr lang="en-US" dirty="0"/>
              <a:t>Historical Controls</a:t>
            </a:r>
          </a:p>
          <a:p>
            <a:pPr lvl="1"/>
            <a:r>
              <a:rPr lang="en-US" dirty="0"/>
              <a:t>Simultaneous Nonrandomized Controls</a:t>
            </a:r>
          </a:p>
        </p:txBody>
      </p:sp>
    </p:spTree>
    <p:extLst>
      <p:ext uri="{BB962C8B-B14F-4D97-AF65-F5344CB8AC3E}">
        <p14:creationId xmlns:p14="http://schemas.microsoft.com/office/powerpoint/2010/main" val="1809616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F1B30-A7AA-AA6B-9CFF-E8867BA7BA1F}"/>
              </a:ext>
            </a:extLst>
          </p:cNvPr>
          <p:cNvSpPr>
            <a:spLocks noGrp="1"/>
          </p:cNvSpPr>
          <p:nvPr>
            <p:ph type="title"/>
          </p:nvPr>
        </p:nvSpPr>
        <p:spPr>
          <a:xfrm>
            <a:off x="866440" y="927099"/>
            <a:ext cx="6905960" cy="709865"/>
          </a:xfrm>
        </p:spPr>
        <p:txBody>
          <a:bodyPr/>
          <a:lstStyle/>
          <a:p>
            <a:r>
              <a:rPr lang="en-US" b="1" dirty="0"/>
              <a:t>STUDIES WITHOUT COMPARISON</a:t>
            </a:r>
          </a:p>
        </p:txBody>
      </p:sp>
      <p:sp>
        <p:nvSpPr>
          <p:cNvPr id="3" name="Content Placeholder 2">
            <a:extLst>
              <a:ext uri="{FF2B5EF4-FFF2-40B4-BE49-F238E27FC236}">
                <a16:creationId xmlns:a16="http://schemas.microsoft.com/office/drawing/2014/main" id="{EB9EBEB6-EE72-9BD8-84F9-4D7917A60493}"/>
              </a:ext>
            </a:extLst>
          </p:cNvPr>
          <p:cNvSpPr>
            <a:spLocks noGrp="1"/>
          </p:cNvSpPr>
          <p:nvPr>
            <p:ph idx="1"/>
          </p:nvPr>
        </p:nvSpPr>
        <p:spPr>
          <a:xfrm>
            <a:off x="539262" y="2489200"/>
            <a:ext cx="8112369" cy="3888154"/>
          </a:xfrm>
        </p:spPr>
        <p:txBody>
          <a:bodyPr>
            <a:normAutofit/>
          </a:bodyPr>
          <a:lstStyle/>
          <a:p>
            <a:r>
              <a:rPr lang="en-US" dirty="0"/>
              <a:t>In this type of study, no comparison is made with an untreated group or with a group that is receiving some other treatment. </a:t>
            </a:r>
          </a:p>
          <a:p>
            <a:pPr marL="0" indent="0">
              <a:buNone/>
            </a:pPr>
            <a:endParaRPr lang="en-US" dirty="0"/>
          </a:p>
          <a:p>
            <a:r>
              <a:rPr lang="en-US" dirty="0"/>
              <a:t>The issue of comparison is important because we want to be able to derive a causal inference regarding the relationship of a treatment and subsequent outcome. </a:t>
            </a:r>
          </a:p>
          <a:p>
            <a:endParaRPr lang="en-US" dirty="0"/>
          </a:p>
          <a:p>
            <a:r>
              <a:rPr lang="en-US" dirty="0"/>
              <a:t>There is a problem of inferring a causal relationship from a sequence of events without any comparison</a:t>
            </a:r>
          </a:p>
          <a:p>
            <a:pPr lvl="1"/>
            <a:r>
              <a:rPr lang="en-US" dirty="0"/>
              <a:t>E.g. If we administer a drug and the patient improves, can we attribute the improvement to the administration of that drug?</a:t>
            </a:r>
          </a:p>
        </p:txBody>
      </p:sp>
    </p:spTree>
    <p:extLst>
      <p:ext uri="{BB962C8B-B14F-4D97-AF65-F5344CB8AC3E}">
        <p14:creationId xmlns:p14="http://schemas.microsoft.com/office/powerpoint/2010/main" val="4121330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8B71-3E94-4E3F-B7E2-F5DA9AE8417B}"/>
              </a:ext>
            </a:extLst>
          </p:cNvPr>
          <p:cNvSpPr>
            <a:spLocks noGrp="1"/>
          </p:cNvSpPr>
          <p:nvPr>
            <p:ph type="title"/>
          </p:nvPr>
        </p:nvSpPr>
        <p:spPr/>
        <p:txBody>
          <a:bodyPr>
            <a:normAutofit fontScale="90000"/>
          </a:bodyPr>
          <a:lstStyle/>
          <a:p>
            <a:br>
              <a:rPr lang="en-US" dirty="0"/>
            </a:br>
            <a:r>
              <a:rPr lang="en-US" b="1" dirty="0"/>
              <a:t>STUDIES WITH COMPARISON</a:t>
            </a:r>
            <a:r>
              <a:rPr lang="en-US" dirty="0"/>
              <a:t>:</a:t>
            </a:r>
            <a:br>
              <a:rPr lang="en-US" dirty="0"/>
            </a:br>
            <a:r>
              <a:rPr lang="en-US" b="1" dirty="0"/>
              <a:t>Historical Controls</a:t>
            </a:r>
            <a:br>
              <a:rPr lang="en-US" dirty="0"/>
            </a:br>
            <a:endParaRPr lang="en-US" dirty="0"/>
          </a:p>
        </p:txBody>
      </p:sp>
      <p:sp>
        <p:nvSpPr>
          <p:cNvPr id="3" name="Content Placeholder 2">
            <a:extLst>
              <a:ext uri="{FF2B5EF4-FFF2-40B4-BE49-F238E27FC236}">
                <a16:creationId xmlns:a16="http://schemas.microsoft.com/office/drawing/2014/main" id="{1B589E34-64BD-5743-5E53-8AD16C83EAEB}"/>
              </a:ext>
            </a:extLst>
          </p:cNvPr>
          <p:cNvSpPr>
            <a:spLocks noGrp="1"/>
          </p:cNvSpPr>
          <p:nvPr>
            <p:ph idx="1"/>
          </p:nvPr>
        </p:nvSpPr>
        <p:spPr>
          <a:xfrm>
            <a:off x="628650" y="2226468"/>
            <a:ext cx="7886700" cy="3424723"/>
          </a:xfrm>
        </p:spPr>
        <p:txBody>
          <a:bodyPr>
            <a:normAutofit/>
          </a:bodyPr>
          <a:lstStyle/>
          <a:p>
            <a:r>
              <a:rPr lang="en-US" dirty="0"/>
              <a:t>We could use a comparison group from the past, called historical controls. </a:t>
            </a:r>
          </a:p>
          <a:p>
            <a:pPr lvl="1"/>
            <a:r>
              <a:rPr lang="en-US" dirty="0"/>
              <a:t>E.g. We have a therapy today that we believe will be quite effective, and we would like to test it in a group of patients; we know that we need a comparison group. So, for comparison, we will go back to the records of patients with the same disease who were treated before the new therapy became available. </a:t>
            </a:r>
          </a:p>
          <a:p>
            <a:endParaRPr lang="en-US" dirty="0"/>
          </a:p>
          <a:p>
            <a:r>
              <a:rPr lang="en-US" dirty="0"/>
              <a:t>This type of design seems inherently simple and attractive. But???</a:t>
            </a:r>
          </a:p>
          <a:p>
            <a:pPr marL="0" indent="0">
              <a:buNone/>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469260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4CBCD-1054-7702-B457-D6B458F7358C}"/>
              </a:ext>
            </a:extLst>
          </p:cNvPr>
          <p:cNvSpPr>
            <a:spLocks noGrp="1"/>
          </p:cNvSpPr>
          <p:nvPr>
            <p:ph type="title"/>
          </p:nvPr>
        </p:nvSpPr>
        <p:spPr/>
        <p:txBody>
          <a:bodyPr/>
          <a:lstStyle/>
          <a:p>
            <a:r>
              <a:rPr lang="en-US" dirty="0"/>
              <a:t>Problems in using historical controls</a:t>
            </a:r>
          </a:p>
        </p:txBody>
      </p:sp>
      <p:sp>
        <p:nvSpPr>
          <p:cNvPr id="3" name="Content Placeholder 2">
            <a:extLst>
              <a:ext uri="{FF2B5EF4-FFF2-40B4-BE49-F238E27FC236}">
                <a16:creationId xmlns:a16="http://schemas.microsoft.com/office/drawing/2014/main" id="{0804520A-5B8B-9110-A453-207535121BA5}"/>
              </a:ext>
            </a:extLst>
          </p:cNvPr>
          <p:cNvSpPr>
            <a:spLocks noGrp="1"/>
          </p:cNvSpPr>
          <p:nvPr>
            <p:ph idx="1"/>
          </p:nvPr>
        </p:nvSpPr>
        <p:spPr>
          <a:xfrm>
            <a:off x="504092" y="2489200"/>
            <a:ext cx="8170985" cy="3712308"/>
          </a:xfrm>
        </p:spPr>
        <p:txBody>
          <a:bodyPr>
            <a:normAutofit fontScale="92500" lnSpcReduction="20000"/>
          </a:bodyPr>
          <a:lstStyle/>
          <a:p>
            <a:pPr>
              <a:buFont typeface="+mj-lt"/>
              <a:buAutoNum type="arabicPeriod"/>
            </a:pPr>
            <a:r>
              <a:rPr lang="en-US" b="1" dirty="0"/>
              <a:t>Difference in the quality of the data collection.</a:t>
            </a:r>
          </a:p>
          <a:p>
            <a:r>
              <a:rPr lang="en-US" dirty="0"/>
              <a:t>We may set up a very meticulous system for data collection from the patients currently being treated.  But we cannot do that for the patients who were treated in the past, for whom we must abstract data from medical records which are likely useful for managing individual care but are fraught with error and omissions when used for research purposes.</a:t>
            </a:r>
          </a:p>
          <a:p>
            <a:r>
              <a:rPr lang="en-US" dirty="0"/>
              <a:t>Consequently, if at the end of the study we find a difference in outcome between patients treated in the early period (historical controls) and patients treated in the later (current) period, we will not know whether there was a true difference in outcome or whether the observed difference was due only to a difference in the quality of the data collection. </a:t>
            </a:r>
          </a:p>
          <a:p>
            <a:r>
              <a:rPr lang="en-US" dirty="0"/>
              <a:t>The data obtained from the study groups must be comparable in kind and quality</a:t>
            </a:r>
          </a:p>
          <a:p>
            <a:pPr marL="0" indent="0">
              <a:buNone/>
            </a:pPr>
            <a:endParaRPr lang="en-US" dirty="0"/>
          </a:p>
        </p:txBody>
      </p:sp>
    </p:spTree>
    <p:extLst>
      <p:ext uri="{BB962C8B-B14F-4D97-AF65-F5344CB8AC3E}">
        <p14:creationId xmlns:p14="http://schemas.microsoft.com/office/powerpoint/2010/main" val="4035591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A6E23-8F64-F011-E9C6-955A0E7270C0}"/>
              </a:ext>
            </a:extLst>
          </p:cNvPr>
          <p:cNvSpPr>
            <a:spLocks noGrp="1"/>
          </p:cNvSpPr>
          <p:nvPr>
            <p:ph type="title"/>
          </p:nvPr>
        </p:nvSpPr>
        <p:spPr/>
        <p:txBody>
          <a:bodyPr/>
          <a:lstStyle/>
          <a:p>
            <a:r>
              <a:rPr lang="en-US" dirty="0"/>
              <a:t>Problems in using historical controls</a:t>
            </a:r>
          </a:p>
        </p:txBody>
      </p:sp>
      <p:sp>
        <p:nvSpPr>
          <p:cNvPr id="3" name="Content Placeholder 2">
            <a:extLst>
              <a:ext uri="{FF2B5EF4-FFF2-40B4-BE49-F238E27FC236}">
                <a16:creationId xmlns:a16="http://schemas.microsoft.com/office/drawing/2014/main" id="{2F09AF36-5384-2F7A-898F-238DB26DB5E3}"/>
              </a:ext>
            </a:extLst>
          </p:cNvPr>
          <p:cNvSpPr>
            <a:spLocks noGrp="1"/>
          </p:cNvSpPr>
          <p:nvPr>
            <p:ph idx="1"/>
          </p:nvPr>
        </p:nvSpPr>
        <p:spPr>
          <a:xfrm>
            <a:off x="527539" y="2192215"/>
            <a:ext cx="8135816" cy="4056185"/>
          </a:xfrm>
        </p:spPr>
        <p:txBody>
          <a:bodyPr>
            <a:normAutofit/>
          </a:bodyPr>
          <a:lstStyle/>
          <a:p>
            <a:pPr>
              <a:buFont typeface="+mj-lt"/>
              <a:buAutoNum type="arabicPeriod" startAt="2"/>
            </a:pPr>
            <a:r>
              <a:rPr lang="en-US" b="1" dirty="0"/>
              <a:t>“Secular changes.” </a:t>
            </a:r>
          </a:p>
          <a:p>
            <a:r>
              <a:rPr lang="en-US" dirty="0"/>
              <a:t>If we observe a difference in outcome between the early group and the later group, we will not be sure that the difference is due to the therapy because many things other than the therapy change over calendar time (e.g., ancillary supportive therapy, living conditions, nutrition, and lifestyles). </a:t>
            </a:r>
          </a:p>
          <a:p>
            <a:endParaRPr lang="en-US" dirty="0"/>
          </a:p>
          <a:p>
            <a:r>
              <a:rPr lang="en-US" dirty="0"/>
              <a:t>Hence, if we observe a difference and if we have ruled out differences in data quality as the reason for the observed difference, we will not know whether the difference is a result of the drug we are studying or of other changes that take place in many other factors that may be associated with the outcome over calendar time.</a:t>
            </a:r>
          </a:p>
        </p:txBody>
      </p:sp>
    </p:spTree>
    <p:extLst>
      <p:ext uri="{BB962C8B-B14F-4D97-AF65-F5344CB8AC3E}">
        <p14:creationId xmlns:p14="http://schemas.microsoft.com/office/powerpoint/2010/main" val="986973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219EA-F15B-FDE6-5884-CFF3F2F33787}"/>
              </a:ext>
            </a:extLst>
          </p:cNvPr>
          <p:cNvSpPr>
            <a:spLocks noGrp="1"/>
          </p:cNvSpPr>
          <p:nvPr>
            <p:ph idx="1"/>
          </p:nvPr>
        </p:nvSpPr>
        <p:spPr>
          <a:xfrm>
            <a:off x="628650" y="2297724"/>
            <a:ext cx="7886700" cy="3868614"/>
          </a:xfrm>
        </p:spPr>
        <p:txBody>
          <a:bodyPr>
            <a:normAutofit lnSpcReduction="10000"/>
          </a:bodyPr>
          <a:lstStyle/>
          <a:p>
            <a:r>
              <a:rPr lang="en-US" dirty="0"/>
              <a:t>When a disease is uniformly fatal and a new drug becomes available, a decline in case-fatality that parallels use of the drug would strongly support the conclusion that the new drug is having an effect.</a:t>
            </a:r>
          </a:p>
          <a:p>
            <a:pPr lvl="1"/>
            <a:r>
              <a:rPr lang="en-US" b="1" dirty="0"/>
              <a:t>Examples include the discovery of :</a:t>
            </a:r>
          </a:p>
          <a:p>
            <a:pPr lvl="2"/>
            <a:r>
              <a:rPr lang="en-US" dirty="0"/>
              <a:t>insulin to treat diabetes</a:t>
            </a:r>
          </a:p>
          <a:p>
            <a:pPr lvl="2"/>
            <a:r>
              <a:rPr lang="en-US" dirty="0"/>
              <a:t>penicillin to treat serious infections</a:t>
            </a:r>
          </a:p>
          <a:p>
            <a:pPr lvl="2"/>
            <a:r>
              <a:rPr lang="en-US" dirty="0"/>
              <a:t>tyrosine kinase inhibitors (TKIs) such as imatinib (Gleevec) to treat chronic </a:t>
            </a:r>
            <a:r>
              <a:rPr lang="en-US" dirty="0" err="1"/>
              <a:t>myelocity</a:t>
            </a:r>
            <a:r>
              <a:rPr lang="en-US" dirty="0"/>
              <a:t> leukemia.</a:t>
            </a:r>
          </a:p>
          <a:p>
            <a:pPr lvl="1"/>
            <a:endParaRPr lang="en-US" dirty="0"/>
          </a:p>
          <a:p>
            <a:r>
              <a:rPr lang="en-US" dirty="0"/>
              <a:t>Nevertheless, the possibility that the decline could have  resulted from other changes in the environment would still have to be ruled out.</a:t>
            </a:r>
          </a:p>
        </p:txBody>
      </p:sp>
      <p:sp>
        <p:nvSpPr>
          <p:cNvPr id="2" name="TextBox 1">
            <a:extLst>
              <a:ext uri="{FF2B5EF4-FFF2-40B4-BE49-F238E27FC236}">
                <a16:creationId xmlns:a16="http://schemas.microsoft.com/office/drawing/2014/main" id="{41FC9451-040D-53CD-273D-1551735B38BF}"/>
              </a:ext>
            </a:extLst>
          </p:cNvPr>
          <p:cNvSpPr txBox="1"/>
          <p:nvPr/>
        </p:nvSpPr>
        <p:spPr>
          <a:xfrm>
            <a:off x="762000" y="829418"/>
            <a:ext cx="6764216" cy="1077218"/>
          </a:xfrm>
          <a:prstGeom prst="rect">
            <a:avLst/>
          </a:prstGeom>
          <a:noFill/>
        </p:spPr>
        <p:txBody>
          <a:bodyPr wrap="square" rtlCol="0">
            <a:spAutoFit/>
          </a:bodyPr>
          <a:lstStyle/>
          <a:p>
            <a:r>
              <a:rPr lang="en-US" sz="3200" b="1" dirty="0">
                <a:solidFill>
                  <a:schemeClr val="bg1"/>
                </a:solidFill>
              </a:rPr>
              <a:t>So,…When historical controls are useful?</a:t>
            </a:r>
          </a:p>
        </p:txBody>
      </p:sp>
    </p:spTree>
    <p:extLst>
      <p:ext uri="{BB962C8B-B14F-4D97-AF65-F5344CB8AC3E}">
        <p14:creationId xmlns:p14="http://schemas.microsoft.com/office/powerpoint/2010/main" val="4176170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B486E-6BDD-F198-EC7C-4F1F4F3D9FF2}"/>
              </a:ext>
            </a:extLst>
          </p:cNvPr>
          <p:cNvSpPr>
            <a:spLocks noGrp="1"/>
          </p:cNvSpPr>
          <p:nvPr>
            <p:ph type="title"/>
          </p:nvPr>
        </p:nvSpPr>
        <p:spPr>
          <a:xfrm>
            <a:off x="866439" y="927099"/>
            <a:ext cx="7679684" cy="709865"/>
          </a:xfrm>
        </p:spPr>
        <p:txBody>
          <a:bodyPr>
            <a:normAutofit fontScale="90000"/>
          </a:bodyPr>
          <a:lstStyle/>
          <a:p>
            <a:br>
              <a:rPr lang="en-US" dirty="0"/>
            </a:br>
            <a:r>
              <a:rPr lang="en-US" b="1" dirty="0"/>
              <a:t>STUDIES WITH COMPARISON</a:t>
            </a:r>
            <a:r>
              <a:rPr lang="en-US" dirty="0"/>
              <a:t>:</a:t>
            </a:r>
            <a:br>
              <a:rPr lang="en-US" dirty="0"/>
            </a:br>
            <a:r>
              <a:rPr lang="en-US" b="1" dirty="0"/>
              <a:t>Simultaneous Nonrandomized Controls </a:t>
            </a:r>
            <a:br>
              <a:rPr lang="en-US" dirty="0"/>
            </a:br>
            <a:endParaRPr lang="en-US" dirty="0"/>
          </a:p>
        </p:txBody>
      </p:sp>
      <p:sp>
        <p:nvSpPr>
          <p:cNvPr id="3" name="Content Placeholder 2">
            <a:extLst>
              <a:ext uri="{FF2B5EF4-FFF2-40B4-BE49-F238E27FC236}">
                <a16:creationId xmlns:a16="http://schemas.microsoft.com/office/drawing/2014/main" id="{810936C8-A1BF-D911-CE45-BE6F327860C7}"/>
              </a:ext>
            </a:extLst>
          </p:cNvPr>
          <p:cNvSpPr>
            <a:spLocks noGrp="1"/>
          </p:cNvSpPr>
          <p:nvPr>
            <p:ph idx="1"/>
          </p:nvPr>
        </p:nvSpPr>
        <p:spPr>
          <a:xfrm>
            <a:off x="628650" y="2125267"/>
            <a:ext cx="8040395" cy="4287256"/>
          </a:xfrm>
        </p:spPr>
        <p:txBody>
          <a:bodyPr>
            <a:normAutofit fontScale="92500" lnSpcReduction="20000"/>
          </a:bodyPr>
          <a:lstStyle/>
          <a:p>
            <a:pPr>
              <a:tabLst>
                <a:tab pos="2566988" algn="l"/>
              </a:tabLst>
            </a:pPr>
            <a:r>
              <a:rPr lang="en-US" dirty="0"/>
              <a:t>To use simultaneous controls that are not selected in a randomized manner. </a:t>
            </a:r>
          </a:p>
          <a:p>
            <a:r>
              <a:rPr lang="en-US" b="1" dirty="0"/>
              <a:t>There are a number of possible approaches for selecting controls in such a nonrandomized fashion:</a:t>
            </a:r>
          </a:p>
          <a:p>
            <a:pPr marL="745236" lvl="1" indent="-342900">
              <a:buFont typeface="+mj-lt"/>
              <a:buAutoNum type="arabicPeriod"/>
            </a:pPr>
            <a:r>
              <a:rPr lang="en-US" b="1" dirty="0"/>
              <a:t>Day-of-the-month method: </a:t>
            </a:r>
            <a:r>
              <a:rPr lang="en-US" dirty="0"/>
              <a:t>To assign patients by the day of the month on which the patient is admitted to the hospital: </a:t>
            </a:r>
          </a:p>
          <a:p>
            <a:pPr lvl="2"/>
            <a:r>
              <a:rPr lang="en-US" dirty="0"/>
              <a:t>For example, if admission is on an odd-numbered day of the month the patient is in group A, and if admission is on an even-numbered day of the month the patient is in group B. </a:t>
            </a:r>
          </a:p>
          <a:p>
            <a:pPr lvl="1">
              <a:tabLst>
                <a:tab pos="3833813" algn="l"/>
              </a:tabLst>
            </a:pPr>
            <a:r>
              <a:rPr lang="en-US" u="sng" dirty="0"/>
              <a:t>The problem here is that the assignment system was predictable: </a:t>
            </a:r>
          </a:p>
          <a:p>
            <a:pPr lvl="2">
              <a:tabLst>
                <a:tab pos="3833813" algn="l"/>
              </a:tabLst>
            </a:pPr>
            <a:r>
              <a:rPr lang="en-US" dirty="0"/>
              <a:t>it was possible for the physicians to know what the assignment of the next patient would be. </a:t>
            </a:r>
          </a:p>
          <a:p>
            <a:pPr>
              <a:tabLst>
                <a:tab pos="3833813" algn="l"/>
              </a:tabLst>
            </a:pPr>
            <a:r>
              <a:rPr lang="en-US" dirty="0"/>
              <a:t>The goal of randomization is to eliminate the possibility that the investigator will know what the assignment of the next patient will be, because such knowledge introduces the possibility of bias on the part of the investigator regarding the treatment group to which each participant will be assigned.</a:t>
            </a:r>
          </a:p>
        </p:txBody>
      </p:sp>
    </p:spTree>
    <p:extLst>
      <p:ext uri="{BB962C8B-B14F-4D97-AF65-F5344CB8AC3E}">
        <p14:creationId xmlns:p14="http://schemas.microsoft.com/office/powerpoint/2010/main" val="1082453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CFC5-76AF-7FF2-D60D-23C6177FA40E}"/>
              </a:ext>
            </a:extLst>
          </p:cNvPr>
          <p:cNvSpPr>
            <a:spLocks noGrp="1"/>
          </p:cNvSpPr>
          <p:nvPr>
            <p:ph type="title"/>
          </p:nvPr>
        </p:nvSpPr>
        <p:spPr/>
        <p:txBody>
          <a:bodyPr/>
          <a:lstStyle/>
          <a:p>
            <a:r>
              <a:rPr lang="en-US" b="1" dirty="0"/>
              <a:t>Allocating Subjects Using Randomization</a:t>
            </a:r>
          </a:p>
        </p:txBody>
      </p:sp>
      <p:sp>
        <p:nvSpPr>
          <p:cNvPr id="3" name="Content Placeholder 2">
            <a:extLst>
              <a:ext uri="{FF2B5EF4-FFF2-40B4-BE49-F238E27FC236}">
                <a16:creationId xmlns:a16="http://schemas.microsoft.com/office/drawing/2014/main" id="{8F682A22-1689-4B74-8F88-9C4B9FB0BE80}"/>
              </a:ext>
            </a:extLst>
          </p:cNvPr>
          <p:cNvSpPr>
            <a:spLocks noGrp="1"/>
          </p:cNvSpPr>
          <p:nvPr>
            <p:ph idx="1"/>
          </p:nvPr>
        </p:nvSpPr>
        <p:spPr>
          <a:xfrm>
            <a:off x="586154" y="2215662"/>
            <a:ext cx="8042031" cy="3804138"/>
          </a:xfrm>
        </p:spPr>
        <p:txBody>
          <a:bodyPr/>
          <a:lstStyle/>
          <a:p>
            <a:r>
              <a:rPr lang="en-US" dirty="0"/>
              <a:t>Randomization is the best approach in the design of a trial.</a:t>
            </a:r>
          </a:p>
          <a:p>
            <a:pPr marL="0" indent="0">
              <a:buNone/>
            </a:pPr>
            <a:endParaRPr lang="en-US" dirty="0"/>
          </a:p>
          <a:p>
            <a:r>
              <a:rPr lang="en-US" dirty="0"/>
              <a:t> Randomization means, in effect, tossing a coin to decide the assignment of a patient to a study group. </a:t>
            </a:r>
          </a:p>
          <a:p>
            <a:pPr marL="0" indent="0">
              <a:buNone/>
            </a:pPr>
            <a:endParaRPr lang="en-US" dirty="0"/>
          </a:p>
          <a:p>
            <a:r>
              <a:rPr lang="en-US" dirty="0"/>
              <a:t>The critical element of randomization is the unpredictability of the next assignment.</a:t>
            </a:r>
          </a:p>
        </p:txBody>
      </p:sp>
    </p:spTree>
    <p:extLst>
      <p:ext uri="{BB962C8B-B14F-4D97-AF65-F5344CB8AC3E}">
        <p14:creationId xmlns:p14="http://schemas.microsoft.com/office/powerpoint/2010/main" val="1790559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92887-CDDD-E257-FC1A-F214302EBD47}"/>
              </a:ext>
            </a:extLst>
          </p:cNvPr>
          <p:cNvSpPr>
            <a:spLocks noGrp="1"/>
          </p:cNvSpPr>
          <p:nvPr>
            <p:ph type="title"/>
          </p:nvPr>
        </p:nvSpPr>
        <p:spPr/>
        <p:txBody>
          <a:bodyPr/>
          <a:lstStyle/>
          <a:p>
            <a:r>
              <a:rPr lang="en-US" b="1" dirty="0"/>
              <a:t>How is randomization accomplished?</a:t>
            </a:r>
          </a:p>
        </p:txBody>
      </p:sp>
      <p:sp>
        <p:nvSpPr>
          <p:cNvPr id="3" name="Content Placeholder 2">
            <a:extLst>
              <a:ext uri="{FF2B5EF4-FFF2-40B4-BE49-F238E27FC236}">
                <a16:creationId xmlns:a16="http://schemas.microsoft.com/office/drawing/2014/main" id="{B30D551E-4D7E-A7C8-C51B-53B401A99765}"/>
              </a:ext>
            </a:extLst>
          </p:cNvPr>
          <p:cNvSpPr>
            <a:spLocks noGrp="1"/>
          </p:cNvSpPr>
          <p:nvPr>
            <p:ph idx="1"/>
          </p:nvPr>
        </p:nvSpPr>
        <p:spPr/>
        <p:txBody>
          <a:bodyPr/>
          <a:lstStyle/>
          <a:p>
            <a:pPr marL="385763" indent="-385763">
              <a:buFont typeface="+mj-lt"/>
              <a:buAutoNum type="arabicPeriod"/>
            </a:pPr>
            <a:r>
              <a:rPr lang="en-US" b="1" dirty="0"/>
              <a:t>Computer programs</a:t>
            </a:r>
          </a:p>
          <a:p>
            <a:pPr marL="385763" indent="-385763">
              <a:buFont typeface="+mj-lt"/>
              <a:buAutoNum type="arabicPeriod"/>
            </a:pPr>
            <a:r>
              <a:rPr lang="en-US" b="1" dirty="0"/>
              <a:t>Manual randomization </a:t>
            </a:r>
          </a:p>
          <a:p>
            <a:pPr marL="728663" lvl="1" indent="-385763"/>
            <a:r>
              <a:rPr lang="en-US" dirty="0"/>
              <a:t>Table of Random Numbers </a:t>
            </a:r>
          </a:p>
          <a:p>
            <a:pPr marL="385763" indent="-385763">
              <a:buFont typeface="+mj-lt"/>
              <a:buAutoNum type="arabicPeriod"/>
            </a:pPr>
            <a:endParaRPr lang="en-US" dirty="0"/>
          </a:p>
        </p:txBody>
      </p:sp>
    </p:spTree>
    <p:extLst>
      <p:ext uri="{BB962C8B-B14F-4D97-AF65-F5344CB8AC3E}">
        <p14:creationId xmlns:p14="http://schemas.microsoft.com/office/powerpoint/2010/main" val="579068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6A7A00-1552-07D6-B358-12E070886101}"/>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40411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95496-3696-A87F-2B6F-C9B82072C076}"/>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DEB61F03-41E9-7CEE-99E2-34CD258671EB}"/>
              </a:ext>
            </a:extLst>
          </p:cNvPr>
          <p:cNvSpPr>
            <a:spLocks noGrp="1"/>
          </p:cNvSpPr>
          <p:nvPr>
            <p:ph idx="1"/>
          </p:nvPr>
        </p:nvSpPr>
        <p:spPr/>
        <p:txBody>
          <a:bodyPr>
            <a:normAutofit/>
          </a:bodyPr>
          <a:lstStyle/>
          <a:p>
            <a:r>
              <a:rPr lang="en-US" dirty="0"/>
              <a:t>To describe the important elements of randomized trials.</a:t>
            </a:r>
          </a:p>
          <a:p>
            <a:r>
              <a:rPr lang="en-US" dirty="0"/>
              <a:t>To define the purpose of randomization and of masking.</a:t>
            </a:r>
          </a:p>
          <a:p>
            <a:r>
              <a:rPr lang="en-US" dirty="0"/>
              <a:t>To introduce design issues related to randomized trials, including stratified randomization, planned and unplanned crossovers, and factorial design.</a:t>
            </a:r>
          </a:p>
          <a:p>
            <a:r>
              <a:rPr lang="en-US" dirty="0"/>
              <a:t>To illustrate the problems posed by noncompliance in randomized trials.</a:t>
            </a:r>
          </a:p>
        </p:txBody>
      </p:sp>
    </p:spTree>
    <p:extLst>
      <p:ext uri="{BB962C8B-B14F-4D97-AF65-F5344CB8AC3E}">
        <p14:creationId xmlns:p14="http://schemas.microsoft.com/office/powerpoint/2010/main" val="2785684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BCF5-E26F-E8D1-1B73-2FC750DB1296}"/>
              </a:ext>
            </a:extLst>
          </p:cNvPr>
          <p:cNvSpPr>
            <a:spLocks noGrp="1"/>
          </p:cNvSpPr>
          <p:nvPr>
            <p:ph type="title"/>
          </p:nvPr>
        </p:nvSpPr>
        <p:spPr/>
        <p:txBody>
          <a:bodyPr/>
          <a:lstStyle/>
          <a:p>
            <a:r>
              <a:rPr lang="en-US" b="1" dirty="0"/>
              <a:t>Example: Fig. 10.3 </a:t>
            </a:r>
          </a:p>
        </p:txBody>
      </p:sp>
      <p:sp>
        <p:nvSpPr>
          <p:cNvPr id="3" name="Content Placeholder 2">
            <a:extLst>
              <a:ext uri="{FF2B5EF4-FFF2-40B4-BE49-F238E27FC236}">
                <a16:creationId xmlns:a16="http://schemas.microsoft.com/office/drawing/2014/main" id="{870E43BA-60BA-1209-F78B-5E4008078B6D}"/>
              </a:ext>
            </a:extLst>
          </p:cNvPr>
          <p:cNvSpPr>
            <a:spLocks noGrp="1"/>
          </p:cNvSpPr>
          <p:nvPr>
            <p:ph idx="1"/>
          </p:nvPr>
        </p:nvSpPr>
        <p:spPr>
          <a:xfrm>
            <a:off x="527538" y="2215662"/>
            <a:ext cx="8124093" cy="4489938"/>
          </a:xfrm>
        </p:spPr>
        <p:txBody>
          <a:bodyPr>
            <a:normAutofit fontScale="92500" lnSpcReduction="10000"/>
          </a:bodyPr>
          <a:lstStyle/>
          <a:p>
            <a:r>
              <a:rPr lang="en-US" dirty="0"/>
              <a:t>Fig. 10.3 presents a hypothetical example of the effect of lack of comparability on a comparison of mortality rates of the groups being studied. Let us assume a study population of 2,000 subjects with myocardial infarctions, of whom half receive an intervention and the other half do not. </a:t>
            </a:r>
          </a:p>
          <a:p>
            <a:r>
              <a:rPr lang="en-US" dirty="0"/>
              <a:t>Let us further assume that of the 2,000 patients, 700 have an arrhythmia and 1,300 do not. Case-fatality in patients with the arrhythmia is 50%, and in patients without the arrhythmia it is 10%.</a:t>
            </a:r>
          </a:p>
          <a:p>
            <a:r>
              <a:rPr lang="en-US" dirty="0"/>
              <a:t>Let us look at the nonrandomized study on the left side of Fig. 10.3. Because there is no randomization, the intervention groups may not be comparable in the proportion of patients who have the arrhythmia.</a:t>
            </a:r>
          </a:p>
          <a:p>
            <a:r>
              <a:rPr lang="en-US" dirty="0"/>
              <a:t>Perhaps 200 in the intervention group may have the arrhythmia (with a case-fatality of 50%) and 500 in the no-intervention group may have the arrhythmia (with its 50% case-fatality). The resulting case-fatality will be 18% in the intervention group and 30% in the no-intervention group. We might be tempted to conclude that the intervention is more effective than not intervening.</a:t>
            </a:r>
          </a:p>
        </p:txBody>
      </p:sp>
    </p:spTree>
    <p:extLst>
      <p:ext uri="{BB962C8B-B14F-4D97-AF65-F5344CB8AC3E}">
        <p14:creationId xmlns:p14="http://schemas.microsoft.com/office/powerpoint/2010/main" val="3118993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1B66-C4B9-F423-E199-820FFD3ADB00}"/>
              </a:ext>
            </a:extLst>
          </p:cNvPr>
          <p:cNvSpPr>
            <a:spLocks noGrp="1"/>
          </p:cNvSpPr>
          <p:nvPr>
            <p:ph type="title"/>
          </p:nvPr>
        </p:nvSpPr>
        <p:spPr/>
        <p:txBody>
          <a:bodyPr/>
          <a:lstStyle/>
          <a:p>
            <a:r>
              <a:rPr lang="en-US" dirty="0"/>
              <a:t>Example Fig. 10.3 - Cont. </a:t>
            </a:r>
          </a:p>
        </p:txBody>
      </p:sp>
      <p:sp>
        <p:nvSpPr>
          <p:cNvPr id="3" name="Content Placeholder 2">
            <a:extLst>
              <a:ext uri="{FF2B5EF4-FFF2-40B4-BE49-F238E27FC236}">
                <a16:creationId xmlns:a16="http://schemas.microsoft.com/office/drawing/2014/main" id="{4DF5FF62-F408-3F18-99A6-F2EE0861092E}"/>
              </a:ext>
            </a:extLst>
          </p:cNvPr>
          <p:cNvSpPr>
            <a:spLocks noGrp="1"/>
          </p:cNvSpPr>
          <p:nvPr>
            <p:ph idx="1"/>
          </p:nvPr>
        </p:nvSpPr>
        <p:spPr>
          <a:xfrm>
            <a:off x="468923" y="2274277"/>
            <a:ext cx="8159262" cy="4145184"/>
          </a:xfrm>
        </p:spPr>
        <p:txBody>
          <a:bodyPr>
            <a:normAutofit fontScale="92500" lnSpcReduction="20000"/>
          </a:bodyPr>
          <a:lstStyle/>
          <a:p>
            <a:r>
              <a:rPr lang="en-US" dirty="0"/>
              <a:t>However, let us now look at the randomized study on the right side of Fig. 10.3. As seen here, the groups are comparable, as is likely to occur when we randomize, so that 350 of the 1,000 patients in the intervention group and 350 of the 1,000 patients in the no intervention group have the arrhythmia. </a:t>
            </a:r>
          </a:p>
          <a:p>
            <a:endParaRPr lang="en-US" dirty="0"/>
          </a:p>
          <a:p>
            <a:r>
              <a:rPr lang="en-US" dirty="0"/>
              <a:t>When the case-fatality is calculated for this example, it is 24% in both groups. Thus the difference observed between intervention and no intervention when the groups were not comparable in terms of the arrhythmia was entirely due to the noncomparability and not to any effects of the intervention itself. </a:t>
            </a:r>
          </a:p>
          <a:p>
            <a:r>
              <a:rPr lang="en-US" dirty="0"/>
              <a:t>(Please note that although Fig. 10.3 shows 1,000 participants in both the intervention and no-intervention group, randomization does not guarantee an equal number of participants in each group; however, with large numbers, on average the two groups will generally be comparable.)</a:t>
            </a:r>
          </a:p>
        </p:txBody>
      </p:sp>
    </p:spTree>
    <p:extLst>
      <p:ext uri="{BB962C8B-B14F-4D97-AF65-F5344CB8AC3E}">
        <p14:creationId xmlns:p14="http://schemas.microsoft.com/office/powerpoint/2010/main" val="3261726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BC69-837C-237B-F2AD-EF9E78D5E7D5}"/>
              </a:ext>
            </a:extLst>
          </p:cNvPr>
          <p:cNvSpPr>
            <a:spLocks noGrp="1"/>
          </p:cNvSpPr>
          <p:nvPr>
            <p:ph type="title"/>
          </p:nvPr>
        </p:nvSpPr>
        <p:spPr/>
        <p:txBody>
          <a:bodyPr/>
          <a:lstStyle/>
          <a:p>
            <a:r>
              <a:rPr lang="en-US" b="1" dirty="0"/>
              <a:t>What Is the Main Purpose of Randomization?</a:t>
            </a:r>
          </a:p>
        </p:txBody>
      </p:sp>
      <p:sp>
        <p:nvSpPr>
          <p:cNvPr id="3" name="Content Placeholder 2">
            <a:extLst>
              <a:ext uri="{FF2B5EF4-FFF2-40B4-BE49-F238E27FC236}">
                <a16:creationId xmlns:a16="http://schemas.microsoft.com/office/drawing/2014/main" id="{7B4CFFC6-0C9E-018E-E3C6-ABFED086EFE9}"/>
              </a:ext>
            </a:extLst>
          </p:cNvPr>
          <p:cNvSpPr>
            <a:spLocks noGrp="1"/>
          </p:cNvSpPr>
          <p:nvPr>
            <p:ph idx="1"/>
          </p:nvPr>
        </p:nvSpPr>
        <p:spPr>
          <a:xfrm>
            <a:off x="480646" y="2203937"/>
            <a:ext cx="8147539" cy="4396155"/>
          </a:xfrm>
        </p:spPr>
        <p:txBody>
          <a:bodyPr>
            <a:normAutofit fontScale="92500" lnSpcReduction="10000"/>
          </a:bodyPr>
          <a:lstStyle/>
          <a:p>
            <a:pPr>
              <a:buFont typeface="+mj-lt"/>
              <a:buAutoNum type="arabicPeriod"/>
            </a:pPr>
            <a:r>
              <a:rPr lang="en-US" b="1" dirty="0"/>
              <a:t>To prevent any potential biases on the part of the investigators from influencing the assignment of participants to different treatment groups. </a:t>
            </a:r>
          </a:p>
          <a:p>
            <a:pPr lvl="1"/>
            <a:r>
              <a:rPr lang="en-US" dirty="0"/>
              <a:t>When participants are randomly assigned to different treatment groups, all decisions on treatment assignment are removed from the control of the investigators. Thus, the use of randomization is crucial to protect the study from any biases that might be introduced consciously or subconsciously by the investigator into the assignment process.</a:t>
            </a:r>
          </a:p>
          <a:p>
            <a:endParaRPr lang="en-US" dirty="0"/>
          </a:p>
          <a:p>
            <a:pPr>
              <a:buFont typeface="+mj-lt"/>
              <a:buAutoNum type="arabicPeriod" startAt="2"/>
            </a:pPr>
            <a:r>
              <a:rPr lang="en-US" b="1" dirty="0"/>
              <a:t>The randomization often increases the comparability of the different treatment groups; However, randomization does not guarantee comparability.</a:t>
            </a:r>
          </a:p>
          <a:p>
            <a:pPr>
              <a:buFont typeface="+mj-lt"/>
              <a:buAutoNum type="arabicPeriod" startAt="2"/>
            </a:pPr>
            <a:endParaRPr lang="en-US" dirty="0"/>
          </a:p>
          <a:p>
            <a:pPr>
              <a:buFont typeface="+mj-lt"/>
              <a:buAutoNum type="arabicPeriod" startAt="2"/>
            </a:pPr>
            <a:r>
              <a:rPr lang="en-US" b="1" dirty="0"/>
              <a:t>To whatever extent randomization contributes to comparability, this contribution applies both to variables we can measure and to variables that we cannot measure and may not even be aware of, even though they may be important in interpreting the findings of the trial</a:t>
            </a:r>
            <a:r>
              <a:rPr lang="en-US" dirty="0"/>
              <a:t>.</a:t>
            </a:r>
          </a:p>
        </p:txBody>
      </p:sp>
    </p:spTree>
    <p:extLst>
      <p:ext uri="{BB962C8B-B14F-4D97-AF65-F5344CB8AC3E}">
        <p14:creationId xmlns:p14="http://schemas.microsoft.com/office/powerpoint/2010/main" val="4159758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14FE-1086-0DFE-BBB2-9E41B4537493}"/>
              </a:ext>
            </a:extLst>
          </p:cNvPr>
          <p:cNvSpPr>
            <a:spLocks noGrp="1"/>
          </p:cNvSpPr>
          <p:nvPr>
            <p:ph type="title"/>
          </p:nvPr>
        </p:nvSpPr>
        <p:spPr/>
        <p:txBody>
          <a:bodyPr>
            <a:normAutofit/>
          </a:bodyPr>
          <a:lstStyle/>
          <a:p>
            <a:r>
              <a:rPr lang="en-US" b="1" dirty="0"/>
              <a:t>Stratified Randomization: </a:t>
            </a:r>
            <a:endParaRPr lang="en-US" dirty="0"/>
          </a:p>
        </p:txBody>
      </p:sp>
      <p:sp>
        <p:nvSpPr>
          <p:cNvPr id="3" name="Content Placeholder 2">
            <a:extLst>
              <a:ext uri="{FF2B5EF4-FFF2-40B4-BE49-F238E27FC236}">
                <a16:creationId xmlns:a16="http://schemas.microsoft.com/office/drawing/2014/main" id="{381FD3E3-06EB-D313-8298-1BAB4536A747}"/>
              </a:ext>
            </a:extLst>
          </p:cNvPr>
          <p:cNvSpPr>
            <a:spLocks noGrp="1"/>
          </p:cNvSpPr>
          <p:nvPr>
            <p:ph idx="1"/>
          </p:nvPr>
        </p:nvSpPr>
        <p:spPr>
          <a:xfrm>
            <a:off x="468923" y="2180492"/>
            <a:ext cx="8194431" cy="4290646"/>
          </a:xfrm>
        </p:spPr>
        <p:txBody>
          <a:bodyPr>
            <a:normAutofit/>
          </a:bodyPr>
          <a:lstStyle/>
          <a:p>
            <a:r>
              <a:rPr lang="en-US" dirty="0"/>
              <a:t>Sometimes we may be particularly concerned about </a:t>
            </a:r>
            <a:r>
              <a:rPr lang="en-US" b="1" dirty="0"/>
              <a:t>comparability</a:t>
            </a:r>
            <a:r>
              <a:rPr lang="en-US" dirty="0"/>
              <a:t> of the groups </a:t>
            </a:r>
            <a:r>
              <a:rPr lang="en-US" b="1" dirty="0"/>
              <a:t>in terms of one or a few important characteristics </a:t>
            </a:r>
            <a:r>
              <a:rPr lang="en-US" dirty="0"/>
              <a:t>that we strongly think may </a:t>
            </a:r>
            <a:r>
              <a:rPr lang="en-US" b="1" dirty="0"/>
              <a:t>influence prognosis </a:t>
            </a:r>
            <a:r>
              <a:rPr lang="en-US" dirty="0"/>
              <a:t>or </a:t>
            </a:r>
            <a:r>
              <a:rPr lang="en-US" b="1" dirty="0"/>
              <a:t>response to therapy </a:t>
            </a:r>
            <a:r>
              <a:rPr lang="en-US" dirty="0"/>
              <a:t>in the groups being studied, but as we have just said, randomization does not ensure comparability. </a:t>
            </a:r>
          </a:p>
          <a:p>
            <a:endParaRPr lang="en-US" dirty="0"/>
          </a:p>
          <a:p>
            <a:r>
              <a:rPr lang="en-US" dirty="0"/>
              <a:t>An option that can be used is </a:t>
            </a:r>
            <a:r>
              <a:rPr lang="en-US" b="1" dirty="0"/>
              <a:t>stratified randomization</a:t>
            </a:r>
            <a:r>
              <a:rPr lang="en-US" dirty="0"/>
              <a:t>, an assignment method that can be very helpful in increasing the likelihood of comparability of the study groups. </a:t>
            </a:r>
          </a:p>
        </p:txBody>
      </p:sp>
    </p:spTree>
    <p:extLst>
      <p:ext uri="{BB962C8B-B14F-4D97-AF65-F5344CB8AC3E}">
        <p14:creationId xmlns:p14="http://schemas.microsoft.com/office/powerpoint/2010/main" val="2415600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635C2-6167-B332-A125-884D9FB99C34}"/>
              </a:ext>
            </a:extLst>
          </p:cNvPr>
          <p:cNvSpPr>
            <a:spLocks noGrp="1"/>
          </p:cNvSpPr>
          <p:nvPr>
            <p:ph type="title"/>
          </p:nvPr>
        </p:nvSpPr>
        <p:spPr>
          <a:xfrm>
            <a:off x="866440" y="927099"/>
            <a:ext cx="7363160" cy="709865"/>
          </a:xfrm>
        </p:spPr>
        <p:txBody>
          <a:bodyPr/>
          <a:lstStyle/>
          <a:p>
            <a:r>
              <a:rPr lang="en-US" sz="2400" b="1" dirty="0"/>
              <a:t>How stratified randomization is used to assign participants to different study groups?</a:t>
            </a:r>
          </a:p>
        </p:txBody>
      </p:sp>
      <p:sp>
        <p:nvSpPr>
          <p:cNvPr id="3" name="Content Placeholder 2">
            <a:extLst>
              <a:ext uri="{FF2B5EF4-FFF2-40B4-BE49-F238E27FC236}">
                <a16:creationId xmlns:a16="http://schemas.microsoft.com/office/drawing/2014/main" id="{C44252F7-AF76-57CB-195C-419AF419BB1D}"/>
              </a:ext>
            </a:extLst>
          </p:cNvPr>
          <p:cNvSpPr>
            <a:spLocks noGrp="1"/>
          </p:cNvSpPr>
          <p:nvPr>
            <p:ph idx="1"/>
          </p:nvPr>
        </p:nvSpPr>
        <p:spPr>
          <a:xfrm>
            <a:off x="515815" y="2180492"/>
            <a:ext cx="8065477" cy="4313614"/>
          </a:xfrm>
        </p:spPr>
        <p:txBody>
          <a:bodyPr>
            <a:normAutofit fontScale="92500" lnSpcReduction="20000"/>
          </a:bodyPr>
          <a:lstStyle/>
          <a:p>
            <a:r>
              <a:rPr lang="en-US" dirty="0"/>
              <a:t>For example, let us say that we are particularly concerned about </a:t>
            </a:r>
            <a:r>
              <a:rPr lang="en-US" b="1" dirty="0"/>
              <a:t>age as a prognostic variable</a:t>
            </a:r>
            <a:r>
              <a:rPr lang="en-US" dirty="0"/>
              <a:t>: prognosis is much worse in older patients than among the younger.</a:t>
            </a:r>
          </a:p>
          <a:p>
            <a:r>
              <a:rPr lang="en-US" dirty="0"/>
              <a:t>Therefore, we are concerned that the two treatment groups be </a:t>
            </a:r>
            <a:r>
              <a:rPr lang="en-US" b="1" dirty="0"/>
              <a:t>comparable in terms of age</a:t>
            </a:r>
            <a:r>
              <a:rPr lang="en-US" dirty="0"/>
              <a:t>. </a:t>
            </a:r>
          </a:p>
          <a:p>
            <a:r>
              <a:rPr lang="en-US" dirty="0"/>
              <a:t>Although one of the benefits of randomization is that it may increase the likelihood of such comparability, it does not guarantee it. It is still possible that after we randomize, we may, by chance, find that most of the older patients are in one group and most of the younger patients are in the other. </a:t>
            </a:r>
          </a:p>
          <a:p>
            <a:r>
              <a:rPr lang="en-US" dirty="0"/>
              <a:t>Our results would then be impossible to interpret because the higher-risk patients would be clustered in one group and the lower-risk patients in the other. </a:t>
            </a:r>
          </a:p>
          <a:p>
            <a:r>
              <a:rPr lang="en-US" dirty="0"/>
              <a:t>Any difference in outcome between intervention groups may then be attributable to this difference in the age distributions of the two groups rather than to the effects of the intervention.</a:t>
            </a:r>
          </a:p>
        </p:txBody>
      </p:sp>
    </p:spTree>
    <p:extLst>
      <p:ext uri="{BB962C8B-B14F-4D97-AF65-F5344CB8AC3E}">
        <p14:creationId xmlns:p14="http://schemas.microsoft.com/office/powerpoint/2010/main" val="26990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1AEB41-5A0D-ADB2-8805-6059E0F53A3E}"/>
              </a:ext>
            </a:extLst>
          </p:cNvPr>
          <p:cNvSpPr>
            <a:spLocks noGrp="1"/>
          </p:cNvSpPr>
          <p:nvPr>
            <p:ph idx="1"/>
          </p:nvPr>
        </p:nvSpPr>
        <p:spPr>
          <a:xfrm>
            <a:off x="468923" y="2157046"/>
            <a:ext cx="8194431" cy="4325816"/>
          </a:xfrm>
        </p:spPr>
        <p:txBody>
          <a:bodyPr>
            <a:normAutofit fontScale="85000" lnSpcReduction="10000"/>
          </a:bodyPr>
          <a:lstStyle/>
          <a:p>
            <a:r>
              <a:rPr lang="en-US" dirty="0"/>
              <a:t>In stratified randomization, we first stratify (stratum = layer) our study population by each variable that we consider important and then randomize participants to treatment groups within each stratum.</a:t>
            </a:r>
          </a:p>
          <a:p>
            <a:r>
              <a:rPr lang="en-US" dirty="0"/>
              <a:t>Let us consider the example shown in Fig. 10.4. We are studying 1,000 patients and are concerned that sex and age are important determinants of prognosis. </a:t>
            </a:r>
          </a:p>
          <a:p>
            <a:r>
              <a:rPr lang="en-US" dirty="0"/>
              <a:t>If we randomize, we do not know what the composition of the groups may be in terms of sex and age; therefore, we decide to use stratified randomization.</a:t>
            </a:r>
          </a:p>
          <a:p>
            <a:r>
              <a:rPr lang="en-US" dirty="0"/>
              <a:t>We first stratify the 1,000 patients by sex into 600 males and 400 females. We then separately stratify the males by age and the females by age. </a:t>
            </a:r>
          </a:p>
          <a:p>
            <a:r>
              <a:rPr lang="en-US" dirty="0"/>
              <a:t>We now have four groups (strata): younger males, older males, younger females, and older females. </a:t>
            </a:r>
          </a:p>
          <a:p>
            <a:r>
              <a:rPr lang="en-US" dirty="0"/>
              <a:t>We now randomize within each group (stratum), and the result is a new treatment group and a current treatment group for each of the four groups. </a:t>
            </a:r>
          </a:p>
          <a:p>
            <a:r>
              <a:rPr lang="en-US" dirty="0"/>
              <a:t>As in randomization without stratification, we end up with two intervention groups, but having initially stratified the groups, we increase the likelihood that the two groups will be comparable in terms of sex and age. </a:t>
            </a:r>
          </a:p>
        </p:txBody>
      </p:sp>
    </p:spTree>
    <p:extLst>
      <p:ext uri="{BB962C8B-B14F-4D97-AF65-F5344CB8AC3E}">
        <p14:creationId xmlns:p14="http://schemas.microsoft.com/office/powerpoint/2010/main" val="2073753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EE4E-00C9-0C0B-EE38-8FDD7349C65E}"/>
              </a:ext>
            </a:extLst>
          </p:cNvPr>
          <p:cNvSpPr>
            <a:spLocks noGrp="1"/>
          </p:cNvSpPr>
          <p:nvPr>
            <p:ph type="title"/>
          </p:nvPr>
        </p:nvSpPr>
        <p:spPr/>
        <p:txBody>
          <a:bodyPr/>
          <a:lstStyle/>
          <a:p>
            <a:r>
              <a:rPr lang="en-US" b="1" dirty="0"/>
              <a:t>Stratified Randomization:</a:t>
            </a:r>
            <a:endParaRPr lang="en-US" dirty="0"/>
          </a:p>
        </p:txBody>
      </p:sp>
      <p:pic>
        <p:nvPicPr>
          <p:cNvPr id="5" name="Content Placeholder 4">
            <a:extLst>
              <a:ext uri="{FF2B5EF4-FFF2-40B4-BE49-F238E27FC236}">
                <a16:creationId xmlns:a16="http://schemas.microsoft.com/office/drawing/2014/main" id="{3FE67459-13C1-0722-C118-51B89A276CCB}"/>
              </a:ext>
            </a:extLst>
          </p:cNvPr>
          <p:cNvPicPr>
            <a:picLocks noGrp="1" noChangeAspect="1"/>
          </p:cNvPicPr>
          <p:nvPr>
            <p:ph idx="1"/>
          </p:nvPr>
        </p:nvPicPr>
        <p:blipFill>
          <a:blip r:embed="rId2"/>
          <a:stretch>
            <a:fillRect/>
          </a:stretch>
        </p:blipFill>
        <p:spPr>
          <a:xfrm>
            <a:off x="351692" y="2125266"/>
            <a:ext cx="8323385" cy="4533442"/>
          </a:xfrm>
        </p:spPr>
      </p:pic>
    </p:spTree>
    <p:extLst>
      <p:ext uri="{BB962C8B-B14F-4D97-AF65-F5344CB8AC3E}">
        <p14:creationId xmlns:p14="http://schemas.microsoft.com/office/powerpoint/2010/main" val="1081942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E1A85-1540-20CF-0E45-138B27DB03CF}"/>
              </a:ext>
            </a:extLst>
          </p:cNvPr>
          <p:cNvSpPr>
            <a:spLocks noGrp="1"/>
          </p:cNvSpPr>
          <p:nvPr>
            <p:ph type="title"/>
          </p:nvPr>
        </p:nvSpPr>
        <p:spPr/>
        <p:txBody>
          <a:bodyPr/>
          <a:lstStyle/>
          <a:p>
            <a:r>
              <a:rPr lang="en-US" b="1" dirty="0"/>
              <a:t>Data Collection on Subjects</a:t>
            </a:r>
          </a:p>
        </p:txBody>
      </p:sp>
      <p:sp>
        <p:nvSpPr>
          <p:cNvPr id="3" name="Content Placeholder 2">
            <a:extLst>
              <a:ext uri="{FF2B5EF4-FFF2-40B4-BE49-F238E27FC236}">
                <a16:creationId xmlns:a16="http://schemas.microsoft.com/office/drawing/2014/main" id="{9537029E-B2BA-640E-E5A4-3394CD86ACDB}"/>
              </a:ext>
            </a:extLst>
          </p:cNvPr>
          <p:cNvSpPr>
            <a:spLocks noGrp="1"/>
          </p:cNvSpPr>
          <p:nvPr>
            <p:ph idx="1"/>
          </p:nvPr>
        </p:nvSpPr>
        <p:spPr>
          <a:xfrm>
            <a:off x="433754" y="2192215"/>
            <a:ext cx="8159261" cy="4314093"/>
          </a:xfrm>
        </p:spPr>
        <p:txBody>
          <a:bodyPr/>
          <a:lstStyle/>
          <a:p>
            <a:r>
              <a:rPr lang="en-US" dirty="0"/>
              <a:t>It is essential that the data collected for each of the study groups be of the same quality.</a:t>
            </a:r>
          </a:p>
          <a:p>
            <a:r>
              <a:rPr lang="en-US" dirty="0"/>
              <a:t>We do not want any differences in results between the groups to be due to differences in the quality or completeness of the data that were collected in the study groups. </a:t>
            </a:r>
          </a:p>
          <a:p>
            <a:endParaRPr lang="en-US" dirty="0"/>
          </a:p>
          <a:p>
            <a:r>
              <a:rPr lang="en-US" dirty="0"/>
              <a:t>Let us consider some of the variables about which data need to be obtained on the subjects:</a:t>
            </a:r>
          </a:p>
          <a:p>
            <a:pPr lvl="1">
              <a:buFont typeface="+mj-lt"/>
              <a:buAutoNum type="arabicPeriod"/>
            </a:pPr>
            <a:r>
              <a:rPr lang="en-US" b="1" dirty="0"/>
              <a:t>TREATMENT (ASSIGNED AND RECEIVED)</a:t>
            </a:r>
          </a:p>
          <a:p>
            <a:pPr lvl="1">
              <a:buFont typeface="+mj-lt"/>
              <a:buAutoNum type="arabicPeriod"/>
            </a:pPr>
            <a:r>
              <a:rPr lang="en-US" b="1" dirty="0"/>
              <a:t>OUTCOME</a:t>
            </a:r>
          </a:p>
          <a:p>
            <a:pPr lvl="1">
              <a:buFont typeface="+mj-lt"/>
              <a:buAutoNum type="arabicPeriod"/>
            </a:pPr>
            <a:r>
              <a:rPr lang="en-US" b="1" dirty="0"/>
              <a:t>PROGNOSTIC PROFILE AT ENTRY</a:t>
            </a:r>
          </a:p>
          <a:p>
            <a:pPr lvl="1">
              <a:buFont typeface="+mj-lt"/>
              <a:buAutoNum type="arabicPeriod"/>
            </a:pPr>
            <a:r>
              <a:rPr lang="en-US" b="1" dirty="0"/>
              <a:t>MASKING (BLINDING)</a:t>
            </a:r>
          </a:p>
        </p:txBody>
      </p:sp>
    </p:spTree>
    <p:extLst>
      <p:ext uri="{BB962C8B-B14F-4D97-AF65-F5344CB8AC3E}">
        <p14:creationId xmlns:p14="http://schemas.microsoft.com/office/powerpoint/2010/main" val="1531903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4E642-C9E4-F6AB-F76E-6F1E17272094}"/>
              </a:ext>
            </a:extLst>
          </p:cNvPr>
          <p:cNvSpPr>
            <a:spLocks noGrp="1"/>
          </p:cNvSpPr>
          <p:nvPr>
            <p:ph type="title"/>
          </p:nvPr>
        </p:nvSpPr>
        <p:spPr>
          <a:xfrm>
            <a:off x="656493" y="927099"/>
            <a:ext cx="7877908" cy="709865"/>
          </a:xfrm>
        </p:spPr>
        <p:txBody>
          <a:bodyPr/>
          <a:lstStyle/>
          <a:p>
            <a:pPr marL="514350" indent="-514350">
              <a:buFont typeface="+mj-lt"/>
              <a:buAutoNum type="arabicPeriod"/>
            </a:pPr>
            <a:r>
              <a:rPr lang="en-US" b="1" dirty="0"/>
              <a:t>TREATMENT </a:t>
            </a:r>
            <a:r>
              <a:rPr lang="en-US" sz="2800" b="1" dirty="0"/>
              <a:t>(ASSIGNED AND RECEIVED)</a:t>
            </a:r>
            <a:endParaRPr lang="en-US" b="1" dirty="0"/>
          </a:p>
        </p:txBody>
      </p:sp>
      <p:sp>
        <p:nvSpPr>
          <p:cNvPr id="3" name="Content Placeholder 2">
            <a:extLst>
              <a:ext uri="{FF2B5EF4-FFF2-40B4-BE49-F238E27FC236}">
                <a16:creationId xmlns:a16="http://schemas.microsoft.com/office/drawing/2014/main" id="{448CF6B7-81D0-6E2F-93C2-4CFFEC88CAD4}"/>
              </a:ext>
            </a:extLst>
          </p:cNvPr>
          <p:cNvSpPr>
            <a:spLocks noGrp="1"/>
          </p:cNvSpPr>
          <p:nvPr>
            <p:ph idx="1"/>
          </p:nvPr>
        </p:nvSpPr>
        <p:spPr>
          <a:xfrm>
            <a:off x="539263" y="2192215"/>
            <a:ext cx="8100646" cy="4232031"/>
          </a:xfrm>
        </p:spPr>
        <p:txBody>
          <a:bodyPr>
            <a:normAutofit/>
          </a:bodyPr>
          <a:lstStyle/>
          <a:p>
            <a:r>
              <a:rPr lang="en-US" sz="2000" b="1" dirty="0"/>
              <a:t>It is important to know</a:t>
            </a:r>
          </a:p>
          <a:p>
            <a:pPr lvl="1"/>
            <a:r>
              <a:rPr lang="en-US" sz="1800" dirty="0"/>
              <a:t>Which treatment group the patient was assigned. </a:t>
            </a:r>
          </a:p>
          <a:p>
            <a:pPr lvl="1"/>
            <a:r>
              <a:rPr lang="en-US" sz="1800" dirty="0"/>
              <a:t>Which therapy the patient received. </a:t>
            </a:r>
          </a:p>
          <a:p>
            <a:pPr lvl="2"/>
            <a:r>
              <a:rPr lang="en-US" sz="1600" dirty="0"/>
              <a:t>It is important to know, if the patient was assigned to receive treatment A but did not comply. </a:t>
            </a:r>
          </a:p>
          <a:p>
            <a:pPr lvl="2"/>
            <a:r>
              <a:rPr lang="en-US" sz="1600" dirty="0"/>
              <a:t>A patient may agree to be randomized but may later change his or her mind and refuse to comply.</a:t>
            </a:r>
          </a:p>
          <a:p>
            <a:pPr lvl="1"/>
            <a:r>
              <a:rPr lang="en-US" sz="1800" dirty="0"/>
              <a:t>Whether a patient who was not assigned to receive treatment A may have taken treatment A on his or her own, often without the investigators knowing</a:t>
            </a:r>
          </a:p>
        </p:txBody>
      </p:sp>
    </p:spTree>
    <p:extLst>
      <p:ext uri="{BB962C8B-B14F-4D97-AF65-F5344CB8AC3E}">
        <p14:creationId xmlns:p14="http://schemas.microsoft.com/office/powerpoint/2010/main" val="244724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25C9E-9EF0-92E9-6DFD-8FC0FA90FDEE}"/>
              </a:ext>
            </a:extLst>
          </p:cNvPr>
          <p:cNvSpPr>
            <a:spLocks noGrp="1"/>
          </p:cNvSpPr>
          <p:nvPr>
            <p:ph type="title"/>
          </p:nvPr>
        </p:nvSpPr>
        <p:spPr/>
        <p:txBody>
          <a:bodyPr/>
          <a:lstStyle/>
          <a:p>
            <a:r>
              <a:rPr lang="en-US" dirty="0"/>
              <a:t>2. OUTCOME</a:t>
            </a:r>
          </a:p>
        </p:txBody>
      </p:sp>
      <p:sp>
        <p:nvSpPr>
          <p:cNvPr id="3" name="Content Placeholder 2">
            <a:extLst>
              <a:ext uri="{FF2B5EF4-FFF2-40B4-BE49-F238E27FC236}">
                <a16:creationId xmlns:a16="http://schemas.microsoft.com/office/drawing/2014/main" id="{F825837E-B390-87D5-8C43-5466E8B8102F}"/>
              </a:ext>
            </a:extLst>
          </p:cNvPr>
          <p:cNvSpPr>
            <a:spLocks noGrp="1"/>
          </p:cNvSpPr>
          <p:nvPr>
            <p:ph idx="1"/>
          </p:nvPr>
        </p:nvSpPr>
        <p:spPr>
          <a:xfrm>
            <a:off x="539262" y="2215662"/>
            <a:ext cx="8088923" cy="4290646"/>
          </a:xfrm>
        </p:spPr>
        <p:txBody>
          <a:bodyPr>
            <a:normAutofit fontScale="92500" lnSpcReduction="10000"/>
          </a:bodyPr>
          <a:lstStyle/>
          <a:p>
            <a:r>
              <a:rPr lang="en-US" dirty="0"/>
              <a:t>The need for </a:t>
            </a:r>
            <a:r>
              <a:rPr lang="en-US" b="1" dirty="0"/>
              <a:t>comparable measurements </a:t>
            </a:r>
            <a:r>
              <a:rPr lang="en-US" dirty="0"/>
              <a:t>in all study groups is particularly true for </a:t>
            </a:r>
            <a:r>
              <a:rPr lang="en-US" b="1" dirty="0"/>
              <a:t>measurements of outcome</a:t>
            </a:r>
            <a:r>
              <a:rPr lang="en-US" dirty="0"/>
              <a:t>.</a:t>
            </a:r>
          </a:p>
          <a:p>
            <a:r>
              <a:rPr lang="en-US" dirty="0"/>
              <a:t>Such measurements include both </a:t>
            </a:r>
            <a:r>
              <a:rPr lang="en-US" b="1" dirty="0"/>
              <a:t>improvement </a:t>
            </a:r>
            <a:r>
              <a:rPr lang="en-US" dirty="0"/>
              <a:t>(the desired effect) and </a:t>
            </a:r>
            <a:r>
              <a:rPr lang="en-US" b="1" dirty="0"/>
              <a:t>any side effects </a:t>
            </a:r>
            <a:r>
              <a:rPr lang="en-US" dirty="0"/>
              <a:t>that may appear.</a:t>
            </a:r>
          </a:p>
          <a:p>
            <a:r>
              <a:rPr lang="en-US" dirty="0"/>
              <a:t>There is therefore a need for explicitly stated criteria for all outcomes to be measured in a study. </a:t>
            </a:r>
          </a:p>
          <a:p>
            <a:r>
              <a:rPr lang="en-US" dirty="0"/>
              <a:t>Once the criteria are explicitly stated, we must be certain that they are measured comparably in all study groups. </a:t>
            </a:r>
          </a:p>
          <a:p>
            <a:r>
              <a:rPr lang="en-US" dirty="0"/>
              <a:t>In particular, the potential pitfall of outcomes being measured more carefully in those receiving a new drug than in those receiving currently available therapy must be avoided. </a:t>
            </a:r>
          </a:p>
          <a:p>
            <a:r>
              <a:rPr lang="en-US" dirty="0"/>
              <a:t>Blinding (masking), discussed later, can prevent much of this problem, but because blinding is not always possible, attention must be given to ensuring comparability of measurements and of data quality in all of the study groups.</a:t>
            </a:r>
          </a:p>
        </p:txBody>
      </p:sp>
    </p:spTree>
    <p:extLst>
      <p:ext uri="{BB962C8B-B14F-4D97-AF65-F5344CB8AC3E}">
        <p14:creationId xmlns:p14="http://schemas.microsoft.com/office/powerpoint/2010/main" val="3908664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3BB4-8CCC-C70A-3AD6-A2AADD41BFE1}"/>
              </a:ext>
            </a:extLst>
          </p:cNvPr>
          <p:cNvSpPr>
            <a:spLocks noGrp="1"/>
          </p:cNvSpPr>
          <p:nvPr>
            <p:ph type="title"/>
          </p:nvPr>
        </p:nvSpPr>
        <p:spPr/>
        <p:txBody>
          <a:bodyPr/>
          <a:lstStyle/>
          <a:p>
            <a:r>
              <a:rPr lang="en-US" b="1" dirty="0"/>
              <a:t>Introduction</a:t>
            </a:r>
          </a:p>
        </p:txBody>
      </p:sp>
      <p:sp>
        <p:nvSpPr>
          <p:cNvPr id="3" name="Content Placeholder 2">
            <a:extLst>
              <a:ext uri="{FF2B5EF4-FFF2-40B4-BE49-F238E27FC236}">
                <a16:creationId xmlns:a16="http://schemas.microsoft.com/office/drawing/2014/main" id="{4FF7C8F3-2E18-5C15-C4BB-9B86B120DCAE}"/>
              </a:ext>
            </a:extLst>
          </p:cNvPr>
          <p:cNvSpPr>
            <a:spLocks noGrp="1"/>
          </p:cNvSpPr>
          <p:nvPr>
            <p:ph idx="1"/>
          </p:nvPr>
        </p:nvSpPr>
        <p:spPr>
          <a:xfrm>
            <a:off x="480646" y="2145323"/>
            <a:ext cx="8147539" cy="4360985"/>
          </a:xfrm>
        </p:spPr>
        <p:txBody>
          <a:bodyPr>
            <a:normAutofit lnSpcReduction="10000"/>
          </a:bodyPr>
          <a:lstStyle/>
          <a:p>
            <a:r>
              <a:rPr lang="en-US" dirty="0"/>
              <a:t>The objective, both in clinical practice and in public health, is to modify the natural history of a disease so as to prevent or delay death or disability and to improve the health of the patient or the population. </a:t>
            </a:r>
          </a:p>
          <a:p>
            <a:endParaRPr lang="en-US" dirty="0"/>
          </a:p>
          <a:p>
            <a:r>
              <a:rPr lang="en-US" dirty="0"/>
              <a:t>The challenge is to select the best available preventive or therapeutic measures to achieve this goal. </a:t>
            </a:r>
          </a:p>
          <a:p>
            <a:endParaRPr lang="en-US" dirty="0"/>
          </a:p>
          <a:p>
            <a:r>
              <a:rPr lang="en-US" dirty="0"/>
              <a:t>To do so, we need to carry out studies that determine the value of these measures.</a:t>
            </a:r>
          </a:p>
          <a:p>
            <a:endParaRPr lang="en-US" dirty="0"/>
          </a:p>
          <a:p>
            <a:r>
              <a:rPr lang="en-US" dirty="0"/>
              <a:t>The randomized trial is considered the ideal design for evaluating both the efficacy and the side effects of new forms of intervention.</a:t>
            </a:r>
          </a:p>
        </p:txBody>
      </p:sp>
    </p:spTree>
    <p:extLst>
      <p:ext uri="{BB962C8B-B14F-4D97-AF65-F5344CB8AC3E}">
        <p14:creationId xmlns:p14="http://schemas.microsoft.com/office/powerpoint/2010/main" val="3508009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7D328-E8D5-2F3A-D32D-CB4AD2BE37DE}"/>
              </a:ext>
            </a:extLst>
          </p:cNvPr>
          <p:cNvSpPr>
            <a:spLocks noGrp="1"/>
          </p:cNvSpPr>
          <p:nvPr>
            <p:ph type="title"/>
          </p:nvPr>
        </p:nvSpPr>
        <p:spPr/>
        <p:txBody>
          <a:bodyPr/>
          <a:lstStyle/>
          <a:p>
            <a:r>
              <a:rPr lang="en-US" dirty="0"/>
              <a:t>All-Cause Mortality Outcome (“Public Health Outcome”)</a:t>
            </a:r>
          </a:p>
        </p:txBody>
      </p:sp>
      <p:sp>
        <p:nvSpPr>
          <p:cNvPr id="3" name="Content Placeholder 2">
            <a:extLst>
              <a:ext uri="{FF2B5EF4-FFF2-40B4-BE49-F238E27FC236}">
                <a16:creationId xmlns:a16="http://schemas.microsoft.com/office/drawing/2014/main" id="{01A8F163-4DB0-88DE-29D2-253265B30407}"/>
              </a:ext>
            </a:extLst>
          </p:cNvPr>
          <p:cNvSpPr>
            <a:spLocks noGrp="1"/>
          </p:cNvSpPr>
          <p:nvPr>
            <p:ph idx="1"/>
          </p:nvPr>
        </p:nvSpPr>
        <p:spPr>
          <a:xfrm>
            <a:off x="609601" y="2239108"/>
            <a:ext cx="7995138" cy="3903784"/>
          </a:xfrm>
        </p:spPr>
        <p:txBody>
          <a:bodyPr>
            <a:normAutofit/>
          </a:bodyPr>
          <a:lstStyle/>
          <a:p>
            <a:r>
              <a:rPr lang="en-US" dirty="0"/>
              <a:t>On occasion a medication or a preventive strategy for mortality that is effective with regard to the main outcome of interest does not increase event-free survival.</a:t>
            </a:r>
          </a:p>
          <a:p>
            <a:pPr lvl="1"/>
            <a:r>
              <a:rPr lang="en-US" dirty="0"/>
              <a:t>For example, in the 13-year follow-up of the European Randomized Study of Screening for Prostate Cancer, there was a reduction of approximately 27% in prostate cancer mortality.</a:t>
            </a:r>
          </a:p>
          <a:p>
            <a:pPr lvl="1"/>
            <a:endParaRPr lang="en-US" dirty="0"/>
          </a:p>
          <a:p>
            <a:pPr lvl="1"/>
            <a:r>
              <a:rPr lang="en-US" dirty="0"/>
              <a:t>However, overall mortality (also known as “public health outcome”) was similar in the two study groups, thus suggesting that effectiveness of screening with regard to all-cause mortality was null.</a:t>
            </a:r>
          </a:p>
        </p:txBody>
      </p:sp>
    </p:spTree>
    <p:extLst>
      <p:ext uri="{BB962C8B-B14F-4D97-AF65-F5344CB8AC3E}">
        <p14:creationId xmlns:p14="http://schemas.microsoft.com/office/powerpoint/2010/main" val="3114390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8DFE0-8296-D282-75F2-B913460694ED}"/>
              </a:ext>
            </a:extLst>
          </p:cNvPr>
          <p:cNvSpPr>
            <a:spLocks noGrp="1"/>
          </p:cNvSpPr>
          <p:nvPr>
            <p:ph type="title"/>
          </p:nvPr>
        </p:nvSpPr>
        <p:spPr>
          <a:xfrm>
            <a:off x="866440" y="927099"/>
            <a:ext cx="6601160" cy="709865"/>
          </a:xfrm>
        </p:spPr>
        <p:txBody>
          <a:bodyPr/>
          <a:lstStyle/>
          <a:p>
            <a:r>
              <a:rPr lang="en-US" b="1" dirty="0"/>
              <a:t>PROGNOSTIC PROFILE AT ENTRY</a:t>
            </a:r>
          </a:p>
        </p:txBody>
      </p:sp>
      <p:sp>
        <p:nvSpPr>
          <p:cNvPr id="3" name="Content Placeholder 2">
            <a:extLst>
              <a:ext uri="{FF2B5EF4-FFF2-40B4-BE49-F238E27FC236}">
                <a16:creationId xmlns:a16="http://schemas.microsoft.com/office/drawing/2014/main" id="{9CAA4733-12E1-DE81-7370-2FFFA33748D9}"/>
              </a:ext>
            </a:extLst>
          </p:cNvPr>
          <p:cNvSpPr>
            <a:spLocks noGrp="1"/>
          </p:cNvSpPr>
          <p:nvPr>
            <p:ph idx="1"/>
          </p:nvPr>
        </p:nvSpPr>
        <p:spPr>
          <a:xfrm>
            <a:off x="492369" y="2192215"/>
            <a:ext cx="8135816" cy="4423189"/>
          </a:xfrm>
        </p:spPr>
        <p:txBody>
          <a:bodyPr>
            <a:normAutofit/>
          </a:bodyPr>
          <a:lstStyle/>
          <a:p>
            <a:r>
              <a:rPr lang="en-US" b="1" dirty="0"/>
              <a:t>If we know the risk factors for a bad outcome, we want to verify that randomization has provided reasonable similarity between the two groups in terms of these risk factors. </a:t>
            </a:r>
          </a:p>
          <a:p>
            <a:pPr lvl="1"/>
            <a:r>
              <a:rPr lang="en-US" dirty="0"/>
              <a:t>For example, if age is a significant risk factor, we would want to know that randomization has resulted in groups that are comparable for age. </a:t>
            </a:r>
          </a:p>
          <a:p>
            <a:r>
              <a:rPr lang="en-US" b="1" dirty="0"/>
              <a:t>Data for prognostic factors should be obtained at the time of subject entry into the study, and then the two (or more) groups can be compared on these factors at baseline (i.e., before the treatment is provided). </a:t>
            </a:r>
          </a:p>
          <a:p>
            <a:r>
              <a:rPr lang="en-US" b="1" dirty="0"/>
              <a:t>Another strategy to evaluate comparability is to examine an outcome totally unrelated to the treatment that is being evaluated. </a:t>
            </a:r>
          </a:p>
          <a:p>
            <a:pPr lvl="1"/>
            <a:r>
              <a:rPr lang="en-US" dirty="0"/>
              <a:t>For example, if the randomized trial’s objective is to evaluate a new medication for migraines, it is expected that mortality from cancer would be similar in the two groups.</a:t>
            </a:r>
          </a:p>
        </p:txBody>
      </p:sp>
    </p:spTree>
    <p:extLst>
      <p:ext uri="{BB962C8B-B14F-4D97-AF65-F5344CB8AC3E}">
        <p14:creationId xmlns:p14="http://schemas.microsoft.com/office/powerpoint/2010/main" val="1002543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14724-8108-E1A1-C613-9B3DDA6EB6A0}"/>
              </a:ext>
            </a:extLst>
          </p:cNvPr>
          <p:cNvSpPr>
            <a:spLocks noGrp="1"/>
          </p:cNvSpPr>
          <p:nvPr>
            <p:ph type="title"/>
          </p:nvPr>
        </p:nvSpPr>
        <p:spPr/>
        <p:txBody>
          <a:bodyPr/>
          <a:lstStyle/>
          <a:p>
            <a:r>
              <a:rPr lang="en-US" b="1" dirty="0"/>
              <a:t>MASKING (BLINDING)</a:t>
            </a:r>
          </a:p>
        </p:txBody>
      </p:sp>
      <p:sp>
        <p:nvSpPr>
          <p:cNvPr id="3" name="Content Placeholder 2">
            <a:extLst>
              <a:ext uri="{FF2B5EF4-FFF2-40B4-BE49-F238E27FC236}">
                <a16:creationId xmlns:a16="http://schemas.microsoft.com/office/drawing/2014/main" id="{A2A6B42E-91BD-DD86-19E0-64DB8071E963}"/>
              </a:ext>
            </a:extLst>
          </p:cNvPr>
          <p:cNvSpPr>
            <a:spLocks noGrp="1"/>
          </p:cNvSpPr>
          <p:nvPr>
            <p:ph idx="1"/>
          </p:nvPr>
        </p:nvSpPr>
        <p:spPr>
          <a:xfrm>
            <a:off x="562709" y="2168769"/>
            <a:ext cx="8077200" cy="4314093"/>
          </a:xfrm>
        </p:spPr>
        <p:txBody>
          <a:bodyPr>
            <a:normAutofit/>
          </a:bodyPr>
          <a:lstStyle/>
          <a:p>
            <a:r>
              <a:rPr lang="en-US" b="1" dirty="0"/>
              <a:t>Masking involves several components: </a:t>
            </a:r>
          </a:p>
          <a:p>
            <a:pPr>
              <a:buFont typeface="+mj-lt"/>
              <a:buAutoNum type="arabicPeriod"/>
            </a:pPr>
            <a:r>
              <a:rPr lang="en-US" b="1" dirty="0"/>
              <a:t>The subjects not to know which group they are assigned to. </a:t>
            </a:r>
          </a:p>
          <a:p>
            <a:pPr lvl="1"/>
            <a:r>
              <a:rPr lang="en-US" dirty="0"/>
              <a:t>This is of particular importance when the outcome is a subjective measure, such as self-reported severity of headache or low back pain. If the patient knows that he or she is receiving a new therapy, enthusiasm and certain psychological factors on the part of the patient may operate to elicit a positive response even if the therapy itself had no positive biologic or clinical effect.</a:t>
            </a:r>
          </a:p>
        </p:txBody>
      </p:sp>
    </p:spTree>
    <p:extLst>
      <p:ext uri="{BB962C8B-B14F-4D97-AF65-F5344CB8AC3E}">
        <p14:creationId xmlns:p14="http://schemas.microsoft.com/office/powerpoint/2010/main" val="3184572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87B24-6B07-38BA-D3D1-BB550619CF4C}"/>
              </a:ext>
            </a:extLst>
          </p:cNvPr>
          <p:cNvSpPr>
            <a:spLocks noGrp="1"/>
          </p:cNvSpPr>
          <p:nvPr>
            <p:ph type="title"/>
          </p:nvPr>
        </p:nvSpPr>
        <p:spPr/>
        <p:txBody>
          <a:bodyPr/>
          <a:lstStyle/>
          <a:p>
            <a:r>
              <a:rPr lang="en-US" dirty="0"/>
              <a:t>How can subjects be masked? </a:t>
            </a:r>
          </a:p>
        </p:txBody>
      </p:sp>
      <p:sp>
        <p:nvSpPr>
          <p:cNvPr id="3" name="Content Placeholder 2">
            <a:extLst>
              <a:ext uri="{FF2B5EF4-FFF2-40B4-BE49-F238E27FC236}">
                <a16:creationId xmlns:a16="http://schemas.microsoft.com/office/drawing/2014/main" id="{7E653D47-A775-16D5-C826-C996258761BF}"/>
              </a:ext>
            </a:extLst>
          </p:cNvPr>
          <p:cNvSpPr>
            <a:spLocks noGrp="1"/>
          </p:cNvSpPr>
          <p:nvPr>
            <p:ph idx="1"/>
          </p:nvPr>
        </p:nvSpPr>
        <p:spPr>
          <a:xfrm>
            <a:off x="498230" y="2532185"/>
            <a:ext cx="8147539" cy="3768969"/>
          </a:xfrm>
        </p:spPr>
        <p:txBody>
          <a:bodyPr/>
          <a:lstStyle/>
          <a:p>
            <a:r>
              <a:rPr lang="en-US" dirty="0"/>
              <a:t>One way is by using a </a:t>
            </a:r>
            <a:r>
              <a:rPr lang="en-US" b="1" dirty="0"/>
              <a:t>placebo</a:t>
            </a:r>
            <a:r>
              <a:rPr lang="en-US" dirty="0"/>
              <a:t>, an inert substance that looks, tastes, and smells like the active agent.</a:t>
            </a:r>
          </a:p>
          <a:p>
            <a:r>
              <a:rPr lang="en-US" dirty="0"/>
              <a:t>However, use of a placebo does not automatically guarantee that the patients are masked (blinded). </a:t>
            </a:r>
          </a:p>
          <a:p>
            <a:pPr lvl="1"/>
            <a:r>
              <a:rPr lang="en-US" dirty="0"/>
              <a:t>Some participants may try to determine whether they are taking the placebo or active drug. </a:t>
            </a:r>
          </a:p>
          <a:p>
            <a:pPr lvl="2">
              <a:tabLst>
                <a:tab pos="4291013" algn="l"/>
              </a:tabLst>
            </a:pPr>
            <a:r>
              <a:rPr lang="en-US" dirty="0"/>
              <a:t>For example, in a randomized trial of vitamin C for the common cold, patients were blinded by use of a placebo and were then asked whether they knew or suspected which drug they were taking.</a:t>
            </a:r>
          </a:p>
          <a:p>
            <a:endParaRPr lang="en-US" dirty="0"/>
          </a:p>
        </p:txBody>
      </p:sp>
    </p:spTree>
    <p:extLst>
      <p:ext uri="{BB962C8B-B14F-4D97-AF65-F5344CB8AC3E}">
        <p14:creationId xmlns:p14="http://schemas.microsoft.com/office/powerpoint/2010/main" val="3158408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39176-0249-C2AC-CB8C-A7E65A85C16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7F7C5EC-5612-19DC-0DB0-1227EAC53637}"/>
              </a:ext>
            </a:extLst>
          </p:cNvPr>
          <p:cNvPicPr>
            <a:picLocks noGrp="1" noChangeAspect="1"/>
          </p:cNvPicPr>
          <p:nvPr>
            <p:ph idx="1"/>
          </p:nvPr>
        </p:nvPicPr>
        <p:blipFill>
          <a:blip r:embed="rId2"/>
          <a:stretch>
            <a:fillRect/>
          </a:stretch>
        </p:blipFill>
        <p:spPr>
          <a:xfrm>
            <a:off x="480646" y="480647"/>
            <a:ext cx="8206153" cy="5533292"/>
          </a:xfrm>
          <a:prstGeom prst="rect">
            <a:avLst/>
          </a:prstGeom>
        </p:spPr>
      </p:pic>
    </p:spTree>
    <p:extLst>
      <p:ext uri="{BB962C8B-B14F-4D97-AF65-F5344CB8AC3E}">
        <p14:creationId xmlns:p14="http://schemas.microsoft.com/office/powerpoint/2010/main" val="2994654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CABA5-0CCC-B882-94B7-F98093F339AB}"/>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37678871-6C9E-254F-9940-C88E3DC8BB0A}"/>
              </a:ext>
            </a:extLst>
          </p:cNvPr>
          <p:cNvSpPr>
            <a:spLocks noGrp="1"/>
          </p:cNvSpPr>
          <p:nvPr>
            <p:ph idx="1"/>
          </p:nvPr>
        </p:nvSpPr>
        <p:spPr>
          <a:xfrm>
            <a:off x="457200" y="2215662"/>
            <a:ext cx="8194431" cy="4185138"/>
          </a:xfrm>
        </p:spPr>
        <p:txBody>
          <a:bodyPr>
            <a:normAutofit fontScale="92500" lnSpcReduction="10000"/>
          </a:bodyPr>
          <a:lstStyle/>
          <a:p>
            <a:r>
              <a:rPr lang="en-US" dirty="0"/>
              <a:t>As seen in Table 10.4, of the 52 people who were receiving vitamin C and were willing to make a guess, 40 stated they had been receiving vitamin C. </a:t>
            </a:r>
          </a:p>
          <a:p>
            <a:r>
              <a:rPr lang="en-US" dirty="0"/>
              <a:t>Of the 50 who were receiving placebo, 39 said they were receiving placebo. </a:t>
            </a:r>
          </a:p>
          <a:p>
            <a:r>
              <a:rPr lang="en-US" b="1" dirty="0"/>
              <a:t>How did they know?  </a:t>
            </a:r>
          </a:p>
          <a:p>
            <a:pPr lvl="1"/>
            <a:r>
              <a:rPr lang="en-US" dirty="0"/>
              <a:t>They had bitten into the capsule and could tell by the bitter taste. </a:t>
            </a:r>
          </a:p>
          <a:p>
            <a:r>
              <a:rPr lang="en-US" b="1" dirty="0"/>
              <a:t>Does it make any difference that they knew? </a:t>
            </a:r>
          </a:p>
          <a:p>
            <a:pPr lvl="1"/>
            <a:r>
              <a:rPr lang="en-US" dirty="0"/>
              <a:t>The data suggest that the rate of colds was higher in subjects who received vitamin C but thought they were receiving placebo than in subjects who received placebo but thought they were receiving vitamin C. </a:t>
            </a:r>
          </a:p>
          <a:p>
            <a:r>
              <a:rPr lang="en-US" dirty="0"/>
              <a:t>Thus, we must be very concerned about lack of masking or blinding of the subjects and its potential effects on the results of the study, particularly when we are dealing with </a:t>
            </a:r>
            <a:r>
              <a:rPr lang="en-US" b="1" dirty="0"/>
              <a:t>subjective</a:t>
            </a:r>
            <a:r>
              <a:rPr lang="en-US" dirty="0"/>
              <a:t> </a:t>
            </a:r>
            <a:r>
              <a:rPr lang="en-US" b="1" dirty="0"/>
              <a:t>end points</a:t>
            </a:r>
            <a:r>
              <a:rPr lang="en-US" dirty="0"/>
              <a:t>.</a:t>
            </a:r>
          </a:p>
        </p:txBody>
      </p:sp>
    </p:spTree>
    <p:extLst>
      <p:ext uri="{BB962C8B-B14F-4D97-AF65-F5344CB8AC3E}">
        <p14:creationId xmlns:p14="http://schemas.microsoft.com/office/powerpoint/2010/main" val="2301553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6E006-088A-11FB-BAB1-9316273BF2EE}"/>
              </a:ext>
            </a:extLst>
          </p:cNvPr>
          <p:cNvSpPr>
            <a:spLocks noGrp="1"/>
          </p:cNvSpPr>
          <p:nvPr>
            <p:ph type="title"/>
          </p:nvPr>
        </p:nvSpPr>
        <p:spPr/>
        <p:txBody>
          <a:bodyPr/>
          <a:lstStyle/>
          <a:p>
            <a:r>
              <a:rPr lang="en-US" sz="2800" b="1" dirty="0"/>
              <a:t>Use of a placebo is also important for studying the rates of side effects and reactions. </a:t>
            </a:r>
          </a:p>
        </p:txBody>
      </p:sp>
      <p:sp>
        <p:nvSpPr>
          <p:cNvPr id="3" name="Content Placeholder 2">
            <a:extLst>
              <a:ext uri="{FF2B5EF4-FFF2-40B4-BE49-F238E27FC236}">
                <a16:creationId xmlns:a16="http://schemas.microsoft.com/office/drawing/2014/main" id="{167C4D65-9D41-7A9F-DE1D-7B3FE08592D5}"/>
              </a:ext>
            </a:extLst>
          </p:cNvPr>
          <p:cNvSpPr>
            <a:spLocks noGrp="1"/>
          </p:cNvSpPr>
          <p:nvPr>
            <p:ph idx="1"/>
          </p:nvPr>
        </p:nvSpPr>
        <p:spPr>
          <a:xfrm>
            <a:off x="515815" y="2203939"/>
            <a:ext cx="8088923" cy="4337538"/>
          </a:xfrm>
        </p:spPr>
        <p:txBody>
          <a:bodyPr>
            <a:normAutofit/>
          </a:bodyPr>
          <a:lstStyle/>
          <a:p>
            <a:r>
              <a:rPr lang="en-US" sz="2000" dirty="0"/>
              <a:t>The Physicians’ Health Study was a randomized trial of the use of aspirin to prevent myocardial infarctions. Table 10.5 shows the side effects that were reported in groups receiving aspirin and those receiving placebo in this study.</a:t>
            </a:r>
          </a:p>
          <a:p>
            <a:r>
              <a:rPr lang="en-US" sz="2000" dirty="0"/>
              <a:t>Note the high rates of reported reactions in people receiving placebo. Thus it is not sufficient to say that 34% of the people receiving aspirin had gastrointestinal symptoms; what we really want to know is the extent to which the risk of side effects is increased in people taking aspirin compared with those not taking aspirin (i.e., those taking placebo). </a:t>
            </a:r>
          </a:p>
          <a:p>
            <a:r>
              <a:rPr lang="en-US" sz="2000" dirty="0"/>
              <a:t>Thus the placebo plays a major role in identifying both the real benefits of an agent and its side effects. </a:t>
            </a:r>
          </a:p>
        </p:txBody>
      </p:sp>
    </p:spTree>
    <p:extLst>
      <p:ext uri="{BB962C8B-B14F-4D97-AF65-F5344CB8AC3E}">
        <p14:creationId xmlns:p14="http://schemas.microsoft.com/office/powerpoint/2010/main" val="1881683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BE9A6-C12D-BC29-9CEF-07A542590AC4}"/>
              </a:ext>
            </a:extLst>
          </p:cNvPr>
          <p:cNvSpPr>
            <a:spLocks noGrp="1"/>
          </p:cNvSpPr>
          <p:nvPr>
            <p:ph type="title"/>
          </p:nvPr>
        </p:nvSpPr>
        <p:spPr/>
        <p:txBody>
          <a:bodyPr/>
          <a:lstStyle/>
          <a:p>
            <a:endParaRPr lang="en-US"/>
          </a:p>
        </p:txBody>
      </p:sp>
      <p:pic>
        <p:nvPicPr>
          <p:cNvPr id="5" name="Content Placeholder 4" descr="Table&#10;&#10;Description automatically generated">
            <a:extLst>
              <a:ext uri="{FF2B5EF4-FFF2-40B4-BE49-F238E27FC236}">
                <a16:creationId xmlns:a16="http://schemas.microsoft.com/office/drawing/2014/main" id="{BCFF33B8-A16E-CB8C-5E57-06DC7F5D7A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388003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BBEDB-C929-2509-BE85-4B8FC4DCF9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E90BCF-8D3D-4FD1-AC0D-6DC9EA1E0988}"/>
              </a:ext>
            </a:extLst>
          </p:cNvPr>
          <p:cNvSpPr>
            <a:spLocks noGrp="1"/>
          </p:cNvSpPr>
          <p:nvPr>
            <p:ph idx="1"/>
          </p:nvPr>
        </p:nvSpPr>
        <p:spPr>
          <a:xfrm>
            <a:off x="480647" y="2157046"/>
            <a:ext cx="8206154" cy="3862754"/>
          </a:xfrm>
        </p:spPr>
        <p:txBody>
          <a:bodyPr>
            <a:normAutofit/>
          </a:bodyPr>
          <a:lstStyle/>
          <a:p>
            <a:r>
              <a:rPr lang="en-US" dirty="0"/>
              <a:t>Sometimes it is possible to use a medication in both the new therapy and in the placebo groups to prevent the occurrence of the most obvious side effects of the therapy. </a:t>
            </a:r>
          </a:p>
          <a:p>
            <a:pPr lvl="1"/>
            <a:r>
              <a:rPr lang="en-US" dirty="0"/>
              <a:t>In the aspirin example, a proton pump inhibitor, which is a class of medication that is used to prevent gastrointestinal symptoms from excess acid, could be given to both randomized groups, thus masking the participants with regard to the group to which they were allocated. </a:t>
            </a:r>
          </a:p>
        </p:txBody>
      </p:sp>
    </p:spTree>
    <p:extLst>
      <p:ext uri="{BB962C8B-B14F-4D97-AF65-F5344CB8AC3E}">
        <p14:creationId xmlns:p14="http://schemas.microsoft.com/office/powerpoint/2010/main" val="3209852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DEFE5-41A7-50A7-8B32-DB8D8B41EE23}"/>
              </a:ext>
            </a:extLst>
          </p:cNvPr>
          <p:cNvSpPr>
            <a:spLocks noGrp="1"/>
          </p:cNvSpPr>
          <p:nvPr>
            <p:ph type="title"/>
          </p:nvPr>
        </p:nvSpPr>
        <p:spPr/>
        <p:txBody>
          <a:bodyPr/>
          <a:lstStyle/>
          <a:p>
            <a:r>
              <a:rPr lang="en-US" b="1" dirty="0"/>
              <a:t>Blinding</a:t>
            </a:r>
          </a:p>
        </p:txBody>
      </p:sp>
      <p:sp>
        <p:nvSpPr>
          <p:cNvPr id="3" name="Content Placeholder 2">
            <a:extLst>
              <a:ext uri="{FF2B5EF4-FFF2-40B4-BE49-F238E27FC236}">
                <a16:creationId xmlns:a16="http://schemas.microsoft.com/office/drawing/2014/main" id="{0FC4998C-5490-E05D-227E-AB6ED14C4F8E}"/>
              </a:ext>
            </a:extLst>
          </p:cNvPr>
          <p:cNvSpPr>
            <a:spLocks noGrp="1"/>
          </p:cNvSpPr>
          <p:nvPr>
            <p:ph idx="1"/>
          </p:nvPr>
        </p:nvSpPr>
        <p:spPr>
          <a:xfrm>
            <a:off x="480646" y="2274277"/>
            <a:ext cx="8147539" cy="3745523"/>
          </a:xfrm>
        </p:spPr>
        <p:txBody>
          <a:bodyPr/>
          <a:lstStyle/>
          <a:p>
            <a:pPr>
              <a:buFont typeface="+mj-lt"/>
              <a:buAutoNum type="arabicPeriod"/>
            </a:pPr>
            <a:r>
              <a:rPr lang="en-US" b="1" dirty="0"/>
              <a:t>Blinding the subjects</a:t>
            </a:r>
          </a:p>
          <a:p>
            <a:pPr>
              <a:buFont typeface="+mj-lt"/>
              <a:buAutoNum type="arabicPeriod"/>
            </a:pPr>
            <a:endParaRPr lang="en-US" b="1" dirty="0"/>
          </a:p>
          <a:p>
            <a:pPr>
              <a:buFont typeface="+mj-lt"/>
              <a:buAutoNum type="arabicPeriod"/>
            </a:pPr>
            <a:r>
              <a:rPr lang="en-US" b="1" dirty="0"/>
              <a:t>To mask (or blind) the observers or data collectors in regard to which group a patient is in (observer bias)</a:t>
            </a:r>
          </a:p>
          <a:p>
            <a:pPr>
              <a:buFont typeface="+mj-lt"/>
              <a:buAutoNum type="arabicPeriod"/>
            </a:pPr>
            <a:endParaRPr lang="en-US" b="1" dirty="0"/>
          </a:p>
          <a:p>
            <a:pPr>
              <a:buFont typeface="+mj-lt"/>
              <a:buAutoNum type="arabicPeriod"/>
            </a:pPr>
            <a:r>
              <a:rPr lang="en-US" b="1" dirty="0"/>
              <a:t>The masking of both participants and study personnel “double blinding.” </a:t>
            </a:r>
          </a:p>
          <a:p>
            <a:pPr>
              <a:buFont typeface="+mj-lt"/>
              <a:buAutoNum type="arabicPeriod"/>
            </a:pPr>
            <a:endParaRPr lang="en-US" b="1" dirty="0"/>
          </a:p>
        </p:txBody>
      </p:sp>
    </p:spTree>
    <p:extLst>
      <p:ext uri="{BB962C8B-B14F-4D97-AF65-F5344CB8AC3E}">
        <p14:creationId xmlns:p14="http://schemas.microsoft.com/office/powerpoint/2010/main" val="417392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DB408-45FF-5D7F-D88C-C4CF67AB195B}"/>
              </a:ext>
            </a:extLst>
          </p:cNvPr>
          <p:cNvSpPr>
            <a:spLocks noGrp="1"/>
          </p:cNvSpPr>
          <p:nvPr>
            <p:ph type="title"/>
          </p:nvPr>
        </p:nvSpPr>
        <p:spPr/>
        <p:txBody>
          <a:bodyPr/>
          <a:lstStyle/>
          <a:p>
            <a:r>
              <a:rPr lang="en-US" b="1" dirty="0"/>
              <a:t>Randomized trials </a:t>
            </a:r>
          </a:p>
        </p:txBody>
      </p:sp>
      <p:sp>
        <p:nvSpPr>
          <p:cNvPr id="3" name="Content Placeholder 2">
            <a:extLst>
              <a:ext uri="{FF2B5EF4-FFF2-40B4-BE49-F238E27FC236}">
                <a16:creationId xmlns:a16="http://schemas.microsoft.com/office/drawing/2014/main" id="{DCAA72E6-6E50-F8CE-6E59-53C98D3B92CD}"/>
              </a:ext>
            </a:extLst>
          </p:cNvPr>
          <p:cNvSpPr>
            <a:spLocks noGrp="1"/>
          </p:cNvSpPr>
          <p:nvPr>
            <p:ph idx="1"/>
          </p:nvPr>
        </p:nvSpPr>
        <p:spPr>
          <a:xfrm>
            <a:off x="351693" y="2297723"/>
            <a:ext cx="8288216" cy="4114800"/>
          </a:xfrm>
        </p:spPr>
        <p:txBody>
          <a:bodyPr>
            <a:normAutofit/>
          </a:bodyPr>
          <a:lstStyle/>
          <a:p>
            <a:r>
              <a:rPr lang="en-US" dirty="0"/>
              <a:t>Trials are essentially experiments which are under the control of the investigator.</a:t>
            </a:r>
          </a:p>
          <a:p>
            <a:endParaRPr lang="en-US" dirty="0"/>
          </a:p>
          <a:p>
            <a:r>
              <a:rPr lang="en-US" dirty="0"/>
              <a:t>Randomized trials can be used for many purposes.</a:t>
            </a:r>
          </a:p>
          <a:p>
            <a:pPr lvl="1"/>
            <a:r>
              <a:rPr lang="en-US" dirty="0"/>
              <a:t>Evaluating new drugs and other treatments of disease, including tests of new health and medical care technology. </a:t>
            </a:r>
          </a:p>
          <a:p>
            <a:pPr lvl="1"/>
            <a:r>
              <a:rPr lang="en-US" dirty="0"/>
              <a:t>To assess new programs for screening and early detection</a:t>
            </a:r>
          </a:p>
          <a:p>
            <a:pPr lvl="1"/>
            <a:r>
              <a:rPr lang="en-US" dirty="0"/>
              <a:t>to compare different approaches to prevention, or new ways of organizing and delivering health services</a:t>
            </a:r>
          </a:p>
        </p:txBody>
      </p:sp>
    </p:spTree>
    <p:extLst>
      <p:ext uri="{BB962C8B-B14F-4D97-AF65-F5344CB8AC3E}">
        <p14:creationId xmlns:p14="http://schemas.microsoft.com/office/powerpoint/2010/main" val="763457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EF5B2-A45E-F817-75D8-2E5673CD6A75}"/>
              </a:ext>
            </a:extLst>
          </p:cNvPr>
          <p:cNvSpPr>
            <a:spLocks noGrp="1"/>
          </p:cNvSpPr>
          <p:nvPr>
            <p:ph type="title"/>
          </p:nvPr>
        </p:nvSpPr>
        <p:spPr/>
        <p:txBody>
          <a:bodyPr/>
          <a:lstStyle/>
          <a:p>
            <a:r>
              <a:rPr lang="en-US" b="1" dirty="0"/>
              <a:t>Other aspects of the</a:t>
            </a:r>
            <a:br>
              <a:rPr lang="en-US" b="1" dirty="0"/>
            </a:br>
            <a:r>
              <a:rPr lang="en-US" b="1" dirty="0"/>
              <a:t>design of randomized trials:</a:t>
            </a:r>
          </a:p>
        </p:txBody>
      </p:sp>
      <p:sp>
        <p:nvSpPr>
          <p:cNvPr id="3" name="Content Placeholder 2">
            <a:extLst>
              <a:ext uri="{FF2B5EF4-FFF2-40B4-BE49-F238E27FC236}">
                <a16:creationId xmlns:a16="http://schemas.microsoft.com/office/drawing/2014/main" id="{75560DD1-3F1F-675C-9CA8-620CF6A8CBDA}"/>
              </a:ext>
            </a:extLst>
          </p:cNvPr>
          <p:cNvSpPr>
            <a:spLocks noGrp="1"/>
          </p:cNvSpPr>
          <p:nvPr>
            <p:ph idx="1"/>
          </p:nvPr>
        </p:nvSpPr>
        <p:spPr>
          <a:xfrm>
            <a:off x="866441" y="2391508"/>
            <a:ext cx="6343201" cy="3628292"/>
          </a:xfrm>
        </p:spPr>
        <p:txBody>
          <a:bodyPr/>
          <a:lstStyle/>
          <a:p>
            <a:r>
              <a:rPr lang="en-US" b="1" dirty="0"/>
              <a:t>Crossover</a:t>
            </a:r>
          </a:p>
          <a:p>
            <a:pPr lvl="1"/>
            <a:r>
              <a:rPr lang="en-US" b="1" dirty="0"/>
              <a:t>Planned</a:t>
            </a:r>
          </a:p>
          <a:p>
            <a:pPr lvl="1"/>
            <a:r>
              <a:rPr lang="en-US" b="1" dirty="0"/>
              <a:t>Unplanned</a:t>
            </a:r>
          </a:p>
          <a:p>
            <a:pPr lvl="1"/>
            <a:endParaRPr lang="en-US" b="1" dirty="0"/>
          </a:p>
          <a:p>
            <a:r>
              <a:rPr lang="en-US" b="1" dirty="0"/>
              <a:t>Factorial Design</a:t>
            </a:r>
          </a:p>
        </p:txBody>
      </p:sp>
    </p:spTree>
    <p:extLst>
      <p:ext uri="{BB962C8B-B14F-4D97-AF65-F5344CB8AC3E}">
        <p14:creationId xmlns:p14="http://schemas.microsoft.com/office/powerpoint/2010/main" val="3622908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D76A9-207C-7490-10DC-A88FA7C80B7D}"/>
              </a:ext>
            </a:extLst>
          </p:cNvPr>
          <p:cNvSpPr>
            <a:spLocks noGrp="1"/>
          </p:cNvSpPr>
          <p:nvPr>
            <p:ph type="title"/>
          </p:nvPr>
        </p:nvSpPr>
        <p:spPr/>
        <p:txBody>
          <a:bodyPr/>
          <a:lstStyle/>
          <a:p>
            <a:r>
              <a:rPr lang="en-US" b="1" dirty="0"/>
              <a:t>Planned crossover</a:t>
            </a:r>
          </a:p>
        </p:txBody>
      </p:sp>
      <p:sp>
        <p:nvSpPr>
          <p:cNvPr id="7" name="Content Placeholder 6">
            <a:extLst>
              <a:ext uri="{FF2B5EF4-FFF2-40B4-BE49-F238E27FC236}">
                <a16:creationId xmlns:a16="http://schemas.microsoft.com/office/drawing/2014/main" id="{27281D66-7193-D186-9815-841D1F08CF1A}"/>
              </a:ext>
            </a:extLst>
          </p:cNvPr>
          <p:cNvSpPr>
            <a:spLocks noGrp="1"/>
          </p:cNvSpPr>
          <p:nvPr>
            <p:ph idx="1"/>
          </p:nvPr>
        </p:nvSpPr>
        <p:spPr>
          <a:xfrm>
            <a:off x="539263" y="2145323"/>
            <a:ext cx="8077200" cy="4278923"/>
          </a:xfrm>
        </p:spPr>
        <p:txBody>
          <a:bodyPr>
            <a:normAutofit fontScale="92500" lnSpcReduction="20000"/>
          </a:bodyPr>
          <a:lstStyle/>
          <a:p>
            <a:r>
              <a:rPr lang="en-US" dirty="0"/>
              <a:t>In this example, a new treatment is being compared with current treatment. Subjects are randomized to new treatment or current treatment (see Fig. 10.5A). </a:t>
            </a:r>
          </a:p>
          <a:p>
            <a:r>
              <a:rPr lang="en-US" dirty="0"/>
              <a:t>After being observed for a certain period of time on one therapy and after any changes are measured (see Fig. 10.5B), the patients are switched to the other therapy (see Fig. 10.5C). </a:t>
            </a:r>
          </a:p>
          <a:p>
            <a:r>
              <a:rPr lang="en-US" dirty="0"/>
              <a:t>Both groups are then again observed for a certain period of time (see Fig. 10.5D). </a:t>
            </a:r>
          </a:p>
          <a:p>
            <a:r>
              <a:rPr lang="en-US" dirty="0"/>
              <a:t>Changes in group 1 patients while they are on the new treatment can be compared with changes in these patients while they are on the current treatment (see Fig. 10.5E).</a:t>
            </a:r>
          </a:p>
          <a:p>
            <a:r>
              <a:rPr lang="en-US" dirty="0"/>
              <a:t>Changes in group 2 patients while they are on the new treatment can also be compared with changes in these patients while they are on the current treatment (see Fig. 10.5F). </a:t>
            </a:r>
          </a:p>
          <a:p>
            <a:r>
              <a:rPr lang="en-US" dirty="0"/>
              <a:t>Thus, each patient can serve as his or her own control, holding constant the variation between individuals in many characteristics that could potentially affect a comparison of the effectiveness of two agents.</a:t>
            </a:r>
          </a:p>
        </p:txBody>
      </p:sp>
    </p:spTree>
    <p:extLst>
      <p:ext uri="{BB962C8B-B14F-4D97-AF65-F5344CB8AC3E}">
        <p14:creationId xmlns:p14="http://schemas.microsoft.com/office/powerpoint/2010/main" val="2130528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DFFC-ACD1-7AE7-B998-5F803C2D2AD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E535BBA-1B38-E7E4-01B0-6954317FDB92}"/>
              </a:ext>
            </a:extLst>
          </p:cNvPr>
          <p:cNvPicPr>
            <a:picLocks noGrp="1" noChangeAspect="1"/>
          </p:cNvPicPr>
          <p:nvPr>
            <p:ph idx="1"/>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22705605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DB5AE-FEAE-E60E-9ED5-077C3393D8CF}"/>
              </a:ext>
            </a:extLst>
          </p:cNvPr>
          <p:cNvSpPr>
            <a:spLocks noGrp="1"/>
          </p:cNvSpPr>
          <p:nvPr>
            <p:ph type="title"/>
          </p:nvPr>
        </p:nvSpPr>
        <p:spPr>
          <a:xfrm>
            <a:off x="866439" y="927099"/>
            <a:ext cx="7304545" cy="866532"/>
          </a:xfrm>
        </p:spPr>
        <p:txBody>
          <a:bodyPr/>
          <a:lstStyle/>
          <a:p>
            <a:r>
              <a:rPr lang="en-US" b="1" dirty="0"/>
              <a:t>Cautions with planned crossover design</a:t>
            </a:r>
          </a:p>
        </p:txBody>
      </p:sp>
      <p:sp>
        <p:nvSpPr>
          <p:cNvPr id="3" name="Content Placeholder 2">
            <a:extLst>
              <a:ext uri="{FF2B5EF4-FFF2-40B4-BE49-F238E27FC236}">
                <a16:creationId xmlns:a16="http://schemas.microsoft.com/office/drawing/2014/main" id="{DEAAF038-CCCB-4E5D-1884-64BE28F265BB}"/>
              </a:ext>
            </a:extLst>
          </p:cNvPr>
          <p:cNvSpPr>
            <a:spLocks noGrp="1"/>
          </p:cNvSpPr>
          <p:nvPr>
            <p:ph idx="1"/>
          </p:nvPr>
        </p:nvSpPr>
        <p:spPr>
          <a:xfrm>
            <a:off x="492369" y="2168769"/>
            <a:ext cx="8159262" cy="4372708"/>
          </a:xfrm>
        </p:spPr>
        <p:txBody>
          <a:bodyPr>
            <a:normAutofit fontScale="92500" lnSpcReduction="10000"/>
          </a:bodyPr>
          <a:lstStyle/>
          <a:p>
            <a:r>
              <a:rPr lang="en-US" b="1" dirty="0"/>
              <a:t>Carryover: </a:t>
            </a:r>
          </a:p>
          <a:p>
            <a:pPr lvl="1"/>
            <a:r>
              <a:rPr lang="en-US" dirty="0"/>
              <a:t>For example, if a subject is changed from therapy A to therapy B and observed under each therapy, the observations under therapy B will be valid only if there is no residual carryover from therapy A. </a:t>
            </a:r>
          </a:p>
          <a:p>
            <a:pPr lvl="1"/>
            <a:r>
              <a:rPr lang="en-US" dirty="0"/>
              <a:t>There must be enough of a “</a:t>
            </a:r>
            <a:r>
              <a:rPr lang="en-US" b="1" dirty="0"/>
              <a:t>washout period</a:t>
            </a:r>
            <a:r>
              <a:rPr lang="en-US" dirty="0"/>
              <a:t>” to be sure none of therapy A, or its effects, remains before starting therapy B. </a:t>
            </a:r>
          </a:p>
          <a:p>
            <a:r>
              <a:rPr lang="en-US" b="1" dirty="0"/>
              <a:t>The order in which the therapies are given may elicit psychological responses</a:t>
            </a:r>
            <a:r>
              <a:rPr lang="en-US" dirty="0"/>
              <a:t>. </a:t>
            </a:r>
          </a:p>
          <a:p>
            <a:pPr lvl="1"/>
            <a:r>
              <a:rPr lang="en-US" dirty="0"/>
              <a:t>Patients may react differently to the first therapy given in a study as a result of the enthusiasm that is often accorded a new study; this enthusiasm may diminish over time. </a:t>
            </a:r>
          </a:p>
          <a:p>
            <a:pPr lvl="1"/>
            <a:r>
              <a:rPr lang="en-US" dirty="0"/>
              <a:t>We therefore want to be sure that any differences observed are indeed due to the agents being evaluated, and not to any effect of the order in which they were administered. </a:t>
            </a:r>
          </a:p>
          <a:p>
            <a:r>
              <a:rPr lang="en-US" b="1" dirty="0"/>
              <a:t>The planned crossover design is clearly not possible if the new therapy is surgical or if the new therapy cures the disease.</a:t>
            </a:r>
          </a:p>
        </p:txBody>
      </p:sp>
    </p:spTree>
    <p:extLst>
      <p:ext uri="{BB962C8B-B14F-4D97-AF65-F5344CB8AC3E}">
        <p14:creationId xmlns:p14="http://schemas.microsoft.com/office/powerpoint/2010/main" val="3184983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E212A-DDD4-DACC-9F84-13A76E1C430B}"/>
              </a:ext>
            </a:extLst>
          </p:cNvPr>
          <p:cNvSpPr>
            <a:spLocks noGrp="1"/>
          </p:cNvSpPr>
          <p:nvPr>
            <p:ph type="title"/>
          </p:nvPr>
        </p:nvSpPr>
        <p:spPr/>
        <p:txBody>
          <a:bodyPr/>
          <a:lstStyle/>
          <a:p>
            <a:r>
              <a:rPr lang="en-US" b="1" dirty="0"/>
              <a:t>Unplanned crossover</a:t>
            </a:r>
          </a:p>
        </p:txBody>
      </p:sp>
      <p:sp>
        <p:nvSpPr>
          <p:cNvPr id="7" name="Content Placeholder 6">
            <a:extLst>
              <a:ext uri="{FF2B5EF4-FFF2-40B4-BE49-F238E27FC236}">
                <a16:creationId xmlns:a16="http://schemas.microsoft.com/office/drawing/2014/main" id="{5581C238-CD25-AA60-3E76-768B9B53BC6D}"/>
              </a:ext>
            </a:extLst>
          </p:cNvPr>
          <p:cNvSpPr>
            <a:spLocks noGrp="1"/>
          </p:cNvSpPr>
          <p:nvPr>
            <p:ph idx="1"/>
          </p:nvPr>
        </p:nvSpPr>
        <p:spPr>
          <a:xfrm>
            <a:off x="562708" y="2098431"/>
            <a:ext cx="8088923" cy="4525107"/>
          </a:xfrm>
        </p:spPr>
        <p:txBody>
          <a:bodyPr>
            <a:normAutofit fontScale="92500" lnSpcReduction="10000"/>
          </a:bodyPr>
          <a:lstStyle/>
          <a:p>
            <a:r>
              <a:rPr lang="en-US" dirty="0"/>
              <a:t>Fig. 10.6A shows the design of a randomized trial of coronary bypass surgery, comparing it with medical care for coronary heart disease.</a:t>
            </a:r>
          </a:p>
          <a:p>
            <a:r>
              <a:rPr lang="en-US" dirty="0"/>
              <a:t>Randomization is carried out after informed consent has been obtained. </a:t>
            </a:r>
          </a:p>
          <a:p>
            <a:r>
              <a:rPr lang="en-US" dirty="0"/>
              <a:t>Although the initial design is straightforward, in reality, unplanned crossovers may occur. </a:t>
            </a:r>
          </a:p>
          <a:p>
            <a:r>
              <a:rPr lang="en-US" dirty="0"/>
              <a:t>Some subjects randomized to bypass surgery may begin to have second thoughts and decide not to have the surgery (see Fig. 10.6B). </a:t>
            </a:r>
          </a:p>
          <a:p>
            <a:r>
              <a:rPr lang="en-US" dirty="0"/>
              <a:t>They are therefore crossovers into the medical care group (see Fig. 10.6C).</a:t>
            </a:r>
          </a:p>
          <a:p>
            <a:r>
              <a:rPr lang="en-US" dirty="0"/>
              <a:t>In addition, the condition of some subjects assigned to medical care may begin to deteriorate and urgent bypass surgery may be required (see Fig. 10.6B)—</a:t>
            </a:r>
          </a:p>
          <a:p>
            <a:r>
              <a:rPr lang="en-US" dirty="0"/>
              <a:t>These subjects are crossovers from the medical to the surgical care group (see Fig. 10.6C). </a:t>
            </a:r>
          </a:p>
          <a:p>
            <a:endParaRPr lang="en-US" dirty="0"/>
          </a:p>
        </p:txBody>
      </p:sp>
    </p:spTree>
    <p:extLst>
      <p:ext uri="{BB962C8B-B14F-4D97-AF65-F5344CB8AC3E}">
        <p14:creationId xmlns:p14="http://schemas.microsoft.com/office/powerpoint/2010/main" val="3546472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C98FB-AC94-B864-7BE2-82914FA45C1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0F1AB80-0143-0A19-8447-8A9DBF5F4812}"/>
              </a:ext>
            </a:extLst>
          </p:cNvPr>
          <p:cNvPicPr>
            <a:picLocks noGrp="1" noChangeAspect="1"/>
          </p:cNvPicPr>
          <p:nvPr>
            <p:ph idx="1"/>
          </p:nvPr>
        </p:nvPicPr>
        <p:blipFill>
          <a:blip r:embed="rId2"/>
          <a:stretch>
            <a:fillRect/>
          </a:stretch>
        </p:blipFill>
        <p:spPr>
          <a:xfrm>
            <a:off x="93786" y="0"/>
            <a:ext cx="9050214" cy="6857999"/>
          </a:xfrm>
          <a:prstGeom prst="rect">
            <a:avLst/>
          </a:prstGeom>
        </p:spPr>
      </p:pic>
    </p:spTree>
    <p:extLst>
      <p:ext uri="{BB962C8B-B14F-4D97-AF65-F5344CB8AC3E}">
        <p14:creationId xmlns:p14="http://schemas.microsoft.com/office/powerpoint/2010/main" val="476140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5763-A0B0-1452-83EB-6E8160FFA3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F01235-F930-DC68-C67C-40E9B70975F2}"/>
              </a:ext>
            </a:extLst>
          </p:cNvPr>
          <p:cNvSpPr>
            <a:spLocks noGrp="1"/>
          </p:cNvSpPr>
          <p:nvPr>
            <p:ph idx="1"/>
          </p:nvPr>
        </p:nvSpPr>
        <p:spPr>
          <a:xfrm>
            <a:off x="527538" y="2192215"/>
            <a:ext cx="8100647" cy="4278923"/>
          </a:xfrm>
        </p:spPr>
        <p:txBody>
          <a:bodyPr>
            <a:normAutofit/>
          </a:bodyPr>
          <a:lstStyle/>
          <a:p>
            <a:r>
              <a:rPr lang="en-US" dirty="0"/>
              <a:t>The patients seen on the left in Fig. 10.6D are now treated surgically, and those on the right in this figure are treated medically. </a:t>
            </a:r>
          </a:p>
          <a:p>
            <a:r>
              <a:rPr lang="en-US" dirty="0"/>
              <a:t>Those treated surgically include some who were randomized to surgery (shown in pink) and some who crossed over to surgery (shown in yellow). </a:t>
            </a:r>
          </a:p>
          <a:p>
            <a:r>
              <a:rPr lang="en-US" dirty="0"/>
              <a:t>Those treated medically include some who were randomized to medical treatment (shown in yellow) and some who crossed over to medical treatment (shown in pink).</a:t>
            </a:r>
          </a:p>
        </p:txBody>
      </p:sp>
    </p:spTree>
    <p:extLst>
      <p:ext uri="{BB962C8B-B14F-4D97-AF65-F5344CB8AC3E}">
        <p14:creationId xmlns:p14="http://schemas.microsoft.com/office/powerpoint/2010/main" val="19958871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CE27D-3801-84A7-D011-A19124F7E8FE}"/>
              </a:ext>
            </a:extLst>
          </p:cNvPr>
          <p:cNvSpPr>
            <a:spLocks noGrp="1"/>
          </p:cNvSpPr>
          <p:nvPr>
            <p:ph type="title"/>
          </p:nvPr>
        </p:nvSpPr>
        <p:spPr/>
        <p:txBody>
          <a:bodyPr/>
          <a:lstStyle/>
          <a:p>
            <a:r>
              <a:rPr lang="en-US" b="1" dirty="0"/>
              <a:t>Intention to treat analysis and as treated analysis </a:t>
            </a:r>
          </a:p>
        </p:txBody>
      </p:sp>
      <p:sp>
        <p:nvSpPr>
          <p:cNvPr id="3" name="Content Placeholder 2">
            <a:extLst>
              <a:ext uri="{FF2B5EF4-FFF2-40B4-BE49-F238E27FC236}">
                <a16:creationId xmlns:a16="http://schemas.microsoft.com/office/drawing/2014/main" id="{4E334B2B-1EF3-9CD8-4E31-5160B93176D7}"/>
              </a:ext>
            </a:extLst>
          </p:cNvPr>
          <p:cNvSpPr>
            <a:spLocks noGrp="1"/>
          </p:cNvSpPr>
          <p:nvPr>
            <p:ph idx="1"/>
          </p:nvPr>
        </p:nvSpPr>
        <p:spPr>
          <a:xfrm>
            <a:off x="480647" y="2192215"/>
            <a:ext cx="8135816" cy="4349262"/>
          </a:xfrm>
        </p:spPr>
        <p:txBody>
          <a:bodyPr>
            <a:normAutofit/>
          </a:bodyPr>
          <a:lstStyle/>
          <a:p>
            <a:r>
              <a:rPr lang="en-US" dirty="0"/>
              <a:t>Unplanned crossovers pose a serious challenge in analyzing the data. If we analyze according to the original assignment (called an intention to treat analysis), we will include in the surgical group some patients who received only medical care, and we will include in the medical group some patients who had surgery.</a:t>
            </a:r>
          </a:p>
          <a:p>
            <a:r>
              <a:rPr lang="en-US" dirty="0"/>
              <a:t>In other words, we would compare the patients according to the treatment to which they were originally randomized, regardless of what treatment actually occurred. </a:t>
            </a:r>
          </a:p>
          <a:p>
            <a:r>
              <a:rPr lang="en-US" dirty="0"/>
              <a:t>Fig. 10.6E shows an intention to treat analysis in which we compare the group in pink (randomized to surgical treatment) with the group in yellow (randomized to medical treatment). </a:t>
            </a:r>
          </a:p>
          <a:p>
            <a:r>
              <a:rPr lang="en-US" dirty="0"/>
              <a:t>If, however, we analyze according to the treatment that the patients actually receive (as treated analysis), we will have broken, and therefore lost the benefits of, the randomization.</a:t>
            </a:r>
          </a:p>
        </p:txBody>
      </p:sp>
    </p:spTree>
    <p:extLst>
      <p:ext uri="{BB962C8B-B14F-4D97-AF65-F5344CB8AC3E}">
        <p14:creationId xmlns:p14="http://schemas.microsoft.com/office/powerpoint/2010/main" val="1417319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362A9-06F3-6F9A-9DE0-660635AC5E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A1766C-A9E3-E355-0BF7-F3DBC8CAD690}"/>
              </a:ext>
            </a:extLst>
          </p:cNvPr>
          <p:cNvSpPr>
            <a:spLocks noGrp="1"/>
          </p:cNvSpPr>
          <p:nvPr>
            <p:ph idx="1"/>
          </p:nvPr>
        </p:nvSpPr>
        <p:spPr>
          <a:xfrm>
            <a:off x="621323" y="2489200"/>
            <a:ext cx="8006862" cy="3688862"/>
          </a:xfrm>
        </p:spPr>
        <p:txBody>
          <a:bodyPr>
            <a:normAutofit/>
          </a:bodyPr>
          <a:lstStyle/>
          <a:p>
            <a:r>
              <a:rPr lang="en-US" dirty="0"/>
              <a:t>No perfect solution is available for this dilemma.</a:t>
            </a:r>
          </a:p>
          <a:p>
            <a:r>
              <a:rPr lang="en-US" dirty="0"/>
              <a:t>Current practice is to perform the primary analysis by intention to treat—according to the original randomized assignment. </a:t>
            </a:r>
          </a:p>
          <a:p>
            <a:r>
              <a:rPr lang="en-US" dirty="0"/>
              <a:t>The bottom line is that because there are no perfect solutions, the number of unplanned crossovers must be kept to a minimum. </a:t>
            </a:r>
          </a:p>
          <a:p>
            <a:r>
              <a:rPr lang="en-US" dirty="0"/>
              <a:t>Obviously, if we analyze according to the original randomization and there have been many crossovers, the interpretation of the study results will be questionable.</a:t>
            </a:r>
          </a:p>
        </p:txBody>
      </p:sp>
    </p:spTree>
    <p:extLst>
      <p:ext uri="{BB962C8B-B14F-4D97-AF65-F5344CB8AC3E}">
        <p14:creationId xmlns:p14="http://schemas.microsoft.com/office/powerpoint/2010/main" val="454510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46CF-011F-A1CD-6B55-A1973A9CE921}"/>
              </a:ext>
            </a:extLst>
          </p:cNvPr>
          <p:cNvSpPr>
            <a:spLocks noGrp="1"/>
          </p:cNvSpPr>
          <p:nvPr>
            <p:ph type="title"/>
          </p:nvPr>
        </p:nvSpPr>
        <p:spPr/>
        <p:txBody>
          <a:bodyPr/>
          <a:lstStyle/>
          <a:p>
            <a:r>
              <a:rPr lang="en-US" b="1" dirty="0"/>
              <a:t>Factorial Design</a:t>
            </a:r>
          </a:p>
        </p:txBody>
      </p:sp>
      <p:sp>
        <p:nvSpPr>
          <p:cNvPr id="3" name="Content Placeholder 2">
            <a:extLst>
              <a:ext uri="{FF2B5EF4-FFF2-40B4-BE49-F238E27FC236}">
                <a16:creationId xmlns:a16="http://schemas.microsoft.com/office/drawing/2014/main" id="{923F32C7-A881-586A-8A74-6AB27BC6445B}"/>
              </a:ext>
            </a:extLst>
          </p:cNvPr>
          <p:cNvSpPr>
            <a:spLocks noGrp="1"/>
          </p:cNvSpPr>
          <p:nvPr>
            <p:ph sz="half" idx="1"/>
          </p:nvPr>
        </p:nvSpPr>
        <p:spPr>
          <a:xfrm>
            <a:off x="549917" y="2203938"/>
            <a:ext cx="4690298" cy="3815865"/>
          </a:xfrm>
        </p:spPr>
        <p:txBody>
          <a:bodyPr/>
          <a:lstStyle/>
          <a:p>
            <a:r>
              <a:rPr lang="en-US" dirty="0"/>
              <a:t>Assuming that two drugs are to be tested, the anticipated outcomes for the two drugs are different, and their modes of action are independent, one can economically use the same study population for testing both drugs.</a:t>
            </a:r>
          </a:p>
          <a:p>
            <a:endParaRPr lang="en-US" dirty="0"/>
          </a:p>
          <a:p>
            <a:r>
              <a:rPr lang="en-US" dirty="0"/>
              <a:t>This factorial type of design is shown in Fig. 10.7. </a:t>
            </a:r>
          </a:p>
        </p:txBody>
      </p:sp>
      <p:pic>
        <p:nvPicPr>
          <p:cNvPr id="5" name="Picture 4" descr="Diagram, table&#10;&#10;Description automatically generated">
            <a:extLst>
              <a:ext uri="{FF2B5EF4-FFF2-40B4-BE49-F238E27FC236}">
                <a16:creationId xmlns:a16="http://schemas.microsoft.com/office/drawing/2014/main" id="{50832F72-9B2D-B25B-86CA-04BC2EBDC9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0215" y="2061307"/>
            <a:ext cx="3447652" cy="3815864"/>
          </a:xfrm>
          <a:prstGeom prst="rect">
            <a:avLst/>
          </a:prstGeom>
        </p:spPr>
      </p:pic>
    </p:spTree>
    <p:extLst>
      <p:ext uri="{BB962C8B-B14F-4D97-AF65-F5344CB8AC3E}">
        <p14:creationId xmlns:p14="http://schemas.microsoft.com/office/powerpoint/2010/main" val="1213776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E0FA6F-D4FC-826C-1E21-E395DDD9E639}"/>
              </a:ext>
            </a:extLst>
          </p:cNvPr>
          <p:cNvSpPr>
            <a:spLocks noGrp="1"/>
          </p:cNvSpPr>
          <p:nvPr>
            <p:ph type="title"/>
          </p:nvPr>
        </p:nvSpPr>
        <p:spPr/>
        <p:txBody>
          <a:bodyPr/>
          <a:lstStyle/>
          <a:p>
            <a:pPr algn="ctr"/>
            <a:r>
              <a:rPr lang="en-US" b="1" dirty="0"/>
              <a:t>RANDOMIZED CLINICAL TRIALS</a:t>
            </a:r>
          </a:p>
        </p:txBody>
      </p:sp>
      <p:sp>
        <p:nvSpPr>
          <p:cNvPr id="8" name="Content Placeholder 7">
            <a:extLst>
              <a:ext uri="{FF2B5EF4-FFF2-40B4-BE49-F238E27FC236}">
                <a16:creationId xmlns:a16="http://schemas.microsoft.com/office/drawing/2014/main" id="{F96AC8A5-65A5-8A92-5756-F50111AF745B}"/>
              </a:ext>
            </a:extLst>
          </p:cNvPr>
          <p:cNvSpPr>
            <a:spLocks noGrp="1"/>
          </p:cNvSpPr>
          <p:nvPr>
            <p:ph idx="1"/>
          </p:nvPr>
        </p:nvSpPr>
        <p:spPr>
          <a:xfrm>
            <a:off x="550507" y="2489200"/>
            <a:ext cx="8042988" cy="3530600"/>
          </a:xfrm>
        </p:spPr>
        <p:txBody>
          <a:bodyPr>
            <a:normAutofit/>
          </a:bodyPr>
          <a:lstStyle/>
          <a:p>
            <a:r>
              <a:rPr lang="en-US" dirty="0"/>
              <a:t>Compared to all other study designs, randomized clinical trials offer the most compelling evidence of “cause and effect.”</a:t>
            </a:r>
          </a:p>
          <a:p>
            <a:endParaRPr lang="en-US" dirty="0"/>
          </a:p>
          <a:p>
            <a:r>
              <a:rPr lang="en-US" dirty="0"/>
              <a:t>Employ a formal mechanism of chance to assign participants to receive an intervention of interest versus a control.</a:t>
            </a:r>
          </a:p>
          <a:p>
            <a:endParaRPr lang="en-US" dirty="0"/>
          </a:p>
          <a:p>
            <a:r>
              <a:rPr lang="en-US" dirty="0"/>
              <a:t>Then, subjects followed over time to measure one or more outcomes.</a:t>
            </a:r>
          </a:p>
        </p:txBody>
      </p:sp>
    </p:spTree>
    <p:extLst>
      <p:ext uri="{BB962C8B-B14F-4D97-AF65-F5344CB8AC3E}">
        <p14:creationId xmlns:p14="http://schemas.microsoft.com/office/powerpoint/2010/main" val="26514022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F93B95-85B8-329D-9798-6DF4FCFB4E7A}"/>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B6FE3E83-98A0-E7B9-9A85-8AD75BABB277}"/>
              </a:ext>
            </a:extLst>
          </p:cNvPr>
          <p:cNvSpPr>
            <a:spLocks noGrp="1"/>
          </p:cNvSpPr>
          <p:nvPr>
            <p:ph sz="half" idx="1"/>
          </p:nvPr>
        </p:nvSpPr>
        <p:spPr>
          <a:xfrm>
            <a:off x="398583" y="3588237"/>
            <a:ext cx="8428893" cy="2800840"/>
          </a:xfrm>
        </p:spPr>
        <p:txBody>
          <a:bodyPr>
            <a:normAutofit lnSpcReduction="10000"/>
          </a:bodyPr>
          <a:lstStyle/>
          <a:p>
            <a:r>
              <a:rPr lang="en-US" dirty="0"/>
              <a:t>If the effects of the two treatments are indeed completely independent, we could evaluate the effects of treatment A by comparing the results in cells a + c to the results in cells b + d (Fig. 10.8A). </a:t>
            </a:r>
          </a:p>
          <a:p>
            <a:r>
              <a:rPr lang="en-US" dirty="0"/>
              <a:t>Similarly, the results for treatment B could be evaluated by comparing the effects in cells a + b to those in cells c + d (see Fig. 10.8B). </a:t>
            </a:r>
          </a:p>
          <a:p>
            <a:r>
              <a:rPr lang="en-US" dirty="0"/>
              <a:t>In the event that it is decided to terminate the study of treatment A, this design permits continuing the study to determine the effects of treatment B.</a:t>
            </a:r>
          </a:p>
        </p:txBody>
      </p:sp>
      <p:pic>
        <p:nvPicPr>
          <p:cNvPr id="10" name="Content Placeholder 9" descr="Diagram, table&#10;&#10;Description automatically generated with medium confidence">
            <a:extLst>
              <a:ext uri="{FF2B5EF4-FFF2-40B4-BE49-F238E27FC236}">
                <a16:creationId xmlns:a16="http://schemas.microsoft.com/office/drawing/2014/main" id="{B798A08D-ED84-EE3E-ECE0-3FF6D81C3A2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2369" y="468922"/>
            <a:ext cx="8159262" cy="2960077"/>
          </a:xfrm>
        </p:spPr>
      </p:pic>
    </p:spTree>
    <p:extLst>
      <p:ext uri="{BB962C8B-B14F-4D97-AF65-F5344CB8AC3E}">
        <p14:creationId xmlns:p14="http://schemas.microsoft.com/office/powerpoint/2010/main" val="28364845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7F194D-9E99-2605-A784-2F08DB2AAFEB}"/>
              </a:ext>
            </a:extLst>
          </p:cNvPr>
          <p:cNvSpPr>
            <a:spLocks noGrp="1"/>
          </p:cNvSpPr>
          <p:nvPr>
            <p:ph type="title"/>
          </p:nvPr>
        </p:nvSpPr>
        <p:spPr/>
        <p:txBody>
          <a:bodyPr/>
          <a:lstStyle/>
          <a:p>
            <a:r>
              <a:rPr lang="en-US" dirty="0"/>
              <a:t>Example – Factorial design</a:t>
            </a:r>
          </a:p>
        </p:txBody>
      </p:sp>
      <p:sp>
        <p:nvSpPr>
          <p:cNvPr id="6" name="Content Placeholder 5">
            <a:extLst>
              <a:ext uri="{FF2B5EF4-FFF2-40B4-BE49-F238E27FC236}">
                <a16:creationId xmlns:a16="http://schemas.microsoft.com/office/drawing/2014/main" id="{1BD7D43A-877C-5B04-E6C8-98FA2BE30C39}"/>
              </a:ext>
            </a:extLst>
          </p:cNvPr>
          <p:cNvSpPr>
            <a:spLocks noGrp="1"/>
          </p:cNvSpPr>
          <p:nvPr>
            <p:ph idx="1"/>
          </p:nvPr>
        </p:nvSpPr>
        <p:spPr>
          <a:xfrm>
            <a:off x="527539" y="2203938"/>
            <a:ext cx="8112370" cy="4278924"/>
          </a:xfrm>
        </p:spPr>
        <p:txBody>
          <a:bodyPr>
            <a:normAutofit fontScale="85000" lnSpcReduction="20000"/>
          </a:bodyPr>
          <a:lstStyle/>
          <a:p>
            <a:r>
              <a:rPr lang="en-US" dirty="0"/>
              <a:t>An example of a factorial design is seen in the Physicians’ Health Study.16 More than 22,000 physicians were randomized using a 2 × 2 factorial design that tested aspirin for primary prevention of cardiovascular disease and beta carotene for primary prevention of cancer. </a:t>
            </a:r>
          </a:p>
          <a:p>
            <a:r>
              <a:rPr lang="en-US" dirty="0"/>
              <a:t>Each physician received one of four possible interventions: both aspirin and beta carotene, neither aspirin nor beta carotene, aspirin and beta carotene placebo, or beta carotene and aspirin placebo. </a:t>
            </a:r>
          </a:p>
          <a:p>
            <a:r>
              <a:rPr lang="en-US" dirty="0"/>
              <a:t>The resulting four groups are shown in Figs. 10.9 and 10.10.</a:t>
            </a:r>
          </a:p>
          <a:p>
            <a:r>
              <a:rPr lang="en-US" dirty="0"/>
              <a:t>The aspirin part of the study (Fig. 10.11A) was terminated early, on the advice of the external data monitoring board, because a statistically significant 44% decrease in the risk of first myocardial infarction was </a:t>
            </a:r>
            <a:r>
              <a:rPr lang="en-US" dirty="0" err="1"/>
              <a:t>observedin</a:t>
            </a:r>
            <a:r>
              <a:rPr lang="en-US" dirty="0"/>
              <a:t> the group taking aspirin. </a:t>
            </a:r>
          </a:p>
          <a:p>
            <a:r>
              <a:rPr lang="en-US" dirty="0"/>
              <a:t>The randomized beta  carotene component (see Fig. 10.11B) continued until the originally scheduled date of completion. </a:t>
            </a:r>
          </a:p>
          <a:p>
            <a:r>
              <a:rPr lang="en-US" dirty="0"/>
              <a:t>After 12 years of beta carotene supplementation, no benefit or harm was observed in terms of the incidence of cancer or heart disease or death from all causes. Subsequent reports have shown greater risk of cancer with beta carotene in smokers</a:t>
            </a:r>
          </a:p>
        </p:txBody>
      </p:sp>
    </p:spTree>
    <p:extLst>
      <p:ext uri="{BB962C8B-B14F-4D97-AF65-F5344CB8AC3E}">
        <p14:creationId xmlns:p14="http://schemas.microsoft.com/office/powerpoint/2010/main" val="11746826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35E8F-59A9-D881-3346-CA944FD22B76}"/>
              </a:ext>
            </a:extLst>
          </p:cNvPr>
          <p:cNvSpPr>
            <a:spLocks noGrp="1"/>
          </p:cNvSpPr>
          <p:nvPr>
            <p:ph type="title"/>
          </p:nvPr>
        </p:nvSpPr>
        <p:spPr/>
        <p:txBody>
          <a:bodyPr/>
          <a:lstStyle/>
          <a:p>
            <a:endParaRPr lang="en-US"/>
          </a:p>
        </p:txBody>
      </p:sp>
      <p:pic>
        <p:nvPicPr>
          <p:cNvPr id="5" name="Content Placeholder 4" descr="Diagram, timeline&#10;&#10;Description automatically generated">
            <a:extLst>
              <a:ext uri="{FF2B5EF4-FFF2-40B4-BE49-F238E27FC236}">
                <a16:creationId xmlns:a16="http://schemas.microsoft.com/office/drawing/2014/main" id="{67D9926B-BCB3-9C5B-FBC0-B0BB108F5A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28151599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90AC0-C283-E9D4-C4EB-9ADF6FD173E0}"/>
              </a:ext>
            </a:extLst>
          </p:cNvPr>
          <p:cNvSpPr>
            <a:spLocks noGrp="1"/>
          </p:cNvSpPr>
          <p:nvPr>
            <p:ph type="title"/>
          </p:nvPr>
        </p:nvSpPr>
        <p:spPr/>
        <p:txBody>
          <a:bodyPr/>
          <a:lstStyle/>
          <a:p>
            <a:r>
              <a:rPr lang="en-US" b="1" dirty="0"/>
              <a:t>Noncompliance </a:t>
            </a:r>
          </a:p>
        </p:txBody>
      </p:sp>
      <p:sp>
        <p:nvSpPr>
          <p:cNvPr id="3" name="Content Placeholder 2">
            <a:extLst>
              <a:ext uri="{FF2B5EF4-FFF2-40B4-BE49-F238E27FC236}">
                <a16:creationId xmlns:a16="http://schemas.microsoft.com/office/drawing/2014/main" id="{CB8245CC-71E7-FE59-A8B4-3766DA48906C}"/>
              </a:ext>
            </a:extLst>
          </p:cNvPr>
          <p:cNvSpPr>
            <a:spLocks noGrp="1"/>
          </p:cNvSpPr>
          <p:nvPr>
            <p:ph idx="1"/>
          </p:nvPr>
        </p:nvSpPr>
        <p:spPr>
          <a:xfrm>
            <a:off x="504093" y="2180492"/>
            <a:ext cx="8100646" cy="4302370"/>
          </a:xfrm>
        </p:spPr>
        <p:txBody>
          <a:bodyPr>
            <a:normAutofit/>
          </a:bodyPr>
          <a:lstStyle/>
          <a:p>
            <a:r>
              <a:rPr lang="en-US" dirty="0"/>
              <a:t>Patients may agree to be randomized but following randomization they may not comply with the assigned treatment. </a:t>
            </a:r>
          </a:p>
          <a:p>
            <a:r>
              <a:rPr lang="en-US" b="1" dirty="0"/>
              <a:t>Noncompliance may be overt or covert: </a:t>
            </a:r>
          </a:p>
          <a:p>
            <a:pPr lvl="1"/>
            <a:r>
              <a:rPr lang="en-US" dirty="0"/>
              <a:t>On  the one hand, people may overtly articulate their refusal to comply or may stop participating in the study. </a:t>
            </a:r>
          </a:p>
          <a:p>
            <a:pPr lvl="2"/>
            <a:r>
              <a:rPr lang="en-US" dirty="0"/>
              <a:t>These noncompliers are also called </a:t>
            </a:r>
            <a:r>
              <a:rPr lang="en-US" b="1" dirty="0"/>
              <a:t>dropouts</a:t>
            </a:r>
            <a:r>
              <a:rPr lang="en-US" dirty="0"/>
              <a:t> from the study.</a:t>
            </a:r>
          </a:p>
          <a:p>
            <a:pPr lvl="1"/>
            <a:r>
              <a:rPr lang="en-US" dirty="0"/>
              <a:t>On the other hand, people may just stop taking the agent assigned without admitting this to the investigator or the study staff. </a:t>
            </a:r>
          </a:p>
          <a:p>
            <a:pPr lvl="1"/>
            <a:endParaRPr lang="en-US" dirty="0"/>
          </a:p>
          <a:p>
            <a:r>
              <a:rPr lang="en-US" dirty="0"/>
              <a:t>Whenever possible, checks on potential noncompliance are built into the study. </a:t>
            </a:r>
          </a:p>
          <a:p>
            <a:pPr lvl="1"/>
            <a:r>
              <a:rPr lang="en-US" dirty="0"/>
              <a:t>These may include, for example, urine tests for the agent being tested or for one of its metabolites.</a:t>
            </a:r>
          </a:p>
        </p:txBody>
      </p:sp>
    </p:spTree>
    <p:extLst>
      <p:ext uri="{BB962C8B-B14F-4D97-AF65-F5344CB8AC3E}">
        <p14:creationId xmlns:p14="http://schemas.microsoft.com/office/powerpoint/2010/main" val="20799739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2FAE9-DE87-3D9B-3B82-B8F6B1EE5325}"/>
              </a:ext>
            </a:extLst>
          </p:cNvPr>
          <p:cNvSpPr>
            <a:spLocks noGrp="1"/>
          </p:cNvSpPr>
          <p:nvPr>
            <p:ph type="title"/>
          </p:nvPr>
        </p:nvSpPr>
        <p:spPr/>
        <p:txBody>
          <a:bodyPr/>
          <a:lstStyle/>
          <a:p>
            <a:r>
              <a:rPr lang="en-US" b="1" dirty="0"/>
              <a:t>Drop-ins</a:t>
            </a:r>
          </a:p>
        </p:txBody>
      </p:sp>
      <p:sp>
        <p:nvSpPr>
          <p:cNvPr id="3" name="Content Placeholder 2">
            <a:extLst>
              <a:ext uri="{FF2B5EF4-FFF2-40B4-BE49-F238E27FC236}">
                <a16:creationId xmlns:a16="http://schemas.microsoft.com/office/drawing/2014/main" id="{7C09B8E4-FC70-2737-E56C-9E70A55A7CFB}"/>
              </a:ext>
            </a:extLst>
          </p:cNvPr>
          <p:cNvSpPr>
            <a:spLocks noGrp="1"/>
          </p:cNvSpPr>
          <p:nvPr>
            <p:ph idx="1"/>
          </p:nvPr>
        </p:nvSpPr>
        <p:spPr>
          <a:xfrm>
            <a:off x="550985" y="2192215"/>
            <a:ext cx="8135815" cy="4325816"/>
          </a:xfrm>
        </p:spPr>
        <p:txBody>
          <a:bodyPr>
            <a:normAutofit/>
          </a:bodyPr>
          <a:lstStyle/>
          <a:p>
            <a:r>
              <a:rPr lang="en-US" dirty="0"/>
              <a:t>Another problem in randomized trials has been called drop-ins. </a:t>
            </a:r>
          </a:p>
          <a:p>
            <a:r>
              <a:rPr lang="en-US" dirty="0"/>
              <a:t>Patients in one group may inadvertently take the agent assigned to the other group. </a:t>
            </a:r>
          </a:p>
          <a:p>
            <a:pPr lvl="1"/>
            <a:r>
              <a:rPr lang="en-US" dirty="0"/>
              <a:t>For example, in a trial of the effect of aspirin for prevention of myocardial infarction, patients were randomized to aspirin or to no aspirin. </a:t>
            </a:r>
          </a:p>
          <a:p>
            <a:pPr lvl="1"/>
            <a:r>
              <a:rPr lang="en-US" dirty="0"/>
              <a:t>However, a problem arose in that, because of the large number of over-the-counter preparations that contain aspirin, many of the control patients might well be taking aspirin without knowing it. </a:t>
            </a:r>
          </a:p>
          <a:p>
            <a:pPr lvl="1"/>
            <a:r>
              <a:rPr lang="en-US" dirty="0"/>
              <a:t>Two steps were taken to address this problem: </a:t>
            </a:r>
          </a:p>
          <a:p>
            <a:pPr lvl="2">
              <a:buFont typeface="+mj-lt"/>
              <a:buAutoNum type="arabicPeriod"/>
            </a:pPr>
            <a:r>
              <a:rPr lang="en-US" dirty="0"/>
              <a:t>controls were provided with lists of aspirin-containing over-the-counter preparations that they should avoid</a:t>
            </a:r>
          </a:p>
          <a:p>
            <a:pPr lvl="2">
              <a:buFont typeface="+mj-lt"/>
              <a:buAutoNum type="arabicPeriod"/>
            </a:pPr>
            <a:r>
              <a:rPr lang="en-US" dirty="0"/>
              <a:t>urine tests for salicylates were carried out both in the aspirin group and in the controls.</a:t>
            </a:r>
          </a:p>
        </p:txBody>
      </p:sp>
    </p:spTree>
    <p:extLst>
      <p:ext uri="{BB962C8B-B14F-4D97-AF65-F5344CB8AC3E}">
        <p14:creationId xmlns:p14="http://schemas.microsoft.com/office/powerpoint/2010/main" val="418294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9F3B4-8363-B2E5-C546-67F8CF9915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BAB513D-7A97-03C5-2C75-3EB99653B2CC}"/>
              </a:ext>
            </a:extLst>
          </p:cNvPr>
          <p:cNvSpPr>
            <a:spLocks noGrp="1"/>
          </p:cNvSpPr>
          <p:nvPr>
            <p:ph idx="1"/>
          </p:nvPr>
        </p:nvSpPr>
        <p:spPr>
          <a:xfrm>
            <a:off x="562709" y="2168769"/>
            <a:ext cx="8077200" cy="4185139"/>
          </a:xfrm>
        </p:spPr>
        <p:txBody>
          <a:bodyPr>
            <a:normAutofit/>
          </a:bodyPr>
          <a:lstStyle/>
          <a:p>
            <a:r>
              <a:rPr lang="en-US" dirty="0"/>
              <a:t>The net effect of noncompliance on the study results will be to reduce any observed differences (i.e., driving the difference toward the null) because the treatment group will include some who did not receive the therapy, and the no-treatment group may include some who received the treatment. </a:t>
            </a:r>
          </a:p>
          <a:p>
            <a:r>
              <a:rPr lang="en-US" dirty="0"/>
              <a:t>Thus the groups will be less different in terms of therapy than they would have been had there been no noncompliance, so that even if there is a difference in the effects of the treatments, it will appear much smaller.</a:t>
            </a:r>
          </a:p>
        </p:txBody>
      </p:sp>
    </p:spTree>
    <p:extLst>
      <p:ext uri="{BB962C8B-B14F-4D97-AF65-F5344CB8AC3E}">
        <p14:creationId xmlns:p14="http://schemas.microsoft.com/office/powerpoint/2010/main" val="39943918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2A6FB-C96C-F06A-F07A-2955E954B207}"/>
              </a:ext>
            </a:extLst>
          </p:cNvPr>
          <p:cNvSpPr>
            <a:spLocks noGrp="1"/>
          </p:cNvSpPr>
          <p:nvPr>
            <p:ph type="title"/>
          </p:nvPr>
        </p:nvSpPr>
        <p:spPr>
          <a:xfrm>
            <a:off x="866439" y="927099"/>
            <a:ext cx="6964575" cy="709865"/>
          </a:xfrm>
        </p:spPr>
        <p:txBody>
          <a:bodyPr/>
          <a:lstStyle/>
          <a:p>
            <a:r>
              <a:rPr lang="en-US" b="1" dirty="0"/>
              <a:t>MAINTENANCE OF COMPLIANCE</a:t>
            </a:r>
          </a:p>
        </p:txBody>
      </p:sp>
      <p:sp>
        <p:nvSpPr>
          <p:cNvPr id="3" name="Content Placeholder 2">
            <a:extLst>
              <a:ext uri="{FF2B5EF4-FFF2-40B4-BE49-F238E27FC236}">
                <a16:creationId xmlns:a16="http://schemas.microsoft.com/office/drawing/2014/main" id="{7FA1799C-AB39-6CF6-428D-6FDFA4DF13A3}"/>
              </a:ext>
            </a:extLst>
          </p:cNvPr>
          <p:cNvSpPr>
            <a:spLocks noGrp="1"/>
          </p:cNvSpPr>
          <p:nvPr>
            <p:ph idx="1"/>
          </p:nvPr>
        </p:nvSpPr>
        <p:spPr>
          <a:xfrm>
            <a:off x="609600" y="2489200"/>
            <a:ext cx="7959969" cy="3530600"/>
          </a:xfrm>
        </p:spPr>
        <p:txBody>
          <a:bodyPr>
            <a:normAutofit/>
          </a:bodyPr>
          <a:lstStyle/>
          <a:p>
            <a:r>
              <a:rPr lang="en-US" dirty="0"/>
              <a:t>Selecting high risk people as participants in study population.</a:t>
            </a:r>
          </a:p>
          <a:p>
            <a:endParaRPr lang="en-US" dirty="0"/>
          </a:p>
          <a:p>
            <a:r>
              <a:rPr lang="en-US" dirty="0"/>
              <a:t>Frequent contacts with the participants through phone calls, home visits, clinic visits.</a:t>
            </a:r>
          </a:p>
          <a:p>
            <a:endParaRPr lang="en-US" dirty="0"/>
          </a:p>
          <a:p>
            <a:r>
              <a:rPr lang="en-US" dirty="0"/>
              <a:t>Providing calendar packs to the participants and asking them to stick on to calendar packs without fail.</a:t>
            </a:r>
          </a:p>
          <a:p>
            <a:endParaRPr lang="en-US" dirty="0"/>
          </a:p>
          <a:p>
            <a:r>
              <a:rPr lang="en-US" dirty="0"/>
              <a:t>Giving incentives like free medical aid in future, giving some gifts.</a:t>
            </a:r>
          </a:p>
        </p:txBody>
      </p:sp>
    </p:spTree>
    <p:extLst>
      <p:ext uri="{BB962C8B-B14F-4D97-AF65-F5344CB8AC3E}">
        <p14:creationId xmlns:p14="http://schemas.microsoft.com/office/powerpoint/2010/main" val="3716759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F5655-B557-AD50-4410-F0056729C324}"/>
              </a:ext>
            </a:extLst>
          </p:cNvPr>
          <p:cNvSpPr>
            <a:spLocks noGrp="1"/>
          </p:cNvSpPr>
          <p:nvPr>
            <p:ph type="title"/>
          </p:nvPr>
        </p:nvSpPr>
        <p:spPr/>
        <p:txBody>
          <a:bodyPr/>
          <a:lstStyle/>
          <a:p>
            <a:r>
              <a:rPr lang="en-US" b="1" dirty="0"/>
              <a:t>NON-COMPLIANCE</a:t>
            </a:r>
          </a:p>
        </p:txBody>
      </p:sp>
      <p:sp>
        <p:nvSpPr>
          <p:cNvPr id="3" name="Content Placeholder 2">
            <a:extLst>
              <a:ext uri="{FF2B5EF4-FFF2-40B4-BE49-F238E27FC236}">
                <a16:creationId xmlns:a16="http://schemas.microsoft.com/office/drawing/2014/main" id="{2AA17E4A-1D40-54F2-708F-3ECE1B414D63}"/>
              </a:ext>
            </a:extLst>
          </p:cNvPr>
          <p:cNvSpPr>
            <a:spLocks noGrp="1"/>
          </p:cNvSpPr>
          <p:nvPr>
            <p:ph idx="1"/>
          </p:nvPr>
        </p:nvSpPr>
        <p:spPr>
          <a:xfrm>
            <a:off x="703385" y="2489200"/>
            <a:ext cx="7901353" cy="3530600"/>
          </a:xfrm>
        </p:spPr>
        <p:txBody>
          <a:bodyPr/>
          <a:lstStyle/>
          <a:p>
            <a:r>
              <a:rPr lang="en-US" dirty="0"/>
              <a:t>Non-compliance decreases the statistical power of the trial which speaks about the validity (truth of the results)</a:t>
            </a:r>
          </a:p>
          <a:p>
            <a:endParaRPr lang="en-US" dirty="0"/>
          </a:p>
          <a:p>
            <a:r>
              <a:rPr lang="en-US" dirty="0"/>
              <a:t> Extent of non-compliance is directly proportional to the duration and complexity of the trial. </a:t>
            </a:r>
          </a:p>
          <a:p>
            <a:endParaRPr lang="en-US" dirty="0"/>
          </a:p>
          <a:p>
            <a:r>
              <a:rPr lang="en-US" dirty="0"/>
              <a:t>Compliance is difficult when the end –points are time taking like incidence of cancers or death</a:t>
            </a:r>
          </a:p>
        </p:txBody>
      </p:sp>
    </p:spTree>
    <p:extLst>
      <p:ext uri="{BB962C8B-B14F-4D97-AF65-F5344CB8AC3E}">
        <p14:creationId xmlns:p14="http://schemas.microsoft.com/office/powerpoint/2010/main" val="2750571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2CCCB524-241C-72CA-98F8-22545C796828}"/>
              </a:ext>
            </a:extLst>
          </p:cNvPr>
          <p:cNvPicPr>
            <a:picLocks noGrp="1" noChangeAspect="1"/>
          </p:cNvPicPr>
          <p:nvPr>
            <p:ph sz="half" idx="1"/>
          </p:nvPr>
        </p:nvPicPr>
        <p:blipFill>
          <a:blip r:embed="rId2"/>
          <a:stretch>
            <a:fillRect/>
          </a:stretch>
        </p:blipFill>
        <p:spPr>
          <a:xfrm>
            <a:off x="5878287" y="2334567"/>
            <a:ext cx="3080932" cy="3489521"/>
          </a:xfrm>
        </p:spPr>
      </p:pic>
      <p:sp>
        <p:nvSpPr>
          <p:cNvPr id="6" name="Content Placeholder 5">
            <a:extLst>
              <a:ext uri="{FF2B5EF4-FFF2-40B4-BE49-F238E27FC236}">
                <a16:creationId xmlns:a16="http://schemas.microsoft.com/office/drawing/2014/main" id="{B5B7B1A7-F8D5-6A9C-8DAB-B1ADB81662C7}"/>
              </a:ext>
            </a:extLst>
          </p:cNvPr>
          <p:cNvSpPr>
            <a:spLocks noGrp="1"/>
          </p:cNvSpPr>
          <p:nvPr>
            <p:ph sz="half" idx="2"/>
          </p:nvPr>
        </p:nvSpPr>
        <p:spPr>
          <a:xfrm>
            <a:off x="358063" y="2244251"/>
            <a:ext cx="5520224" cy="4020163"/>
          </a:xfrm>
        </p:spPr>
        <p:txBody>
          <a:bodyPr>
            <a:normAutofit fontScale="92500" lnSpcReduction="20000"/>
          </a:bodyPr>
          <a:lstStyle/>
          <a:p>
            <a:endParaRPr lang="en-US" dirty="0"/>
          </a:p>
          <a:p>
            <a:r>
              <a:rPr lang="en-US" dirty="0"/>
              <a:t>Begin with a defined population in which participants are randomized to receive either a new treatment or the current treatment.</a:t>
            </a:r>
          </a:p>
          <a:p>
            <a:endParaRPr lang="en-US" dirty="0"/>
          </a:p>
          <a:p>
            <a:r>
              <a:rPr lang="en-US" dirty="0"/>
              <a:t>Then follow the subjects in each group to see how many are improved in the new treatment group compared with how many are improved in the current treatment group (often referred to as “usual care” or “standard of care”). </a:t>
            </a:r>
          </a:p>
          <a:p>
            <a:endParaRPr lang="en-US" dirty="0"/>
          </a:p>
          <a:p>
            <a:r>
              <a:rPr lang="en-US" dirty="0"/>
              <a:t>If the new treatment is associated with a better outcome, we would expect to find better outcomes in more of the new treatment group than the current treatment group.</a:t>
            </a:r>
          </a:p>
        </p:txBody>
      </p:sp>
      <p:sp>
        <p:nvSpPr>
          <p:cNvPr id="2" name="TextBox 1">
            <a:extLst>
              <a:ext uri="{FF2B5EF4-FFF2-40B4-BE49-F238E27FC236}">
                <a16:creationId xmlns:a16="http://schemas.microsoft.com/office/drawing/2014/main" id="{D8ACDB86-A73D-31A2-707D-BAB5DC1B7F05}"/>
              </a:ext>
            </a:extLst>
          </p:cNvPr>
          <p:cNvSpPr txBox="1"/>
          <p:nvPr/>
        </p:nvSpPr>
        <p:spPr>
          <a:xfrm>
            <a:off x="1066800" y="844062"/>
            <a:ext cx="6424246" cy="954107"/>
          </a:xfrm>
          <a:prstGeom prst="rect">
            <a:avLst/>
          </a:prstGeom>
          <a:noFill/>
        </p:spPr>
        <p:txBody>
          <a:bodyPr wrap="square" rtlCol="0">
            <a:spAutoFit/>
          </a:bodyPr>
          <a:lstStyle/>
          <a:p>
            <a:r>
              <a:rPr lang="en-US" sz="2800" b="1" dirty="0">
                <a:solidFill>
                  <a:schemeClr val="bg1"/>
                </a:solidFill>
              </a:rPr>
              <a:t>The basic design of a randomized trial</a:t>
            </a:r>
          </a:p>
        </p:txBody>
      </p:sp>
    </p:spTree>
    <p:extLst>
      <p:ext uri="{BB962C8B-B14F-4D97-AF65-F5344CB8AC3E}">
        <p14:creationId xmlns:p14="http://schemas.microsoft.com/office/powerpoint/2010/main" val="971779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391FDB-181C-F7F0-735C-09A2D7AEE598}"/>
              </a:ext>
            </a:extLst>
          </p:cNvPr>
          <p:cNvSpPr>
            <a:spLocks noGrp="1"/>
          </p:cNvSpPr>
          <p:nvPr>
            <p:ph type="title"/>
          </p:nvPr>
        </p:nvSpPr>
        <p:spPr/>
        <p:txBody>
          <a:bodyPr/>
          <a:lstStyle/>
          <a:p>
            <a:endParaRPr lang="en-US" dirty="0"/>
          </a:p>
        </p:txBody>
      </p:sp>
      <p:sp>
        <p:nvSpPr>
          <p:cNvPr id="6" name="Content Placeholder 5">
            <a:extLst>
              <a:ext uri="{FF2B5EF4-FFF2-40B4-BE49-F238E27FC236}">
                <a16:creationId xmlns:a16="http://schemas.microsoft.com/office/drawing/2014/main" id="{2026A4E0-E305-DF5F-1FE5-358CBA2EDF4C}"/>
              </a:ext>
            </a:extLst>
          </p:cNvPr>
          <p:cNvSpPr>
            <a:spLocks noGrp="1"/>
          </p:cNvSpPr>
          <p:nvPr>
            <p:ph idx="1"/>
          </p:nvPr>
        </p:nvSpPr>
        <p:spPr>
          <a:xfrm>
            <a:off x="515815" y="2203938"/>
            <a:ext cx="8124093" cy="4021016"/>
          </a:xfrm>
        </p:spPr>
        <p:txBody>
          <a:bodyPr>
            <a:normAutofit/>
          </a:bodyPr>
          <a:lstStyle/>
          <a:p>
            <a:r>
              <a:rPr lang="en-US" dirty="0"/>
              <a:t>We may choose to compare two groups receiving different therapies, or we may compare more than two groups.</a:t>
            </a:r>
          </a:p>
          <a:p>
            <a:endParaRPr lang="en-US" dirty="0"/>
          </a:p>
          <a:p>
            <a:r>
              <a:rPr lang="en-US" dirty="0"/>
              <a:t>Although at times a new treatment may be compared with no treatment, often a decision is made not to use an untreated group. </a:t>
            </a:r>
          </a:p>
          <a:p>
            <a:pPr lvl="1"/>
            <a:r>
              <a:rPr lang="en-US" dirty="0"/>
              <a:t>For example, if we wanted to evaluate a newly developed therapy for acquired immunodeficiency syndrome (AIDS), would we be willing to have a group of AIDS patients in our study who were untreated? The answer is clearly no;</a:t>
            </a:r>
          </a:p>
          <a:p>
            <a:pPr lvl="1"/>
            <a:r>
              <a:rPr lang="en-US" dirty="0"/>
              <a:t>we would compare the newly developed therapy with a currently recommended regimen, which would clearly be better than no therapy at all.</a:t>
            </a:r>
          </a:p>
        </p:txBody>
      </p:sp>
    </p:spTree>
    <p:extLst>
      <p:ext uri="{BB962C8B-B14F-4D97-AF65-F5344CB8AC3E}">
        <p14:creationId xmlns:p14="http://schemas.microsoft.com/office/powerpoint/2010/main" val="371827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BF6EB-135E-9BC9-B300-E560C7C8B115}"/>
              </a:ext>
            </a:extLst>
          </p:cNvPr>
          <p:cNvSpPr>
            <a:spLocks noGrp="1"/>
          </p:cNvSpPr>
          <p:nvPr>
            <p:ph type="title"/>
          </p:nvPr>
        </p:nvSpPr>
        <p:spPr>
          <a:xfrm>
            <a:off x="866441" y="967273"/>
            <a:ext cx="7727053" cy="995486"/>
          </a:xfrm>
        </p:spPr>
        <p:txBody>
          <a:bodyPr/>
          <a:lstStyle/>
          <a:p>
            <a:r>
              <a:rPr lang="en-US" b="1" dirty="0"/>
              <a:t>Issues that must be considered in the design of randomized trials.</a:t>
            </a:r>
          </a:p>
        </p:txBody>
      </p:sp>
      <p:sp>
        <p:nvSpPr>
          <p:cNvPr id="3" name="Content Placeholder 2">
            <a:extLst>
              <a:ext uri="{FF2B5EF4-FFF2-40B4-BE49-F238E27FC236}">
                <a16:creationId xmlns:a16="http://schemas.microsoft.com/office/drawing/2014/main" id="{14E6CBA3-6EF6-3BCE-3EB0-32545230649F}"/>
              </a:ext>
            </a:extLst>
          </p:cNvPr>
          <p:cNvSpPr>
            <a:spLocks noGrp="1"/>
          </p:cNvSpPr>
          <p:nvPr>
            <p:ph idx="1"/>
          </p:nvPr>
        </p:nvSpPr>
        <p:spPr>
          <a:xfrm>
            <a:off x="643813" y="2489200"/>
            <a:ext cx="7949682" cy="3530600"/>
          </a:xfrm>
        </p:spPr>
        <p:txBody>
          <a:bodyPr/>
          <a:lstStyle/>
          <a:p>
            <a:r>
              <a:rPr lang="en-US" dirty="0"/>
              <a:t>Specification of the study “arms,” or treatments. </a:t>
            </a:r>
          </a:p>
          <a:p>
            <a:pPr lvl="1"/>
            <a:r>
              <a:rPr lang="en-US" dirty="0"/>
              <a:t>These must be clearly stated </a:t>
            </a:r>
          </a:p>
          <a:p>
            <a:r>
              <a:rPr lang="en-US" dirty="0"/>
              <a:t>Criteria  for the measurement</a:t>
            </a:r>
          </a:p>
          <a:p>
            <a:r>
              <a:rPr lang="en-US" dirty="0"/>
              <a:t>The duration of the treatments</a:t>
            </a:r>
          </a:p>
          <a:p>
            <a:r>
              <a:rPr lang="en-US" dirty="0"/>
              <a:t>How long the study will last</a:t>
            </a:r>
          </a:p>
        </p:txBody>
      </p:sp>
    </p:spTree>
    <p:extLst>
      <p:ext uri="{BB962C8B-B14F-4D97-AF65-F5344CB8AC3E}">
        <p14:creationId xmlns:p14="http://schemas.microsoft.com/office/powerpoint/2010/main" val="3758651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10A5D-099A-8DF3-92A4-96F604E1D1E2}"/>
              </a:ext>
            </a:extLst>
          </p:cNvPr>
          <p:cNvSpPr>
            <a:spLocks noGrp="1"/>
          </p:cNvSpPr>
          <p:nvPr>
            <p:ph type="title"/>
          </p:nvPr>
        </p:nvSpPr>
        <p:spPr/>
        <p:txBody>
          <a:bodyPr/>
          <a:lstStyle/>
          <a:p>
            <a:r>
              <a:rPr lang="en-US" b="1" dirty="0"/>
              <a:t>Selection of Subjects</a:t>
            </a:r>
          </a:p>
        </p:txBody>
      </p:sp>
      <p:sp>
        <p:nvSpPr>
          <p:cNvPr id="3" name="Content Placeholder 2">
            <a:extLst>
              <a:ext uri="{FF2B5EF4-FFF2-40B4-BE49-F238E27FC236}">
                <a16:creationId xmlns:a16="http://schemas.microsoft.com/office/drawing/2014/main" id="{B1AE1EA8-F99D-8CAC-0B54-BEED8732A58C}"/>
              </a:ext>
            </a:extLst>
          </p:cNvPr>
          <p:cNvSpPr>
            <a:spLocks noGrp="1"/>
          </p:cNvSpPr>
          <p:nvPr>
            <p:ph idx="1"/>
          </p:nvPr>
        </p:nvSpPr>
        <p:spPr>
          <a:xfrm>
            <a:off x="527539" y="2356338"/>
            <a:ext cx="8159262" cy="4044462"/>
          </a:xfrm>
        </p:spPr>
        <p:txBody>
          <a:bodyPr>
            <a:normAutofit/>
          </a:bodyPr>
          <a:lstStyle/>
          <a:p>
            <a:r>
              <a:rPr lang="en-US" dirty="0"/>
              <a:t>The criteria for determining who will or will not be included in the study must be spelled out with great precision and in writing before the study is begun.</a:t>
            </a:r>
          </a:p>
          <a:p>
            <a:pPr marL="0" indent="0">
              <a:buNone/>
            </a:pPr>
            <a:r>
              <a:rPr lang="en-US" dirty="0"/>
              <a:t> </a:t>
            </a:r>
          </a:p>
          <a:p>
            <a:r>
              <a:rPr lang="en-US" dirty="0"/>
              <a:t>Any study procedure must in principle be replicable by others. </a:t>
            </a:r>
          </a:p>
          <a:p>
            <a:endParaRPr lang="en-US" dirty="0"/>
          </a:p>
          <a:p>
            <a:r>
              <a:rPr lang="en-US" dirty="0"/>
              <a:t>Clearly, this is easier said than done because in randomized trials we are often dealing with relatively large populations.</a:t>
            </a:r>
          </a:p>
          <a:p>
            <a:endParaRPr lang="en-US" dirty="0"/>
          </a:p>
        </p:txBody>
      </p:sp>
    </p:spTree>
    <p:extLst>
      <p:ext uri="{BB962C8B-B14F-4D97-AF65-F5344CB8AC3E}">
        <p14:creationId xmlns:p14="http://schemas.microsoft.com/office/powerpoint/2010/main" val="34661168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1591</TotalTime>
  <Words>5324</Words>
  <Application>Microsoft Office PowerPoint</Application>
  <PresentationFormat>On-screen Show (4:3)</PresentationFormat>
  <Paragraphs>291</Paragraphs>
  <Slides>57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Century Gothic</vt:lpstr>
      <vt:lpstr>Wingdings</vt:lpstr>
      <vt:lpstr>Wingdings 3</vt:lpstr>
      <vt:lpstr>Ion Boardroom</vt:lpstr>
      <vt:lpstr>Assessing Preventive and Therapeutic Measures: Randomized Trials</vt:lpstr>
      <vt:lpstr>Learning Objectives</vt:lpstr>
      <vt:lpstr>Introduction</vt:lpstr>
      <vt:lpstr>Randomized trials </vt:lpstr>
      <vt:lpstr>RANDOMIZED CLINICAL TRIALS</vt:lpstr>
      <vt:lpstr>PowerPoint Presentation</vt:lpstr>
      <vt:lpstr>PowerPoint Presentation</vt:lpstr>
      <vt:lpstr>Issues that must be considered in the design of randomized trials.</vt:lpstr>
      <vt:lpstr>Selection of Subjects</vt:lpstr>
      <vt:lpstr>Allocating Subjects to Treatment Groups Without Randomization</vt:lpstr>
      <vt:lpstr>STUDIES WITHOUT COMPARISON</vt:lpstr>
      <vt:lpstr> STUDIES WITH COMPARISON: Historical Controls </vt:lpstr>
      <vt:lpstr>Problems in using historical controls</vt:lpstr>
      <vt:lpstr>Problems in using historical controls</vt:lpstr>
      <vt:lpstr>PowerPoint Presentation</vt:lpstr>
      <vt:lpstr> STUDIES WITH COMPARISON: Simultaneous Nonrandomized Controls  </vt:lpstr>
      <vt:lpstr>Allocating Subjects Using Randomization</vt:lpstr>
      <vt:lpstr>How is randomization accomplished?</vt:lpstr>
      <vt:lpstr>PowerPoint Presentation</vt:lpstr>
      <vt:lpstr>Example: Fig. 10.3 </vt:lpstr>
      <vt:lpstr>Example Fig. 10.3 - Cont. </vt:lpstr>
      <vt:lpstr>What Is the Main Purpose of Randomization?</vt:lpstr>
      <vt:lpstr>Stratified Randomization: </vt:lpstr>
      <vt:lpstr>How stratified randomization is used to assign participants to different study groups?</vt:lpstr>
      <vt:lpstr>PowerPoint Presentation</vt:lpstr>
      <vt:lpstr>Stratified Randomization:</vt:lpstr>
      <vt:lpstr>Data Collection on Subjects</vt:lpstr>
      <vt:lpstr>TREATMENT (ASSIGNED AND RECEIVED)</vt:lpstr>
      <vt:lpstr>2. OUTCOME</vt:lpstr>
      <vt:lpstr>All-Cause Mortality Outcome (“Public Health Outcome”)</vt:lpstr>
      <vt:lpstr>PROGNOSTIC PROFILE AT ENTRY</vt:lpstr>
      <vt:lpstr>MASKING (BLINDING)</vt:lpstr>
      <vt:lpstr>How can subjects be masked? </vt:lpstr>
      <vt:lpstr>PowerPoint Presentation</vt:lpstr>
      <vt:lpstr>PowerPoint Presentation</vt:lpstr>
      <vt:lpstr>Use of a placebo is also important for studying the rates of side effects and reactions. </vt:lpstr>
      <vt:lpstr>PowerPoint Presentation</vt:lpstr>
      <vt:lpstr>PowerPoint Presentation</vt:lpstr>
      <vt:lpstr>Blinding</vt:lpstr>
      <vt:lpstr>Other aspects of the design of randomized trials:</vt:lpstr>
      <vt:lpstr>Planned crossover</vt:lpstr>
      <vt:lpstr>PowerPoint Presentation</vt:lpstr>
      <vt:lpstr>Cautions with planned crossover design</vt:lpstr>
      <vt:lpstr>Unplanned crossover</vt:lpstr>
      <vt:lpstr>PowerPoint Presentation</vt:lpstr>
      <vt:lpstr>PowerPoint Presentation</vt:lpstr>
      <vt:lpstr>Intention to treat analysis and as treated analysis </vt:lpstr>
      <vt:lpstr>PowerPoint Presentation</vt:lpstr>
      <vt:lpstr>Factorial Design</vt:lpstr>
      <vt:lpstr>PowerPoint Presentation</vt:lpstr>
      <vt:lpstr>Example – Factorial design</vt:lpstr>
      <vt:lpstr>PowerPoint Presentation</vt:lpstr>
      <vt:lpstr>Noncompliance </vt:lpstr>
      <vt:lpstr>Drop-ins</vt:lpstr>
      <vt:lpstr>PowerPoint Presentation</vt:lpstr>
      <vt:lpstr>MAINTENANCE OF COMPLIANCE</vt:lpstr>
      <vt:lpstr>NON-COMPLIANCE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Preventive and Therapeutic Measures: Randomized Trials</dc:title>
  <dc:creator>TOQA MAHMOUD AL ZU'BI</dc:creator>
  <cp:lastModifiedBy>Reema Karasneh</cp:lastModifiedBy>
  <cp:revision>23</cp:revision>
  <dcterms:created xsi:type="dcterms:W3CDTF">2022-08-08T23:29:26Z</dcterms:created>
  <dcterms:modified xsi:type="dcterms:W3CDTF">2022-08-14T04:45:16Z</dcterms:modified>
</cp:coreProperties>
</file>