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13" r:id="rId3"/>
    <p:sldId id="258" r:id="rId4"/>
    <p:sldId id="261" r:id="rId5"/>
    <p:sldId id="262" r:id="rId6"/>
    <p:sldId id="257" r:id="rId7"/>
    <p:sldId id="278" r:id="rId8"/>
    <p:sldId id="267" r:id="rId9"/>
    <p:sldId id="275" r:id="rId10"/>
    <p:sldId id="314" r:id="rId11"/>
    <p:sldId id="307" r:id="rId12"/>
    <p:sldId id="308" r:id="rId13"/>
    <p:sldId id="282" r:id="rId14"/>
    <p:sldId id="283" r:id="rId15"/>
    <p:sldId id="284" r:id="rId16"/>
    <p:sldId id="268" r:id="rId17"/>
    <p:sldId id="286" r:id="rId18"/>
    <p:sldId id="269" r:id="rId19"/>
    <p:sldId id="287" r:id="rId20"/>
    <p:sldId id="270" r:id="rId21"/>
    <p:sldId id="288" r:id="rId22"/>
    <p:sldId id="290" r:id="rId23"/>
    <p:sldId id="289" r:id="rId24"/>
    <p:sldId id="291" r:id="rId25"/>
    <p:sldId id="292" r:id="rId26"/>
    <p:sldId id="271" r:id="rId27"/>
    <p:sldId id="293" r:id="rId28"/>
    <p:sldId id="294" r:id="rId29"/>
    <p:sldId id="295" r:id="rId30"/>
    <p:sldId id="272" r:id="rId31"/>
    <p:sldId id="296" r:id="rId32"/>
    <p:sldId id="297" r:id="rId33"/>
    <p:sldId id="298" r:id="rId34"/>
    <p:sldId id="315" r:id="rId35"/>
    <p:sldId id="299" r:id="rId36"/>
    <p:sldId id="285" r:id="rId37"/>
    <p:sldId id="264"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A81F-73DB-4FE5-9493-5A0D72738CDA}"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25D91-1AB7-41AF-92FF-DD47958F978E}" type="slidenum">
              <a:rPr lang="en-US" smtClean="0"/>
              <a:t>‹#›</a:t>
            </a:fld>
            <a:endParaRPr lang="en-US"/>
          </a:p>
        </p:txBody>
      </p:sp>
    </p:spTree>
    <p:extLst>
      <p:ext uri="{BB962C8B-B14F-4D97-AF65-F5344CB8AC3E}">
        <p14:creationId xmlns:p14="http://schemas.microsoft.com/office/powerpoint/2010/main" val="169162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525D91-1AB7-41AF-92FF-DD47958F978E}" type="slidenum">
              <a:rPr lang="en-US" smtClean="0"/>
              <a:t>10</a:t>
            </a:fld>
            <a:endParaRPr lang="en-US"/>
          </a:p>
        </p:txBody>
      </p:sp>
    </p:spTree>
    <p:extLst>
      <p:ext uri="{BB962C8B-B14F-4D97-AF65-F5344CB8AC3E}">
        <p14:creationId xmlns:p14="http://schemas.microsoft.com/office/powerpoint/2010/main" val="101767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848D-8BCB-40B7-A362-F4418B282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B1B16B-B24A-F85C-7678-8CDC09FFC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CEB16B-FDC7-166F-BFF8-1C5A4340787A}"/>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DE176B2E-CD9F-72F2-8D35-601FE7A6C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B0F1D-B783-52D0-2AFE-6B0EF389CFD5}"/>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59830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92BE-AC8D-B53F-3AC3-079A5B97A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B80B8-8484-8975-8B49-1CBF3A9570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3CCDE-E5C2-6DF5-D808-5D943A9CA0CD}"/>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43553CD2-5C03-30E4-10C2-43E9F626D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CA783-B9EB-9C2E-6A2F-85D0DB70A5EE}"/>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212005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20F36B-41E2-E13D-BD93-6D2A166C7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30CB10-0E66-E5AB-363B-FF97A981E0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3EC2B-4972-7770-6B64-F51F862622DC}"/>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CC518EBF-4FA3-4B96-F4A6-6450F3DD8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2DF28-C2EE-2889-C916-4E33ECA048EF}"/>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9980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1A83-A711-B879-AC6F-0B4D3B160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4255F-157A-C8F4-3984-A9C1CC3FC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6D6B5-E1BE-2DF3-39F6-59159E3B9858}"/>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5A81A8C6-715C-7F17-4307-817339982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84E7F-5240-A0A9-59FB-671C282CAE18}"/>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405874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D02F-CE27-E708-DCC2-662DEAA1A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6DA90-0BF3-5B5F-899E-3209AD0CF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CB9BC-5A6E-415C-6D1B-E36EE83A1A2B}"/>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F201ADBA-2BA5-67E9-B4A1-F8BA8281E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FA372-48AC-7B2E-A3EE-B2114685D398}"/>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271574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31F4-0F83-D08F-4DB5-6F7C7751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1DFBF-3E81-B994-9692-7E602E991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77C490-3A35-A84D-B333-F6989CDEE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80D2F-4271-A34C-1231-64077418D9B1}"/>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6" name="Footer Placeholder 5">
            <a:extLst>
              <a:ext uri="{FF2B5EF4-FFF2-40B4-BE49-F238E27FC236}">
                <a16:creationId xmlns:a16="http://schemas.microsoft.com/office/drawing/2014/main" id="{4F75BCB0-BE9E-6429-3D4D-26A6EC88D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82DB57-EACD-0E3B-FC3C-6FB9D9B31A09}"/>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257835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4580-E471-78B1-14A4-A3B50A4C1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4D1C1D-8C53-9543-DEDE-2C5D2F1FC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5B07C-8533-B05C-D011-3E80D7E31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44F62-F523-FEB1-FBA5-5612380B3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FE30B-90A9-EE95-A801-A70A269FBB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6C3AE-B98D-ACDA-D180-D1B4F8B9F585}"/>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8" name="Footer Placeholder 7">
            <a:extLst>
              <a:ext uri="{FF2B5EF4-FFF2-40B4-BE49-F238E27FC236}">
                <a16:creationId xmlns:a16="http://schemas.microsoft.com/office/drawing/2014/main" id="{18C8D2E1-AB7F-09CA-8D2D-7FADB76594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120D61-A75D-4526-FACF-AD0793CF41EA}"/>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365726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86AB-3F58-E7AE-0E75-4331D2B3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DB442-FF52-CAB0-B943-492D660AEFF1}"/>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4" name="Footer Placeholder 3">
            <a:extLst>
              <a:ext uri="{FF2B5EF4-FFF2-40B4-BE49-F238E27FC236}">
                <a16:creationId xmlns:a16="http://schemas.microsoft.com/office/drawing/2014/main" id="{EAE0BCBC-6297-8CEC-72CE-2D5F74729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15CB36-659F-A6D4-D974-0F46F49DCA26}"/>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120732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78D30A-279D-AD31-F7CE-3BD8D5D46435}"/>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3" name="Footer Placeholder 2">
            <a:extLst>
              <a:ext uri="{FF2B5EF4-FFF2-40B4-BE49-F238E27FC236}">
                <a16:creationId xmlns:a16="http://schemas.microsoft.com/office/drawing/2014/main" id="{64305519-8AB3-6CC9-82AA-522048503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E659C-CF29-BD0C-7263-0D4EF699DFBA}"/>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68531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7ADF-EEAE-259B-5159-AA41B1501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72A03-586E-58F9-7A5F-58F639BC3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D7FAF0-E173-C310-654C-FA228B160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8ED35-6ABC-CD20-F5B8-4DF06C65FEB4}"/>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6" name="Footer Placeholder 5">
            <a:extLst>
              <a:ext uri="{FF2B5EF4-FFF2-40B4-BE49-F238E27FC236}">
                <a16:creationId xmlns:a16="http://schemas.microsoft.com/office/drawing/2014/main" id="{EC9E5D39-2EBA-8A32-F2B5-A13B1AA658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A092F2-D5CA-109D-6DA3-9A286914B776}"/>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37455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A054-6915-8F46-BAAF-83A615797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54220-FF11-1985-E904-CC1E020B7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1E4F7-CA45-7B30-3D29-04D134A3E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0364E-D439-EDD2-4590-74BB2016450A}"/>
              </a:ext>
            </a:extLst>
          </p:cNvPr>
          <p:cNvSpPr>
            <a:spLocks noGrp="1"/>
          </p:cNvSpPr>
          <p:nvPr>
            <p:ph type="dt" sz="half" idx="10"/>
          </p:nvPr>
        </p:nvSpPr>
        <p:spPr/>
        <p:txBody>
          <a:bodyPr/>
          <a:lstStyle/>
          <a:p>
            <a:fld id="{B4583DF2-B6B7-4472-A25F-328ADCD02416}" type="datetimeFigureOut">
              <a:rPr lang="en-US" smtClean="0"/>
              <a:t>8/1/2022</a:t>
            </a:fld>
            <a:endParaRPr lang="en-US"/>
          </a:p>
        </p:txBody>
      </p:sp>
      <p:sp>
        <p:nvSpPr>
          <p:cNvPr id="6" name="Footer Placeholder 5">
            <a:extLst>
              <a:ext uri="{FF2B5EF4-FFF2-40B4-BE49-F238E27FC236}">
                <a16:creationId xmlns:a16="http://schemas.microsoft.com/office/drawing/2014/main" id="{71CDD6B5-D6C6-1388-DBCC-2839216E6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F7631-CB00-1FA1-0E3C-687F8320B099}"/>
              </a:ext>
            </a:extLst>
          </p:cNvPr>
          <p:cNvSpPr>
            <a:spLocks noGrp="1"/>
          </p:cNvSpPr>
          <p:nvPr>
            <p:ph type="sldNum" sz="quarter" idx="12"/>
          </p:nvPr>
        </p:nvSpPr>
        <p:spPr/>
        <p:txBody>
          <a:bodyPr/>
          <a:lstStyle/>
          <a:p>
            <a:fld id="{4B1ABEEF-327A-445E-BF52-6AFA78463201}" type="slidenum">
              <a:rPr lang="en-US" smtClean="0"/>
              <a:t>‹#›</a:t>
            </a:fld>
            <a:endParaRPr lang="en-US"/>
          </a:p>
        </p:txBody>
      </p:sp>
    </p:spTree>
    <p:extLst>
      <p:ext uri="{BB962C8B-B14F-4D97-AF65-F5344CB8AC3E}">
        <p14:creationId xmlns:p14="http://schemas.microsoft.com/office/powerpoint/2010/main" val="21078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7FA9B-5769-9F0E-9AD8-033D64E96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5848C-88AB-790D-F6CD-148271857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718B9-5573-59D9-E912-5DB3D923F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83DF2-B6B7-4472-A25F-328ADCD02416}" type="datetimeFigureOut">
              <a:rPr lang="en-US" smtClean="0"/>
              <a:t>8/1/2022</a:t>
            </a:fld>
            <a:endParaRPr lang="en-US"/>
          </a:p>
        </p:txBody>
      </p:sp>
      <p:sp>
        <p:nvSpPr>
          <p:cNvPr id="5" name="Footer Placeholder 4">
            <a:extLst>
              <a:ext uri="{FF2B5EF4-FFF2-40B4-BE49-F238E27FC236}">
                <a16:creationId xmlns:a16="http://schemas.microsoft.com/office/drawing/2014/main" id="{CC3A2806-8CDD-6B33-3B78-8B9221B09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8CE0DC-3D70-E63B-10E1-526987D28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ABEEF-327A-445E-BF52-6AFA78463201}" type="slidenum">
              <a:rPr lang="en-US" smtClean="0"/>
              <a:t>‹#›</a:t>
            </a:fld>
            <a:endParaRPr lang="en-US"/>
          </a:p>
        </p:txBody>
      </p:sp>
    </p:spTree>
    <p:extLst>
      <p:ext uri="{BB962C8B-B14F-4D97-AF65-F5344CB8AC3E}">
        <p14:creationId xmlns:p14="http://schemas.microsoft.com/office/powerpoint/2010/main" val="377211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E871-8DED-08AA-D56C-C4AEDC611A17}"/>
              </a:ext>
            </a:extLst>
          </p:cNvPr>
          <p:cNvSpPr>
            <a:spLocks noGrp="1"/>
          </p:cNvSpPr>
          <p:nvPr>
            <p:ph type="ctrTitle"/>
          </p:nvPr>
        </p:nvSpPr>
        <p:spPr>
          <a:xfrm>
            <a:off x="1524000" y="610735"/>
            <a:ext cx="9144000" cy="2387600"/>
          </a:xfrm>
        </p:spPr>
        <p:txBody>
          <a:bodyPr/>
          <a:lstStyle/>
          <a:p>
            <a:r>
              <a:rPr lang="en-US" dirty="0"/>
              <a:t>MoCA Test</a:t>
            </a:r>
          </a:p>
        </p:txBody>
      </p:sp>
      <p:sp>
        <p:nvSpPr>
          <p:cNvPr id="3" name="Subtitle 2">
            <a:extLst>
              <a:ext uri="{FF2B5EF4-FFF2-40B4-BE49-F238E27FC236}">
                <a16:creationId xmlns:a16="http://schemas.microsoft.com/office/drawing/2014/main" id="{F08D3CE4-A800-124C-478F-31D166A9731B}"/>
              </a:ext>
            </a:extLst>
          </p:cNvPr>
          <p:cNvSpPr>
            <a:spLocks noGrp="1"/>
          </p:cNvSpPr>
          <p:nvPr>
            <p:ph type="subTitle" idx="1"/>
          </p:nvPr>
        </p:nvSpPr>
        <p:spPr/>
        <p:txBody>
          <a:bodyPr/>
          <a:lstStyle/>
          <a:p>
            <a:r>
              <a:rPr lang="en-US" sz="1800" b="0" i="0" u="none" strike="noStrike" baseline="0" dirty="0">
                <a:latin typeface="Guardi-Roman"/>
              </a:rPr>
              <a:t>Montreal Cognitive Assessment Test</a:t>
            </a:r>
            <a:endParaRPr lang="en-US" dirty="0"/>
          </a:p>
        </p:txBody>
      </p:sp>
    </p:spTree>
    <p:extLst>
      <p:ext uri="{BB962C8B-B14F-4D97-AF65-F5344CB8AC3E}">
        <p14:creationId xmlns:p14="http://schemas.microsoft.com/office/powerpoint/2010/main" val="115608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442-7A97-F4EB-9584-9038B2AEBCD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CC0331-9CE8-2447-450D-C63CAC471443}"/>
              </a:ext>
            </a:extLst>
          </p:cNvPr>
          <p:cNvPicPr>
            <a:picLocks noGrp="1" noChangeAspect="1"/>
          </p:cNvPicPr>
          <p:nvPr>
            <p:ph idx="1"/>
          </p:nvPr>
        </p:nvPicPr>
        <p:blipFill rotWithShape="1">
          <a:blip r:embed="rId3"/>
          <a:srcRect l="19464" t="31594" r="21856" b="21874"/>
          <a:stretch/>
        </p:blipFill>
        <p:spPr>
          <a:xfrm>
            <a:off x="838200" y="1034143"/>
            <a:ext cx="10738230" cy="4789714"/>
          </a:xfrm>
        </p:spPr>
      </p:pic>
    </p:spTree>
    <p:extLst>
      <p:ext uri="{BB962C8B-B14F-4D97-AF65-F5344CB8AC3E}">
        <p14:creationId xmlns:p14="http://schemas.microsoft.com/office/powerpoint/2010/main" val="318624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445F-9965-5ED7-D901-5A6391E48B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05553F-D660-D3A9-65DF-28BE4EC53171}"/>
              </a:ext>
            </a:extLst>
          </p:cNvPr>
          <p:cNvPicPr>
            <a:picLocks noGrp="1" noChangeAspect="1"/>
          </p:cNvPicPr>
          <p:nvPr>
            <p:ph idx="1"/>
          </p:nvPr>
        </p:nvPicPr>
        <p:blipFill rotWithShape="1">
          <a:blip r:embed="rId2"/>
          <a:srcRect l="19464" t="27842" r="19182" b="17372"/>
          <a:stretch/>
        </p:blipFill>
        <p:spPr>
          <a:xfrm>
            <a:off x="862212" y="990600"/>
            <a:ext cx="10491588" cy="5269862"/>
          </a:xfrm>
        </p:spPr>
      </p:pic>
    </p:spTree>
    <p:extLst>
      <p:ext uri="{BB962C8B-B14F-4D97-AF65-F5344CB8AC3E}">
        <p14:creationId xmlns:p14="http://schemas.microsoft.com/office/powerpoint/2010/main" val="284375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564B-3763-75AB-8A7E-2BCAE11D2C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6E7F8B-178B-3768-E71D-CA3EDCD735E7}"/>
              </a:ext>
            </a:extLst>
          </p:cNvPr>
          <p:cNvPicPr>
            <a:picLocks noGrp="1" noChangeAspect="1"/>
          </p:cNvPicPr>
          <p:nvPr>
            <p:ph idx="1"/>
          </p:nvPr>
        </p:nvPicPr>
        <p:blipFill rotWithShape="1">
          <a:blip r:embed="rId2"/>
          <a:srcRect l="47656" t="38599" r="18901" b="15369"/>
          <a:stretch/>
        </p:blipFill>
        <p:spPr>
          <a:xfrm>
            <a:off x="1230086" y="234658"/>
            <a:ext cx="8871857" cy="6388683"/>
          </a:xfrm>
        </p:spPr>
      </p:pic>
    </p:spTree>
    <p:extLst>
      <p:ext uri="{BB962C8B-B14F-4D97-AF65-F5344CB8AC3E}">
        <p14:creationId xmlns:p14="http://schemas.microsoft.com/office/powerpoint/2010/main" val="32793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BDF27-249B-A3BE-5418-E687CCD28A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E3F33D-FA6B-D732-234F-9E47A19F0264}"/>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pPr marL="0" indent="0">
              <a:buNone/>
            </a:pPr>
            <a:r>
              <a:rPr lang="en-US" sz="1800" b="1" i="0" u="none" strike="noStrike" baseline="0" dirty="0">
                <a:solidFill>
                  <a:srgbClr val="000000"/>
                </a:solidFill>
                <a:latin typeface="Times New Roman" panose="02020603050405020304" pitchFamily="18" charset="0"/>
              </a:rPr>
              <a:t>Alternating Trail Making: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instructs the subject: </a:t>
            </a:r>
            <a:r>
              <a:rPr lang="en-US" sz="1800" b="0" i="1" u="none" strike="noStrike" baseline="0" dirty="0">
                <a:solidFill>
                  <a:srgbClr val="000000"/>
                </a:solidFill>
                <a:latin typeface="Times New Roman" panose="02020603050405020304" pitchFamily="18" charset="0"/>
              </a:rPr>
              <a:t>"Please draw a line going from a number to a letter in ascending order. Begin here </a:t>
            </a:r>
            <a:r>
              <a:rPr lang="en-US" sz="1800" b="0" i="0" u="none" strike="noStrike" baseline="0" dirty="0">
                <a:solidFill>
                  <a:srgbClr val="000000"/>
                </a:solidFill>
                <a:latin typeface="Times New Roman" panose="02020603050405020304" pitchFamily="18" charset="0"/>
              </a:rPr>
              <a:t>[point to (1)] </a:t>
            </a:r>
            <a:r>
              <a:rPr lang="en-US" sz="1800" b="0" i="1" u="none" strike="noStrike" baseline="0" dirty="0">
                <a:solidFill>
                  <a:srgbClr val="000000"/>
                </a:solidFill>
                <a:latin typeface="Times New Roman" panose="02020603050405020304" pitchFamily="18" charset="0"/>
              </a:rPr>
              <a:t>and draw a line from 1 then to A then to 2 and so on. End here </a:t>
            </a:r>
            <a:r>
              <a:rPr lang="en-US" sz="1800" b="0" i="0" u="none" strike="noStrike" baseline="0" dirty="0">
                <a:solidFill>
                  <a:srgbClr val="000000"/>
                </a:solidFill>
                <a:latin typeface="Times New Roman" panose="02020603050405020304" pitchFamily="18" charset="0"/>
              </a:rPr>
              <a:t>[point to (E)]." </a:t>
            </a:r>
          </a:p>
          <a:p>
            <a:r>
              <a:rPr lang="en-US" sz="1800" b="0" i="0" u="none" strike="noStrike" baseline="0" dirty="0">
                <a:solidFill>
                  <a:srgbClr val="000000"/>
                </a:solidFill>
                <a:latin typeface="Times New Roman" panose="02020603050405020304" pitchFamily="18" charset="0"/>
              </a:rPr>
              <a:t>Scoring: One point is allocated if the subject successfully draws the following pattern: </a:t>
            </a:r>
          </a:p>
          <a:p>
            <a:r>
              <a:rPr lang="en-US" sz="1800" b="0" i="0" u="none" strike="noStrike" baseline="0" dirty="0">
                <a:solidFill>
                  <a:srgbClr val="000000"/>
                </a:solidFill>
                <a:latin typeface="Times New Roman" panose="02020603050405020304" pitchFamily="18" charset="0"/>
              </a:rPr>
              <a:t>1- A- 2- B- 3- C- 4- D- 5- E, without drawing any lines that cross. Any error that is not immediately self-corrected (meaning corrected before moving on to the Cube task) earns a score of 0. A point is not allocated if the subject draws a line to connect the end (E) to the beginning (1). </a:t>
            </a:r>
            <a:endParaRPr lang="en-US" dirty="0"/>
          </a:p>
        </p:txBody>
      </p:sp>
    </p:spTree>
    <p:extLst>
      <p:ext uri="{BB962C8B-B14F-4D97-AF65-F5344CB8AC3E}">
        <p14:creationId xmlns:p14="http://schemas.microsoft.com/office/powerpoint/2010/main" val="370778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E6A5-8694-77DB-2BAC-3C0C62FC78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386572-A66A-F8B3-973F-56D802167BA2}"/>
              </a:ext>
            </a:extLst>
          </p:cNvPr>
          <p:cNvSpPr>
            <a:spLocks noGrp="1"/>
          </p:cNvSpPr>
          <p:nvPr>
            <p:ph idx="1"/>
          </p:nvPr>
        </p:nvSpPr>
        <p:spPr/>
        <p:txBody>
          <a:bodyPr>
            <a:normAutofit lnSpcReduction="10000"/>
          </a:bodyPr>
          <a:lstStyle/>
          <a:p>
            <a:pPr algn="l"/>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2. </a:t>
            </a:r>
            <a:r>
              <a:rPr lang="en-US" sz="1800" b="1" i="0" u="none" strike="noStrike" baseline="0" dirty="0" err="1">
                <a:solidFill>
                  <a:srgbClr val="000000"/>
                </a:solidFill>
                <a:latin typeface="Times New Roman" panose="02020603050405020304" pitchFamily="18" charset="0"/>
              </a:rPr>
              <a:t>Visuoconstructional</a:t>
            </a:r>
            <a:r>
              <a:rPr lang="en-US" sz="1800" b="1" i="0" u="none" strike="noStrike" baseline="0" dirty="0">
                <a:solidFill>
                  <a:srgbClr val="000000"/>
                </a:solidFill>
                <a:latin typeface="Times New Roman" panose="02020603050405020304" pitchFamily="18" charset="0"/>
              </a:rPr>
              <a:t> Skills (Cube):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gives the following instructions, pointing to the cube: “</a:t>
            </a:r>
            <a:r>
              <a:rPr lang="en-US" sz="1800" b="0" i="1" u="none" strike="noStrike" baseline="0" dirty="0">
                <a:solidFill>
                  <a:srgbClr val="000000"/>
                </a:solidFill>
                <a:latin typeface="Times New Roman" panose="02020603050405020304" pitchFamily="18" charset="0"/>
              </a:rPr>
              <a:t>Copy this drawing as accurately as you can.”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One point is allocated for a correctly executed drawing. </a:t>
            </a:r>
          </a:p>
          <a:p>
            <a:r>
              <a:rPr lang="en-US" sz="1800" b="0" i="0" u="none" strike="noStrike" baseline="0" dirty="0">
                <a:solidFill>
                  <a:srgbClr val="000000"/>
                </a:solidFill>
                <a:latin typeface="Times New Roman" panose="02020603050405020304" pitchFamily="18" charset="0"/>
              </a:rPr>
              <a:t>• Drawing must be three-dimensional. </a:t>
            </a:r>
          </a:p>
          <a:p>
            <a:r>
              <a:rPr lang="en-US" sz="1800" b="0" i="0" u="none" strike="noStrike" baseline="0" dirty="0">
                <a:solidFill>
                  <a:srgbClr val="000000"/>
                </a:solidFill>
                <a:latin typeface="Times New Roman" panose="02020603050405020304" pitchFamily="18" charset="0"/>
              </a:rPr>
              <a:t>• All lines are drawn. </a:t>
            </a:r>
          </a:p>
          <a:p>
            <a:r>
              <a:rPr lang="en-US" sz="1800" b="0" i="0" u="none" strike="noStrike" baseline="0" dirty="0">
                <a:solidFill>
                  <a:srgbClr val="000000"/>
                </a:solidFill>
                <a:latin typeface="Times New Roman" panose="02020603050405020304" pitchFamily="18" charset="0"/>
              </a:rPr>
              <a:t>• All lines meet with little or no space. </a:t>
            </a:r>
          </a:p>
          <a:p>
            <a:r>
              <a:rPr lang="en-US" sz="1800" b="0" i="0" u="none" strike="noStrike" baseline="0" dirty="0">
                <a:solidFill>
                  <a:srgbClr val="000000"/>
                </a:solidFill>
                <a:latin typeface="Times New Roman" panose="02020603050405020304" pitchFamily="18" charset="0"/>
              </a:rPr>
              <a:t>• No line is added. </a:t>
            </a:r>
          </a:p>
          <a:p>
            <a:r>
              <a:rPr lang="en-US" sz="1800" b="0" i="0" u="none" strike="noStrike" baseline="0" dirty="0">
                <a:solidFill>
                  <a:srgbClr val="000000"/>
                </a:solidFill>
                <a:latin typeface="Times New Roman" panose="02020603050405020304" pitchFamily="18" charset="0"/>
              </a:rPr>
              <a:t>• Lines are relatively parallel and their length is similar (rectangular prisms are accepted). </a:t>
            </a:r>
          </a:p>
          <a:p>
            <a:r>
              <a:rPr lang="en-US" sz="1800" b="0" i="0" u="none" strike="noStrike" baseline="0" dirty="0">
                <a:solidFill>
                  <a:srgbClr val="000000"/>
                </a:solidFill>
                <a:latin typeface="Times New Roman" panose="02020603050405020304" pitchFamily="18" charset="0"/>
              </a:rPr>
              <a:t>• The cube’s orientation in space must be preserved.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 point is not assigned if any of the above criteria is not met. </a:t>
            </a:r>
            <a:endParaRPr lang="en-US" dirty="0"/>
          </a:p>
        </p:txBody>
      </p:sp>
    </p:spTree>
    <p:extLst>
      <p:ext uri="{BB962C8B-B14F-4D97-AF65-F5344CB8AC3E}">
        <p14:creationId xmlns:p14="http://schemas.microsoft.com/office/powerpoint/2010/main" val="112376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3CDEA-38B2-3CED-B319-464205BEAC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42D60B-5756-7415-14CA-276135094F35}"/>
              </a:ext>
            </a:extLst>
          </p:cNvPr>
          <p:cNvSpPr>
            <a:spLocks noGrp="1"/>
          </p:cNvSpPr>
          <p:nvPr>
            <p:ph idx="1"/>
          </p:nvPr>
        </p:nvSpPr>
        <p:spPr/>
        <p:txBody>
          <a:bodyPr>
            <a:normAutofit/>
          </a:bodyPr>
          <a:lstStyle/>
          <a:p>
            <a:pPr algn="l"/>
            <a:endParaRPr lang="en-US" sz="1800" b="0" i="0" u="none" strike="noStrike" baseline="0" dirty="0">
              <a:solidFill>
                <a:srgbClr val="000000"/>
              </a:solidFill>
              <a:latin typeface="Times New Roman" panose="02020603050405020304" pitchFamily="18" charset="0"/>
            </a:endParaRPr>
          </a:p>
          <a:p>
            <a:pPr marL="0" indent="0">
              <a:buNone/>
            </a:pPr>
            <a:r>
              <a:rPr lang="en-US" sz="1800" b="1" i="0" u="none" strike="noStrike" baseline="0" dirty="0">
                <a:solidFill>
                  <a:srgbClr val="000000"/>
                </a:solidFill>
                <a:latin typeface="Times New Roman" panose="02020603050405020304" pitchFamily="18" charset="0"/>
              </a:rPr>
              <a:t>3. </a:t>
            </a:r>
            <a:r>
              <a:rPr lang="en-US" sz="1800" b="1" i="0" u="none" strike="noStrike" baseline="0" dirty="0" err="1">
                <a:solidFill>
                  <a:srgbClr val="000000"/>
                </a:solidFill>
                <a:latin typeface="Times New Roman" panose="02020603050405020304" pitchFamily="18" charset="0"/>
              </a:rPr>
              <a:t>Visuoconstructional</a:t>
            </a:r>
            <a:r>
              <a:rPr lang="en-US" sz="1800" b="1" i="0" u="none" strike="noStrike" baseline="0" dirty="0">
                <a:solidFill>
                  <a:srgbClr val="000000"/>
                </a:solidFill>
                <a:latin typeface="Times New Roman" panose="02020603050405020304" pitchFamily="18" charset="0"/>
              </a:rPr>
              <a:t> Skills (Clock):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must ensure that the subject does not look at his/her watch while performing the task and that no clocks are in sight. The examiner indicates the appropriate space and gives the following instructions: </a:t>
            </a:r>
            <a:r>
              <a:rPr lang="en-US" sz="1800" b="0" i="1" u="none" strike="noStrike" baseline="0" dirty="0">
                <a:solidFill>
                  <a:srgbClr val="000000"/>
                </a:solidFill>
                <a:latin typeface="Times New Roman" panose="02020603050405020304" pitchFamily="18" charset="0"/>
              </a:rPr>
              <a:t>“Draw a clock</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Put in all the numbers and set the time to 10 past 11.”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One point is allocated for each of the following three criteria:</a:t>
            </a:r>
          </a:p>
          <a:p>
            <a:pPr marL="457200" lvl="1" indent="0">
              <a:buNone/>
            </a:pPr>
            <a:r>
              <a:rPr lang="en-US" sz="1400" b="0" i="0" u="none" strike="noStrike" baseline="0" dirty="0">
                <a:solidFill>
                  <a:srgbClr val="000000"/>
                </a:solidFill>
                <a:latin typeface="Times New Roman" panose="02020603050405020304" pitchFamily="18" charset="0"/>
              </a:rPr>
              <a:t> • Contour (1 pt.): the clock contour must be drawn (either a circle or a square). Only minor distortions are acceptable (e.g., slight imperfection on closing the circle). If the numbers are arranged in a circular manner but the contour is not drawn the contour is scored as incorrect. </a:t>
            </a:r>
          </a:p>
          <a:p>
            <a:pPr marL="457200" lvl="1" indent="0">
              <a:buNone/>
            </a:pPr>
            <a:r>
              <a:rPr lang="en-US" sz="1400" b="0" i="0" u="none" strike="noStrike" baseline="0" dirty="0">
                <a:solidFill>
                  <a:srgbClr val="000000"/>
                </a:solidFill>
                <a:latin typeface="Times New Roman" panose="02020603050405020304" pitchFamily="18" charset="0"/>
              </a:rPr>
              <a:t>• Numbers (1 pt.): all clock numbers must be present with no additional numbers. Numbers must be in the correct order, upright and placed in the approximate quadrants on the clock face. Roman numerals are acceptable. The numbers must be arranged in a circular manner (even if the contour is a square). All numbers must either be placed inside or outside the clock contour. If the subject places some numbers inside the clock contour and some outside the clock contour, (s)he does not receive a point for Numbers. </a:t>
            </a:r>
          </a:p>
          <a:p>
            <a:pPr marL="457200" lvl="1" indent="0">
              <a:buNone/>
            </a:pPr>
            <a:r>
              <a:rPr lang="en-US" sz="1400" b="0" i="0" u="none" strike="noStrike" baseline="0" dirty="0">
                <a:solidFill>
                  <a:srgbClr val="000000"/>
                </a:solidFill>
                <a:latin typeface="Times New Roman" panose="02020603050405020304" pitchFamily="18" charset="0"/>
              </a:rPr>
              <a:t>• Hands (1 pt.): there must be two hands jointly indicating the correct time. The hour hand must be clearly shorter than the minute hand. Hands must be centered within the clock face with their junction close to the clock center. </a:t>
            </a:r>
            <a:br>
              <a:rPr lang="en-US" sz="1400" b="0" i="0" u="none" strike="noStrike" baseline="0" dirty="0">
                <a:solidFill>
                  <a:srgbClr val="000000"/>
                </a:solidFill>
                <a:latin typeface="Times New Roman" panose="02020603050405020304" pitchFamily="18" charset="0"/>
              </a:rPr>
            </a:br>
            <a:endParaRPr lang="en-US" dirty="0"/>
          </a:p>
        </p:txBody>
      </p:sp>
    </p:spTree>
    <p:extLst>
      <p:ext uri="{BB962C8B-B14F-4D97-AF65-F5344CB8AC3E}">
        <p14:creationId xmlns:p14="http://schemas.microsoft.com/office/powerpoint/2010/main" val="79856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25E8EC-B113-5C2E-B562-8638AE63ABB7}"/>
              </a:ext>
            </a:extLst>
          </p:cNvPr>
          <p:cNvPicPr>
            <a:picLocks noGrp="1" noChangeAspect="1"/>
          </p:cNvPicPr>
          <p:nvPr>
            <p:ph idx="1"/>
          </p:nvPr>
        </p:nvPicPr>
        <p:blipFill rotWithShape="1">
          <a:blip r:embed="rId2"/>
          <a:srcRect l="4125" t="33346" r="24670" b="36191"/>
          <a:stretch/>
        </p:blipFill>
        <p:spPr>
          <a:xfrm>
            <a:off x="627881" y="1515687"/>
            <a:ext cx="10936237" cy="2631850"/>
          </a:xfrm>
        </p:spPr>
      </p:pic>
    </p:spTree>
    <p:extLst>
      <p:ext uri="{BB962C8B-B14F-4D97-AF65-F5344CB8AC3E}">
        <p14:creationId xmlns:p14="http://schemas.microsoft.com/office/powerpoint/2010/main" val="85484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FB7C-39C2-FDA0-B135-EB9A4075FE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759E8B-AF3C-81E6-C150-F8493AEFD031}"/>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4. Naming: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Beginning on the left, the examiner points to each figure and says: </a:t>
            </a:r>
            <a:r>
              <a:rPr lang="en-US" sz="1800" b="0" i="1" u="none" strike="noStrike" baseline="0" dirty="0">
                <a:solidFill>
                  <a:srgbClr val="000000"/>
                </a:solidFill>
                <a:latin typeface="Times New Roman" panose="02020603050405020304" pitchFamily="18" charset="0"/>
              </a:rPr>
              <a:t>“Tell me the name of this animal.”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One point is given for each of the following responses: (1) lion (2) rhinoceros or rhino (3) camel or dromedary. </a:t>
            </a:r>
            <a:endParaRPr lang="en-US" dirty="0"/>
          </a:p>
        </p:txBody>
      </p:sp>
    </p:spTree>
    <p:extLst>
      <p:ext uri="{BB962C8B-B14F-4D97-AF65-F5344CB8AC3E}">
        <p14:creationId xmlns:p14="http://schemas.microsoft.com/office/powerpoint/2010/main" val="199263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5819C0-9D94-CB79-B1E6-E828451465CE}"/>
              </a:ext>
            </a:extLst>
          </p:cNvPr>
          <p:cNvPicPr>
            <a:picLocks noGrp="1" noChangeAspect="1"/>
          </p:cNvPicPr>
          <p:nvPr>
            <p:ph idx="1"/>
          </p:nvPr>
        </p:nvPicPr>
        <p:blipFill rotWithShape="1">
          <a:blip r:embed="rId2"/>
          <a:srcRect l="4406" t="28592" r="24389" b="59650"/>
          <a:stretch/>
        </p:blipFill>
        <p:spPr>
          <a:xfrm>
            <a:off x="576943" y="2171699"/>
            <a:ext cx="11380412" cy="1164772"/>
          </a:xfrm>
        </p:spPr>
      </p:pic>
    </p:spTree>
    <p:extLst>
      <p:ext uri="{BB962C8B-B14F-4D97-AF65-F5344CB8AC3E}">
        <p14:creationId xmlns:p14="http://schemas.microsoft.com/office/powerpoint/2010/main" val="403552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E043-1E4C-A5E6-DABA-BE95E18F4C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3349D0-4A4A-1DB8-BB3A-67AF1AF374E9}"/>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5. Memory: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reads a list of five words at a rate of one per second, giving the following instructions</a:t>
            </a:r>
            <a:r>
              <a:rPr lang="en-US" sz="1800" b="0" i="1" u="none" strike="noStrike" baseline="0" dirty="0">
                <a:solidFill>
                  <a:srgbClr val="000000"/>
                </a:solidFill>
                <a:latin typeface="Times New Roman" panose="02020603050405020304" pitchFamily="18" charset="0"/>
              </a:rPr>
              <a:t>: “This is a memory test. I am going to read a list of words that you will have to remember now and later on. Listen carefully. When I am through, tell me as many words as you can remember. It doesn’t matter in what order you say them.” </a:t>
            </a:r>
            <a:r>
              <a:rPr lang="en-US" sz="1800" b="0" i="0" u="none" strike="noStrike" baseline="0" dirty="0">
                <a:solidFill>
                  <a:srgbClr val="000000"/>
                </a:solidFill>
                <a:latin typeface="Times New Roman" panose="02020603050405020304" pitchFamily="18" charset="0"/>
              </a:rPr>
              <a:t>The examiner marks a check in the allocated space for each word the subject produces on this first trial. The examiner may not correct the subject if (s)he recalls a deformed word or a word that sounds like the target word. When the subject indicates that (s)he has finished (has recalled all words), or can recall no more words, the examiner reads the list a second time with the following instructions: </a:t>
            </a:r>
            <a:r>
              <a:rPr lang="en-US" sz="1800" b="0" i="1" u="none" strike="noStrike" baseline="0" dirty="0">
                <a:solidFill>
                  <a:srgbClr val="000000"/>
                </a:solidFill>
                <a:latin typeface="Times New Roman" panose="02020603050405020304" pitchFamily="18" charset="0"/>
              </a:rPr>
              <a:t>“I am going to read the same list for a second time. Try to remember and tell me as many words as you can, including words you said the first time.” </a:t>
            </a:r>
            <a:r>
              <a:rPr lang="en-US" sz="1800" b="0" i="0" u="none" strike="noStrike" baseline="0" dirty="0">
                <a:solidFill>
                  <a:srgbClr val="000000"/>
                </a:solidFill>
                <a:latin typeface="Times New Roman" panose="02020603050405020304" pitchFamily="18" charset="0"/>
              </a:rPr>
              <a:t>The examiner puts a check in the allocated space for each word the subject recalls on the second trial. At the end of the second trial, the examiner informs the subject that (s)he will be asked to recall these words again by saying: </a:t>
            </a:r>
            <a:r>
              <a:rPr lang="en-US" sz="1800" b="0" i="1" u="none" strike="noStrike" baseline="0" dirty="0">
                <a:solidFill>
                  <a:srgbClr val="000000"/>
                </a:solidFill>
                <a:latin typeface="Times New Roman" panose="02020603050405020304" pitchFamily="18" charset="0"/>
              </a:rPr>
              <a:t>“I will ask you to recall those words again at the end of the test.”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No points are given for Trials One and Two. </a:t>
            </a:r>
            <a:endParaRPr lang="en-US" dirty="0"/>
          </a:p>
        </p:txBody>
      </p:sp>
    </p:spTree>
    <p:extLst>
      <p:ext uri="{BB962C8B-B14F-4D97-AF65-F5344CB8AC3E}">
        <p14:creationId xmlns:p14="http://schemas.microsoft.com/office/powerpoint/2010/main" val="280798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0F90-453F-E78D-FAF2-0A02798A8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4EE601-B283-BD68-A986-4095C4148502}"/>
              </a:ext>
            </a:extLst>
          </p:cNvPr>
          <p:cNvSpPr>
            <a:spLocks noGrp="1"/>
          </p:cNvSpPr>
          <p:nvPr>
            <p:ph idx="1"/>
          </p:nvPr>
        </p:nvSpPr>
        <p:spPr/>
        <p:txBody>
          <a:bodyPr/>
          <a:lstStyle/>
          <a:p>
            <a:r>
              <a:rPr lang="en-US" dirty="0">
                <a:solidFill>
                  <a:srgbClr val="2E2E2E"/>
                </a:solidFill>
                <a:latin typeface="NexusSans"/>
              </a:rPr>
              <a:t>was developed by Dr </a:t>
            </a:r>
            <a:r>
              <a:rPr lang="en-US" dirty="0" err="1">
                <a:solidFill>
                  <a:srgbClr val="2E2E2E"/>
                </a:solidFill>
                <a:latin typeface="NexusSans"/>
              </a:rPr>
              <a:t>Nasreddine</a:t>
            </a:r>
            <a:r>
              <a:rPr lang="en-US" dirty="0">
                <a:solidFill>
                  <a:srgbClr val="2E2E2E"/>
                </a:solidFill>
                <a:latin typeface="NexusSans"/>
              </a:rPr>
              <a:t> in 1996.</a:t>
            </a:r>
            <a:br>
              <a:rPr lang="en-US" b="0" i="0" dirty="0">
                <a:solidFill>
                  <a:srgbClr val="070707"/>
                </a:solidFill>
                <a:effectLst/>
                <a:latin typeface="Montserrat" panose="00000500000000000000" pitchFamily="2" charset="0"/>
              </a:rPr>
            </a:br>
            <a:endParaRPr lang="en-US" b="0" i="0" dirty="0">
              <a:solidFill>
                <a:srgbClr val="070707"/>
              </a:solidFill>
              <a:effectLst/>
              <a:latin typeface="Montserrat" panose="00000500000000000000" pitchFamily="2" charset="0"/>
            </a:endParaRPr>
          </a:p>
          <a:p>
            <a:r>
              <a:rPr lang="en-US" b="0" i="0" dirty="0">
                <a:solidFill>
                  <a:srgbClr val="2E2E2E"/>
                </a:solidFill>
                <a:effectLst/>
                <a:latin typeface="NexusSans"/>
              </a:rPr>
              <a:t>translated into 31 different languages</a:t>
            </a:r>
            <a:endParaRPr lang="en-US" b="0" i="0" dirty="0">
              <a:solidFill>
                <a:srgbClr val="070707"/>
              </a:solidFill>
              <a:effectLst/>
              <a:latin typeface="Montserrat" panose="00000500000000000000" pitchFamily="2" charset="0"/>
            </a:endParaRPr>
          </a:p>
          <a:p>
            <a:endParaRPr lang="en-US" dirty="0">
              <a:solidFill>
                <a:srgbClr val="070707"/>
              </a:solidFill>
              <a:latin typeface="Montserrat" panose="00000500000000000000" pitchFamily="2" charset="0"/>
            </a:endParaRPr>
          </a:p>
        </p:txBody>
      </p:sp>
    </p:spTree>
    <p:extLst>
      <p:ext uri="{BB962C8B-B14F-4D97-AF65-F5344CB8AC3E}">
        <p14:creationId xmlns:p14="http://schemas.microsoft.com/office/powerpoint/2010/main" val="363681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7B44-B4EC-8AF8-2AF7-22A91FD5462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055149-1627-65E2-A76C-EB0B80D382E5}"/>
              </a:ext>
            </a:extLst>
          </p:cNvPr>
          <p:cNvPicPr>
            <a:picLocks noGrp="1" noChangeAspect="1"/>
          </p:cNvPicPr>
          <p:nvPr>
            <p:ph idx="1"/>
          </p:nvPr>
        </p:nvPicPr>
        <p:blipFill rotWithShape="1">
          <a:blip r:embed="rId2"/>
          <a:srcRect l="4458" t="26841" r="25311" b="64466"/>
          <a:stretch/>
        </p:blipFill>
        <p:spPr>
          <a:xfrm>
            <a:off x="986714" y="1930174"/>
            <a:ext cx="10514043" cy="1204912"/>
          </a:xfrm>
        </p:spPr>
      </p:pic>
    </p:spTree>
    <p:extLst>
      <p:ext uri="{BB962C8B-B14F-4D97-AF65-F5344CB8AC3E}">
        <p14:creationId xmlns:p14="http://schemas.microsoft.com/office/powerpoint/2010/main" val="285737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13F0-91EB-8A08-AB1F-7FFEAEE07C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2AC55C-4799-8805-CB82-AA07110FF44B}"/>
              </a:ext>
            </a:extLst>
          </p:cNvPr>
          <p:cNvSpPr>
            <a:spLocks noGrp="1"/>
          </p:cNvSpPr>
          <p:nvPr>
            <p:ph idx="1"/>
          </p:nvPr>
        </p:nvSpPr>
        <p:spPr/>
        <p:txBody>
          <a:bodyPr>
            <a:normAutofit/>
          </a:bodyPr>
          <a:lstStyle/>
          <a:p>
            <a:pPr marL="0" indent="0">
              <a:buNone/>
            </a:pPr>
            <a:r>
              <a:rPr lang="en-US" sz="1800" b="1" i="0" u="none" strike="noStrike" baseline="0" dirty="0">
                <a:solidFill>
                  <a:srgbClr val="000000"/>
                </a:solidFill>
                <a:latin typeface="Times New Roman" panose="02020603050405020304" pitchFamily="18" charset="0"/>
              </a:rPr>
              <a:t>6. Attention: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Forward Digit Span: Administration: The examiner gives the following instructions: “</a:t>
            </a:r>
            <a:r>
              <a:rPr lang="en-US" sz="1800" b="0" i="1" u="none" strike="noStrike" baseline="0" dirty="0">
                <a:solidFill>
                  <a:srgbClr val="000000"/>
                </a:solidFill>
                <a:latin typeface="Times New Roman" panose="02020603050405020304" pitchFamily="18" charset="0"/>
              </a:rPr>
              <a:t>I am going to say some numbers and when I am through, repeat them to me exactly as I said them.</a:t>
            </a:r>
            <a:r>
              <a:rPr lang="en-US" sz="1800" b="0" i="0" u="none" strike="noStrike" baseline="0" dirty="0">
                <a:solidFill>
                  <a:srgbClr val="000000"/>
                </a:solidFill>
                <a:latin typeface="Times New Roman" panose="02020603050405020304" pitchFamily="18" charset="0"/>
              </a:rPr>
              <a:t>” The examiner reads the five number sequence at a rate of one digit per second. </a:t>
            </a:r>
          </a:p>
          <a:p>
            <a:r>
              <a:rPr lang="en-US" sz="1800" b="0" i="0" u="none" strike="noStrike" baseline="0" dirty="0">
                <a:solidFill>
                  <a:srgbClr val="000000"/>
                </a:solidFill>
                <a:latin typeface="Times New Roman" panose="02020603050405020304" pitchFamily="18" charset="0"/>
              </a:rPr>
              <a:t>Backward Digit Span: Administration: The examiner gives the following instructions: “</a:t>
            </a:r>
            <a:r>
              <a:rPr lang="en-US" sz="1800" b="0" i="1" u="none" strike="noStrike" baseline="0" dirty="0">
                <a:solidFill>
                  <a:srgbClr val="000000"/>
                </a:solidFill>
                <a:latin typeface="Times New Roman" panose="02020603050405020304" pitchFamily="18" charset="0"/>
              </a:rPr>
              <a:t>Now I am going to say some more numbers, but when I am through you must repeat them to me in the backward order.</a:t>
            </a:r>
            <a:r>
              <a:rPr lang="en-US" sz="1800" b="0" i="0" u="none" strike="noStrike" baseline="0" dirty="0">
                <a:solidFill>
                  <a:srgbClr val="000000"/>
                </a:solidFill>
                <a:latin typeface="Times New Roman" panose="02020603050405020304" pitchFamily="18" charset="0"/>
              </a:rPr>
              <a:t>” The examiner reads the three number sequence at a rate of one digit per second. If the subject repeats the sequence in the forward order, the examiner may not ask the subject to repeat the sequence in backward order at this point. </a:t>
            </a:r>
          </a:p>
          <a:p>
            <a:r>
              <a:rPr lang="en-US" sz="1800" b="0" i="0" u="none" strike="noStrike" baseline="0" dirty="0">
                <a:solidFill>
                  <a:srgbClr val="000000"/>
                </a:solidFill>
                <a:latin typeface="Times New Roman" panose="02020603050405020304" pitchFamily="18" charset="0"/>
              </a:rPr>
              <a:t>Scoring: One point is allocated for each sequence correctly repeated (N.B.: the correct response for the backward trial is 2-4-7). </a:t>
            </a:r>
          </a:p>
          <a:p>
            <a:pPr marL="0" indent="0">
              <a:buNone/>
            </a:pP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6563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C21F-0296-2196-1542-6701E48B548B}"/>
              </a:ext>
            </a:extLst>
          </p:cNvPr>
          <p:cNvSpPr>
            <a:spLocks noGrp="1"/>
          </p:cNvSpPr>
          <p:nvPr>
            <p:ph type="title"/>
          </p:nvPr>
        </p:nvSpPr>
        <p:spPr/>
        <p:txBody>
          <a:bodyPr/>
          <a:lstStyle/>
          <a:p>
            <a:r>
              <a:rPr lang="en-US" dirty="0"/>
              <a:t> </a:t>
            </a:r>
          </a:p>
        </p:txBody>
      </p:sp>
      <p:pic>
        <p:nvPicPr>
          <p:cNvPr id="4" name="Content Placeholder 4">
            <a:extLst>
              <a:ext uri="{FF2B5EF4-FFF2-40B4-BE49-F238E27FC236}">
                <a16:creationId xmlns:a16="http://schemas.microsoft.com/office/drawing/2014/main" id="{69E3E23C-09E6-319B-F0F3-5B8D4535B3AD}"/>
              </a:ext>
            </a:extLst>
          </p:cNvPr>
          <p:cNvPicPr>
            <a:picLocks noGrp="1" noChangeAspect="1"/>
          </p:cNvPicPr>
          <p:nvPr>
            <p:ph idx="1"/>
          </p:nvPr>
        </p:nvPicPr>
        <p:blipFill rotWithShape="1">
          <a:blip r:embed="rId2"/>
          <a:srcRect l="4458" t="34923" r="25311" b="57581"/>
          <a:stretch/>
        </p:blipFill>
        <p:spPr>
          <a:xfrm>
            <a:off x="475602" y="2131106"/>
            <a:ext cx="11240796" cy="1513114"/>
          </a:xfrm>
        </p:spPr>
      </p:pic>
    </p:spTree>
    <p:extLst>
      <p:ext uri="{BB962C8B-B14F-4D97-AF65-F5344CB8AC3E}">
        <p14:creationId xmlns:p14="http://schemas.microsoft.com/office/powerpoint/2010/main" val="23020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E58E-4024-E719-D4D6-B6A25B88A3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7D412B-E374-FD7B-16BE-00194BB4FC74}"/>
              </a:ext>
            </a:extLst>
          </p:cNvPr>
          <p:cNvSpPr>
            <a:spLocks noGrp="1"/>
          </p:cNvSpPr>
          <p:nvPr>
            <p:ph idx="1"/>
          </p:nvPr>
        </p:nvSpPr>
        <p:spPr/>
        <p:txBody>
          <a:bodyPr>
            <a:normAutofit/>
          </a:bodyPr>
          <a:lstStyle/>
          <a:p>
            <a:r>
              <a:rPr lang="en-US" sz="2800" b="0" i="0" u="none" strike="noStrike" baseline="0" dirty="0">
                <a:solidFill>
                  <a:srgbClr val="000000"/>
                </a:solidFill>
                <a:latin typeface="Times New Roman" panose="02020603050405020304" pitchFamily="18" charset="0"/>
              </a:rPr>
              <a:t>Vigilance: Administration: The examiner reads the list of letters at a rate of one per second, after giving the following instructions: “</a:t>
            </a:r>
            <a:r>
              <a:rPr lang="en-US" sz="2800" b="0" i="1" u="none" strike="noStrike" baseline="0" dirty="0">
                <a:solidFill>
                  <a:srgbClr val="000000"/>
                </a:solidFill>
                <a:latin typeface="Times New Roman" panose="02020603050405020304" pitchFamily="18" charset="0"/>
              </a:rPr>
              <a:t>I am going to read a sequence of letters. Every time I say the letter A, tap your hand once. If I say a different letter, do not tap your hand.</a:t>
            </a:r>
            <a:r>
              <a:rPr lang="en-US" sz="2800" b="0" i="0" u="none" strike="noStrike" baseline="0" dirty="0">
                <a:solidFill>
                  <a:srgbClr val="000000"/>
                </a:solidFill>
                <a:latin typeface="Times New Roman" panose="02020603050405020304" pitchFamily="18" charset="0"/>
              </a:rPr>
              <a:t>” </a:t>
            </a:r>
          </a:p>
          <a:p>
            <a:r>
              <a:rPr lang="en-US" sz="2800" b="0" i="0" u="none" strike="noStrike" baseline="0" dirty="0">
                <a:solidFill>
                  <a:srgbClr val="000000"/>
                </a:solidFill>
                <a:latin typeface="Times New Roman" panose="02020603050405020304" pitchFamily="18" charset="0"/>
              </a:rPr>
              <a:t>Scoring: One point is allocated if there is zero to one error (an error is a tap on a wrong letter or a failure to tap on letter A). </a:t>
            </a:r>
          </a:p>
          <a:p>
            <a:endParaRPr lang="en-US" dirty="0"/>
          </a:p>
        </p:txBody>
      </p:sp>
    </p:spTree>
    <p:extLst>
      <p:ext uri="{BB962C8B-B14F-4D97-AF65-F5344CB8AC3E}">
        <p14:creationId xmlns:p14="http://schemas.microsoft.com/office/powerpoint/2010/main" val="254123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C4AD-E9D0-9A66-338F-AC791F7582F5}"/>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74317F26-9719-7099-C10F-8CB6EEF78D0F}"/>
              </a:ext>
            </a:extLst>
          </p:cNvPr>
          <p:cNvPicPr>
            <a:picLocks noGrp="1" noChangeAspect="1"/>
          </p:cNvPicPr>
          <p:nvPr>
            <p:ph idx="1"/>
          </p:nvPr>
        </p:nvPicPr>
        <p:blipFill rotWithShape="1">
          <a:blip r:embed="rId2"/>
          <a:srcRect l="4458" t="42290" r="25311" b="50644"/>
          <a:stretch/>
        </p:blipFill>
        <p:spPr>
          <a:xfrm>
            <a:off x="435429" y="2197836"/>
            <a:ext cx="11277600" cy="1525078"/>
          </a:xfrm>
        </p:spPr>
      </p:pic>
    </p:spTree>
    <p:extLst>
      <p:ext uri="{BB962C8B-B14F-4D97-AF65-F5344CB8AC3E}">
        <p14:creationId xmlns:p14="http://schemas.microsoft.com/office/powerpoint/2010/main" val="313822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C8B16-211A-2829-F45F-D626C61A52B8}"/>
              </a:ext>
            </a:extLst>
          </p:cNvPr>
          <p:cNvSpPr>
            <a:spLocks noGrp="1"/>
          </p:cNvSpPr>
          <p:nvPr>
            <p:ph idx="1"/>
          </p:nvPr>
        </p:nvSpPr>
        <p:spPr>
          <a:xfrm>
            <a:off x="696686" y="805543"/>
            <a:ext cx="10657114" cy="5382306"/>
          </a:xfrm>
        </p:spPr>
        <p:txBody>
          <a:bodyPr>
            <a:normAutofit fontScale="92500" lnSpcReduction="20000"/>
          </a:bodyPr>
          <a:lstStyle/>
          <a:p>
            <a:r>
              <a:rPr lang="en-US" sz="2800" b="0" i="0" u="none" strike="noStrike" baseline="0" dirty="0">
                <a:solidFill>
                  <a:srgbClr val="000000"/>
                </a:solidFill>
                <a:latin typeface="Times New Roman" panose="02020603050405020304" pitchFamily="18" charset="0"/>
              </a:rPr>
              <a:t>Serial 7s: Administration: The examiner gives the following instructions: </a:t>
            </a:r>
            <a:r>
              <a:rPr lang="en-US" sz="2800" b="0" i="1" u="none" strike="noStrike" baseline="0" dirty="0">
                <a:solidFill>
                  <a:srgbClr val="000000"/>
                </a:solidFill>
                <a:latin typeface="Times New Roman" panose="02020603050405020304" pitchFamily="18" charset="0"/>
              </a:rPr>
              <a:t>“Now, I will ask you to count by subtracting 7 from 100, and then, keep subtracting 7 from your answer until I tell you to stop.” </a:t>
            </a:r>
            <a:r>
              <a:rPr lang="en-US" sz="2800" b="0" i="0" u="none" strike="noStrike" baseline="0" dirty="0">
                <a:solidFill>
                  <a:srgbClr val="000000"/>
                </a:solidFill>
                <a:latin typeface="Times New Roman" panose="02020603050405020304" pitchFamily="18" charset="0"/>
              </a:rPr>
              <a:t>The subject must perform a mental calculation, therefore, (s)he may not use his/her fingers nor a pencil and paper to execute the task. The examiner may not repeat the subject’s answers. If the subject asks what her/his last given answer was or what number (s)he must subtract from his/her answer, the examiner responds by repeating the instructions if not already done so. </a:t>
            </a:r>
          </a:p>
          <a:p>
            <a:r>
              <a:rPr lang="en-US" sz="2800" b="0" i="0" u="none" strike="noStrike" baseline="0" dirty="0">
                <a:solidFill>
                  <a:srgbClr val="000000"/>
                </a:solidFill>
                <a:latin typeface="Times New Roman" panose="02020603050405020304" pitchFamily="18" charset="0"/>
              </a:rPr>
              <a:t>Scoring: This item is scored out of 3 points. Give no (0) points for no correct subtractions, 1 point for one correct subtraction, 2 points for two or three correct subtractions, and 3 points if the subject successfully makes four or five correct subtractions. Each subtraction is evaluated independently; that is, if the subject responds with an incorrect number but continues to correctly subtract 7 from it, each correct subtraction is counted. For example, a subject may respond “92 – 85 – 78 – 71 – 64” where the “92” is incorrect, but all subsequent numbers are subtracted correctly. This is one error and the task would be given a score of 3. </a:t>
            </a:r>
            <a:endParaRPr lang="en-US" dirty="0"/>
          </a:p>
          <a:p>
            <a:endParaRPr lang="en-US" dirty="0"/>
          </a:p>
        </p:txBody>
      </p:sp>
    </p:spTree>
    <p:extLst>
      <p:ext uri="{BB962C8B-B14F-4D97-AF65-F5344CB8AC3E}">
        <p14:creationId xmlns:p14="http://schemas.microsoft.com/office/powerpoint/2010/main" val="852922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0431-35F7-FCD9-571E-4F35502BCC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0548A3-8276-A8E7-D5A5-5E0EB642134E}"/>
              </a:ext>
            </a:extLst>
          </p:cNvPr>
          <p:cNvPicPr>
            <a:picLocks noGrp="1" noChangeAspect="1"/>
          </p:cNvPicPr>
          <p:nvPr>
            <p:ph idx="1"/>
          </p:nvPr>
        </p:nvPicPr>
        <p:blipFill rotWithShape="1">
          <a:blip r:embed="rId2"/>
          <a:srcRect l="4258" t="48605" r="25155" b="35878"/>
          <a:stretch/>
        </p:blipFill>
        <p:spPr>
          <a:xfrm>
            <a:off x="223025" y="2114748"/>
            <a:ext cx="11353800" cy="2568763"/>
          </a:xfrm>
        </p:spPr>
      </p:pic>
    </p:spTree>
    <p:extLst>
      <p:ext uri="{BB962C8B-B14F-4D97-AF65-F5344CB8AC3E}">
        <p14:creationId xmlns:p14="http://schemas.microsoft.com/office/powerpoint/2010/main" val="210863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E3A2-03E2-FC89-8483-B3D8F424E9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6DF4EB-7FAD-B038-E42F-97E4F87DD451}"/>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7. Sentence repetition: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gives the following instructions: </a:t>
            </a:r>
            <a:r>
              <a:rPr lang="en-US" sz="1800" b="0" i="1" u="none" strike="noStrike" baseline="0" dirty="0">
                <a:solidFill>
                  <a:srgbClr val="000000"/>
                </a:solidFill>
                <a:latin typeface="Times New Roman" panose="02020603050405020304" pitchFamily="18" charset="0"/>
              </a:rPr>
              <a:t>“I am going to read you a sentence. Repeat it after me, exactly as I say it </a:t>
            </a:r>
            <a:r>
              <a:rPr lang="en-US" sz="1800" b="0" i="0" u="none" strike="noStrike" baseline="0" dirty="0">
                <a:solidFill>
                  <a:srgbClr val="000000"/>
                </a:solidFill>
                <a:latin typeface="Times New Roman" panose="02020603050405020304" pitchFamily="18" charset="0"/>
              </a:rPr>
              <a:t>[pause]: </a:t>
            </a:r>
            <a:r>
              <a:rPr lang="en-US" sz="1800" b="1" i="1" u="none" strike="noStrike" baseline="0" dirty="0">
                <a:solidFill>
                  <a:srgbClr val="000000"/>
                </a:solidFill>
                <a:latin typeface="Times New Roman" panose="02020603050405020304" pitchFamily="18" charset="0"/>
              </a:rPr>
              <a:t>I only know that John is the one to help today.</a:t>
            </a:r>
            <a:r>
              <a:rPr lang="en-US" sz="1800" b="0" i="1"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Following the response, say: </a:t>
            </a:r>
            <a:r>
              <a:rPr lang="en-US" sz="1800" b="0" i="1" u="none" strike="noStrike" baseline="0" dirty="0">
                <a:solidFill>
                  <a:srgbClr val="000000"/>
                </a:solidFill>
                <a:latin typeface="Times New Roman" panose="02020603050405020304" pitchFamily="18" charset="0"/>
              </a:rPr>
              <a:t>“Now I am going to read you another sentence. Repeat it after me, exactly as I say it </a:t>
            </a:r>
            <a:r>
              <a:rPr lang="en-US" sz="1800" b="0" i="0" u="none" strike="noStrike" baseline="0" dirty="0">
                <a:solidFill>
                  <a:srgbClr val="000000"/>
                </a:solidFill>
                <a:latin typeface="Times New Roman" panose="02020603050405020304" pitchFamily="18" charset="0"/>
              </a:rPr>
              <a:t>[pause]: </a:t>
            </a:r>
            <a:r>
              <a:rPr lang="en-US" sz="1800" b="1" i="1" u="none" strike="noStrike" baseline="0" dirty="0">
                <a:solidFill>
                  <a:srgbClr val="000000"/>
                </a:solidFill>
                <a:latin typeface="Times New Roman" panose="02020603050405020304" pitchFamily="18" charset="0"/>
              </a:rPr>
              <a:t>The cat always hid under the couch when dogs were in the room.</a:t>
            </a:r>
            <a:r>
              <a:rPr lang="en-US" sz="1800" b="0" i="1"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One point is allocated for each sentence correctly repeated. Repetitions must be exact. Be alert for omissions (e.g., omitting "only"), substitutions/additions (e.g., substituting "only" for "always"), grammar errors/altering plurals (e.g. "hides" for "hid"), etc. </a:t>
            </a:r>
            <a:endParaRPr lang="en-US" dirty="0"/>
          </a:p>
        </p:txBody>
      </p:sp>
    </p:spTree>
    <p:extLst>
      <p:ext uri="{BB962C8B-B14F-4D97-AF65-F5344CB8AC3E}">
        <p14:creationId xmlns:p14="http://schemas.microsoft.com/office/powerpoint/2010/main" val="180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4B02-F24D-5304-86FE-47E3170022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C0CE18-35C4-C1C6-6939-5698153F3608}"/>
              </a:ext>
            </a:extLst>
          </p:cNvPr>
          <p:cNvSpPr>
            <a:spLocks noGrp="1"/>
          </p:cNvSpPr>
          <p:nvPr>
            <p:ph idx="1"/>
          </p:nvPr>
        </p:nvSpPr>
        <p:spPr/>
        <p:txBody>
          <a:bodyPr/>
          <a:lstStyle/>
          <a:p>
            <a:pPr marL="0" indent="0">
              <a:buNone/>
            </a:pPr>
            <a:r>
              <a:rPr lang="en-US" sz="1800" b="1" i="0" u="none" strike="noStrike" baseline="0" dirty="0">
                <a:solidFill>
                  <a:srgbClr val="000000"/>
                </a:solidFill>
                <a:latin typeface="Times New Roman" panose="02020603050405020304" pitchFamily="18" charset="0"/>
              </a:rPr>
              <a:t>8. Verbal fluency: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gives the following instructions: </a:t>
            </a:r>
            <a:r>
              <a:rPr lang="en-US" sz="1800" b="0" i="1" u="none" strike="noStrike" baseline="0" dirty="0">
                <a:solidFill>
                  <a:srgbClr val="000000"/>
                </a:solidFill>
                <a:latin typeface="Times New Roman" panose="02020603050405020304" pitchFamily="18" charset="0"/>
              </a:rPr>
              <a:t>“Now, I want you to tell me as many words as you can think of that begin with the letter F. I will tell you to stop after one minute. Proper nouns, numbers, and different forms of a verb are not permitted. Are you ready? </a:t>
            </a:r>
            <a:r>
              <a:rPr lang="en-US" sz="1800" b="0" i="0" u="none" strike="noStrike" baseline="0" dirty="0">
                <a:solidFill>
                  <a:srgbClr val="000000"/>
                </a:solidFill>
                <a:latin typeface="Times New Roman" panose="02020603050405020304" pitchFamily="18" charset="0"/>
              </a:rPr>
              <a:t>[Pause] [Time for 60 sec.] </a:t>
            </a:r>
            <a:r>
              <a:rPr lang="en-US" sz="1800" b="0" i="1" u="none" strike="noStrike" baseline="0" dirty="0">
                <a:solidFill>
                  <a:srgbClr val="000000"/>
                </a:solidFill>
                <a:latin typeface="Times New Roman" panose="02020603050405020304" pitchFamily="18" charset="0"/>
              </a:rPr>
              <a:t>Stop.” </a:t>
            </a:r>
            <a:r>
              <a:rPr lang="en-US" sz="1800" b="0" i="0" u="none" strike="noStrike" baseline="0" dirty="0">
                <a:solidFill>
                  <a:srgbClr val="000000"/>
                </a:solidFill>
                <a:latin typeface="Times New Roman" panose="02020603050405020304" pitchFamily="18" charset="0"/>
              </a:rPr>
              <a:t>If the subject names two consecutive words that begin with another letter of the alphabet, the examiner repeats the target letter if the instructions have not yet been repeated. </a:t>
            </a:r>
          </a:p>
          <a:p>
            <a:r>
              <a:rPr lang="en-US" sz="1800" b="0" i="0" u="none" strike="noStrike" baseline="0" dirty="0">
                <a:solidFill>
                  <a:srgbClr val="000000"/>
                </a:solidFill>
                <a:latin typeface="Times New Roman" panose="02020603050405020304" pitchFamily="18" charset="0"/>
              </a:rPr>
              <a:t>Scoring: One point is allocated if the subject generates 11 words or more in 60 seconds. The examiner records the subject’s responses in the margins or on the back of the test sheet. </a:t>
            </a:r>
            <a:endParaRPr lang="en-US" dirty="0"/>
          </a:p>
        </p:txBody>
      </p:sp>
    </p:spTree>
    <p:extLst>
      <p:ext uri="{BB962C8B-B14F-4D97-AF65-F5344CB8AC3E}">
        <p14:creationId xmlns:p14="http://schemas.microsoft.com/office/powerpoint/2010/main" val="3042559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A17EE-3C6D-920A-62C1-8D5D029CEE0B}"/>
              </a:ext>
            </a:extLst>
          </p:cNvPr>
          <p:cNvSpPr>
            <a:spLocks noGrp="1"/>
          </p:cNvSpPr>
          <p:nvPr>
            <p:ph idx="1"/>
          </p:nvPr>
        </p:nvSpPr>
        <p:spPr>
          <a:xfrm>
            <a:off x="653143" y="606425"/>
            <a:ext cx="10515600" cy="5391604"/>
          </a:xfrm>
        </p:spPr>
        <p:txBody>
          <a:bodyPr>
            <a:normAutofit lnSpcReduction="10000"/>
          </a:bodyPr>
          <a:lstStyle/>
          <a:p>
            <a:pPr marL="0" indent="0">
              <a:buNone/>
            </a:pPr>
            <a:r>
              <a:rPr lang="en-US" sz="1800" b="1" i="0" u="none" strike="noStrike" baseline="0" dirty="0">
                <a:solidFill>
                  <a:srgbClr val="000000"/>
                </a:solidFill>
                <a:latin typeface="Times New Roman" panose="02020603050405020304" pitchFamily="18" charset="0"/>
              </a:rPr>
              <a:t>9. Abstraction: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asks the subject to explain what each pair of words has in common, starting with the example: </a:t>
            </a:r>
            <a:r>
              <a:rPr lang="en-US" sz="1800" b="0" i="1" u="none" strike="noStrike" baseline="0" dirty="0">
                <a:solidFill>
                  <a:srgbClr val="000000"/>
                </a:solidFill>
                <a:latin typeface="Times New Roman" panose="02020603050405020304" pitchFamily="18" charset="0"/>
              </a:rPr>
              <a:t>“I will give you two words and I would like you to tell me to what category they belong to </a:t>
            </a:r>
            <a:r>
              <a:rPr lang="en-US" sz="1800" b="0" i="0" u="none" strike="noStrike" baseline="0" dirty="0">
                <a:solidFill>
                  <a:srgbClr val="000000"/>
                </a:solidFill>
                <a:latin typeface="Times New Roman" panose="02020603050405020304" pitchFamily="18" charset="0"/>
              </a:rPr>
              <a:t>[pause]: </a:t>
            </a:r>
            <a:r>
              <a:rPr lang="en-US" sz="1800" b="0" i="1" u="none" strike="noStrike" baseline="0" dirty="0">
                <a:solidFill>
                  <a:srgbClr val="000000"/>
                </a:solidFill>
                <a:latin typeface="Times New Roman" panose="02020603050405020304" pitchFamily="18" charset="0"/>
              </a:rPr>
              <a:t>an orange and a banana.</a:t>
            </a:r>
            <a:r>
              <a:rPr lang="en-US" sz="1800" b="0" i="0" u="none" strike="noStrike" baseline="0" dirty="0">
                <a:solidFill>
                  <a:srgbClr val="000000"/>
                </a:solidFill>
                <a:latin typeface="Times New Roman" panose="02020603050405020304" pitchFamily="18" charset="0"/>
              </a:rPr>
              <a:t>” If the subject responds correctly the examiner replies: </a:t>
            </a:r>
            <a:r>
              <a:rPr lang="en-US" sz="1800" b="0" i="1" u="none" strike="noStrike" baseline="0" dirty="0">
                <a:solidFill>
                  <a:srgbClr val="000000"/>
                </a:solidFill>
                <a:latin typeface="Times New Roman" panose="02020603050405020304" pitchFamily="18" charset="0"/>
              </a:rPr>
              <a:t>‘‘Yes, both items are part of the category Fruits.’’ </a:t>
            </a:r>
            <a:r>
              <a:rPr lang="en-US" sz="1800" b="0" i="0" u="none" strike="noStrike" baseline="0" dirty="0">
                <a:solidFill>
                  <a:srgbClr val="000000"/>
                </a:solidFill>
                <a:latin typeface="Times New Roman" panose="02020603050405020304" pitchFamily="18" charset="0"/>
              </a:rPr>
              <a:t>If the subject answers in a concrete manner, the examiner gives one additional prompt: </a:t>
            </a:r>
            <a:r>
              <a:rPr lang="en-US" sz="1800" b="0" i="1" u="none" strike="noStrike" baseline="0" dirty="0">
                <a:solidFill>
                  <a:srgbClr val="000000"/>
                </a:solidFill>
                <a:latin typeface="Times New Roman" panose="02020603050405020304" pitchFamily="18" charset="0"/>
              </a:rPr>
              <a:t>“Tell me another category </a:t>
            </a:r>
            <a:r>
              <a:rPr lang="en-US" sz="1800" b="0" i="0" u="none" strike="noStrike" baseline="0" dirty="0">
                <a:solidFill>
                  <a:srgbClr val="000000"/>
                </a:solidFill>
                <a:latin typeface="Times New Roman" panose="02020603050405020304" pitchFamily="18" charset="0"/>
              </a:rPr>
              <a:t>to </a:t>
            </a:r>
            <a:r>
              <a:rPr lang="en-US" sz="1800" b="0" i="1" u="none" strike="noStrike" baseline="0" dirty="0">
                <a:solidFill>
                  <a:srgbClr val="000000"/>
                </a:solidFill>
                <a:latin typeface="Times New Roman" panose="02020603050405020304" pitchFamily="18" charset="0"/>
              </a:rPr>
              <a:t>which these items belong to.” </a:t>
            </a:r>
            <a:r>
              <a:rPr lang="en-US" sz="1800" b="0" i="0" u="none" strike="noStrike" baseline="0" dirty="0">
                <a:solidFill>
                  <a:srgbClr val="000000"/>
                </a:solidFill>
                <a:latin typeface="Times New Roman" panose="02020603050405020304" pitchFamily="18" charset="0"/>
              </a:rPr>
              <a:t>If the subject does not give the appropriate response </a:t>
            </a:r>
            <a:r>
              <a:rPr lang="en-US" sz="1800" b="0" i="1" u="none" strike="noStrike" baseline="0" dirty="0">
                <a:solidFill>
                  <a:srgbClr val="000000"/>
                </a:solidFill>
                <a:latin typeface="Times New Roman" panose="02020603050405020304" pitchFamily="18" charset="0"/>
              </a:rPr>
              <a:t>(fruits)</a:t>
            </a:r>
            <a:r>
              <a:rPr lang="en-US" sz="1800" b="0" i="0" u="none" strike="noStrike" baseline="0" dirty="0">
                <a:solidFill>
                  <a:srgbClr val="000000"/>
                </a:solidFill>
                <a:latin typeface="Times New Roman" panose="02020603050405020304" pitchFamily="18" charset="0"/>
              </a:rPr>
              <a:t>, the examiner says: </a:t>
            </a:r>
            <a:r>
              <a:rPr lang="en-US" sz="1800" b="0" i="1" u="none" strike="noStrike" baseline="0" dirty="0">
                <a:solidFill>
                  <a:srgbClr val="000000"/>
                </a:solidFill>
                <a:latin typeface="Times New Roman" panose="02020603050405020304" pitchFamily="18" charset="0"/>
              </a:rPr>
              <a:t>“Yes, and they also both belong to the category Fruits.” </a:t>
            </a:r>
            <a:r>
              <a:rPr lang="en-US" sz="1800" b="0" i="0" u="none" strike="noStrike" baseline="0" dirty="0">
                <a:solidFill>
                  <a:srgbClr val="000000"/>
                </a:solidFill>
                <a:latin typeface="Times New Roman" panose="02020603050405020304" pitchFamily="18" charset="0"/>
              </a:rPr>
              <a:t>No additional instructions or clarifications are given. After the practice trial, the examiner says: </a:t>
            </a:r>
            <a:r>
              <a:rPr lang="en-US" sz="1800" b="0" i="1" u="none" strike="noStrike" baseline="0" dirty="0">
                <a:solidFill>
                  <a:srgbClr val="000000"/>
                </a:solidFill>
                <a:latin typeface="Times New Roman" panose="02020603050405020304" pitchFamily="18" charset="0"/>
              </a:rPr>
              <a:t>“Now, a train and a bicycle.” </a:t>
            </a:r>
            <a:r>
              <a:rPr lang="en-US" sz="1800" b="0" i="0" u="none" strike="noStrike" baseline="0" dirty="0">
                <a:solidFill>
                  <a:srgbClr val="000000"/>
                </a:solidFill>
                <a:latin typeface="Times New Roman" panose="02020603050405020304" pitchFamily="18" charset="0"/>
              </a:rPr>
              <a:t>Following the response, the examiner administers the second trial by saying: </a:t>
            </a:r>
            <a:r>
              <a:rPr lang="en-US" sz="1800" b="0" i="1" u="none" strike="noStrike" baseline="0" dirty="0">
                <a:solidFill>
                  <a:srgbClr val="000000"/>
                </a:solidFill>
                <a:latin typeface="Times New Roman" panose="02020603050405020304" pitchFamily="18" charset="0"/>
              </a:rPr>
              <a:t>“Now, a ruler and a watch.” </a:t>
            </a:r>
            <a:r>
              <a:rPr lang="en-US" sz="1800" b="0" i="0" u="none" strike="noStrike" baseline="0" dirty="0">
                <a:solidFill>
                  <a:srgbClr val="000000"/>
                </a:solidFill>
                <a:latin typeface="Times New Roman" panose="02020603050405020304" pitchFamily="18" charset="0"/>
              </a:rPr>
              <a:t>A prompt (one for the entire abstraction section) may be given if none was used during the example. </a:t>
            </a:r>
          </a:p>
          <a:p>
            <a:r>
              <a:rPr lang="en-US" sz="1800" b="0" i="0" u="none" strike="noStrike" baseline="0" dirty="0">
                <a:solidFill>
                  <a:srgbClr val="000000"/>
                </a:solidFill>
                <a:latin typeface="Times New Roman" panose="02020603050405020304" pitchFamily="18" charset="0"/>
              </a:rPr>
              <a:t>Scoring: Only the last two pairs are scored. One point is given for each pair correctly answered. The following responses are acceptable: </a:t>
            </a:r>
          </a:p>
          <a:p>
            <a:r>
              <a:rPr lang="en-US" sz="1800" b="0" i="0" u="none" strike="noStrike" baseline="0" dirty="0">
                <a:solidFill>
                  <a:srgbClr val="000000"/>
                </a:solidFill>
                <a:latin typeface="Times New Roman" panose="02020603050405020304" pitchFamily="18" charset="0"/>
              </a:rPr>
              <a:t>- train-bicycle = means of transportation, means of travelling, you take trips in both </a:t>
            </a:r>
          </a:p>
          <a:p>
            <a:r>
              <a:rPr lang="en-US" sz="1800" b="0" i="0" u="none" strike="noStrike" baseline="0" dirty="0">
                <a:solidFill>
                  <a:srgbClr val="000000"/>
                </a:solidFill>
                <a:latin typeface="Times New Roman" panose="02020603050405020304" pitchFamily="18" charset="0"/>
              </a:rPr>
              <a:t>- ruler-watch = measuring instruments, used to measure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The following responses are </a:t>
            </a:r>
            <a:r>
              <a:rPr lang="en-US" sz="1800" b="1" i="0" u="none" strike="noStrike" baseline="0" dirty="0">
                <a:solidFill>
                  <a:srgbClr val="000000"/>
                </a:solidFill>
                <a:latin typeface="Times New Roman" panose="02020603050405020304" pitchFamily="18" charset="0"/>
              </a:rPr>
              <a:t>not </a:t>
            </a:r>
            <a:r>
              <a:rPr lang="en-US" sz="1800" b="0" i="0" u="none" strike="noStrike" baseline="0" dirty="0">
                <a:solidFill>
                  <a:srgbClr val="000000"/>
                </a:solidFill>
                <a:latin typeface="Times New Roman" panose="02020603050405020304" pitchFamily="18" charset="0"/>
              </a:rPr>
              <a:t>acceptable: </a:t>
            </a:r>
          </a:p>
          <a:p>
            <a:r>
              <a:rPr lang="en-US" sz="1800" b="0" i="0" u="none" strike="noStrike" baseline="0" dirty="0">
                <a:solidFill>
                  <a:srgbClr val="000000"/>
                </a:solidFill>
                <a:latin typeface="Times New Roman" panose="02020603050405020304" pitchFamily="18" charset="0"/>
              </a:rPr>
              <a:t>- train-bicycle = they have wheels </a:t>
            </a:r>
          </a:p>
          <a:p>
            <a:r>
              <a:rPr lang="en-US" sz="1800" b="0" i="0" u="none" strike="noStrike" baseline="0" dirty="0">
                <a:solidFill>
                  <a:srgbClr val="000000"/>
                </a:solidFill>
                <a:latin typeface="Times New Roman" panose="02020603050405020304" pitchFamily="18" charset="0"/>
              </a:rPr>
              <a:t>- ruler-watch = they have numbers </a:t>
            </a:r>
          </a:p>
          <a:p>
            <a:endParaRPr lang="en-US" sz="3200" dirty="0"/>
          </a:p>
        </p:txBody>
      </p:sp>
    </p:spTree>
    <p:extLst>
      <p:ext uri="{BB962C8B-B14F-4D97-AF65-F5344CB8AC3E}">
        <p14:creationId xmlns:p14="http://schemas.microsoft.com/office/powerpoint/2010/main" val="346180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2723-CFCB-38F1-89DA-265E79C130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18D530-21B5-5A94-13B6-3B9E16A90D82}"/>
              </a:ext>
            </a:extLst>
          </p:cNvPr>
          <p:cNvSpPr>
            <a:spLocks noGrp="1"/>
          </p:cNvSpPr>
          <p:nvPr>
            <p:ph idx="1"/>
          </p:nvPr>
        </p:nvSpPr>
        <p:spPr/>
        <p:txBody>
          <a:bodyPr>
            <a:normAutofit/>
          </a:bodyPr>
          <a:lstStyle/>
          <a:p>
            <a:r>
              <a:rPr lang="en-US" dirty="0">
                <a:solidFill>
                  <a:srgbClr val="2E2E2E"/>
                </a:solidFill>
                <a:latin typeface="NexusSans"/>
              </a:rPr>
              <a:t>MoCA is a cognitive screening test for the assessment of cognitive impairment. </a:t>
            </a:r>
            <a:endParaRPr lang="en-US" dirty="0"/>
          </a:p>
        </p:txBody>
      </p:sp>
    </p:spTree>
    <p:extLst>
      <p:ext uri="{BB962C8B-B14F-4D97-AF65-F5344CB8AC3E}">
        <p14:creationId xmlns:p14="http://schemas.microsoft.com/office/powerpoint/2010/main" val="978838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23BA-1565-AAEA-9C86-3230D6343B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4CD6105-7E5F-36A7-EE69-D148F7ED6B0B}"/>
              </a:ext>
            </a:extLst>
          </p:cNvPr>
          <p:cNvPicPr>
            <a:picLocks noGrp="1" noChangeAspect="1"/>
          </p:cNvPicPr>
          <p:nvPr>
            <p:ph idx="1"/>
          </p:nvPr>
        </p:nvPicPr>
        <p:blipFill rotWithShape="1">
          <a:blip r:embed="rId2"/>
          <a:srcRect l="4266" t="59363" r="25655" b="25492"/>
          <a:stretch/>
        </p:blipFill>
        <p:spPr>
          <a:xfrm>
            <a:off x="0" y="2671197"/>
            <a:ext cx="11965337" cy="1454489"/>
          </a:xfrm>
        </p:spPr>
      </p:pic>
    </p:spTree>
    <p:extLst>
      <p:ext uri="{BB962C8B-B14F-4D97-AF65-F5344CB8AC3E}">
        <p14:creationId xmlns:p14="http://schemas.microsoft.com/office/powerpoint/2010/main" val="311610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94A5-34ED-DDFF-3CBA-4986E43208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7663E9-54F0-0FCA-D319-5DA7E3428B52}"/>
              </a:ext>
            </a:extLst>
          </p:cNvPr>
          <p:cNvSpPr>
            <a:spLocks noGrp="1"/>
          </p:cNvSpPr>
          <p:nvPr>
            <p:ph idx="1"/>
          </p:nvPr>
        </p:nvSpPr>
        <p:spPr/>
        <p:txBody>
          <a:bodyPr/>
          <a:lstStyle/>
          <a:p>
            <a:r>
              <a:rPr lang="en-US" sz="1800" b="1" i="0" u="none" strike="noStrike" baseline="0" dirty="0">
                <a:solidFill>
                  <a:srgbClr val="000000"/>
                </a:solidFill>
                <a:latin typeface="Times New Roman" panose="02020603050405020304" pitchFamily="18" charset="0"/>
              </a:rPr>
              <a:t>Delayed recall: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gives the following instructions: </a:t>
            </a:r>
            <a:r>
              <a:rPr lang="en-US" sz="1800" b="0" i="1" u="none" strike="noStrike" baseline="0" dirty="0">
                <a:solidFill>
                  <a:srgbClr val="000000"/>
                </a:solidFill>
                <a:latin typeface="Times New Roman" panose="02020603050405020304" pitchFamily="18" charset="0"/>
              </a:rPr>
              <a:t>“I read some words to you earlier, which I asked you to remember. Tell me as many of those words as you can remember.” </a:t>
            </a:r>
            <a:r>
              <a:rPr lang="en-US" sz="1800" b="0" i="0" u="none" strike="noStrike" baseline="0" dirty="0">
                <a:solidFill>
                  <a:srgbClr val="000000"/>
                </a:solidFill>
                <a:latin typeface="Times New Roman" panose="02020603050405020304" pitchFamily="18" charset="0"/>
              </a:rPr>
              <a:t>The examiner makes a check mark (√) for each of the words correctly recalled spontaneously without any cues, in the allocated space. </a:t>
            </a:r>
          </a:p>
          <a:p>
            <a:r>
              <a:rPr lang="en-US" sz="1800" b="0" i="0" u="none" strike="noStrike" baseline="0" dirty="0">
                <a:solidFill>
                  <a:srgbClr val="000000"/>
                </a:solidFill>
                <a:latin typeface="Times New Roman" panose="02020603050405020304" pitchFamily="18" charset="0"/>
              </a:rPr>
              <a:t>Scoring: </a:t>
            </a:r>
            <a:r>
              <a:rPr lang="en-US" sz="1800" b="1" i="0" u="none" strike="noStrike" baseline="0" dirty="0">
                <a:solidFill>
                  <a:srgbClr val="000000"/>
                </a:solidFill>
                <a:latin typeface="Times New Roman" panose="02020603050405020304" pitchFamily="18" charset="0"/>
              </a:rPr>
              <a:t>One point is allocated for each word recalled freely without any cues. </a:t>
            </a:r>
            <a:endParaRPr lang="en-US" dirty="0"/>
          </a:p>
        </p:txBody>
      </p:sp>
    </p:spTree>
    <p:extLst>
      <p:ext uri="{BB962C8B-B14F-4D97-AF65-F5344CB8AC3E}">
        <p14:creationId xmlns:p14="http://schemas.microsoft.com/office/powerpoint/2010/main" val="385686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5C59-602C-20B3-CBC1-7B613C3C31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42331C-F07B-1A74-1951-27F1234B512B}"/>
              </a:ext>
            </a:extLst>
          </p:cNvPr>
          <p:cNvSpPr>
            <a:spLocks noGrp="1"/>
          </p:cNvSpPr>
          <p:nvPr>
            <p:ph idx="1"/>
          </p:nvPr>
        </p:nvSpPr>
        <p:spPr>
          <a:xfrm>
            <a:off x="838200" y="1825624"/>
            <a:ext cx="10515600" cy="3377747"/>
          </a:xfrm>
        </p:spPr>
        <p:txBody>
          <a:bodyPr>
            <a:normAutofit fontScale="92500"/>
          </a:bodyPr>
          <a:lstStyle/>
          <a:p>
            <a:r>
              <a:rPr lang="en-US" sz="2400" b="1" i="0" u="none" strike="noStrike" baseline="0" dirty="0">
                <a:solidFill>
                  <a:srgbClr val="000000"/>
                </a:solidFill>
                <a:latin typeface="Times New Roman" panose="02020603050405020304" pitchFamily="18" charset="0"/>
              </a:rPr>
              <a:t>Memory index score (MIS): </a:t>
            </a:r>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Administration: Following the delayed free recall trial, the examiner provides a category (semantic) cue for each word the subject was unable to recall. Example: ‘‘</a:t>
            </a:r>
            <a:r>
              <a:rPr lang="en-US" sz="2400" b="0" i="1" u="none" strike="noStrike" baseline="0" dirty="0">
                <a:solidFill>
                  <a:srgbClr val="000000"/>
                </a:solidFill>
                <a:latin typeface="Times New Roman" panose="02020603050405020304" pitchFamily="18" charset="0"/>
              </a:rPr>
              <a:t>I will give you some hints to see if it helps you remember the words, the first word was a body part</a:t>
            </a:r>
            <a:r>
              <a:rPr lang="en-US" sz="2400" b="0" i="0" u="none" strike="noStrike" baseline="0" dirty="0">
                <a:solidFill>
                  <a:srgbClr val="000000"/>
                </a:solidFill>
                <a:latin typeface="Times New Roman" panose="02020603050405020304" pitchFamily="18" charset="0"/>
              </a:rPr>
              <a:t>.’’ If the subject is unable to recall the word with the category cue, the examiner provides him/her with a multiple choice cue. Example: </a:t>
            </a:r>
            <a:r>
              <a:rPr lang="en-US" sz="2400" b="0" i="1" u="none" strike="noStrike" baseline="0" dirty="0">
                <a:solidFill>
                  <a:srgbClr val="000000"/>
                </a:solidFill>
                <a:latin typeface="Times New Roman" panose="02020603050405020304" pitchFamily="18" charset="0"/>
              </a:rPr>
              <a:t>“Which of the following words do you think it was, NOSE, FACE, or HAND?” </a:t>
            </a:r>
            <a:r>
              <a:rPr lang="en-US" sz="2400" b="0" i="0" u="none" strike="noStrike" baseline="0" dirty="0">
                <a:solidFill>
                  <a:srgbClr val="000000"/>
                </a:solidFill>
                <a:latin typeface="Times New Roman" panose="02020603050405020304" pitchFamily="18" charset="0"/>
              </a:rPr>
              <a:t>All non-recalled words are prompted in this manner. The examiner identifies the words the subject was able to recall with the help of a cue (category or multiple-choice) by placing a check mark (√) in the appropriate space. The cues for each word are presented below: 	</a:t>
            </a:r>
          </a:p>
          <a:p>
            <a:endParaRPr lang="en-US" sz="3600" dirty="0"/>
          </a:p>
        </p:txBody>
      </p:sp>
    </p:spTree>
    <p:extLst>
      <p:ext uri="{BB962C8B-B14F-4D97-AF65-F5344CB8AC3E}">
        <p14:creationId xmlns:p14="http://schemas.microsoft.com/office/powerpoint/2010/main" val="252288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C09A70-4E0E-32FF-6327-ED663DD35995}"/>
              </a:ext>
            </a:extLst>
          </p:cNvPr>
          <p:cNvPicPr>
            <a:picLocks noGrp="1" noChangeAspect="1"/>
          </p:cNvPicPr>
          <p:nvPr>
            <p:ph idx="1"/>
          </p:nvPr>
        </p:nvPicPr>
        <p:blipFill rotWithShape="1">
          <a:blip r:embed="rId2"/>
          <a:srcRect l="20167" t="25841" r="25514" b="14368"/>
          <a:stretch/>
        </p:blipFill>
        <p:spPr>
          <a:xfrm>
            <a:off x="1157116" y="509653"/>
            <a:ext cx="9663283" cy="5983222"/>
          </a:xfrm>
        </p:spPr>
      </p:pic>
    </p:spTree>
    <p:extLst>
      <p:ext uri="{BB962C8B-B14F-4D97-AF65-F5344CB8AC3E}">
        <p14:creationId xmlns:p14="http://schemas.microsoft.com/office/powerpoint/2010/main" val="150402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5547-2BA2-2F62-462E-D08F86EC1209}"/>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46012CD0-7B41-157E-B1DD-EE1922CFEADE}"/>
              </a:ext>
            </a:extLst>
          </p:cNvPr>
          <p:cNvPicPr>
            <a:picLocks noGrp="1" noChangeAspect="1"/>
          </p:cNvPicPr>
          <p:nvPr>
            <p:ph idx="1"/>
          </p:nvPr>
        </p:nvPicPr>
        <p:blipFill rotWithShape="1">
          <a:blip r:embed="rId2"/>
          <a:srcRect l="1654" t="73102" r="25655" b="10173"/>
          <a:stretch/>
        </p:blipFill>
        <p:spPr>
          <a:xfrm>
            <a:off x="304799" y="2178019"/>
            <a:ext cx="11173366" cy="2501962"/>
          </a:xfrm>
        </p:spPr>
      </p:pic>
    </p:spTree>
    <p:extLst>
      <p:ext uri="{BB962C8B-B14F-4D97-AF65-F5344CB8AC3E}">
        <p14:creationId xmlns:p14="http://schemas.microsoft.com/office/powerpoint/2010/main" val="108100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232E-C11A-E463-00E1-CACAA9FF3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E36767-EEE5-4607-7E56-3DFA578F826E}"/>
              </a:ext>
            </a:extLst>
          </p:cNvPr>
          <p:cNvSpPr>
            <a:spLocks noGrp="1"/>
          </p:cNvSpPr>
          <p:nvPr>
            <p:ph idx="1"/>
          </p:nvPr>
        </p:nvSpPr>
        <p:spPr/>
        <p:txBody>
          <a:bodyPr/>
          <a:lstStyle/>
          <a:p>
            <a:r>
              <a:rPr lang="en-US" sz="1800" b="1" i="0" u="none" strike="noStrike" baseline="0" dirty="0">
                <a:solidFill>
                  <a:srgbClr val="000000"/>
                </a:solidFill>
                <a:latin typeface="Times New Roman" panose="02020603050405020304" pitchFamily="18" charset="0"/>
              </a:rPr>
              <a:t>11. Orientation: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Administration: The examiner gives the following instructions: “</a:t>
            </a:r>
            <a:r>
              <a:rPr lang="en-US" sz="1800" b="0" i="1" u="none" strike="noStrike" baseline="0" dirty="0">
                <a:solidFill>
                  <a:srgbClr val="000000"/>
                </a:solidFill>
                <a:latin typeface="Times New Roman" panose="02020603050405020304" pitchFamily="18" charset="0"/>
              </a:rPr>
              <a:t>Tell me today’s date.</a:t>
            </a:r>
            <a:r>
              <a:rPr lang="en-US" sz="1800" b="0" i="0" u="none" strike="noStrike" baseline="0" dirty="0">
                <a:solidFill>
                  <a:srgbClr val="000000"/>
                </a:solidFill>
                <a:latin typeface="Times New Roman" panose="02020603050405020304" pitchFamily="18" charset="0"/>
              </a:rPr>
              <a:t>” If the subject does not give a complete answer, the examiner prompts accordingly by saying: </a:t>
            </a:r>
            <a:r>
              <a:rPr lang="en-US" sz="1800" b="0" i="1" u="none" strike="noStrike" baseline="0" dirty="0">
                <a:solidFill>
                  <a:srgbClr val="000000"/>
                </a:solidFill>
                <a:latin typeface="Times New Roman" panose="02020603050405020304" pitchFamily="18" charset="0"/>
              </a:rPr>
              <a:t>“Tell me the [year, month, exact date, and day of the week].” </a:t>
            </a:r>
            <a:r>
              <a:rPr lang="en-US" sz="1800" b="0" i="0" u="none" strike="noStrike" baseline="0" dirty="0">
                <a:solidFill>
                  <a:srgbClr val="000000"/>
                </a:solidFill>
                <a:latin typeface="Times New Roman" panose="02020603050405020304" pitchFamily="18" charset="0"/>
              </a:rPr>
              <a:t>Then the examiner says: </a:t>
            </a:r>
            <a:r>
              <a:rPr lang="en-US" sz="1800" b="0" i="1" u="none" strike="noStrike" baseline="0" dirty="0">
                <a:solidFill>
                  <a:srgbClr val="000000"/>
                </a:solidFill>
                <a:latin typeface="Times New Roman" panose="02020603050405020304" pitchFamily="18" charset="0"/>
              </a:rPr>
              <a:t>“Now, tell me the name of this place, and which city it is in.”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Scoring: One point is allocated for each item correctly answered. The date and place (name of hospital, clinic, office) must be exact. No points are allocated if the subject makes an error of one day for the day and date. </a:t>
            </a:r>
            <a:endParaRPr lang="en-US" dirty="0"/>
          </a:p>
        </p:txBody>
      </p:sp>
    </p:spTree>
    <p:extLst>
      <p:ext uri="{BB962C8B-B14F-4D97-AF65-F5344CB8AC3E}">
        <p14:creationId xmlns:p14="http://schemas.microsoft.com/office/powerpoint/2010/main" val="71689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66E4-9DF7-34F6-384F-20D730C09B5D}"/>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5AE5C8CD-437B-D5C3-07AB-74C6EAC67501}"/>
              </a:ext>
            </a:extLst>
          </p:cNvPr>
          <p:cNvSpPr>
            <a:spLocks noGrp="1"/>
          </p:cNvSpPr>
          <p:nvPr>
            <p:ph idx="1"/>
          </p:nvPr>
        </p:nvSpPr>
        <p:spPr/>
        <p:txBody>
          <a:bodyPr/>
          <a:lstStyle/>
          <a:p>
            <a:r>
              <a:rPr lang="en-US" dirty="0">
                <a:solidFill>
                  <a:srgbClr val="000000"/>
                </a:solidFill>
                <a:latin typeface="Times New Roman" panose="02020603050405020304" pitchFamily="18" charset="0"/>
              </a:rPr>
              <a:t> All instructions may be repeated once.</a:t>
            </a:r>
          </a:p>
          <a:p>
            <a:r>
              <a:rPr lang="en-US" dirty="0">
                <a:solidFill>
                  <a:srgbClr val="000000"/>
                </a:solidFill>
                <a:latin typeface="Times New Roman" panose="02020603050405020304" pitchFamily="18" charset="0"/>
              </a:rPr>
              <a:t>TOTAL SCORE: Sum all </a:t>
            </a:r>
            <a:r>
              <a:rPr lang="en-US" dirty="0" err="1">
                <a:solidFill>
                  <a:srgbClr val="000000"/>
                </a:solidFill>
                <a:latin typeface="Times New Roman" panose="02020603050405020304" pitchFamily="18" charset="0"/>
              </a:rPr>
              <a:t>subscores</a:t>
            </a:r>
            <a:r>
              <a:rPr lang="en-US" dirty="0">
                <a:solidFill>
                  <a:srgbClr val="000000"/>
                </a:solidFill>
                <a:latin typeface="Times New Roman" panose="02020603050405020304" pitchFamily="18" charset="0"/>
              </a:rPr>
              <a:t> listed on the right-hand side. Add one point for subject who has 12 years or fewer of formal education, for a possible maximum of 30 points. A final total score of 26 and above is considered normal.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To correct for literacy, 1 point is added to the score of subjects considered illiterate, regardless of the participant’s education level (if score is &lt;30). Illiteracy is defined as the inability to read or write fluently in daily living. </a:t>
            </a:r>
          </a:p>
          <a:p>
            <a:endParaRPr lang="en-US" dirty="0"/>
          </a:p>
        </p:txBody>
      </p:sp>
    </p:spTree>
    <p:extLst>
      <p:ext uri="{BB962C8B-B14F-4D97-AF65-F5344CB8AC3E}">
        <p14:creationId xmlns:p14="http://schemas.microsoft.com/office/powerpoint/2010/main" val="1571838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83AD71E-6BCC-9815-D02F-C0675253CEAC}"/>
              </a:ext>
            </a:extLst>
          </p:cNvPr>
          <p:cNvGraphicFramePr>
            <a:graphicFrameLocks noChangeAspect="1"/>
          </p:cNvGraphicFramePr>
          <p:nvPr/>
        </p:nvGraphicFramePr>
        <p:xfrm>
          <a:off x="2993570" y="-27229"/>
          <a:ext cx="5421345" cy="7015858"/>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bat.Document.DC">
                  <p:embed/>
                </p:oleObj>
              </mc:Choice>
              <mc:Fallback>
                <p:oleObj name="Acrobat Document" r:id="rId2" imgW="3886052" imgH="5028936" progId="Acrobat.Document.DC">
                  <p:embed/>
                  <p:pic>
                    <p:nvPicPr>
                      <p:cNvPr id="4" name="Object 3">
                        <a:extLst>
                          <a:ext uri="{FF2B5EF4-FFF2-40B4-BE49-F238E27FC236}">
                            <a16:creationId xmlns:a16="http://schemas.microsoft.com/office/drawing/2014/main" id="{F83AD71E-6BCC-9815-D02F-C0675253CEAC}"/>
                          </a:ext>
                        </a:extLst>
                      </p:cNvPr>
                      <p:cNvPicPr/>
                      <p:nvPr/>
                    </p:nvPicPr>
                    <p:blipFill>
                      <a:blip r:embed="rId3"/>
                      <a:stretch>
                        <a:fillRect/>
                      </a:stretch>
                    </p:blipFill>
                    <p:spPr>
                      <a:xfrm>
                        <a:off x="2993570" y="-27229"/>
                        <a:ext cx="5421345" cy="7015858"/>
                      </a:xfrm>
                      <a:prstGeom prst="rect">
                        <a:avLst/>
                      </a:prstGeom>
                    </p:spPr>
                  </p:pic>
                </p:oleObj>
              </mc:Fallback>
            </mc:AlternateContent>
          </a:graphicData>
        </a:graphic>
      </p:graphicFrame>
    </p:spTree>
    <p:extLst>
      <p:ext uri="{BB962C8B-B14F-4D97-AF65-F5344CB8AC3E}">
        <p14:creationId xmlns:p14="http://schemas.microsoft.com/office/powerpoint/2010/main" val="853998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690F-A6D3-9180-85B8-F3D1A80A2ED8}"/>
              </a:ext>
            </a:extLst>
          </p:cNvPr>
          <p:cNvSpPr>
            <a:spLocks noGrp="1"/>
          </p:cNvSpPr>
          <p:nvPr>
            <p:ph type="title"/>
          </p:nvPr>
        </p:nvSpPr>
        <p:spPr>
          <a:xfrm>
            <a:off x="729343" y="2346325"/>
            <a:ext cx="10515600" cy="1325563"/>
          </a:xfrm>
        </p:spPr>
        <p:txBody>
          <a:bodyPr/>
          <a:lstStyle/>
          <a:p>
            <a:pPr algn="ctr"/>
            <a:r>
              <a:rPr lang="en-US" dirty="0">
                <a:solidFill>
                  <a:srgbClr val="FF0000"/>
                </a:solidFill>
              </a:rPr>
              <a:t>Thank you!</a:t>
            </a:r>
          </a:p>
        </p:txBody>
      </p:sp>
    </p:spTree>
    <p:extLst>
      <p:ext uri="{BB962C8B-B14F-4D97-AF65-F5344CB8AC3E}">
        <p14:creationId xmlns:p14="http://schemas.microsoft.com/office/powerpoint/2010/main" val="182093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E9162-3E3C-051E-BC76-2AEAF5C7E922}"/>
              </a:ext>
            </a:extLst>
          </p:cNvPr>
          <p:cNvSpPr>
            <a:spLocks noGrp="1"/>
          </p:cNvSpPr>
          <p:nvPr>
            <p:ph idx="1"/>
          </p:nvPr>
        </p:nvSpPr>
        <p:spPr>
          <a:xfrm>
            <a:off x="838200" y="1253331"/>
            <a:ext cx="10515600" cy="4351338"/>
          </a:xfrm>
        </p:spPr>
        <p:txBody>
          <a:bodyPr/>
          <a:lstStyle/>
          <a:p>
            <a:pPr marL="0" indent="0" algn="l">
              <a:buNone/>
            </a:pPr>
            <a:r>
              <a:rPr lang="en-US" b="1" i="0" u="none" strike="noStrike" baseline="0" dirty="0">
                <a:solidFill>
                  <a:srgbClr val="000000"/>
                </a:solidFill>
                <a:latin typeface="Times New Roman" panose="02020603050405020304" pitchFamily="18" charset="0"/>
              </a:rPr>
              <a:t>It assesses different cognitive domains </a:t>
            </a:r>
            <a:r>
              <a:rPr lang="en-US" b="1" i="0" dirty="0">
                <a:solidFill>
                  <a:srgbClr val="363636"/>
                </a:solidFill>
                <a:effectLst/>
                <a:latin typeface="PostGrotesk"/>
              </a:rPr>
              <a:t>:</a:t>
            </a:r>
          </a:p>
          <a:p>
            <a:pPr algn="l">
              <a:buFont typeface="Arial" panose="020B0604020202020204" pitchFamily="34" charset="0"/>
              <a:buChar char="•"/>
            </a:pPr>
            <a:r>
              <a:rPr lang="en-US" b="0" i="0" dirty="0">
                <a:solidFill>
                  <a:srgbClr val="363636"/>
                </a:solidFill>
                <a:effectLst/>
                <a:latin typeface="PostGrotesk"/>
              </a:rPr>
              <a:t>Short term memory</a:t>
            </a:r>
          </a:p>
          <a:p>
            <a:pPr algn="l">
              <a:buFont typeface="Arial" panose="020B0604020202020204" pitchFamily="34" charset="0"/>
              <a:buChar char="•"/>
            </a:pPr>
            <a:r>
              <a:rPr lang="en-US" b="0" i="0" dirty="0">
                <a:solidFill>
                  <a:srgbClr val="363636"/>
                </a:solidFill>
                <a:effectLst/>
                <a:latin typeface="PostGrotesk"/>
              </a:rPr>
              <a:t>Visuospatial abilities</a:t>
            </a:r>
          </a:p>
          <a:p>
            <a:pPr algn="l">
              <a:buFont typeface="Arial" panose="020B0604020202020204" pitchFamily="34" charset="0"/>
              <a:buChar char="•"/>
            </a:pPr>
            <a:r>
              <a:rPr lang="en-US" b="0" i="0" dirty="0">
                <a:solidFill>
                  <a:srgbClr val="363636"/>
                </a:solidFill>
                <a:effectLst/>
                <a:latin typeface="PostGrotesk"/>
              </a:rPr>
              <a:t>Executive functions</a:t>
            </a:r>
          </a:p>
          <a:p>
            <a:pPr algn="l">
              <a:buFont typeface="Arial" panose="020B0604020202020204" pitchFamily="34" charset="0"/>
              <a:buChar char="•"/>
            </a:pPr>
            <a:r>
              <a:rPr lang="en-US" b="0" i="0" dirty="0">
                <a:solidFill>
                  <a:srgbClr val="363636"/>
                </a:solidFill>
                <a:effectLst/>
                <a:latin typeface="PostGrotesk"/>
              </a:rPr>
              <a:t>Attention, concentration and working memory</a:t>
            </a:r>
          </a:p>
          <a:p>
            <a:pPr algn="l">
              <a:buFont typeface="Arial" panose="020B0604020202020204" pitchFamily="34" charset="0"/>
              <a:buChar char="•"/>
            </a:pPr>
            <a:r>
              <a:rPr lang="en-US" b="0" i="0" dirty="0">
                <a:solidFill>
                  <a:srgbClr val="363636"/>
                </a:solidFill>
                <a:effectLst/>
                <a:latin typeface="PostGrotesk"/>
              </a:rPr>
              <a:t>Language</a:t>
            </a:r>
          </a:p>
          <a:p>
            <a:pPr algn="l">
              <a:buFont typeface="Arial" panose="020B0604020202020204" pitchFamily="34" charset="0"/>
              <a:buChar char="•"/>
            </a:pPr>
            <a:r>
              <a:rPr lang="en-US" b="0" i="0" dirty="0">
                <a:solidFill>
                  <a:srgbClr val="363636"/>
                </a:solidFill>
                <a:effectLst/>
                <a:latin typeface="PostGrotesk"/>
              </a:rPr>
              <a:t>Orientation to time and place</a:t>
            </a:r>
          </a:p>
          <a:p>
            <a:endParaRPr lang="en-US" dirty="0"/>
          </a:p>
        </p:txBody>
      </p:sp>
    </p:spTree>
    <p:extLst>
      <p:ext uri="{BB962C8B-B14F-4D97-AF65-F5344CB8AC3E}">
        <p14:creationId xmlns:p14="http://schemas.microsoft.com/office/powerpoint/2010/main" val="432363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map&#10;&#10;Description automatically generated">
            <a:extLst>
              <a:ext uri="{FF2B5EF4-FFF2-40B4-BE49-F238E27FC236}">
                <a16:creationId xmlns:a16="http://schemas.microsoft.com/office/drawing/2014/main" id="{E762B10C-EA6A-6019-C54E-6A19E53CB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0679"/>
            <a:ext cx="9077659" cy="6036642"/>
          </a:xfrm>
          <a:prstGeom prst="rect">
            <a:avLst/>
          </a:prstGeom>
        </p:spPr>
      </p:pic>
    </p:spTree>
    <p:extLst>
      <p:ext uri="{BB962C8B-B14F-4D97-AF65-F5344CB8AC3E}">
        <p14:creationId xmlns:p14="http://schemas.microsoft.com/office/powerpoint/2010/main" val="284849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83AD71E-6BCC-9815-D02F-C0675253CEAC}"/>
              </a:ext>
            </a:extLst>
          </p:cNvPr>
          <p:cNvGraphicFramePr>
            <a:graphicFrameLocks noChangeAspect="1"/>
          </p:cNvGraphicFramePr>
          <p:nvPr>
            <p:extLst>
              <p:ext uri="{D42A27DB-BD31-4B8C-83A1-F6EECF244321}">
                <p14:modId xmlns:p14="http://schemas.microsoft.com/office/powerpoint/2010/main" val="1750624472"/>
              </p:ext>
            </p:extLst>
          </p:nvPr>
        </p:nvGraphicFramePr>
        <p:xfrm>
          <a:off x="2993570" y="-27229"/>
          <a:ext cx="5421345" cy="7015858"/>
        </p:xfrm>
        <a:graphic>
          <a:graphicData uri="http://schemas.openxmlformats.org/presentationml/2006/ole">
            <mc:AlternateContent xmlns:mc="http://schemas.openxmlformats.org/markup-compatibility/2006">
              <mc:Choice xmlns:v="urn:schemas-microsoft-com:vml" Requires="v">
                <p:oleObj name="Acrobat Document" r:id="rId2" imgW="3886052" imgH="5028936" progId="Acrobat.Document.DC">
                  <p:embed/>
                </p:oleObj>
              </mc:Choice>
              <mc:Fallback>
                <p:oleObj name="Acrobat Document" r:id="rId2" imgW="3886052" imgH="5028936" progId="Acrobat.Document.DC">
                  <p:embed/>
                  <p:pic>
                    <p:nvPicPr>
                      <p:cNvPr id="0" name=""/>
                      <p:cNvPicPr/>
                      <p:nvPr/>
                    </p:nvPicPr>
                    <p:blipFill>
                      <a:blip r:embed="rId3"/>
                      <a:stretch>
                        <a:fillRect/>
                      </a:stretch>
                    </p:blipFill>
                    <p:spPr>
                      <a:xfrm>
                        <a:off x="2993570" y="-27229"/>
                        <a:ext cx="5421345" cy="7015858"/>
                      </a:xfrm>
                      <a:prstGeom prst="rect">
                        <a:avLst/>
                      </a:prstGeom>
                    </p:spPr>
                  </p:pic>
                </p:oleObj>
              </mc:Fallback>
            </mc:AlternateContent>
          </a:graphicData>
        </a:graphic>
      </p:graphicFrame>
    </p:spTree>
    <p:extLst>
      <p:ext uri="{BB962C8B-B14F-4D97-AF65-F5344CB8AC3E}">
        <p14:creationId xmlns:p14="http://schemas.microsoft.com/office/powerpoint/2010/main" val="2981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6F30-9EFB-F53F-5ABD-9E13BECF90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4D3EE7-0C15-29A4-A930-CC0784F296C0}"/>
              </a:ext>
            </a:extLst>
          </p:cNvPr>
          <p:cNvSpPr>
            <a:spLocks noGrp="1"/>
          </p:cNvSpPr>
          <p:nvPr>
            <p:ph idx="1"/>
          </p:nvPr>
        </p:nvSpPr>
        <p:spPr/>
        <p:txBody>
          <a:bodyPr>
            <a:normAutofit/>
          </a:bodyPr>
          <a:lstStyle/>
          <a:p>
            <a:pPr algn="l"/>
            <a:endParaRPr lang="en-US" b="0" i="0" u="none" strike="noStrike" baseline="0" dirty="0">
              <a:solidFill>
                <a:srgbClr val="000000"/>
              </a:solidFill>
              <a:latin typeface="Times New Roman" panose="02020603050405020304" pitchFamily="18" charset="0"/>
            </a:endParaRPr>
          </a:p>
          <a:p>
            <a:r>
              <a:rPr lang="en-US" b="0" i="0" u="none" strike="noStrike" baseline="0" dirty="0">
                <a:solidFill>
                  <a:srgbClr val="000000"/>
                </a:solidFill>
                <a:latin typeface="Times New Roman" panose="02020603050405020304" pitchFamily="18" charset="0"/>
              </a:rPr>
              <a:t>Time to administer the MoCA is approximately 10 minutes. </a:t>
            </a:r>
          </a:p>
          <a:p>
            <a:r>
              <a:rPr lang="en-US" b="0" i="0" u="none" strike="noStrike" baseline="0" dirty="0">
                <a:solidFill>
                  <a:srgbClr val="000000"/>
                </a:solidFill>
                <a:latin typeface="Times New Roman" panose="02020603050405020304" pitchFamily="18" charset="0"/>
              </a:rPr>
              <a:t>The total possible score is 30 points</a:t>
            </a:r>
          </a:p>
          <a:p>
            <a:r>
              <a:rPr lang="en-US" dirty="0">
                <a:solidFill>
                  <a:srgbClr val="000000"/>
                </a:solidFill>
                <a:latin typeface="Times New Roman" panose="02020603050405020304" pitchFamily="18" charset="0"/>
              </a:rPr>
              <a:t>A</a:t>
            </a:r>
            <a:r>
              <a:rPr lang="en-US" b="0" i="0" u="none" strike="noStrike" baseline="0" dirty="0">
                <a:solidFill>
                  <a:srgbClr val="000000"/>
                </a:solidFill>
                <a:latin typeface="Times New Roman" panose="02020603050405020304" pitchFamily="18" charset="0"/>
              </a:rPr>
              <a:t> score of 26 or above is considered normal. </a:t>
            </a:r>
            <a:endParaRPr lang="en-US" sz="4000" dirty="0"/>
          </a:p>
        </p:txBody>
      </p:sp>
    </p:spTree>
    <p:extLst>
      <p:ext uri="{BB962C8B-B14F-4D97-AF65-F5344CB8AC3E}">
        <p14:creationId xmlns:p14="http://schemas.microsoft.com/office/powerpoint/2010/main" val="397411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17A0DE-D267-2633-39C1-6EE57B95A494}"/>
              </a:ext>
            </a:extLst>
          </p:cNvPr>
          <p:cNvPicPr>
            <a:picLocks noChangeAspect="1"/>
          </p:cNvPicPr>
          <p:nvPr/>
        </p:nvPicPr>
        <p:blipFill rotWithShape="1">
          <a:blip r:embed="rId2"/>
          <a:srcRect l="4732" t="19632" r="24196" b="17220"/>
          <a:stretch/>
        </p:blipFill>
        <p:spPr>
          <a:xfrm>
            <a:off x="537698" y="413659"/>
            <a:ext cx="11116603" cy="5582450"/>
          </a:xfrm>
          <a:prstGeom prst="rect">
            <a:avLst/>
          </a:prstGeom>
        </p:spPr>
      </p:pic>
    </p:spTree>
    <p:extLst>
      <p:ext uri="{BB962C8B-B14F-4D97-AF65-F5344CB8AC3E}">
        <p14:creationId xmlns:p14="http://schemas.microsoft.com/office/powerpoint/2010/main" val="19943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0D57-9031-1386-170D-2D08FB05DB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4C3AC3-F3A0-DBCF-2AC6-09B75CEBA44A}"/>
              </a:ext>
            </a:extLst>
          </p:cNvPr>
          <p:cNvPicPr>
            <a:picLocks noGrp="1" noChangeAspect="1"/>
          </p:cNvPicPr>
          <p:nvPr>
            <p:ph idx="1"/>
          </p:nvPr>
        </p:nvPicPr>
        <p:blipFill rotWithShape="1">
          <a:blip r:embed="rId2"/>
          <a:srcRect l="14820" t="41101" r="8206" b="12868"/>
          <a:stretch/>
        </p:blipFill>
        <p:spPr>
          <a:xfrm>
            <a:off x="155649" y="1690688"/>
            <a:ext cx="11880701" cy="3996434"/>
          </a:xfrm>
        </p:spPr>
      </p:pic>
    </p:spTree>
    <p:extLst>
      <p:ext uri="{BB962C8B-B14F-4D97-AF65-F5344CB8AC3E}">
        <p14:creationId xmlns:p14="http://schemas.microsoft.com/office/powerpoint/2010/main" val="3878254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8982</TotalTime>
  <Words>2536</Words>
  <Application>Microsoft Office PowerPoint</Application>
  <PresentationFormat>Widescreen</PresentationFormat>
  <Paragraphs>83</Paragraphs>
  <Slides>38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Calibri Light</vt:lpstr>
      <vt:lpstr>Guardi-Roman</vt:lpstr>
      <vt:lpstr>Montserrat</vt:lpstr>
      <vt:lpstr>NexusSans</vt:lpstr>
      <vt:lpstr>PostGrotesk</vt:lpstr>
      <vt:lpstr>Times New Roman</vt:lpstr>
      <vt:lpstr>Office Theme</vt:lpstr>
      <vt:lpstr>Acrobat Document</vt:lpstr>
      <vt:lpstr>MoCA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MoCA test</dc:title>
  <dc:creator>ETHAR ADEEB HAZAIMEH</dc:creator>
  <cp:lastModifiedBy>ETHAR ADEEB HAZAIMEH</cp:lastModifiedBy>
  <cp:revision>19</cp:revision>
  <dcterms:created xsi:type="dcterms:W3CDTF">2022-07-25T19:00:26Z</dcterms:created>
  <dcterms:modified xsi:type="dcterms:W3CDTF">2022-08-01T21:05:52Z</dcterms:modified>
</cp:coreProperties>
</file>