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Lst>
  <p:notesMasterIdLst>
    <p:notesMasterId r:id="rId60"/>
  </p:notesMasterIdLst>
  <p:sldIdLst>
    <p:sldId id="256" r:id="rId10"/>
    <p:sldId id="259" r:id="rId11"/>
    <p:sldId id="258" r:id="rId12"/>
    <p:sldId id="260" r:id="rId13"/>
    <p:sldId id="279" r:id="rId14"/>
    <p:sldId id="261" r:id="rId15"/>
    <p:sldId id="262" r:id="rId16"/>
    <p:sldId id="263" r:id="rId17"/>
    <p:sldId id="264" r:id="rId18"/>
    <p:sldId id="266" r:id="rId19"/>
    <p:sldId id="257" r:id="rId20"/>
    <p:sldId id="267" r:id="rId21"/>
    <p:sldId id="268" r:id="rId22"/>
    <p:sldId id="269" r:id="rId23"/>
    <p:sldId id="271" r:id="rId24"/>
    <p:sldId id="270" r:id="rId25"/>
    <p:sldId id="272" r:id="rId26"/>
    <p:sldId id="273" r:id="rId27"/>
    <p:sldId id="274" r:id="rId28"/>
    <p:sldId id="275" r:id="rId29"/>
    <p:sldId id="276" r:id="rId30"/>
    <p:sldId id="277" r:id="rId31"/>
    <p:sldId id="278" r:id="rId32"/>
    <p:sldId id="307" r:id="rId33"/>
    <p:sldId id="280" r:id="rId34"/>
    <p:sldId id="281" r:id="rId35"/>
    <p:sldId id="283" r:id="rId36"/>
    <p:sldId id="284" r:id="rId37"/>
    <p:sldId id="285" r:id="rId38"/>
    <p:sldId id="286" r:id="rId39"/>
    <p:sldId id="287" r:id="rId40"/>
    <p:sldId id="289" r:id="rId41"/>
    <p:sldId id="291" r:id="rId42"/>
    <p:sldId id="288" r:id="rId43"/>
    <p:sldId id="292" r:id="rId44"/>
    <p:sldId id="293" r:id="rId45"/>
    <p:sldId id="294" r:id="rId46"/>
    <p:sldId id="295" r:id="rId47"/>
    <p:sldId id="296" r:id="rId48"/>
    <p:sldId id="308" r:id="rId49"/>
    <p:sldId id="297" r:id="rId50"/>
    <p:sldId id="298" r:id="rId51"/>
    <p:sldId id="299" r:id="rId52"/>
    <p:sldId id="302" r:id="rId53"/>
    <p:sldId id="309" r:id="rId54"/>
    <p:sldId id="303" r:id="rId55"/>
    <p:sldId id="306" r:id="rId56"/>
    <p:sldId id="310" r:id="rId57"/>
    <p:sldId id="311" r:id="rId58"/>
    <p:sldId id="30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09" autoAdjust="0"/>
  </p:normalViewPr>
  <p:slideViewPr>
    <p:cSldViewPr snapToGrid="0">
      <p:cViewPr varScale="1">
        <p:scale>
          <a:sx n="80" d="100"/>
          <a:sy n="80" d="100"/>
        </p:scale>
        <p:origin x="7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2B5B8-9678-4564-A199-07B407637F36}"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17830-95A6-41F7-AE14-E1884611B2B0}" type="slidenum">
              <a:rPr lang="en-US" smtClean="0"/>
              <a:t>‹#›</a:t>
            </a:fld>
            <a:endParaRPr lang="en-US"/>
          </a:p>
        </p:txBody>
      </p:sp>
    </p:spTree>
    <p:extLst>
      <p:ext uri="{BB962C8B-B14F-4D97-AF65-F5344CB8AC3E}">
        <p14:creationId xmlns:p14="http://schemas.microsoft.com/office/powerpoint/2010/main" val="261108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ptodate.com/contents/aspirin-drug-information?search=preventive%20care%20in%20adults%20recommendations&amp;topicRef=16291&amp;source=see_li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ancer.gov/Common/PopUps/popDefinition.aspx?id=759143&amp;version=patient&amp;language=English&amp;dictionary=Cancer.gov" TargetMode="External"/><Relationship Id="rId7" Type="http://schemas.openxmlformats.org/officeDocument/2006/relationships/hyperlink" Target="https://www.cancer.gov/Common/PopUps/popDefinition.aspx?id=44918&amp;version=patient&amp;language=English&amp;dictionary=Cancer.gov"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cancer.gov/Common/PopUps/popDefinition.aspx?id=44678&amp;version=patient&amp;language=English&amp;dictionary=Cancer.gov" TargetMode="External"/><Relationship Id="rId5" Type="http://schemas.openxmlformats.org/officeDocument/2006/relationships/hyperlink" Target="https://www.cancer.gov/Common/PopUps/popDefinition.aspx?id=413931&amp;version=patient&amp;language=English&amp;dictionary=Cancer.gov" TargetMode="External"/><Relationship Id="rId4" Type="http://schemas.openxmlformats.org/officeDocument/2006/relationships/hyperlink" Target="https://www.cancer.gov/Common/PopUps/popDefinition.aspx?id=643008&amp;version=patient&amp;language=English&amp;dictionary=Cancer.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2022 US Preventive Services Task Force (USPSTF) statement on the use of </a:t>
            </a:r>
            <a:r>
              <a:rPr lang="en-US" sz="1200" b="0" i="0" u="none" strike="noStrike" kern="1200" dirty="0" smtClean="0">
                <a:solidFill>
                  <a:schemeClr val="tx1"/>
                </a:solidFill>
                <a:effectLst/>
                <a:latin typeface="+mn-lt"/>
                <a:ea typeface="+mn-ea"/>
                <a:cs typeface="+mn-cs"/>
                <a:hlinkClick r:id="rId3"/>
              </a:rPr>
              <a:t>aspirin</a:t>
            </a:r>
            <a:r>
              <a:rPr lang="en-US" sz="1200" b="0" i="0" kern="1200" dirty="0" smtClean="0">
                <a:solidFill>
                  <a:schemeClr val="tx1"/>
                </a:solidFill>
                <a:effectLst/>
                <a:latin typeface="+mn-lt"/>
                <a:ea typeface="+mn-ea"/>
                <a:cs typeface="+mn-cs"/>
              </a:rPr>
              <a:t> for the primary prevention of CVD and colorectal cancer makes recommendations for adults aged 40 years or older without known heart disease and without increased bleeding risk.</a:t>
            </a:r>
          </a:p>
          <a:p>
            <a:r>
              <a:rPr lang="en-US" sz="1200" b="0" i="0" kern="1200" dirty="0" smtClean="0">
                <a:solidFill>
                  <a:schemeClr val="tx1"/>
                </a:solidFill>
                <a:effectLst/>
                <a:latin typeface="+mn-lt"/>
                <a:ea typeface="+mn-ea"/>
                <a:cs typeface="+mn-cs"/>
              </a:rPr>
              <a:t>•The decision to initiate low-dose </a:t>
            </a:r>
            <a:r>
              <a:rPr lang="en-US" sz="1200" b="0" i="0" u="none" strike="noStrike" kern="1200" dirty="0" smtClean="0">
                <a:solidFill>
                  <a:schemeClr val="tx1"/>
                </a:solidFill>
                <a:effectLst/>
                <a:latin typeface="+mn-lt"/>
                <a:ea typeface="+mn-ea"/>
                <a:cs typeface="+mn-cs"/>
                <a:hlinkClick r:id="rId3"/>
              </a:rPr>
              <a:t>aspirin</a:t>
            </a:r>
            <a:r>
              <a:rPr lang="en-US" sz="1200" b="0" i="0" u="none" strike="noStrike" kern="1200" dirty="0" smtClean="0">
                <a:solidFill>
                  <a:schemeClr val="tx1"/>
                </a:solidFill>
                <a:effectLst/>
                <a:latin typeface="+mn-lt"/>
                <a:ea typeface="+mn-ea"/>
                <a:cs typeface="+mn-cs"/>
              </a:rPr>
              <a:t> (75-100mg)</a:t>
            </a:r>
            <a:r>
              <a:rPr lang="en-US" sz="1200" b="0" i="0" kern="1200" dirty="0" smtClean="0">
                <a:solidFill>
                  <a:schemeClr val="tx1"/>
                </a:solidFill>
                <a:effectLst/>
                <a:latin typeface="+mn-lt"/>
                <a:ea typeface="+mn-ea"/>
                <a:cs typeface="+mn-cs"/>
              </a:rPr>
              <a:t> for individuals aged 40 to 59 years of age without known heart disease who have a 10 percent or greater 10-year risk of CVD risk should be individualized and the potential benefit is small. Risk was calculated using the ACC/AHA cardiovascular risk calculator.</a:t>
            </a:r>
          </a:p>
          <a:p>
            <a:r>
              <a:rPr lang="en-US" sz="1200" b="0" i="0" kern="1200" dirty="0" smtClean="0">
                <a:solidFill>
                  <a:schemeClr val="tx1"/>
                </a:solidFill>
                <a:effectLst/>
                <a:latin typeface="+mn-lt"/>
                <a:ea typeface="+mn-ea"/>
                <a:cs typeface="+mn-cs"/>
              </a:rPr>
              <a:t>•Among adults 60 years or older without known heart disease, initiating low-dose </a:t>
            </a:r>
            <a:r>
              <a:rPr lang="en-US" sz="1200" b="0" i="0" u="none" strike="noStrike" kern="1200" dirty="0" smtClean="0">
                <a:solidFill>
                  <a:schemeClr val="tx1"/>
                </a:solidFill>
                <a:effectLst/>
                <a:latin typeface="+mn-lt"/>
                <a:ea typeface="+mn-ea"/>
                <a:cs typeface="+mn-cs"/>
                <a:hlinkClick r:id="rId3"/>
              </a:rPr>
              <a:t>aspirin</a:t>
            </a:r>
            <a:r>
              <a:rPr lang="en-US" sz="1200" b="0" i="0" kern="1200" dirty="0" smtClean="0">
                <a:solidFill>
                  <a:schemeClr val="tx1"/>
                </a:solidFill>
                <a:effectLst/>
                <a:latin typeface="+mn-lt"/>
                <a:ea typeface="+mn-ea"/>
                <a:cs typeface="+mn-cs"/>
              </a:rPr>
              <a:t> for the primary prevention of CVD is not recommended.</a:t>
            </a:r>
          </a:p>
          <a:p>
            <a:endParaRPr lang="en-US" dirty="0"/>
          </a:p>
        </p:txBody>
      </p:sp>
      <p:sp>
        <p:nvSpPr>
          <p:cNvPr id="4" name="Slide Number Placeholder 3"/>
          <p:cNvSpPr>
            <a:spLocks noGrp="1"/>
          </p:cNvSpPr>
          <p:nvPr>
            <p:ph type="sldNum" sz="quarter" idx="10"/>
          </p:nvPr>
        </p:nvSpPr>
        <p:spPr/>
        <p:txBody>
          <a:bodyPr/>
          <a:lstStyle/>
          <a:p>
            <a:fld id="{5BE17830-95A6-41F7-AE14-E1884611B2B0}" type="slidenum">
              <a:rPr lang="en-US" smtClean="0"/>
              <a:t>5</a:t>
            </a:fld>
            <a:endParaRPr lang="en-US"/>
          </a:p>
        </p:txBody>
      </p:sp>
    </p:spTree>
    <p:extLst>
      <p:ext uri="{BB962C8B-B14F-4D97-AF65-F5344CB8AC3E}">
        <p14:creationId xmlns:p14="http://schemas.microsoft.com/office/powerpoint/2010/main" val="374719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AFP  measured in maternal serum is reduced in the majority of pregnancies involving a DS fetus.</a:t>
            </a:r>
            <a:endParaRPr lang="en-US" dirty="0"/>
          </a:p>
        </p:txBody>
      </p:sp>
      <p:sp>
        <p:nvSpPr>
          <p:cNvPr id="4" name="Slide Number Placeholder 3"/>
          <p:cNvSpPr>
            <a:spLocks noGrp="1"/>
          </p:cNvSpPr>
          <p:nvPr>
            <p:ph type="sldNum" sz="quarter" idx="10"/>
          </p:nvPr>
        </p:nvSpPr>
        <p:spPr/>
        <p:txBody>
          <a:bodyPr/>
          <a:lstStyle/>
          <a:p>
            <a:fld id="{5BE17830-95A6-41F7-AE14-E1884611B2B0}" type="slidenum">
              <a:rPr lang="en-US" smtClean="0"/>
              <a:t>14</a:t>
            </a:fld>
            <a:endParaRPr lang="en-US"/>
          </a:p>
        </p:txBody>
      </p:sp>
    </p:spTree>
    <p:extLst>
      <p:ext uri="{BB962C8B-B14F-4D97-AF65-F5344CB8AC3E}">
        <p14:creationId xmlns:p14="http://schemas.microsoft.com/office/powerpoint/2010/main" val="8134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hlinkClick r:id="rId3"/>
              </a:rPr>
              <a:t>Guaiac FOBT</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The sample of stool on the special card is tested with a </a:t>
            </a:r>
            <a:r>
              <a:rPr lang="en-US" sz="1200" b="0" i="0" u="none" strike="noStrike" kern="1200" dirty="0" smtClean="0">
                <a:solidFill>
                  <a:schemeClr val="tx1"/>
                </a:solidFill>
                <a:effectLst/>
                <a:latin typeface="+mn-lt"/>
                <a:ea typeface="+mn-ea"/>
                <a:cs typeface="+mn-cs"/>
                <a:hlinkClick r:id="rId4"/>
              </a:rPr>
              <a:t>chemical</a:t>
            </a:r>
            <a:r>
              <a:rPr lang="en-US" sz="1200" b="0" i="0" kern="1200" dirty="0" smtClean="0">
                <a:solidFill>
                  <a:schemeClr val="tx1"/>
                </a:solidFill>
                <a:effectLst/>
                <a:latin typeface="+mn-lt"/>
                <a:ea typeface="+mn-ea"/>
                <a:cs typeface="+mn-cs"/>
              </a:rPr>
              <a:t>. If there is blood in the stool, the special card changes color.</a:t>
            </a:r>
          </a:p>
          <a:p>
            <a:r>
              <a:rPr lang="en-US" sz="1200" b="1" i="0" u="none" strike="noStrike" kern="1200" dirty="0" smtClean="0">
                <a:solidFill>
                  <a:schemeClr val="tx1"/>
                </a:solidFill>
                <a:effectLst/>
                <a:latin typeface="+mn-lt"/>
                <a:ea typeface="+mn-ea"/>
                <a:cs typeface="+mn-cs"/>
                <a:hlinkClick r:id="rId5"/>
              </a:rPr>
              <a:t>Immunochemical FOBT</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 liquid is added to the stool sample. This mixture is </a:t>
            </a:r>
            <a:r>
              <a:rPr lang="en-US" sz="1200" b="0" i="0" u="sng" strike="noStrike" kern="1200" dirty="0" smtClean="0">
                <a:solidFill>
                  <a:schemeClr val="tx1"/>
                </a:solidFill>
                <a:effectLst/>
                <a:latin typeface="+mn-lt"/>
                <a:ea typeface="+mn-ea"/>
                <a:cs typeface="+mn-cs"/>
                <a:hlinkClick r:id="rId6"/>
              </a:rPr>
              <a:t>injected</a:t>
            </a:r>
            <a:r>
              <a:rPr lang="en-US" sz="1200" b="0" i="0" kern="1200" dirty="0" smtClean="0">
                <a:solidFill>
                  <a:schemeClr val="tx1"/>
                </a:solidFill>
                <a:effectLst/>
                <a:latin typeface="+mn-lt"/>
                <a:ea typeface="+mn-ea"/>
                <a:cs typeface="+mn-cs"/>
              </a:rPr>
              <a:t> into a machine that contains </a:t>
            </a:r>
            <a:r>
              <a:rPr lang="en-US" sz="1200" b="0" i="0" u="none" strike="noStrike" kern="1200" dirty="0" smtClean="0">
                <a:solidFill>
                  <a:schemeClr val="tx1"/>
                </a:solidFill>
                <a:effectLst/>
                <a:latin typeface="+mn-lt"/>
                <a:ea typeface="+mn-ea"/>
                <a:cs typeface="+mn-cs"/>
                <a:hlinkClick r:id="rId7"/>
              </a:rPr>
              <a:t>antibodies</a:t>
            </a:r>
            <a:r>
              <a:rPr lang="en-US" sz="1200" b="0" i="0" kern="1200" dirty="0" smtClean="0">
                <a:solidFill>
                  <a:schemeClr val="tx1"/>
                </a:solidFill>
                <a:effectLst/>
                <a:latin typeface="+mn-lt"/>
                <a:ea typeface="+mn-ea"/>
                <a:cs typeface="+mn-cs"/>
              </a:rPr>
              <a:t> that can detect blood in the stool. If there is blood in the stool, a line appears in a window in the machine. This test is also called fecal immunochemical test or FIT.</a:t>
            </a:r>
            <a:endParaRPr lang="en-US" dirty="0"/>
          </a:p>
        </p:txBody>
      </p:sp>
      <p:sp>
        <p:nvSpPr>
          <p:cNvPr id="4" name="Slide Number Placeholder 3"/>
          <p:cNvSpPr>
            <a:spLocks noGrp="1"/>
          </p:cNvSpPr>
          <p:nvPr>
            <p:ph type="sldNum" sz="quarter" idx="10"/>
          </p:nvPr>
        </p:nvSpPr>
        <p:spPr/>
        <p:txBody>
          <a:bodyPr/>
          <a:lstStyle/>
          <a:p>
            <a:fld id="{5BE17830-95A6-41F7-AE14-E1884611B2B0}" type="slidenum">
              <a:rPr lang="en-US" smtClean="0"/>
              <a:t>30</a:t>
            </a:fld>
            <a:endParaRPr lang="en-US"/>
          </a:p>
        </p:txBody>
      </p:sp>
    </p:spTree>
    <p:extLst>
      <p:ext uri="{BB962C8B-B14F-4D97-AF65-F5344CB8AC3E}">
        <p14:creationId xmlns:p14="http://schemas.microsoft.com/office/powerpoint/2010/main" val="342879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AAP recommends routine immunization of infants with either RV1 or RV5. If RV5 is used, it should be administered orally in a three-dose series at two, four, and six months of age. The minimum interval between doses is four weeks. All doses should be given by eight months of age</a:t>
            </a:r>
            <a:endParaRPr lang="en-US" dirty="0"/>
          </a:p>
        </p:txBody>
      </p:sp>
      <p:sp>
        <p:nvSpPr>
          <p:cNvPr id="4" name="Slide Number Placeholder 3"/>
          <p:cNvSpPr>
            <a:spLocks noGrp="1"/>
          </p:cNvSpPr>
          <p:nvPr>
            <p:ph type="sldNum" sz="quarter" idx="10"/>
          </p:nvPr>
        </p:nvSpPr>
        <p:spPr/>
        <p:txBody>
          <a:bodyPr/>
          <a:lstStyle/>
          <a:p>
            <a:fld id="{5BE17830-95A6-41F7-AE14-E1884611B2B0}" type="slidenum">
              <a:rPr lang="en-US" smtClean="0"/>
              <a:t>38</a:t>
            </a:fld>
            <a:endParaRPr lang="en-US"/>
          </a:p>
        </p:txBody>
      </p:sp>
    </p:spTree>
    <p:extLst>
      <p:ext uri="{BB962C8B-B14F-4D97-AF65-F5344CB8AC3E}">
        <p14:creationId xmlns:p14="http://schemas.microsoft.com/office/powerpoint/2010/main" val="200228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C12C1A-022D-47D1-9301-4854351ADC7F}"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329BA-E9A0-4413-B087-96CAC6689AF6}" type="slidenum">
              <a:rPr lang="en-US" smtClean="0"/>
              <a:t>‹#›</a:t>
            </a:fld>
            <a:endParaRPr lang="en-US"/>
          </a:p>
        </p:txBody>
      </p:sp>
    </p:spTree>
    <p:extLst>
      <p:ext uri="{BB962C8B-B14F-4D97-AF65-F5344CB8AC3E}">
        <p14:creationId xmlns:p14="http://schemas.microsoft.com/office/powerpoint/2010/main" val="269167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12C1A-022D-47D1-9301-4854351ADC7F}"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329BA-E9A0-4413-B087-96CAC6689AF6}" type="slidenum">
              <a:rPr lang="en-US" smtClean="0"/>
              <a:t>‹#›</a:t>
            </a:fld>
            <a:endParaRPr lang="en-US"/>
          </a:p>
        </p:txBody>
      </p:sp>
    </p:spTree>
    <p:extLst>
      <p:ext uri="{BB962C8B-B14F-4D97-AF65-F5344CB8AC3E}">
        <p14:creationId xmlns:p14="http://schemas.microsoft.com/office/powerpoint/2010/main" val="625144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2665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211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6797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66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1154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1006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2745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p:txBody>
          <a:bodyPr/>
          <a:lstStyle>
            <a:lvl1pPr>
              <a:defRPr/>
            </a:lvl1pPr>
          </a:lstStyle>
          <a:p>
            <a:pPr>
              <a:defRPr/>
            </a:pPr>
            <a:endParaRPr lang="en-US">
              <a:solidFill>
                <a:srgbClr val="E3DED1">
                  <a:shade val="50000"/>
                </a:srgbClr>
              </a:solidFill>
            </a:endParaRPr>
          </a:p>
        </p:txBody>
      </p:sp>
      <p:sp>
        <p:nvSpPr>
          <p:cNvPr id="4" name="Date Placeholder 13"/>
          <p:cNvSpPr>
            <a:spLocks noGrp="1"/>
          </p:cNvSpPr>
          <p:nvPr>
            <p:ph type="dt" sz="half" idx="11"/>
          </p:nvPr>
        </p:nvSpPr>
        <p:spPr/>
        <p:txBody>
          <a:bodyPr/>
          <a:lstStyle>
            <a:lvl1pPr>
              <a:defRPr/>
            </a:lvl1pPr>
          </a:lstStyle>
          <a:p>
            <a:pPr>
              <a:defRPr/>
            </a:pPr>
            <a:endParaRPr lang="en-US">
              <a:solidFill>
                <a:srgbClr val="E3DED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4790EFFE-42F8-407F-A631-16DCC23E336A}" type="slidenum">
              <a:rPr lang="ar-SA"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57445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12C1A-022D-47D1-9301-4854351ADC7F}"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329BA-E9A0-4413-B087-96CAC6689AF6}" type="slidenum">
              <a:rPr lang="en-US" smtClean="0"/>
              <a:t>‹#›</a:t>
            </a:fld>
            <a:endParaRPr lang="en-US"/>
          </a:p>
        </p:txBody>
      </p:sp>
    </p:spTree>
    <p:extLst>
      <p:ext uri="{BB962C8B-B14F-4D97-AF65-F5344CB8AC3E}">
        <p14:creationId xmlns:p14="http://schemas.microsoft.com/office/powerpoint/2010/main" val="110230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09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73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296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03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595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57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039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67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12C1A-022D-47D1-9301-4854351ADC7F}"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329BA-E9A0-4413-B087-96CAC6689AF6}" type="slidenum">
              <a:rPr lang="en-US" smtClean="0"/>
              <a:t>‹#›</a:t>
            </a:fld>
            <a:endParaRPr lang="en-US"/>
          </a:p>
        </p:txBody>
      </p:sp>
    </p:spTree>
    <p:extLst>
      <p:ext uri="{BB962C8B-B14F-4D97-AF65-F5344CB8AC3E}">
        <p14:creationId xmlns:p14="http://schemas.microsoft.com/office/powerpoint/2010/main" val="2775425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432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87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599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p:txBody>
          <a:bodyPr/>
          <a:lstStyle>
            <a:lvl1pPr>
              <a:defRPr/>
            </a:lvl1pPr>
          </a:lstStyle>
          <a:p>
            <a:pPr>
              <a:defRPr/>
            </a:pPr>
            <a:endParaRPr lang="en-US">
              <a:solidFill>
                <a:srgbClr val="E3DED1">
                  <a:shade val="50000"/>
                </a:srgbClr>
              </a:solidFill>
            </a:endParaRPr>
          </a:p>
        </p:txBody>
      </p:sp>
      <p:sp>
        <p:nvSpPr>
          <p:cNvPr id="4" name="Date Placeholder 13"/>
          <p:cNvSpPr>
            <a:spLocks noGrp="1"/>
          </p:cNvSpPr>
          <p:nvPr>
            <p:ph type="dt" sz="half" idx="11"/>
          </p:nvPr>
        </p:nvSpPr>
        <p:spPr/>
        <p:txBody>
          <a:bodyPr/>
          <a:lstStyle>
            <a:lvl1pPr>
              <a:defRPr/>
            </a:lvl1pPr>
          </a:lstStyle>
          <a:p>
            <a:pPr>
              <a:defRPr/>
            </a:pPr>
            <a:endParaRPr lang="en-US">
              <a:solidFill>
                <a:srgbClr val="E3DED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4790EFFE-42F8-407F-A631-16DCC23E336A}" type="slidenum">
              <a:rPr lang="ar-SA"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4257835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88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522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597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523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431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22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C12C1A-022D-47D1-9301-4854351ADC7F}"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0329BA-E9A0-4413-B087-96CAC6689AF6}" type="slidenum">
              <a:rPr lang="en-US" smtClean="0"/>
              <a:t>‹#›</a:t>
            </a:fld>
            <a:endParaRPr lang="en-US"/>
          </a:p>
        </p:txBody>
      </p:sp>
    </p:spTree>
    <p:extLst>
      <p:ext uri="{BB962C8B-B14F-4D97-AF65-F5344CB8AC3E}">
        <p14:creationId xmlns:p14="http://schemas.microsoft.com/office/powerpoint/2010/main" val="1244140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70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535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6311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556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529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p:txBody>
          <a:bodyPr/>
          <a:lstStyle>
            <a:lvl1pPr>
              <a:defRPr/>
            </a:lvl1pPr>
          </a:lstStyle>
          <a:p>
            <a:pPr>
              <a:defRPr/>
            </a:pPr>
            <a:endParaRPr lang="en-US">
              <a:solidFill>
                <a:srgbClr val="E3DED1">
                  <a:shade val="50000"/>
                </a:srgbClr>
              </a:solidFill>
            </a:endParaRPr>
          </a:p>
        </p:txBody>
      </p:sp>
      <p:sp>
        <p:nvSpPr>
          <p:cNvPr id="4" name="Date Placeholder 13"/>
          <p:cNvSpPr>
            <a:spLocks noGrp="1"/>
          </p:cNvSpPr>
          <p:nvPr>
            <p:ph type="dt" sz="half" idx="11"/>
          </p:nvPr>
        </p:nvSpPr>
        <p:spPr/>
        <p:txBody>
          <a:bodyPr/>
          <a:lstStyle>
            <a:lvl1pPr>
              <a:defRPr/>
            </a:lvl1pPr>
          </a:lstStyle>
          <a:p>
            <a:pPr>
              <a:defRPr/>
            </a:pPr>
            <a:endParaRPr lang="en-US">
              <a:solidFill>
                <a:srgbClr val="E3DED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4790EFFE-42F8-407F-A631-16DCC23E336A}" type="slidenum">
              <a:rPr lang="ar-SA"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2507952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326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86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338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82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C12C1A-022D-47D1-9301-4854351ADC7F}"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329BA-E9A0-4413-B087-96CAC6689AF6}" type="slidenum">
              <a:rPr lang="en-US" smtClean="0"/>
              <a:t>‹#›</a:t>
            </a:fld>
            <a:endParaRPr lang="en-US"/>
          </a:p>
        </p:txBody>
      </p:sp>
    </p:spTree>
    <p:extLst>
      <p:ext uri="{BB962C8B-B14F-4D97-AF65-F5344CB8AC3E}">
        <p14:creationId xmlns:p14="http://schemas.microsoft.com/office/powerpoint/2010/main" val="7296410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4968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684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92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21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95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276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9782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p:txBody>
          <a:bodyPr/>
          <a:lstStyle>
            <a:lvl1pPr>
              <a:defRPr/>
            </a:lvl1pPr>
          </a:lstStyle>
          <a:p>
            <a:pPr>
              <a:defRPr/>
            </a:pPr>
            <a:endParaRPr lang="en-US">
              <a:solidFill>
                <a:srgbClr val="E3DED1">
                  <a:shade val="50000"/>
                </a:srgbClr>
              </a:solidFill>
            </a:endParaRPr>
          </a:p>
        </p:txBody>
      </p:sp>
      <p:sp>
        <p:nvSpPr>
          <p:cNvPr id="4" name="Date Placeholder 13"/>
          <p:cNvSpPr>
            <a:spLocks noGrp="1"/>
          </p:cNvSpPr>
          <p:nvPr>
            <p:ph type="dt" sz="half" idx="11"/>
          </p:nvPr>
        </p:nvSpPr>
        <p:spPr/>
        <p:txBody>
          <a:bodyPr/>
          <a:lstStyle>
            <a:lvl1pPr>
              <a:defRPr/>
            </a:lvl1pPr>
          </a:lstStyle>
          <a:p>
            <a:pPr>
              <a:defRPr/>
            </a:pPr>
            <a:endParaRPr lang="en-US">
              <a:solidFill>
                <a:srgbClr val="E3DED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4790EFFE-42F8-407F-A631-16DCC23E336A}" type="slidenum">
              <a:rPr lang="ar-SA"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67116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967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89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C12C1A-022D-47D1-9301-4854351ADC7F}"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0329BA-E9A0-4413-B087-96CAC6689AF6}" type="slidenum">
              <a:rPr lang="en-US" smtClean="0"/>
              <a:t>‹#›</a:t>
            </a:fld>
            <a:endParaRPr lang="en-US"/>
          </a:p>
        </p:txBody>
      </p:sp>
    </p:spTree>
    <p:extLst>
      <p:ext uri="{BB962C8B-B14F-4D97-AF65-F5344CB8AC3E}">
        <p14:creationId xmlns:p14="http://schemas.microsoft.com/office/powerpoint/2010/main" val="2063060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6466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959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806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3112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653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435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591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5649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459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p:txBody>
          <a:bodyPr/>
          <a:lstStyle>
            <a:lvl1pPr>
              <a:defRPr/>
            </a:lvl1pPr>
          </a:lstStyle>
          <a:p>
            <a:pPr>
              <a:defRPr/>
            </a:pPr>
            <a:endParaRPr lang="en-US">
              <a:solidFill>
                <a:srgbClr val="E3DED1">
                  <a:shade val="50000"/>
                </a:srgbClr>
              </a:solidFill>
            </a:endParaRPr>
          </a:p>
        </p:txBody>
      </p:sp>
      <p:sp>
        <p:nvSpPr>
          <p:cNvPr id="4" name="Date Placeholder 13"/>
          <p:cNvSpPr>
            <a:spLocks noGrp="1"/>
          </p:cNvSpPr>
          <p:nvPr>
            <p:ph type="dt" sz="half" idx="11"/>
          </p:nvPr>
        </p:nvSpPr>
        <p:spPr/>
        <p:txBody>
          <a:bodyPr/>
          <a:lstStyle>
            <a:lvl1pPr>
              <a:defRPr/>
            </a:lvl1pPr>
          </a:lstStyle>
          <a:p>
            <a:pPr>
              <a:defRPr/>
            </a:pPr>
            <a:endParaRPr lang="en-US">
              <a:solidFill>
                <a:srgbClr val="E3DED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4790EFFE-42F8-407F-A631-16DCC23E336A}" type="slidenum">
              <a:rPr lang="ar-SA"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95702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C12C1A-022D-47D1-9301-4854351ADC7F}"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0329BA-E9A0-4413-B087-96CAC6689AF6}" type="slidenum">
              <a:rPr lang="en-US" smtClean="0"/>
              <a:t>‹#›</a:t>
            </a:fld>
            <a:endParaRPr lang="en-US"/>
          </a:p>
        </p:txBody>
      </p:sp>
    </p:spTree>
    <p:extLst>
      <p:ext uri="{BB962C8B-B14F-4D97-AF65-F5344CB8AC3E}">
        <p14:creationId xmlns:p14="http://schemas.microsoft.com/office/powerpoint/2010/main" val="39237508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059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962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1757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0172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0796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3642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7990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092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3683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21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12C1A-022D-47D1-9301-4854351ADC7F}"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0329BA-E9A0-4413-B087-96CAC6689AF6}" type="slidenum">
              <a:rPr lang="en-US" smtClean="0"/>
              <a:t>‹#›</a:t>
            </a:fld>
            <a:endParaRPr lang="en-US"/>
          </a:p>
        </p:txBody>
      </p:sp>
    </p:spTree>
    <p:extLst>
      <p:ext uri="{BB962C8B-B14F-4D97-AF65-F5344CB8AC3E}">
        <p14:creationId xmlns:p14="http://schemas.microsoft.com/office/powerpoint/2010/main" val="3775919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43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p:txBody>
          <a:bodyPr/>
          <a:lstStyle>
            <a:lvl1pPr>
              <a:defRPr/>
            </a:lvl1pPr>
          </a:lstStyle>
          <a:p>
            <a:pPr>
              <a:defRPr/>
            </a:pPr>
            <a:endParaRPr lang="en-US">
              <a:solidFill>
                <a:srgbClr val="E3DED1">
                  <a:shade val="50000"/>
                </a:srgbClr>
              </a:solidFill>
            </a:endParaRPr>
          </a:p>
        </p:txBody>
      </p:sp>
      <p:sp>
        <p:nvSpPr>
          <p:cNvPr id="4" name="Date Placeholder 13"/>
          <p:cNvSpPr>
            <a:spLocks noGrp="1"/>
          </p:cNvSpPr>
          <p:nvPr>
            <p:ph type="dt" sz="half" idx="11"/>
          </p:nvPr>
        </p:nvSpPr>
        <p:spPr/>
        <p:txBody>
          <a:bodyPr/>
          <a:lstStyle>
            <a:lvl1pPr>
              <a:defRPr/>
            </a:lvl1pPr>
          </a:lstStyle>
          <a:p>
            <a:pPr>
              <a:defRPr/>
            </a:pPr>
            <a:endParaRPr lang="en-US">
              <a:solidFill>
                <a:srgbClr val="E3DED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4790EFFE-42F8-407F-A631-16DCC23E336A}" type="slidenum">
              <a:rPr lang="ar-SA"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3841874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2870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8364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614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6233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6441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266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4691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12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C12C1A-022D-47D1-9301-4854351ADC7F}"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329BA-E9A0-4413-B087-96CAC6689AF6}" type="slidenum">
              <a:rPr lang="en-US" smtClean="0"/>
              <a:t>‹#›</a:t>
            </a:fld>
            <a:endParaRPr lang="en-US"/>
          </a:p>
        </p:txBody>
      </p:sp>
    </p:spTree>
    <p:extLst>
      <p:ext uri="{BB962C8B-B14F-4D97-AF65-F5344CB8AC3E}">
        <p14:creationId xmlns:p14="http://schemas.microsoft.com/office/powerpoint/2010/main" val="3157538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3748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2278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813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p:txBody>
          <a:bodyPr/>
          <a:lstStyle>
            <a:lvl1pPr>
              <a:defRPr/>
            </a:lvl1pPr>
          </a:lstStyle>
          <a:p>
            <a:pPr>
              <a:defRPr/>
            </a:pPr>
            <a:endParaRPr lang="en-US">
              <a:solidFill>
                <a:srgbClr val="E3DED1">
                  <a:shade val="50000"/>
                </a:srgbClr>
              </a:solidFill>
            </a:endParaRPr>
          </a:p>
        </p:txBody>
      </p:sp>
      <p:sp>
        <p:nvSpPr>
          <p:cNvPr id="4" name="Date Placeholder 13"/>
          <p:cNvSpPr>
            <a:spLocks noGrp="1"/>
          </p:cNvSpPr>
          <p:nvPr>
            <p:ph type="dt" sz="half" idx="11"/>
          </p:nvPr>
        </p:nvSpPr>
        <p:spPr/>
        <p:txBody>
          <a:bodyPr/>
          <a:lstStyle>
            <a:lvl1pPr>
              <a:defRPr/>
            </a:lvl1pPr>
          </a:lstStyle>
          <a:p>
            <a:pPr>
              <a:defRPr/>
            </a:pPr>
            <a:endParaRPr lang="en-US">
              <a:solidFill>
                <a:srgbClr val="E3DED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4790EFFE-42F8-407F-A631-16DCC23E336A}" type="slidenum">
              <a:rPr lang="ar-SA"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7081836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565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8500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8375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8023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2269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05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C12C1A-022D-47D1-9301-4854351ADC7F}"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329BA-E9A0-4413-B087-96CAC6689AF6}" type="slidenum">
              <a:rPr lang="en-US" smtClean="0"/>
              <a:t>‹#›</a:t>
            </a:fld>
            <a:endParaRPr lang="en-US"/>
          </a:p>
        </p:txBody>
      </p:sp>
    </p:spTree>
    <p:extLst>
      <p:ext uri="{BB962C8B-B14F-4D97-AF65-F5344CB8AC3E}">
        <p14:creationId xmlns:p14="http://schemas.microsoft.com/office/powerpoint/2010/main" val="22501717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38753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7462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3902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6525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7982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p:txBody>
          <a:bodyPr/>
          <a:lstStyle>
            <a:lvl1pPr>
              <a:defRPr/>
            </a:lvl1pPr>
          </a:lstStyle>
          <a:p>
            <a:pPr>
              <a:defRPr/>
            </a:pPr>
            <a:endParaRPr lang="en-US">
              <a:solidFill>
                <a:srgbClr val="E3DED1">
                  <a:shade val="50000"/>
                </a:srgbClr>
              </a:solidFill>
            </a:endParaRPr>
          </a:p>
        </p:txBody>
      </p:sp>
      <p:sp>
        <p:nvSpPr>
          <p:cNvPr id="4" name="Date Placeholder 13"/>
          <p:cNvSpPr>
            <a:spLocks noGrp="1"/>
          </p:cNvSpPr>
          <p:nvPr>
            <p:ph type="dt" sz="half" idx="11"/>
          </p:nvPr>
        </p:nvSpPr>
        <p:spPr/>
        <p:txBody>
          <a:bodyPr/>
          <a:lstStyle>
            <a:lvl1pPr>
              <a:defRPr/>
            </a:lvl1pPr>
          </a:lstStyle>
          <a:p>
            <a:pPr>
              <a:defRPr/>
            </a:pPr>
            <a:endParaRPr lang="en-US">
              <a:solidFill>
                <a:srgbClr val="E3DED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4790EFFE-42F8-407F-A631-16DCC23E336A}" type="slidenum">
              <a:rPr lang="ar-SA" smtClean="0">
                <a:solidFill>
                  <a:srgbClr val="E3DED1">
                    <a:shade val="50000"/>
                  </a:srgbClr>
                </a:solidFill>
              </a:rPr>
              <a:pPr>
                <a:defRPr/>
              </a:pPr>
              <a:t>‹#›</a:t>
            </a:fld>
            <a:endParaRPr lang="en-US">
              <a:solidFill>
                <a:srgbClr val="E3DED1">
                  <a:shade val="50000"/>
                </a:srgbClr>
              </a:solidFill>
            </a:endParaRPr>
          </a:p>
        </p:txBody>
      </p:sp>
    </p:spTree>
    <p:extLst>
      <p:ext uri="{BB962C8B-B14F-4D97-AF65-F5344CB8AC3E}">
        <p14:creationId xmlns:p14="http://schemas.microsoft.com/office/powerpoint/2010/main" val="16465709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9824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143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0417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62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12C1A-022D-47D1-9301-4854351ADC7F}" type="datetimeFigureOut">
              <a:rPr lang="en-US" smtClean="0"/>
              <a:t>8/3/2022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329BA-E9A0-4413-B087-96CAC6689AF6}" type="slidenum">
              <a:rPr lang="en-US" smtClean="0"/>
              <a:t>‹#›</a:t>
            </a:fld>
            <a:endParaRPr lang="en-US"/>
          </a:p>
        </p:txBody>
      </p:sp>
    </p:spTree>
    <p:extLst>
      <p:ext uri="{BB962C8B-B14F-4D97-AF65-F5344CB8AC3E}">
        <p14:creationId xmlns:p14="http://schemas.microsoft.com/office/powerpoint/2010/main" val="229744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630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3135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8273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8908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3449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88249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7355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BACA3-EC9C-4449-BFB8-98239F2353D0}" type="datetimeFigureOut">
              <a:rPr lang="en-US" smtClean="0">
                <a:solidFill>
                  <a:prstClr val="black">
                    <a:tint val="75000"/>
                  </a:prstClr>
                </a:solidFill>
              </a:rPr>
              <a:pPr/>
              <a:t>8/3/2022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D119C-8B9E-4D26-84DD-9F033418DC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27832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0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Prevention and Screening </a:t>
            </a:r>
            <a:endParaRPr lang="en-US" dirty="0"/>
          </a:p>
        </p:txBody>
      </p:sp>
      <p:sp>
        <p:nvSpPr>
          <p:cNvPr id="3" name="Subtitle 2"/>
          <p:cNvSpPr>
            <a:spLocks noGrp="1"/>
          </p:cNvSpPr>
          <p:nvPr>
            <p:ph type="subTitle" idx="1"/>
          </p:nvPr>
        </p:nvSpPr>
        <p:spPr/>
        <p:txBody>
          <a:bodyPr/>
          <a:lstStyle/>
          <a:p>
            <a:r>
              <a:rPr lang="en-US" dirty="0" err="1" smtClean="0"/>
              <a:t>Dr.Ghalia</a:t>
            </a:r>
            <a:r>
              <a:rPr lang="en-US" dirty="0" smtClean="0"/>
              <a:t> Abu Mohsen</a:t>
            </a:r>
            <a:endParaRPr lang="en-US" dirty="0"/>
          </a:p>
        </p:txBody>
      </p:sp>
    </p:spTree>
    <p:extLst>
      <p:ext uri="{BB962C8B-B14F-4D97-AF65-F5344CB8AC3E}">
        <p14:creationId xmlns:p14="http://schemas.microsoft.com/office/powerpoint/2010/main" val="16044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Periodic Health Examination-Components</a:t>
            </a:r>
          </a:p>
        </p:txBody>
      </p:sp>
      <p:sp>
        <p:nvSpPr>
          <p:cNvPr id="3" name="Content Placeholder 2"/>
          <p:cNvSpPr>
            <a:spLocks noGrp="1"/>
          </p:cNvSpPr>
          <p:nvPr>
            <p:ph idx="1"/>
          </p:nvPr>
        </p:nvSpPr>
        <p:spPr/>
        <p:txBody>
          <a:bodyPr>
            <a:normAutofit/>
          </a:bodyPr>
          <a:lstStyle/>
          <a:p>
            <a:pPr>
              <a:buFont typeface="Wingdings" pitchFamily="2" charset="2"/>
              <a:buChar char="Ø"/>
            </a:pPr>
            <a:endParaRPr lang="en-US" sz="4000" dirty="0">
              <a:solidFill>
                <a:srgbClr val="FF9999"/>
              </a:solidFill>
              <a:latin typeface="Calibri" panose="020F0502020204030204" pitchFamily="34" charset="0"/>
              <a:cs typeface="Calibri" panose="020F0502020204030204" pitchFamily="34" charset="0"/>
            </a:endParaRPr>
          </a:p>
          <a:p>
            <a:pPr>
              <a:buFont typeface="Wingdings" pitchFamily="2" charset="2"/>
              <a:buChar char="Ø"/>
            </a:pPr>
            <a:r>
              <a:rPr lang="en-US" sz="4000" dirty="0">
                <a:solidFill>
                  <a:srgbClr val="FF9999"/>
                </a:solidFill>
                <a:latin typeface="Calibri" panose="020F0502020204030204" pitchFamily="34" charset="0"/>
                <a:cs typeface="Calibri" panose="020F0502020204030204" pitchFamily="34" charset="0"/>
              </a:rPr>
              <a:t>R</a:t>
            </a:r>
            <a:r>
              <a:rPr lang="en-US" sz="4000" dirty="0">
                <a:latin typeface="Calibri" panose="020F0502020204030204" pitchFamily="34" charset="0"/>
                <a:cs typeface="Calibri" panose="020F0502020204030204" pitchFamily="34" charset="0"/>
              </a:rPr>
              <a:t>isk identification</a:t>
            </a:r>
          </a:p>
          <a:p>
            <a:pPr>
              <a:buFont typeface="Wingdings" pitchFamily="2" charset="2"/>
              <a:buChar char="Ø"/>
            </a:pPr>
            <a:r>
              <a:rPr lang="en-US" sz="4000" dirty="0">
                <a:solidFill>
                  <a:srgbClr val="FF9999"/>
                </a:solidFill>
                <a:latin typeface="Calibri" panose="020F0502020204030204" pitchFamily="34" charset="0"/>
                <a:cs typeface="Calibri" panose="020F0502020204030204" pitchFamily="34" charset="0"/>
              </a:rPr>
              <a:t>S</a:t>
            </a:r>
            <a:r>
              <a:rPr lang="en-US" sz="4000" dirty="0">
                <a:latin typeface="Calibri" panose="020F0502020204030204" pitchFamily="34" charset="0"/>
                <a:cs typeface="Calibri" panose="020F0502020204030204" pitchFamily="34" charset="0"/>
              </a:rPr>
              <a:t>creening</a:t>
            </a:r>
          </a:p>
          <a:p>
            <a:pPr>
              <a:buFont typeface="Wingdings" pitchFamily="2" charset="2"/>
              <a:buChar char="Ø"/>
            </a:pPr>
            <a:r>
              <a:rPr lang="en-US" sz="4000" dirty="0">
                <a:solidFill>
                  <a:srgbClr val="FF9999"/>
                </a:solidFill>
                <a:latin typeface="Calibri" panose="020F0502020204030204" pitchFamily="34" charset="0"/>
                <a:cs typeface="Calibri" panose="020F0502020204030204" pitchFamily="34" charset="0"/>
              </a:rPr>
              <a:t>I</a:t>
            </a:r>
            <a:r>
              <a:rPr lang="en-US" sz="4000" dirty="0">
                <a:latin typeface="Calibri" panose="020F0502020204030204" pitchFamily="34" charset="0"/>
                <a:cs typeface="Calibri" panose="020F0502020204030204" pitchFamily="34" charset="0"/>
              </a:rPr>
              <a:t>mmunization</a:t>
            </a:r>
          </a:p>
          <a:p>
            <a:pPr>
              <a:buFont typeface="Wingdings" pitchFamily="2" charset="2"/>
              <a:buChar char="Ø"/>
            </a:pPr>
            <a:r>
              <a:rPr lang="en-US" sz="4000" dirty="0">
                <a:solidFill>
                  <a:srgbClr val="FF9999"/>
                </a:solidFill>
                <a:latin typeface="Calibri" panose="020F0502020204030204" pitchFamily="34" charset="0"/>
                <a:cs typeface="Calibri" panose="020F0502020204030204" pitchFamily="34" charset="0"/>
              </a:rPr>
              <a:t>E</a:t>
            </a:r>
            <a:r>
              <a:rPr lang="en-US" sz="4000" dirty="0">
                <a:latin typeface="Calibri" panose="020F0502020204030204" pitchFamily="34" charset="0"/>
                <a:cs typeface="Calibri" panose="020F0502020204030204" pitchFamily="34" charset="0"/>
              </a:rPr>
              <a:t>ducation ( counseling )</a:t>
            </a:r>
          </a:p>
          <a:p>
            <a:pPr marL="18288" indent="0">
              <a:buNone/>
            </a:pPr>
            <a:endParaRPr lang="ar-JO" dirty="0"/>
          </a:p>
          <a:p>
            <a:endParaRPr lang="en-US" dirty="0"/>
          </a:p>
        </p:txBody>
      </p:sp>
    </p:spTree>
    <p:extLst>
      <p:ext uri="{BB962C8B-B14F-4D97-AF65-F5344CB8AC3E}">
        <p14:creationId xmlns:p14="http://schemas.microsoft.com/office/powerpoint/2010/main" val="3834454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255" y="609600"/>
            <a:ext cx="10224653" cy="5567363"/>
          </a:xfrm>
        </p:spPr>
      </p:pic>
    </p:spTree>
    <p:extLst>
      <p:ext uri="{BB962C8B-B14F-4D97-AF65-F5344CB8AC3E}">
        <p14:creationId xmlns:p14="http://schemas.microsoft.com/office/powerpoint/2010/main" val="128807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BFBD1-77F2-4CE8-9043-8BE6548395FC}"/>
              </a:ext>
            </a:extLst>
          </p:cNvPr>
          <p:cNvSpPr>
            <a:spLocks noGrp="1"/>
          </p:cNvSpPr>
          <p:nvPr>
            <p:ph type="title"/>
          </p:nvPr>
        </p:nvSpPr>
        <p:spPr/>
        <p:txBody>
          <a:bodyPr>
            <a:normAutofit fontScale="90000"/>
          </a:bodyPr>
          <a:lstStyle/>
          <a:p>
            <a:r>
              <a:rPr lang="en-US" dirty="0">
                <a:solidFill>
                  <a:srgbClr val="FF9999"/>
                </a:solidFill>
                <a:latin typeface="Comic Sans MS" pitchFamily="66" charset="0"/>
              </a:rPr>
              <a:t/>
            </a:r>
            <a:br>
              <a:rPr lang="en-US" dirty="0">
                <a:solidFill>
                  <a:srgbClr val="FF9999"/>
                </a:solidFill>
                <a:latin typeface="Comic Sans MS" pitchFamily="66" charset="0"/>
              </a:rPr>
            </a:br>
            <a:r>
              <a:rPr lang="en-US" dirty="0">
                <a:solidFill>
                  <a:srgbClr val="FF9999"/>
                </a:solidFill>
                <a:latin typeface="Comic Sans MS" pitchFamily="66" charset="0"/>
              </a:rPr>
              <a:t>R</a:t>
            </a:r>
            <a:r>
              <a:rPr lang="en-US" dirty="0">
                <a:latin typeface="Comic Sans MS" pitchFamily="66" charset="0"/>
              </a:rPr>
              <a:t>isk identification</a:t>
            </a:r>
            <a:br>
              <a:rPr lang="en-US" dirty="0">
                <a:latin typeface="Comic Sans MS" pitchFamily="66" charset="0"/>
              </a:rPr>
            </a:br>
            <a:endParaRPr lang="en-US" dirty="0"/>
          </a:p>
        </p:txBody>
      </p:sp>
      <p:sp>
        <p:nvSpPr>
          <p:cNvPr id="3" name="Content Placeholder 2">
            <a:extLst>
              <a:ext uri="{FF2B5EF4-FFF2-40B4-BE49-F238E27FC236}">
                <a16:creationId xmlns:a16="http://schemas.microsoft.com/office/drawing/2014/main" id="{5795AAD9-1F84-4F98-8C1E-2F3042D3500A}"/>
              </a:ext>
            </a:extLst>
          </p:cNvPr>
          <p:cNvSpPr>
            <a:spLocks noGrp="1"/>
          </p:cNvSpPr>
          <p:nvPr>
            <p:ph idx="1"/>
          </p:nvPr>
        </p:nvSpPr>
        <p:spPr/>
        <p:txBody>
          <a:bodyPr/>
          <a:lstStyle/>
          <a:p>
            <a:endParaRPr lang="en-US" dirty="0">
              <a:solidFill>
                <a:srgbClr val="FF9999"/>
              </a:solidFill>
              <a:latin typeface="Comic Sans MS" pitchFamily="66" charset="0"/>
            </a:endParaRPr>
          </a:p>
          <a:p>
            <a:pPr marL="0" indent="0">
              <a:buNone/>
            </a:pPr>
            <a:endParaRPr lang="en-US" dirty="0">
              <a:latin typeface="Comic Sans MS" pitchFamily="66" charset="0"/>
            </a:endParaRPr>
          </a:p>
          <a:p>
            <a:r>
              <a:rPr lang="en-US" dirty="0">
                <a:latin typeface="Comic Sans MS" pitchFamily="66" charset="0"/>
              </a:rPr>
              <a:t>History and Physical examination</a:t>
            </a:r>
          </a:p>
          <a:p>
            <a:pPr marL="0" indent="0">
              <a:buNone/>
            </a:pPr>
            <a:endParaRPr lang="en-US" dirty="0"/>
          </a:p>
        </p:txBody>
      </p:sp>
    </p:spTree>
    <p:extLst>
      <p:ext uri="{BB962C8B-B14F-4D97-AF65-F5344CB8AC3E}">
        <p14:creationId xmlns:p14="http://schemas.microsoft.com/office/powerpoint/2010/main" val="329645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S</a:t>
            </a:r>
            <a:r>
              <a:rPr lang="en-US" dirty="0"/>
              <a:t>creening</a:t>
            </a:r>
          </a:p>
        </p:txBody>
      </p:sp>
      <p:sp>
        <p:nvSpPr>
          <p:cNvPr id="3" name="Content Placeholder 2"/>
          <p:cNvSpPr>
            <a:spLocks noGrp="1"/>
          </p:cNvSpPr>
          <p:nvPr>
            <p:ph idx="1"/>
          </p:nvPr>
        </p:nvSpPr>
        <p:spPr/>
        <p:txBody>
          <a:bodyPr/>
          <a:lstStyle/>
          <a:p>
            <a:r>
              <a:rPr lang="en-US" dirty="0"/>
              <a:t>Definition: According to WHO:</a:t>
            </a:r>
          </a:p>
          <a:p>
            <a:pPr marL="0" indent="0">
              <a:buNone/>
            </a:pPr>
            <a:r>
              <a:rPr lang="en-US" dirty="0"/>
              <a:t>Screening is defined as the presumptive identification of unrecognized disease in an apparently healthy, asymptomatic population by means of tests, examinations or other procedures that can be applied rapidly and easily to the target population.</a:t>
            </a:r>
          </a:p>
        </p:txBody>
      </p:sp>
    </p:spTree>
    <p:extLst>
      <p:ext uri="{BB962C8B-B14F-4D97-AF65-F5344CB8AC3E}">
        <p14:creationId xmlns:p14="http://schemas.microsoft.com/office/powerpoint/2010/main" val="89037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screening</a:t>
            </a:r>
          </a:p>
        </p:txBody>
      </p:sp>
      <p:sp>
        <p:nvSpPr>
          <p:cNvPr id="3" name="Content Placeholder 2"/>
          <p:cNvSpPr>
            <a:spLocks noGrp="1"/>
          </p:cNvSpPr>
          <p:nvPr>
            <p:ph idx="1"/>
          </p:nvPr>
        </p:nvSpPr>
        <p:spPr/>
        <p:txBody>
          <a:bodyPr>
            <a:normAutofit fontScale="85000" lnSpcReduction="10000"/>
          </a:bodyPr>
          <a:lstStyle/>
          <a:p>
            <a:pPr marL="0" indent="0">
              <a:buNone/>
            </a:pPr>
            <a:r>
              <a:rPr lang="en-US" sz="1800" b="1" dirty="0" smtClean="0"/>
              <a:t>1. MASS (population –based) </a:t>
            </a:r>
            <a:r>
              <a:rPr lang="en-US" sz="1800" b="1" dirty="0"/>
              <a:t>SCREENING </a:t>
            </a:r>
            <a:r>
              <a:rPr lang="en-US" sz="1800" dirty="0" smtClean="0"/>
              <a:t>:  </a:t>
            </a:r>
            <a:r>
              <a:rPr lang="en-US" sz="1800" dirty="0"/>
              <a:t>large-scale screening of whole population groups.  No selection of population groups is made. </a:t>
            </a:r>
            <a:r>
              <a:rPr lang="en-US" sz="1800" dirty="0" smtClean="0"/>
              <a:t>E.g.: cervical cancer screening.</a:t>
            </a:r>
            <a:endParaRPr lang="en-US" sz="1800" dirty="0"/>
          </a:p>
          <a:p>
            <a:pPr marL="0" indent="0">
              <a:buNone/>
            </a:pPr>
            <a:endParaRPr lang="en-US" sz="1800" b="1" dirty="0"/>
          </a:p>
          <a:p>
            <a:pPr marL="0" indent="0">
              <a:buNone/>
            </a:pPr>
            <a:r>
              <a:rPr lang="en-US" sz="1800" b="1" dirty="0"/>
              <a:t>2. SELECTIVE SCREENING </a:t>
            </a:r>
            <a:r>
              <a:rPr lang="en-US" sz="1800" dirty="0"/>
              <a:t>: screening of selected high-risk groups in the population. It may still be large-scale, and can be considered as one form of population screening. </a:t>
            </a:r>
            <a:r>
              <a:rPr lang="en-US" sz="1800" dirty="0" smtClean="0"/>
              <a:t>E.g.: genetic screening of people with strong family history of breast CA.</a:t>
            </a:r>
            <a:endParaRPr lang="en-US" sz="1800" dirty="0"/>
          </a:p>
          <a:p>
            <a:pPr marL="0" indent="0">
              <a:buNone/>
            </a:pPr>
            <a:endParaRPr lang="en-US" sz="1800" dirty="0"/>
          </a:p>
          <a:p>
            <a:pPr marL="0" indent="0">
              <a:buNone/>
            </a:pPr>
            <a:r>
              <a:rPr lang="en-US" sz="1800" b="1" dirty="0"/>
              <a:t>3</a:t>
            </a:r>
            <a:r>
              <a:rPr lang="en-US" sz="1800" dirty="0"/>
              <a:t>. </a:t>
            </a:r>
            <a:r>
              <a:rPr lang="en-US" sz="1800" b="1" dirty="0"/>
              <a:t>MULTIPLE (OR MULTIPHASIC) SCREENING</a:t>
            </a:r>
            <a:r>
              <a:rPr lang="en-US" sz="1800" dirty="0"/>
              <a:t> : </a:t>
            </a:r>
            <a:r>
              <a:rPr lang="en-US" sz="1800" dirty="0" smtClean="0"/>
              <a:t>the </a:t>
            </a:r>
            <a:r>
              <a:rPr lang="en-US" sz="1800" dirty="0"/>
              <a:t>application of two or more screening tests in combination to large groups of people</a:t>
            </a:r>
            <a:r>
              <a:rPr lang="en-US" sz="1800" dirty="0" smtClean="0"/>
              <a:t>. E.g. Screening for </a:t>
            </a:r>
            <a:r>
              <a:rPr lang="en-US" sz="1800" dirty="0"/>
              <a:t>D</a:t>
            </a:r>
            <a:r>
              <a:rPr lang="en-US" sz="1800" dirty="0" smtClean="0"/>
              <a:t>own syndrome by nuchal translucency in 1</a:t>
            </a:r>
            <a:r>
              <a:rPr lang="en-US" sz="1800" baseline="30000" dirty="0" smtClean="0"/>
              <a:t>st</a:t>
            </a:r>
            <a:r>
              <a:rPr lang="en-US" sz="1800" dirty="0" smtClean="0"/>
              <a:t> trimester and AFP level in 2</a:t>
            </a:r>
            <a:r>
              <a:rPr lang="en-US" sz="1800" baseline="30000" dirty="0" smtClean="0"/>
              <a:t>nd</a:t>
            </a:r>
            <a:r>
              <a:rPr lang="en-US" sz="1800" dirty="0" smtClean="0"/>
              <a:t> trimester.</a:t>
            </a:r>
            <a:endParaRPr lang="en-US" sz="1800" dirty="0"/>
          </a:p>
          <a:p>
            <a:pPr marL="0" indent="0">
              <a:buNone/>
            </a:pPr>
            <a:endParaRPr lang="en-US" sz="1800" b="1" dirty="0"/>
          </a:p>
          <a:p>
            <a:pPr marL="0" indent="0">
              <a:buNone/>
            </a:pPr>
            <a:r>
              <a:rPr lang="en-US" sz="1800" b="1" dirty="0"/>
              <a:t>4. SURVEILLANCE </a:t>
            </a:r>
            <a:r>
              <a:rPr lang="en-US" sz="1800" dirty="0" smtClean="0"/>
              <a:t>:</a:t>
            </a:r>
            <a:r>
              <a:rPr lang="en-US" sz="1900" dirty="0"/>
              <a:t>ongoing systematic collection, analysis, and interpretation of health data that are essential to the planning, implementation, and evaluation of public health </a:t>
            </a:r>
            <a:r>
              <a:rPr lang="en-US" sz="1900" dirty="0" smtClean="0"/>
              <a:t>practice. e.g.: surveillance to identify active TB to ensure adequate treatment.</a:t>
            </a:r>
          </a:p>
          <a:p>
            <a:pPr marL="0" indent="0">
              <a:buNone/>
            </a:pPr>
            <a:endParaRPr lang="en-US" sz="1900" dirty="0"/>
          </a:p>
          <a:p>
            <a:pPr marL="0" indent="0">
              <a:buNone/>
            </a:pPr>
            <a:r>
              <a:rPr lang="en-US" sz="1800" b="1" dirty="0"/>
              <a:t>5. </a:t>
            </a:r>
            <a:r>
              <a:rPr lang="en-US" sz="1800" b="1" dirty="0" smtClean="0"/>
              <a:t>CASE-FINDING</a:t>
            </a:r>
            <a:r>
              <a:rPr lang="en-US" sz="1800" dirty="0" smtClean="0"/>
              <a:t>: </a:t>
            </a:r>
            <a:r>
              <a:rPr lang="en-US" sz="1900" dirty="0"/>
              <a:t>a strategy for targeting resources at individuals or groups who are suspected to be at risk for a particular disease. It involves actively searching systematically for at risk people, rather than waiting for them to present with symptoms or signs of active </a:t>
            </a:r>
            <a:r>
              <a:rPr lang="en-US" sz="1900" dirty="0" smtClean="0"/>
              <a:t>disease. e.g. Identify people with COPD to administer Flu vaccine. </a:t>
            </a:r>
          </a:p>
          <a:p>
            <a:pPr marL="0" indent="0">
              <a:buNone/>
            </a:pPr>
            <a:endParaRPr lang="en-US" sz="1900" dirty="0"/>
          </a:p>
          <a:p>
            <a:pPr marL="0" indent="0">
              <a:buNone/>
            </a:pPr>
            <a:r>
              <a:rPr lang="en-US" sz="1800" b="1" dirty="0"/>
              <a:t>6</a:t>
            </a:r>
            <a:r>
              <a:rPr lang="en-US" sz="1800" dirty="0"/>
              <a:t>. </a:t>
            </a:r>
            <a:r>
              <a:rPr lang="en-US" sz="1800" b="1" dirty="0"/>
              <a:t>POPULATION OR EPIDEMIOLOGICAL </a:t>
            </a:r>
            <a:r>
              <a:rPr lang="en-US" sz="1800" b="1" dirty="0" smtClean="0"/>
              <a:t>SURVEYS</a:t>
            </a:r>
            <a:r>
              <a:rPr lang="en-US" sz="1800" dirty="0" smtClean="0"/>
              <a:t>: </a:t>
            </a:r>
            <a:r>
              <a:rPr lang="en-US" sz="1900" dirty="0" smtClean="0"/>
              <a:t>simultaneous </a:t>
            </a:r>
            <a:r>
              <a:rPr lang="en-US" sz="1900" dirty="0"/>
              <a:t>assessment of the health outcome and exposures as well as potential confounders and effect modifiers. A survey is considered a cross-sectional study</a:t>
            </a:r>
          </a:p>
        </p:txBody>
      </p:sp>
    </p:spTree>
    <p:extLst>
      <p:ext uri="{BB962C8B-B14F-4D97-AF65-F5344CB8AC3E}">
        <p14:creationId xmlns:p14="http://schemas.microsoft.com/office/powerpoint/2010/main" val="67247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hmad\Desktop\wilson criteria.jpg"/>
          <p:cNvPicPr>
            <a:picLocks noChangeAspect="1" noChangeArrowheads="1"/>
          </p:cNvPicPr>
          <p:nvPr/>
        </p:nvPicPr>
        <p:blipFill rotWithShape="1">
          <a:blip r:embed="rId2">
            <a:extLst>
              <a:ext uri="{28A0092B-C50C-407E-A947-70E740481C1C}">
                <a14:useLocalDpi xmlns:a14="http://schemas.microsoft.com/office/drawing/2010/main" val="0"/>
              </a:ext>
            </a:extLst>
          </a:blip>
          <a:srcRect b="8731"/>
          <a:stretch/>
        </p:blipFill>
        <p:spPr bwMode="auto">
          <a:xfrm>
            <a:off x="1697182" y="467014"/>
            <a:ext cx="8763000" cy="599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27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Wilson and </a:t>
            </a:r>
            <a:r>
              <a:rPr lang="en-US" i="1" dirty="0" err="1"/>
              <a:t>Jungner</a:t>
            </a:r>
            <a:r>
              <a:rPr lang="en-US" i="1" dirty="0"/>
              <a:t> criteria</a:t>
            </a:r>
            <a:endParaRPr lang="en-US" dirty="0"/>
          </a:p>
        </p:txBody>
      </p:sp>
      <p:sp>
        <p:nvSpPr>
          <p:cNvPr id="3" name="Content Placeholder 2"/>
          <p:cNvSpPr>
            <a:spLocks noGrp="1"/>
          </p:cNvSpPr>
          <p:nvPr>
            <p:ph idx="1"/>
          </p:nvPr>
        </p:nvSpPr>
        <p:spPr/>
        <p:txBody>
          <a:bodyPr>
            <a:normAutofit fontScale="85000" lnSpcReduction="10000"/>
          </a:bodyPr>
          <a:lstStyle/>
          <a:p>
            <a:r>
              <a:rPr lang="en-US" dirty="0"/>
              <a:t>Disease</a:t>
            </a:r>
            <a:r>
              <a:rPr lang="en-US" dirty="0" smtClean="0"/>
              <a:t>: </a:t>
            </a:r>
            <a:endParaRPr lang="en-US" dirty="0" smtClean="0"/>
          </a:p>
          <a:p>
            <a:pPr marL="0" indent="0">
              <a:buNone/>
            </a:pPr>
            <a:r>
              <a:rPr lang="en-US" sz="1800" dirty="0" smtClean="0"/>
              <a:t>1</a:t>
            </a:r>
            <a:r>
              <a:rPr lang="en-US" sz="1800" dirty="0"/>
              <a:t>. The condition should be an important health problem.</a:t>
            </a:r>
          </a:p>
          <a:p>
            <a:pPr marL="0" indent="0">
              <a:buNone/>
            </a:pPr>
            <a:r>
              <a:rPr lang="en-US" sz="1800" dirty="0"/>
              <a:t>7. The natural history of the disease should be adequately understood.</a:t>
            </a:r>
          </a:p>
          <a:p>
            <a:pPr marL="0" indent="0">
              <a:buNone/>
            </a:pPr>
            <a:r>
              <a:rPr lang="en-US" sz="1800" dirty="0"/>
              <a:t>4. There should be a latent stage of the disease.</a:t>
            </a:r>
            <a:br>
              <a:rPr lang="en-US" sz="1800" dirty="0"/>
            </a:br>
            <a:endParaRPr lang="en-US" sz="1800" dirty="0"/>
          </a:p>
          <a:p>
            <a:r>
              <a:rPr lang="en-US" dirty="0"/>
              <a:t>Screening Test:</a:t>
            </a:r>
          </a:p>
          <a:p>
            <a:pPr marL="0" indent="0">
              <a:buNone/>
            </a:pPr>
            <a:r>
              <a:rPr lang="en-US" sz="1800" dirty="0"/>
              <a:t>5. There should be a test or examination for the condition.( safe, valid, simple, cheap and reliable)</a:t>
            </a:r>
          </a:p>
          <a:p>
            <a:pPr marL="0" indent="0">
              <a:buNone/>
            </a:pPr>
            <a:r>
              <a:rPr lang="en-US" sz="1800" dirty="0"/>
              <a:t>6. The test should be acceptable to the population</a:t>
            </a:r>
            <a:r>
              <a:rPr lang="en-US" sz="1800" dirty="0" smtClean="0"/>
              <a:t>.</a:t>
            </a:r>
          </a:p>
          <a:p>
            <a:pPr marL="0" indent="0">
              <a:buNone/>
            </a:pPr>
            <a:endParaRPr lang="en-US" sz="1800" dirty="0" smtClean="0"/>
          </a:p>
          <a:p>
            <a:r>
              <a:rPr lang="en-US" dirty="0"/>
              <a:t>Diagnostic Test and treatment</a:t>
            </a:r>
          </a:p>
          <a:p>
            <a:pPr marL="0" indent="0">
              <a:buNone/>
            </a:pPr>
            <a:r>
              <a:rPr lang="en-US" sz="1800" dirty="0"/>
              <a:t>8. There should be an agreed policy on whom to treat.</a:t>
            </a:r>
          </a:p>
          <a:p>
            <a:pPr marL="0" indent="0">
              <a:buNone/>
            </a:pPr>
            <a:r>
              <a:rPr lang="en-US" sz="1800" dirty="0"/>
              <a:t>2. There should be a treatment for the condition.</a:t>
            </a:r>
          </a:p>
          <a:p>
            <a:pPr marL="0" indent="0">
              <a:buNone/>
            </a:pPr>
            <a:r>
              <a:rPr lang="en-US" sz="1800" dirty="0"/>
              <a:t>3. Facilities for diagnosis and treatment should be available.</a:t>
            </a:r>
          </a:p>
          <a:p>
            <a:pPr marL="0" indent="0">
              <a:buNone/>
            </a:pPr>
            <a:r>
              <a:rPr lang="en-US" sz="1800" dirty="0"/>
              <a:t/>
            </a:r>
            <a:br>
              <a:rPr lang="en-US" sz="1800" dirty="0"/>
            </a:br>
            <a:r>
              <a:rPr lang="en-US" sz="1800" dirty="0"/>
              <a:t/>
            </a:r>
            <a:br>
              <a:rPr lang="en-US" sz="1800" dirty="0"/>
            </a:br>
            <a:endParaRPr lang="en-US" sz="1800" dirty="0"/>
          </a:p>
          <a:p>
            <a:endParaRPr lang="en-US" dirty="0"/>
          </a:p>
          <a:p>
            <a:endParaRPr lang="en-US" dirty="0"/>
          </a:p>
        </p:txBody>
      </p:sp>
    </p:spTree>
    <p:extLst>
      <p:ext uri="{BB962C8B-B14F-4D97-AF65-F5344CB8AC3E}">
        <p14:creationId xmlns:p14="http://schemas.microsoft.com/office/powerpoint/2010/main" val="61171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Wilson and </a:t>
            </a:r>
            <a:r>
              <a:rPr lang="en-US" i="1" dirty="0" err="1"/>
              <a:t>Jungner</a:t>
            </a:r>
            <a:r>
              <a:rPr lang="en-US" i="1" dirty="0"/>
              <a:t> criteria</a:t>
            </a:r>
            <a:endParaRPr lang="en-US" dirty="0"/>
          </a:p>
        </p:txBody>
      </p:sp>
      <p:sp>
        <p:nvSpPr>
          <p:cNvPr id="3" name="Content Placeholder 2"/>
          <p:cNvSpPr>
            <a:spLocks noGrp="1"/>
          </p:cNvSpPr>
          <p:nvPr>
            <p:ph idx="1"/>
          </p:nvPr>
        </p:nvSpPr>
        <p:spPr/>
        <p:txBody>
          <a:bodyPr>
            <a:normAutofit/>
          </a:bodyPr>
          <a:lstStyle/>
          <a:p>
            <a:r>
              <a:rPr lang="en-US" dirty="0" smtClean="0"/>
              <a:t>Overall Screening Program</a:t>
            </a:r>
          </a:p>
          <a:p>
            <a:pPr marL="0" indent="0">
              <a:buNone/>
            </a:pPr>
            <a:r>
              <a:rPr lang="en-US" sz="1800" dirty="0" smtClean="0"/>
              <a:t>9. The total cost of finding a case should be economically balanced in relation to medical expenditure as a whole.</a:t>
            </a:r>
          </a:p>
          <a:p>
            <a:pPr marL="0" indent="0">
              <a:buNone/>
            </a:pPr>
            <a:r>
              <a:rPr lang="en-US" sz="1800" dirty="0" smtClean="0"/>
              <a:t>10</a:t>
            </a:r>
            <a:r>
              <a:rPr lang="en-US" sz="1800" dirty="0"/>
              <a:t>. Case-finding should be a continuous process, not just a "once and for all" project.</a:t>
            </a:r>
            <a:br>
              <a:rPr lang="en-US" sz="1800" dirty="0"/>
            </a:br>
            <a:endParaRPr lang="en-US" sz="1800" dirty="0"/>
          </a:p>
        </p:txBody>
      </p:sp>
      <p:pic>
        <p:nvPicPr>
          <p:cNvPr id="1026" name="Picture 2" descr="Wilson &amp; Jungner screening criteria in the context of CKD screening... |  Download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49" y="3440113"/>
            <a:ext cx="874077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63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tests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following criteria for a good screening test apply to all types of screening tests:</a:t>
            </a:r>
          </a:p>
          <a:p>
            <a:pPr marL="0" indent="0">
              <a:buNone/>
            </a:pPr>
            <a:endParaRPr lang="en-US" dirty="0"/>
          </a:p>
          <a:p>
            <a:pPr>
              <a:buFont typeface="Wingdings" pitchFamily="2" charset="2"/>
              <a:buChar char="q"/>
            </a:pPr>
            <a:r>
              <a:rPr lang="en-US" dirty="0"/>
              <a:t>High sensitivity and specificity</a:t>
            </a:r>
          </a:p>
          <a:p>
            <a:pPr>
              <a:buFont typeface="Wingdings" pitchFamily="2" charset="2"/>
              <a:buChar char="q"/>
            </a:pPr>
            <a:r>
              <a:rPr lang="en-US" dirty="0" smtClean="0"/>
              <a:t>High </a:t>
            </a:r>
            <a:r>
              <a:rPr lang="en-US" dirty="0"/>
              <a:t>positive predictive </a:t>
            </a:r>
            <a:r>
              <a:rPr lang="en-US" dirty="0" smtClean="0"/>
              <a:t>value </a:t>
            </a:r>
            <a:r>
              <a:rPr lang="en-US" sz="1700" dirty="0" smtClean="0"/>
              <a:t>(PPV is the probability of patients who have a positive test result to actually have the disease</a:t>
            </a:r>
            <a:r>
              <a:rPr lang="en-US" sz="1700" dirty="0"/>
              <a:t>)</a:t>
            </a:r>
          </a:p>
          <a:p>
            <a:pPr>
              <a:buFont typeface="Wingdings" pitchFamily="2" charset="2"/>
              <a:buChar char="q"/>
            </a:pPr>
            <a:r>
              <a:rPr lang="en-US" dirty="0"/>
              <a:t>Simplicity and low cost </a:t>
            </a:r>
          </a:p>
          <a:p>
            <a:pPr>
              <a:buFont typeface="Wingdings" pitchFamily="2" charset="2"/>
              <a:buChar char="q"/>
            </a:pPr>
            <a:r>
              <a:rPr lang="en-US" dirty="0"/>
              <a:t>Safety</a:t>
            </a:r>
          </a:p>
          <a:p>
            <a:pPr>
              <a:buFont typeface="Wingdings" pitchFamily="2" charset="2"/>
              <a:buChar char="q"/>
            </a:pPr>
            <a:r>
              <a:rPr lang="en-US" dirty="0"/>
              <a:t>Acceptable to patients and clinicians </a:t>
            </a:r>
          </a:p>
        </p:txBody>
      </p:sp>
    </p:spTree>
    <p:extLst>
      <p:ext uri="{BB962C8B-B14F-4D97-AF65-F5344CB8AC3E}">
        <p14:creationId xmlns:p14="http://schemas.microsoft.com/office/powerpoint/2010/main" val="386512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mic Sans MS" pitchFamily="66" charset="0"/>
              </a:rPr>
              <a:t>Commonly Screened Disorders in </a:t>
            </a:r>
            <a:r>
              <a:rPr lang="en-US" dirty="0" smtClean="0">
                <a:latin typeface="Comic Sans MS" pitchFamily="66" charset="0"/>
              </a:rPr>
              <a:t>adults</a:t>
            </a:r>
            <a:br>
              <a:rPr lang="en-US" dirty="0" smtClean="0">
                <a:latin typeface="Comic Sans MS" pitchFamily="66" charset="0"/>
              </a:rPr>
            </a:br>
            <a:r>
              <a:rPr lang="en-US" dirty="0">
                <a:latin typeface="Comic Sans MS" pitchFamily="66" charset="0"/>
              </a:rPr>
              <a:t>(</a:t>
            </a:r>
            <a:r>
              <a:rPr lang="en-US" dirty="0" smtClean="0">
                <a:latin typeface="Comic Sans MS" pitchFamily="66" charset="0"/>
              </a:rPr>
              <a:t>cardiovascular disease prevention)</a:t>
            </a:r>
            <a:endParaRPr lang="en-US" dirty="0"/>
          </a:p>
        </p:txBody>
      </p:sp>
      <p:sp>
        <p:nvSpPr>
          <p:cNvPr id="3" name="Content Placeholder 2"/>
          <p:cNvSpPr>
            <a:spLocks noGrp="1"/>
          </p:cNvSpPr>
          <p:nvPr>
            <p:ph idx="1"/>
          </p:nvPr>
        </p:nvSpPr>
        <p:spPr>
          <a:xfrm>
            <a:off x="858982" y="1752600"/>
            <a:ext cx="9351818" cy="5105400"/>
          </a:xfrm>
        </p:spPr>
        <p:txBody>
          <a:bodyPr>
            <a:normAutofit/>
          </a:bodyPr>
          <a:lstStyle/>
          <a:p>
            <a:pPr>
              <a:buNone/>
            </a:pPr>
            <a:r>
              <a:rPr lang="en-US" sz="1800" dirty="0">
                <a:cs typeface="Times New Roman" pitchFamily="18" charset="0"/>
              </a:rPr>
              <a:t>Hypertension:</a:t>
            </a:r>
          </a:p>
          <a:p>
            <a:pPr>
              <a:buFontTx/>
              <a:buChar char="-"/>
            </a:pPr>
            <a:r>
              <a:rPr lang="en-US" sz="1800" dirty="0">
                <a:cs typeface="Times New Roman" pitchFamily="18" charset="0"/>
              </a:rPr>
              <a:t>Screen at every e</a:t>
            </a:r>
            <a:r>
              <a:rPr lang="en-US" sz="1800" dirty="0" smtClean="0">
                <a:cs typeface="Times New Roman" pitchFamily="18" charset="0"/>
              </a:rPr>
              <a:t>ncounter </a:t>
            </a:r>
            <a:r>
              <a:rPr lang="en-US" sz="1800" dirty="0">
                <a:cs typeface="Times New Roman" pitchFamily="18" charset="0"/>
              </a:rPr>
              <a:t>starting at </a:t>
            </a:r>
            <a:r>
              <a:rPr lang="en-US" sz="1800" b="1" dirty="0">
                <a:cs typeface="Times New Roman" pitchFamily="18" charset="0"/>
              </a:rPr>
              <a:t>age of </a:t>
            </a:r>
            <a:r>
              <a:rPr lang="en-US" sz="1800" b="1" dirty="0" smtClean="0">
                <a:cs typeface="Times New Roman" pitchFamily="18" charset="0"/>
              </a:rPr>
              <a:t>18</a:t>
            </a:r>
            <a:r>
              <a:rPr lang="en-US" sz="1800" dirty="0" smtClean="0">
                <a:cs typeface="Times New Roman" pitchFamily="18" charset="0"/>
              </a:rPr>
              <a:t>, every year for adults &gt; 40 years and for those at high risk for HTN, and every 3-5 years for adults aged 18-39.</a:t>
            </a:r>
            <a:endParaRPr lang="en-US" sz="1800" dirty="0">
              <a:cs typeface="Times New Roman" pitchFamily="18" charset="0"/>
            </a:endParaRPr>
          </a:p>
          <a:p>
            <a:pPr marL="18288" indent="0">
              <a:buNone/>
            </a:pPr>
            <a:endParaRPr lang="en-US" sz="1800" dirty="0">
              <a:cs typeface="Times New Roman" pitchFamily="18" charset="0"/>
            </a:endParaRPr>
          </a:p>
          <a:p>
            <a:pPr>
              <a:buNone/>
            </a:pPr>
            <a:r>
              <a:rPr lang="en-US" sz="1800" dirty="0">
                <a:cs typeface="Times New Roman" pitchFamily="18" charset="0"/>
              </a:rPr>
              <a:t>Diabetes Mellitus (Type 2)</a:t>
            </a:r>
          </a:p>
          <a:p>
            <a:pPr>
              <a:buFontTx/>
              <a:buChar char="-"/>
            </a:pPr>
            <a:r>
              <a:rPr lang="en-US" sz="1800" dirty="0">
                <a:cs typeface="Times New Roman" pitchFamily="18" charset="0"/>
              </a:rPr>
              <a:t>Every 3 years beginning at </a:t>
            </a:r>
            <a:r>
              <a:rPr lang="en-US" sz="1800" b="1" dirty="0">
                <a:cs typeface="Times New Roman" pitchFamily="18" charset="0"/>
              </a:rPr>
              <a:t>age 45</a:t>
            </a:r>
            <a:r>
              <a:rPr lang="en-US" sz="1800" dirty="0">
                <a:cs typeface="Times New Roman" pitchFamily="18" charset="0"/>
              </a:rPr>
              <a:t>. Screen More Often and beginning at a younger </a:t>
            </a:r>
            <a:r>
              <a:rPr lang="en-US" sz="1800" dirty="0" smtClean="0">
                <a:cs typeface="Times New Roman" pitchFamily="18" charset="0"/>
              </a:rPr>
              <a:t>age (35 years) </a:t>
            </a:r>
            <a:r>
              <a:rPr lang="en-US" sz="1800" dirty="0">
                <a:cs typeface="Times New Roman" pitchFamily="18" charset="0"/>
              </a:rPr>
              <a:t>for those who are overweight &amp; if risk factors are present.</a:t>
            </a:r>
          </a:p>
          <a:p>
            <a:pPr>
              <a:buFontTx/>
              <a:buChar char="-"/>
            </a:pPr>
            <a:endParaRPr lang="en-US" sz="1800" dirty="0">
              <a:cs typeface="Times New Roman" pitchFamily="18" charset="0"/>
            </a:endParaRPr>
          </a:p>
          <a:p>
            <a:pPr>
              <a:buNone/>
            </a:pPr>
            <a:r>
              <a:rPr lang="en-US" sz="1800" dirty="0">
                <a:cs typeface="Times New Roman" pitchFamily="18" charset="0"/>
              </a:rPr>
              <a:t>Hypercholesterolemia (</a:t>
            </a:r>
            <a:r>
              <a:rPr lang="en-US" sz="1800" dirty="0"/>
              <a:t>USPSTF</a:t>
            </a:r>
            <a:r>
              <a:rPr lang="en-US" sz="1800" dirty="0" smtClean="0"/>
              <a:t>): </a:t>
            </a:r>
            <a:endParaRPr lang="en-US" sz="1800" dirty="0">
              <a:cs typeface="Times New Roman" pitchFamily="18" charset="0"/>
            </a:endParaRPr>
          </a:p>
          <a:p>
            <a:pPr>
              <a:buFontTx/>
              <a:buChar char="-"/>
            </a:pPr>
            <a:r>
              <a:rPr lang="en-US" sz="1600" dirty="0"/>
              <a:t>Screen  at age </a:t>
            </a:r>
            <a:r>
              <a:rPr lang="en-US" sz="1600" b="1" dirty="0"/>
              <a:t>17 to 21 years </a:t>
            </a:r>
            <a:r>
              <a:rPr lang="en-US" sz="1600" dirty="0"/>
              <a:t>with  a non-fasting non-high-density lipoprotein (non-HDL) cholesterol; if the screen was normal before age 21 but patient is </a:t>
            </a:r>
            <a:r>
              <a:rPr lang="en-US" sz="1600" dirty="0" smtClean="0"/>
              <a:t>at </a:t>
            </a:r>
            <a:r>
              <a:rPr lang="en-US" sz="1600" dirty="0"/>
              <a:t>high </a:t>
            </a:r>
            <a:r>
              <a:rPr lang="en-US" sz="1600" dirty="0" smtClean="0"/>
              <a:t>risk (e.g. smoker or hypertensive), screen </a:t>
            </a:r>
            <a:r>
              <a:rPr lang="en-US" sz="1600" dirty="0"/>
              <a:t>for lipid abnormalities at age 25 for men and 35 for women. </a:t>
            </a:r>
          </a:p>
          <a:p>
            <a:pPr>
              <a:buFontTx/>
              <a:buChar char="-"/>
            </a:pPr>
            <a:r>
              <a:rPr lang="en-US" sz="1600" dirty="0"/>
              <a:t>If screen was normal before age 21 and patient is not at high risk, screen for lipid abnormalities </a:t>
            </a:r>
            <a:r>
              <a:rPr lang="en-US" sz="1600" dirty="0" smtClean="0"/>
              <a:t>at </a:t>
            </a:r>
            <a:r>
              <a:rPr lang="en-US" sz="1600" dirty="0"/>
              <a:t>age 35 for men and 45 for women.</a:t>
            </a:r>
          </a:p>
          <a:p>
            <a:pPr>
              <a:buFontTx/>
              <a:buChar char="-"/>
            </a:pPr>
            <a:r>
              <a:rPr lang="en-US" sz="1600" dirty="0"/>
              <a:t>Repeat measurements every five </a:t>
            </a:r>
            <a:r>
              <a:rPr lang="en-US" sz="1600" dirty="0" smtClean="0"/>
              <a:t>years, if lipid measurements are below the threshold for Rx.</a:t>
            </a:r>
            <a:endParaRPr lang="en-US" sz="1600" dirty="0"/>
          </a:p>
          <a:p>
            <a:pPr>
              <a:buFontTx/>
              <a:buChar char="-"/>
            </a:pPr>
            <a:r>
              <a:rPr lang="en-US" sz="1600" dirty="0" smtClean="0">
                <a:latin typeface="Calibri" panose="020F0502020204030204" pitchFamily="34" charset="0"/>
                <a:cs typeface="Calibri" panose="020F0502020204030204" pitchFamily="34" charset="0"/>
              </a:rPr>
              <a:t>Stop screening at age 65 in patients who have had multiple lipid acceptable measurements.</a:t>
            </a:r>
            <a:r>
              <a:rPr lang="en-US" sz="1600" dirty="0">
                <a:latin typeface="Comic Sans MS" pitchFamily="66" charset="0"/>
                <a:cs typeface="Times New Roman" pitchFamily="18" charset="0"/>
              </a:rPr>
              <a:t/>
            </a:r>
            <a:br>
              <a:rPr lang="en-US" sz="1600" dirty="0">
                <a:latin typeface="Comic Sans MS" pitchFamily="66" charset="0"/>
                <a:cs typeface="Times New Roman" pitchFamily="18" charset="0"/>
              </a:rPr>
            </a:br>
            <a:endParaRPr lang="en-US" sz="1600" dirty="0">
              <a:latin typeface="Comic Sans MS" pitchFamily="66" charset="0"/>
              <a:cs typeface="Times New Roman" pitchFamily="18" charset="0"/>
            </a:endParaRPr>
          </a:p>
          <a:p>
            <a:endParaRPr lang="en-US" sz="1800" dirty="0"/>
          </a:p>
        </p:txBody>
      </p:sp>
    </p:spTree>
    <p:extLst>
      <p:ext uri="{BB962C8B-B14F-4D97-AF65-F5344CB8AC3E}">
        <p14:creationId xmlns:p14="http://schemas.microsoft.com/office/powerpoint/2010/main" val="1280708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836" y="840510"/>
            <a:ext cx="9882909" cy="5541818"/>
          </a:xfrm>
        </p:spPr>
      </p:pic>
    </p:spTree>
    <p:extLst>
      <p:ext uri="{BB962C8B-B14F-4D97-AF65-F5344CB8AC3E}">
        <p14:creationId xmlns:p14="http://schemas.microsoft.com/office/powerpoint/2010/main" val="2700769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endParaRPr lang="en-US" dirty="0"/>
          </a:p>
        </p:txBody>
      </p:sp>
      <p:sp>
        <p:nvSpPr>
          <p:cNvPr id="3" name="Content Placeholder 2"/>
          <p:cNvSpPr>
            <a:spLocks noGrp="1"/>
          </p:cNvSpPr>
          <p:nvPr>
            <p:ph idx="1"/>
          </p:nvPr>
        </p:nvSpPr>
        <p:spPr>
          <a:xfrm>
            <a:off x="858982" y="1447800"/>
            <a:ext cx="9828068" cy="5181600"/>
          </a:xfrm>
        </p:spPr>
        <p:txBody>
          <a:bodyPr>
            <a:normAutofit fontScale="85000" lnSpcReduction="10000"/>
          </a:bodyPr>
          <a:lstStyle/>
          <a:p>
            <a:r>
              <a:rPr lang="en-US" sz="2400" b="1" dirty="0" smtClean="0"/>
              <a:t>Other cardiovascular </a:t>
            </a:r>
            <a:r>
              <a:rPr lang="en-US" sz="2400" b="1" dirty="0"/>
              <a:t>risk assessment</a:t>
            </a:r>
            <a:r>
              <a:rPr lang="en-US" sz="2400" dirty="0"/>
              <a:t> — Patients </a:t>
            </a:r>
            <a:r>
              <a:rPr lang="en-US" sz="2400" b="1" dirty="0"/>
              <a:t>aged ≥20 years </a:t>
            </a:r>
            <a:r>
              <a:rPr lang="en-US" sz="2400" dirty="0"/>
              <a:t>should undergo cardiovascular risk assessment every three to five </a:t>
            </a:r>
            <a:r>
              <a:rPr lang="en-US" sz="2400" dirty="0" smtClean="0"/>
              <a:t>years for the other </a:t>
            </a:r>
            <a:r>
              <a:rPr lang="en-US" sz="2400" dirty="0"/>
              <a:t>m</a:t>
            </a:r>
            <a:r>
              <a:rPr lang="en-US" sz="2400" dirty="0" smtClean="0"/>
              <a:t>odifiable </a:t>
            </a:r>
            <a:r>
              <a:rPr lang="en-US" sz="2400" dirty="0"/>
              <a:t>risk </a:t>
            </a:r>
            <a:r>
              <a:rPr lang="en-US" sz="2400" dirty="0" smtClean="0"/>
              <a:t>factors:  </a:t>
            </a:r>
            <a:r>
              <a:rPr lang="en-US" sz="2400" dirty="0"/>
              <a:t>Diet, </a:t>
            </a:r>
            <a:r>
              <a:rPr lang="en-US" sz="2400" dirty="0" smtClean="0"/>
              <a:t>smoking, obesity and inadequate physical </a:t>
            </a:r>
            <a:r>
              <a:rPr lang="en-US" sz="2400" dirty="0"/>
              <a:t>activity.</a:t>
            </a:r>
          </a:p>
          <a:p>
            <a:endParaRPr lang="en-US" sz="2400" dirty="0"/>
          </a:p>
          <a:p>
            <a:r>
              <a:rPr lang="en-US" sz="2400" b="1" dirty="0"/>
              <a:t>Obesity</a:t>
            </a:r>
            <a:r>
              <a:rPr lang="en-US" sz="2400" dirty="0"/>
              <a:t> — </a:t>
            </a:r>
            <a:r>
              <a:rPr lang="en-US" sz="2400" dirty="0" smtClean="0"/>
              <a:t>Screen </a:t>
            </a:r>
            <a:r>
              <a:rPr lang="en-US" sz="2400" dirty="0"/>
              <a:t>all patients for obesity with a body mass index (BMI) and </a:t>
            </a:r>
            <a:r>
              <a:rPr lang="en-US" sz="2400" dirty="0" smtClean="0"/>
              <a:t>counsel </a:t>
            </a:r>
            <a:r>
              <a:rPr lang="en-US" sz="2400" dirty="0"/>
              <a:t>all patients to maintain a healthy body weight </a:t>
            </a:r>
            <a:r>
              <a:rPr lang="en-US" sz="2400" dirty="0" smtClean="0"/>
              <a:t>.</a:t>
            </a:r>
          </a:p>
          <a:p>
            <a:endParaRPr lang="en-US" sz="2400" dirty="0" smtClean="0"/>
          </a:p>
          <a:p>
            <a:r>
              <a:rPr lang="en-US" sz="2400" b="1" dirty="0" smtClean="0"/>
              <a:t>Smoking</a:t>
            </a:r>
            <a:r>
              <a:rPr lang="en-US" sz="2400" dirty="0" smtClean="0"/>
              <a:t>: </a:t>
            </a:r>
            <a:r>
              <a:rPr lang="en-US" sz="2400" dirty="0"/>
              <a:t>Smoking status should be </a:t>
            </a:r>
            <a:r>
              <a:rPr lang="en-US" sz="2400" dirty="0" smtClean="0"/>
              <a:t>documented and </a:t>
            </a:r>
            <a:r>
              <a:rPr lang="en-US" sz="2400" dirty="0"/>
              <a:t>for all patients who use tobacco, clinicians should offer the advice to quit, assess the patient’s interest in quitting, and, for those interested in quitting, offer the necessary tools </a:t>
            </a:r>
            <a:r>
              <a:rPr lang="en-US" sz="2400" dirty="0" smtClean="0"/>
              <a:t>and follow-up.</a:t>
            </a:r>
            <a:endParaRPr lang="en-US" sz="2400" dirty="0"/>
          </a:p>
          <a:p>
            <a:endParaRPr lang="en-US" sz="2400" dirty="0"/>
          </a:p>
          <a:p>
            <a:r>
              <a:rPr lang="en-US" sz="2400" b="1" dirty="0" smtClean="0"/>
              <a:t>Vascular diseases; Abdominal </a:t>
            </a:r>
            <a:r>
              <a:rPr lang="en-US" sz="2400" b="1" dirty="0"/>
              <a:t>aortic aneurysm</a:t>
            </a:r>
            <a:r>
              <a:rPr lang="en-US" sz="2400" dirty="0"/>
              <a:t> : one-time ultrasound screening for AAA in men </a:t>
            </a:r>
            <a:r>
              <a:rPr lang="en-US" sz="2400" dirty="0" smtClean="0"/>
              <a:t>aged </a:t>
            </a:r>
            <a:r>
              <a:rPr lang="en-US" sz="2400" b="1" dirty="0"/>
              <a:t>65 to 75 years </a:t>
            </a:r>
            <a:r>
              <a:rPr lang="en-US" sz="2400" dirty="0"/>
              <a:t>who are current or former smokers.</a:t>
            </a:r>
          </a:p>
          <a:p>
            <a:pPr marL="0" indent="0">
              <a:buNone/>
            </a:pPr>
            <a:endParaRPr lang="en-US" sz="2400" b="1" dirty="0"/>
          </a:p>
          <a:p>
            <a:r>
              <a:rPr lang="en-US" sz="2400" b="1" dirty="0"/>
              <a:t>SEXUALLY TRANSMITTED AND BLOODBORNE </a:t>
            </a:r>
            <a:r>
              <a:rPr lang="en-US" sz="2400" b="1" dirty="0" smtClean="0"/>
              <a:t>INFECTIONS </a:t>
            </a:r>
            <a:r>
              <a:rPr lang="en-US" sz="2400" dirty="0" smtClean="0"/>
              <a:t>e.g. Gonorrhea and Chlamydia</a:t>
            </a:r>
          </a:p>
          <a:p>
            <a:endParaRPr lang="en-US" sz="2400" dirty="0" smtClean="0"/>
          </a:p>
          <a:p>
            <a:endParaRPr lang="en-US" sz="1800" dirty="0"/>
          </a:p>
        </p:txBody>
      </p:sp>
    </p:spTree>
    <p:extLst>
      <p:ext uri="{BB962C8B-B14F-4D97-AF65-F5344CB8AC3E}">
        <p14:creationId xmlns:p14="http://schemas.microsoft.com/office/powerpoint/2010/main" val="3556022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572635"/>
          </a:xfrm>
        </p:spPr>
        <p:txBody>
          <a:bodyPr>
            <a:normAutofit fontScale="90000"/>
          </a:bodyPr>
          <a:lstStyle/>
          <a:p>
            <a:r>
              <a:rPr lang="en-US" sz="3600" b="1" dirty="0" smtClean="0"/>
              <a:t/>
            </a:r>
            <a:br>
              <a:rPr lang="en-US" sz="3600" b="1" dirty="0" smtClean="0"/>
            </a:br>
            <a:r>
              <a:rPr lang="en-US" sz="3600" b="1" dirty="0" smtClean="0"/>
              <a:t/>
            </a:r>
            <a:br>
              <a:rPr lang="en-US" sz="3600" b="1" dirty="0" smtClean="0"/>
            </a:br>
            <a:r>
              <a:rPr lang="en-US" sz="3600" b="1" dirty="0" smtClean="0"/>
              <a:t>PSYCHOSOCIAL </a:t>
            </a:r>
            <a:r>
              <a:rPr lang="en-US" sz="3600" b="1" dirty="0"/>
              <a:t>HEALTH CONCERNS: </a:t>
            </a:r>
            <a:r>
              <a:rPr lang="en-US" sz="3600" dirty="0"/>
              <a:t>Depression, Anxiety, Substance-related problems, etc.</a:t>
            </a:r>
            <a:r>
              <a:rPr lang="en-US" b="1" dirty="0"/>
              <a:t/>
            </a:r>
            <a:br>
              <a:rPr lang="en-US" b="1" dirty="0"/>
            </a:br>
            <a:r>
              <a:rPr lang="en-US" b="1" dirty="0" smtClean="0"/>
              <a:t/>
            </a:r>
            <a:br>
              <a:rPr lang="en-US" b="1" dirty="0" smtClean="0"/>
            </a:br>
            <a:endParaRPr lang="en-US" dirty="0"/>
          </a:p>
        </p:txBody>
      </p:sp>
      <p:sp>
        <p:nvSpPr>
          <p:cNvPr id="3" name="Content Placeholder 2"/>
          <p:cNvSpPr>
            <a:spLocks noGrp="1"/>
          </p:cNvSpPr>
          <p:nvPr>
            <p:ph idx="1"/>
          </p:nvPr>
        </p:nvSpPr>
        <p:spPr>
          <a:xfrm>
            <a:off x="748145" y="1847272"/>
            <a:ext cx="10972800" cy="4525963"/>
          </a:xfrm>
        </p:spPr>
        <p:txBody>
          <a:bodyPr/>
          <a:lstStyle/>
          <a:p>
            <a:pPr marL="0" indent="0">
              <a:buNone/>
            </a:pPr>
            <a:r>
              <a:rPr lang="en-US" b="1" dirty="0" smtClean="0"/>
              <a:t>Depression:</a:t>
            </a:r>
          </a:p>
          <a:p>
            <a:r>
              <a:rPr lang="en-US" sz="1800" dirty="0" smtClean="0"/>
              <a:t>General </a:t>
            </a:r>
            <a:r>
              <a:rPr lang="en-US" sz="1800" dirty="0"/>
              <a:t>population screening for depression, when the practice setting has adequate systems to ensure accurate diagnosis, effective treatment, and appropriate follow-up.  </a:t>
            </a:r>
          </a:p>
          <a:p>
            <a:endParaRPr lang="en-US" sz="1800" dirty="0"/>
          </a:p>
          <a:p>
            <a:r>
              <a:rPr lang="en-US" sz="1800" dirty="0" smtClean="0"/>
              <a:t>Screen </a:t>
            </a:r>
            <a:r>
              <a:rPr lang="en-US" sz="1800" b="1" dirty="0"/>
              <a:t>all adults </a:t>
            </a:r>
            <a:r>
              <a:rPr lang="en-US" sz="1800" dirty="0"/>
              <a:t>for depression at the time of a routine visit.</a:t>
            </a:r>
          </a:p>
          <a:p>
            <a:endParaRPr lang="en-US" sz="1800" dirty="0"/>
          </a:p>
          <a:p>
            <a:r>
              <a:rPr lang="en-US" sz="1800" b="1" dirty="0"/>
              <a:t>Method of screening: </a:t>
            </a:r>
            <a:r>
              <a:rPr lang="en-US" sz="1800" dirty="0"/>
              <a:t>The Patient Health Questionnaire-2 (PHQ-2), also called the “Two-Question Screen:</a:t>
            </a:r>
          </a:p>
          <a:p>
            <a:pPr marL="0" indent="0">
              <a:buNone/>
            </a:pPr>
            <a:r>
              <a:rPr lang="en-US" sz="1800" dirty="0" smtClean="0"/>
              <a:t>- During </a:t>
            </a:r>
            <a:r>
              <a:rPr lang="en-US" sz="1800" dirty="0"/>
              <a:t>the last month, have you often been bothered by feeling down, depressed, or hopeless?</a:t>
            </a:r>
          </a:p>
          <a:p>
            <a:pPr marL="0" indent="0">
              <a:buNone/>
            </a:pPr>
            <a:r>
              <a:rPr lang="en-US" sz="1800" dirty="0" smtClean="0"/>
              <a:t>- During </a:t>
            </a:r>
            <a:r>
              <a:rPr lang="en-US" sz="1800" dirty="0"/>
              <a:t>the last month, have you often been bothered by having little interest or pleasure in doing things?</a:t>
            </a:r>
          </a:p>
          <a:p>
            <a:endParaRPr lang="en-US" sz="1800" dirty="0"/>
          </a:p>
        </p:txBody>
      </p:sp>
    </p:spTree>
    <p:extLst>
      <p:ext uri="{BB962C8B-B14F-4D97-AF65-F5344CB8AC3E}">
        <p14:creationId xmlns:p14="http://schemas.microsoft.com/office/powerpoint/2010/main" val="111779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Osteoporosis</a:t>
            </a:r>
          </a:p>
        </p:txBody>
      </p:sp>
      <p:sp>
        <p:nvSpPr>
          <p:cNvPr id="3" name="Content Placeholder 2"/>
          <p:cNvSpPr>
            <a:spLocks noGrp="1"/>
          </p:cNvSpPr>
          <p:nvPr>
            <p:ph idx="1"/>
          </p:nvPr>
        </p:nvSpPr>
        <p:spPr/>
        <p:txBody>
          <a:bodyPr>
            <a:normAutofit fontScale="92500" lnSpcReduction="20000"/>
          </a:bodyPr>
          <a:lstStyle/>
          <a:p>
            <a:pPr fontAlgn="base"/>
            <a:r>
              <a:rPr lang="en-US" b="1" dirty="0"/>
              <a:t>National Osteoporosis Foundation (NOF) recommends bone mineral density (BMD) testing for:</a:t>
            </a:r>
          </a:p>
          <a:p>
            <a:pPr fontAlgn="base"/>
            <a:endParaRPr lang="en-US" dirty="0"/>
          </a:p>
          <a:p>
            <a:pPr lvl="1" fontAlgn="base"/>
            <a:r>
              <a:rPr lang="en-US" dirty="0"/>
              <a:t>all women ≥ 65 years old</a:t>
            </a:r>
          </a:p>
          <a:p>
            <a:pPr lvl="1" fontAlgn="base"/>
            <a:r>
              <a:rPr lang="en-US" dirty="0"/>
              <a:t>all men ≥ 70 years old</a:t>
            </a:r>
          </a:p>
          <a:p>
            <a:pPr lvl="1" fontAlgn="base"/>
            <a:r>
              <a:rPr lang="en-US" dirty="0" err="1"/>
              <a:t>Perimenopausal</a:t>
            </a:r>
            <a:r>
              <a:rPr lang="en-US" dirty="0"/>
              <a:t> women, postmenopausal women &lt; 65 years old, and men aged 50-69 years with high risk for fracture</a:t>
            </a:r>
          </a:p>
          <a:p>
            <a:pPr lvl="1" fontAlgn="base"/>
            <a:r>
              <a:rPr lang="en-US" dirty="0"/>
              <a:t>any adult with </a:t>
            </a:r>
            <a:r>
              <a:rPr lang="en-US" dirty="0" smtClean="0"/>
              <a:t>low trauma fracture </a:t>
            </a:r>
            <a:r>
              <a:rPr lang="en-US" dirty="0"/>
              <a:t>after age 50 years</a:t>
            </a:r>
          </a:p>
          <a:p>
            <a:pPr lvl="1" fontAlgn="base"/>
            <a:r>
              <a:rPr lang="en-US" dirty="0"/>
              <a:t>any adult with condition (such as rheumatoid arthritis) or use of medication (such as glucocorticoids for ≥ 3 months) associated with bone </a:t>
            </a:r>
            <a:r>
              <a:rPr lang="en-US" dirty="0" smtClean="0"/>
              <a:t>loss or </a:t>
            </a:r>
            <a:r>
              <a:rPr lang="en-US" dirty="0"/>
              <a:t>low bone </a:t>
            </a:r>
            <a:r>
              <a:rPr lang="en-US" dirty="0" smtClean="0"/>
              <a:t>mass.</a:t>
            </a:r>
            <a:endParaRPr lang="en-US" dirty="0"/>
          </a:p>
          <a:p>
            <a:endParaRPr lang="en-US" sz="1800" dirty="0"/>
          </a:p>
        </p:txBody>
      </p:sp>
    </p:spTree>
    <p:extLst>
      <p:ext uri="{BB962C8B-B14F-4D97-AF65-F5344CB8AC3E}">
        <p14:creationId xmlns:p14="http://schemas.microsoft.com/office/powerpoint/2010/main" val="2749040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Osteoporosis</a:t>
            </a:r>
          </a:p>
        </p:txBody>
      </p:sp>
      <p:sp>
        <p:nvSpPr>
          <p:cNvPr id="3" name="Content Placeholder 2"/>
          <p:cNvSpPr>
            <a:spLocks noGrp="1"/>
          </p:cNvSpPr>
          <p:nvPr>
            <p:ph idx="1"/>
          </p:nvPr>
        </p:nvSpPr>
        <p:spPr/>
        <p:txBody>
          <a:bodyPr>
            <a:normAutofit lnSpcReduction="10000"/>
          </a:bodyPr>
          <a:lstStyle/>
          <a:p>
            <a:r>
              <a:rPr lang="en-US" sz="2400" dirty="0"/>
              <a:t>Method of screening: </a:t>
            </a:r>
            <a:r>
              <a:rPr lang="en-US" sz="2400" b="1" dirty="0"/>
              <a:t>Dual-energy x-ray absorptiometry</a:t>
            </a:r>
            <a:r>
              <a:rPr lang="en-US" sz="2400" dirty="0"/>
              <a:t> (DXA)</a:t>
            </a:r>
          </a:p>
          <a:p>
            <a:endParaRPr lang="en-US" sz="2400" dirty="0"/>
          </a:p>
          <a:p>
            <a:r>
              <a:rPr lang="en-US" sz="2400" dirty="0"/>
              <a:t>Frequency of screening:  a follow-up DXA in 10 to 15 years if DXA showed normal or slightly low bone mass (T-score -1.01 to -1.49), with no risk factors for accelerated bone loss and with low absolute fracture risk.</a:t>
            </a:r>
          </a:p>
          <a:p>
            <a:endParaRPr lang="en-US" sz="2400" dirty="0"/>
          </a:p>
          <a:p>
            <a:pPr marL="457200" indent="-457200">
              <a:buSzPct val="85000"/>
              <a:buFontTx/>
              <a:buChar char="-"/>
            </a:pPr>
            <a:r>
              <a:rPr lang="en-US" sz="2400" dirty="0">
                <a:cs typeface="Times New Roman" panose="02020603050405020304" pitchFamily="18" charset="0"/>
              </a:rPr>
              <a:t>The National osteoporosis foundation (NOF) recommends at least 1200mg calcium and </a:t>
            </a:r>
            <a:r>
              <a:rPr lang="en-US" sz="2400" dirty="0" smtClean="0">
                <a:cs typeface="Times New Roman" panose="02020603050405020304" pitchFamily="18" charset="0"/>
              </a:rPr>
              <a:t>800 </a:t>
            </a:r>
            <a:r>
              <a:rPr lang="en-US" sz="2400" dirty="0">
                <a:cs typeface="Times New Roman" panose="02020603050405020304" pitchFamily="18" charset="0"/>
              </a:rPr>
              <a:t>IU/day of </a:t>
            </a:r>
            <a:r>
              <a:rPr lang="en-US" sz="2400" dirty="0" err="1">
                <a:cs typeface="Times New Roman" panose="02020603050405020304" pitchFamily="18" charset="0"/>
              </a:rPr>
              <a:t>vit</a:t>
            </a:r>
            <a:r>
              <a:rPr lang="en-US" sz="2400" dirty="0">
                <a:cs typeface="Times New Roman" panose="02020603050405020304" pitchFamily="18" charset="0"/>
              </a:rPr>
              <a:t> D for all </a:t>
            </a:r>
            <a:r>
              <a:rPr lang="en-US" sz="2400" dirty="0" smtClean="0">
                <a:cs typeface="Times New Roman" panose="02020603050405020304" pitchFamily="18" charset="0"/>
              </a:rPr>
              <a:t>adults </a:t>
            </a:r>
            <a:r>
              <a:rPr lang="en-US" sz="2400" dirty="0">
                <a:cs typeface="Times New Roman" panose="02020603050405020304" pitchFamily="18" charset="0"/>
              </a:rPr>
              <a:t>above 50 </a:t>
            </a:r>
            <a:r>
              <a:rPr lang="en-US" sz="2400" dirty="0" smtClean="0">
                <a:cs typeface="Times New Roman" panose="02020603050405020304" pitchFamily="18" charset="0"/>
              </a:rPr>
              <a:t>years </a:t>
            </a:r>
            <a:r>
              <a:rPr lang="en-US" sz="2400" dirty="0" smtClean="0">
                <a:cs typeface="Times New Roman" panose="02020603050405020304" pitchFamily="18" charset="0"/>
              </a:rPr>
              <a:t>of age</a:t>
            </a:r>
            <a:r>
              <a:rPr lang="en-US" sz="2400" dirty="0">
                <a:cs typeface="Times New Roman" panose="02020603050405020304" pitchFamily="18" charset="0"/>
              </a:rPr>
              <a:t>.</a:t>
            </a:r>
          </a:p>
          <a:p>
            <a:pPr marL="457200" indent="-457200">
              <a:buSzPct val="85000"/>
              <a:buFontTx/>
              <a:buChar char="-"/>
            </a:pPr>
            <a:endParaRPr lang="en-US" sz="2400" dirty="0">
              <a:cs typeface="Times New Roman" panose="02020603050405020304" pitchFamily="18" charset="0"/>
            </a:endParaRPr>
          </a:p>
          <a:p>
            <a:pPr marL="457200" indent="-457200">
              <a:buSzPct val="85000"/>
              <a:buFontTx/>
              <a:buChar char="-"/>
            </a:pPr>
            <a:r>
              <a:rPr lang="en-US" sz="2400" dirty="0">
                <a:cs typeface="Times New Roman" panose="02020603050405020304" pitchFamily="18" charset="0"/>
              </a:rPr>
              <a:t>Recommends also participation in </a:t>
            </a:r>
            <a:r>
              <a:rPr lang="en-US" sz="2400" dirty="0" smtClean="0">
                <a:cs typeface="Times New Roman" panose="02020603050405020304" pitchFamily="18" charset="0"/>
              </a:rPr>
              <a:t>weight </a:t>
            </a:r>
            <a:r>
              <a:rPr lang="en-US" sz="2400" dirty="0">
                <a:cs typeface="Times New Roman" panose="02020603050405020304" pitchFamily="18" charset="0"/>
              </a:rPr>
              <a:t>bearing and muscle-building </a:t>
            </a:r>
            <a:r>
              <a:rPr lang="en-US" sz="2400" dirty="0" smtClean="0">
                <a:cs typeface="Times New Roman" panose="02020603050405020304" pitchFamily="18" charset="0"/>
              </a:rPr>
              <a:t>exercise</a:t>
            </a:r>
            <a:r>
              <a:rPr lang="en-US" sz="2400" b="1" dirty="0" smtClean="0">
                <a:cs typeface="Times New Roman" panose="02020603050405020304" pitchFamily="18" charset="0"/>
              </a:rPr>
              <a:t>, </a:t>
            </a:r>
            <a:r>
              <a:rPr lang="en-US" sz="2400" dirty="0" smtClean="0"/>
              <a:t>lifestyle modification and </a:t>
            </a:r>
            <a:r>
              <a:rPr lang="en-US" sz="2400" dirty="0"/>
              <a:t>fall prevention.</a:t>
            </a:r>
            <a:endParaRPr lang="en-US" sz="2400" b="1" dirty="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124981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screening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2301453"/>
              </p:ext>
            </p:extLst>
          </p:nvPr>
        </p:nvGraphicFramePr>
        <p:xfrm>
          <a:off x="1588654" y="3278981"/>
          <a:ext cx="6936510" cy="3017520"/>
        </p:xfrm>
        <a:graphic>
          <a:graphicData uri="http://schemas.openxmlformats.org/drawingml/2006/table">
            <a:tbl>
              <a:tblPr/>
              <a:tblGrid>
                <a:gridCol w="815960">
                  <a:extLst>
                    <a:ext uri="{9D8B030D-6E8A-4147-A177-3AD203B41FA5}">
                      <a16:colId xmlns:a16="http://schemas.microsoft.com/office/drawing/2014/main" val="723632669"/>
                    </a:ext>
                  </a:extLst>
                </a:gridCol>
                <a:gridCol w="2040140">
                  <a:extLst>
                    <a:ext uri="{9D8B030D-6E8A-4147-A177-3AD203B41FA5}">
                      <a16:colId xmlns:a16="http://schemas.microsoft.com/office/drawing/2014/main" val="3509141809"/>
                    </a:ext>
                  </a:extLst>
                </a:gridCol>
                <a:gridCol w="2040140">
                  <a:extLst>
                    <a:ext uri="{9D8B030D-6E8A-4147-A177-3AD203B41FA5}">
                      <a16:colId xmlns:a16="http://schemas.microsoft.com/office/drawing/2014/main" val="690267990"/>
                    </a:ext>
                  </a:extLst>
                </a:gridCol>
                <a:gridCol w="2040270">
                  <a:extLst>
                    <a:ext uri="{9D8B030D-6E8A-4147-A177-3AD203B41FA5}">
                      <a16:colId xmlns:a16="http://schemas.microsoft.com/office/drawing/2014/main" val="349761872"/>
                    </a:ext>
                  </a:extLst>
                </a:gridCol>
              </a:tblGrid>
              <a:tr h="457200">
                <a:tc>
                  <a:txBody>
                    <a:bodyPr/>
                    <a:lstStyle/>
                    <a:p>
                      <a:pPr algn="l"/>
                      <a:r>
                        <a:rPr lang="en-US" b="1" dirty="0">
                          <a:solidFill>
                            <a:srgbClr val="FFFFFF"/>
                          </a:solidFill>
                          <a:effectLst/>
                        </a:rPr>
                        <a:t>Rank</a:t>
                      </a:r>
                    </a:p>
                  </a:txBody>
                  <a:tcPr anchor="ctr">
                    <a:lnL>
                      <a:noFill/>
                    </a:lnL>
                    <a:lnR>
                      <a:noFill/>
                    </a:lnR>
                    <a:lnT>
                      <a:noFill/>
                    </a:lnT>
                    <a:lnB>
                      <a:noFill/>
                    </a:lnB>
                    <a:solidFill>
                      <a:srgbClr val="722EA5"/>
                    </a:solidFill>
                  </a:tcPr>
                </a:tc>
                <a:tc>
                  <a:txBody>
                    <a:bodyPr/>
                    <a:lstStyle/>
                    <a:p>
                      <a:pPr algn="l"/>
                      <a:r>
                        <a:rPr lang="en-US" b="1">
                          <a:solidFill>
                            <a:srgbClr val="FFFFFF"/>
                          </a:solidFill>
                          <a:effectLst/>
                        </a:rPr>
                        <a:t>Cancer</a:t>
                      </a:r>
                    </a:p>
                  </a:txBody>
                  <a:tcPr anchor="ctr">
                    <a:lnL>
                      <a:noFill/>
                    </a:lnL>
                    <a:lnR>
                      <a:noFill/>
                    </a:lnR>
                    <a:lnT>
                      <a:noFill/>
                    </a:lnT>
                    <a:lnB>
                      <a:noFill/>
                    </a:lnB>
                    <a:solidFill>
                      <a:srgbClr val="722EA5"/>
                    </a:solidFill>
                  </a:tcPr>
                </a:tc>
                <a:tc>
                  <a:txBody>
                    <a:bodyPr/>
                    <a:lstStyle/>
                    <a:p>
                      <a:pPr algn="r"/>
                      <a:r>
                        <a:rPr lang="en-US" b="1">
                          <a:solidFill>
                            <a:srgbClr val="FFFFFF"/>
                          </a:solidFill>
                          <a:effectLst/>
                        </a:rPr>
                        <a:t>New cases in 2020</a:t>
                      </a:r>
                    </a:p>
                  </a:txBody>
                  <a:tcPr anchor="ctr">
                    <a:lnL>
                      <a:noFill/>
                    </a:lnL>
                    <a:lnR>
                      <a:noFill/>
                    </a:lnR>
                    <a:lnT>
                      <a:noFill/>
                    </a:lnT>
                    <a:lnB>
                      <a:noFill/>
                    </a:lnB>
                    <a:solidFill>
                      <a:srgbClr val="722EA5"/>
                    </a:solidFill>
                  </a:tcPr>
                </a:tc>
                <a:tc>
                  <a:txBody>
                    <a:bodyPr/>
                    <a:lstStyle/>
                    <a:p>
                      <a:pPr algn="r"/>
                      <a:r>
                        <a:rPr lang="en-US" b="1">
                          <a:solidFill>
                            <a:srgbClr val="FFFFFF"/>
                          </a:solidFill>
                          <a:effectLst/>
                        </a:rPr>
                        <a:t>% of all cancers</a:t>
                      </a:r>
                    </a:p>
                  </a:txBody>
                  <a:tcPr anchor="ctr">
                    <a:lnL>
                      <a:noFill/>
                    </a:lnL>
                    <a:lnR>
                      <a:noFill/>
                    </a:lnR>
                    <a:lnT>
                      <a:noFill/>
                    </a:lnT>
                    <a:lnB>
                      <a:noFill/>
                    </a:lnB>
                    <a:solidFill>
                      <a:srgbClr val="722EA5"/>
                    </a:solidFill>
                  </a:tcPr>
                </a:tc>
                <a:extLst>
                  <a:ext uri="{0D108BD9-81ED-4DB2-BD59-A6C34878D82A}">
                    <a16:rowId xmlns:a16="http://schemas.microsoft.com/office/drawing/2014/main" val="1385706784"/>
                  </a:ext>
                </a:extLst>
              </a:tr>
              <a:tr h="304800">
                <a:tc>
                  <a:txBody>
                    <a:bodyPr/>
                    <a:lstStyle/>
                    <a:p>
                      <a:pPr algn="l"/>
                      <a:endParaRPr lang="en-US">
                        <a:solidFill>
                          <a:srgbClr val="292929"/>
                        </a:solidFill>
                        <a:effectLst/>
                        <a:latin typeface="FranklinGothic-Book-regular"/>
                      </a:endParaRPr>
                    </a:p>
                  </a:txBody>
                  <a:tcPr marT="22860" marB="22860" anchor="ctr">
                    <a:lnL>
                      <a:noFill/>
                    </a:lnL>
                    <a:lnR>
                      <a:noFill/>
                    </a:lnR>
                    <a:lnT>
                      <a:noFill/>
                    </a:lnT>
                    <a:lnB>
                      <a:noFill/>
                    </a:lnB>
                    <a:solidFill>
                      <a:srgbClr val="FFFFFF"/>
                    </a:solidFill>
                  </a:tcPr>
                </a:tc>
                <a:tc>
                  <a:txBody>
                    <a:bodyPr/>
                    <a:lstStyle/>
                    <a:p>
                      <a:pPr algn="l"/>
                      <a:r>
                        <a:rPr lang="en-US">
                          <a:solidFill>
                            <a:srgbClr val="292929"/>
                          </a:solidFill>
                          <a:effectLst/>
                          <a:latin typeface="FranklinGothic-Book-regular"/>
                        </a:rPr>
                        <a:t>All cancers*</a:t>
                      </a:r>
                    </a:p>
                  </a:txBody>
                  <a:tcPr marT="22860" marB="22860" anchor="ctr">
                    <a:lnL>
                      <a:noFill/>
                    </a:lnL>
                    <a:lnR>
                      <a:noFill/>
                    </a:lnR>
                    <a:lnT>
                      <a:noFill/>
                    </a:lnT>
                    <a:lnB>
                      <a:noFill/>
                    </a:lnB>
                    <a:solidFill>
                      <a:srgbClr val="FFFFFF"/>
                    </a:solidFill>
                  </a:tcPr>
                </a:tc>
                <a:tc>
                  <a:txBody>
                    <a:bodyPr/>
                    <a:lstStyle/>
                    <a:p>
                      <a:pPr algn="r"/>
                      <a:r>
                        <a:rPr lang="en-US">
                          <a:solidFill>
                            <a:srgbClr val="292929"/>
                          </a:solidFill>
                          <a:effectLst/>
                          <a:latin typeface="FranklinGothic-Book-regular"/>
                        </a:rPr>
                        <a:t>18,094,716</a:t>
                      </a:r>
                    </a:p>
                  </a:txBody>
                  <a:tcPr marT="22860" marB="22860" anchor="ctr">
                    <a:lnL>
                      <a:noFill/>
                    </a:lnL>
                    <a:lnR>
                      <a:noFill/>
                    </a:lnR>
                    <a:lnT>
                      <a:noFill/>
                    </a:lnT>
                    <a:lnB>
                      <a:noFill/>
                    </a:lnB>
                    <a:solidFill>
                      <a:srgbClr val="FFFFFF"/>
                    </a:solidFill>
                  </a:tcPr>
                </a:tc>
                <a:tc>
                  <a:txBody>
                    <a:bodyPr/>
                    <a:lstStyle/>
                    <a:p>
                      <a:pPr algn="r"/>
                      <a:endParaRPr lang="en-US">
                        <a:solidFill>
                          <a:srgbClr val="292929"/>
                        </a:solidFill>
                        <a:effectLst/>
                        <a:latin typeface="FranklinGothic-Book-regular"/>
                      </a:endParaRPr>
                    </a:p>
                  </a:txBody>
                  <a:tcPr marT="22860" marB="22860" anchor="ctr">
                    <a:lnL>
                      <a:noFill/>
                    </a:lnL>
                    <a:lnR>
                      <a:noFill/>
                    </a:lnR>
                    <a:lnT>
                      <a:noFill/>
                    </a:lnT>
                    <a:lnB>
                      <a:noFill/>
                    </a:lnB>
                    <a:solidFill>
                      <a:srgbClr val="FFFFFF"/>
                    </a:solidFill>
                  </a:tcPr>
                </a:tc>
                <a:extLst>
                  <a:ext uri="{0D108BD9-81ED-4DB2-BD59-A6C34878D82A}">
                    <a16:rowId xmlns:a16="http://schemas.microsoft.com/office/drawing/2014/main" val="305307061"/>
                  </a:ext>
                </a:extLst>
              </a:tr>
              <a:tr h="304800">
                <a:tc>
                  <a:txBody>
                    <a:bodyPr/>
                    <a:lstStyle/>
                    <a:p>
                      <a:pPr algn="l"/>
                      <a:r>
                        <a:rPr lang="en-US">
                          <a:solidFill>
                            <a:srgbClr val="292929"/>
                          </a:solidFill>
                          <a:effectLst/>
                          <a:latin typeface="FranklinGothic-Book-regular"/>
                        </a:rPr>
                        <a:t>1</a:t>
                      </a:r>
                    </a:p>
                  </a:txBody>
                  <a:tcPr marT="22860" marB="22860" anchor="ctr">
                    <a:lnL>
                      <a:noFill/>
                    </a:lnL>
                    <a:lnR>
                      <a:noFill/>
                    </a:lnR>
                    <a:lnT>
                      <a:noFill/>
                    </a:lnT>
                    <a:lnB>
                      <a:noFill/>
                    </a:lnB>
                    <a:solidFill>
                      <a:srgbClr val="FDF5EA"/>
                    </a:solidFill>
                  </a:tcPr>
                </a:tc>
                <a:tc>
                  <a:txBody>
                    <a:bodyPr/>
                    <a:lstStyle/>
                    <a:p>
                      <a:pPr algn="l"/>
                      <a:r>
                        <a:rPr lang="en-US">
                          <a:solidFill>
                            <a:srgbClr val="292929"/>
                          </a:solidFill>
                          <a:effectLst/>
                          <a:latin typeface="FranklinGothic-Book-regular"/>
                        </a:rPr>
                        <a:t>Breast</a:t>
                      </a:r>
                    </a:p>
                  </a:txBody>
                  <a:tcPr marT="22860" marB="22860" anchor="ctr">
                    <a:lnL>
                      <a:noFill/>
                    </a:lnL>
                    <a:lnR>
                      <a:noFill/>
                    </a:lnR>
                    <a:lnT>
                      <a:noFill/>
                    </a:lnT>
                    <a:lnB>
                      <a:noFill/>
                    </a:lnB>
                    <a:solidFill>
                      <a:srgbClr val="FDF5EA"/>
                    </a:solidFill>
                  </a:tcPr>
                </a:tc>
                <a:tc>
                  <a:txBody>
                    <a:bodyPr/>
                    <a:lstStyle/>
                    <a:p>
                      <a:pPr algn="r"/>
                      <a:r>
                        <a:rPr lang="en-US">
                          <a:solidFill>
                            <a:srgbClr val="292929"/>
                          </a:solidFill>
                          <a:effectLst/>
                          <a:latin typeface="FranklinGothic-Book-regular"/>
                        </a:rPr>
                        <a:t>2,261,419</a:t>
                      </a:r>
                    </a:p>
                  </a:txBody>
                  <a:tcPr marT="22860" marB="22860" anchor="ctr">
                    <a:lnL>
                      <a:noFill/>
                    </a:lnL>
                    <a:lnR>
                      <a:noFill/>
                    </a:lnR>
                    <a:lnT>
                      <a:noFill/>
                    </a:lnT>
                    <a:lnB>
                      <a:noFill/>
                    </a:lnB>
                    <a:solidFill>
                      <a:srgbClr val="FDF5EA"/>
                    </a:solidFill>
                  </a:tcPr>
                </a:tc>
                <a:tc>
                  <a:txBody>
                    <a:bodyPr/>
                    <a:lstStyle/>
                    <a:p>
                      <a:pPr algn="r"/>
                      <a:r>
                        <a:rPr lang="en-US">
                          <a:solidFill>
                            <a:srgbClr val="292929"/>
                          </a:solidFill>
                          <a:effectLst/>
                          <a:latin typeface="FranklinGothic-Book-regular"/>
                        </a:rPr>
                        <a:t>12.5</a:t>
                      </a:r>
                    </a:p>
                  </a:txBody>
                  <a:tcPr marT="22860" marB="22860" anchor="ctr">
                    <a:lnL>
                      <a:noFill/>
                    </a:lnL>
                    <a:lnR>
                      <a:noFill/>
                    </a:lnR>
                    <a:lnT>
                      <a:noFill/>
                    </a:lnT>
                    <a:lnB>
                      <a:noFill/>
                    </a:lnB>
                    <a:solidFill>
                      <a:srgbClr val="FDF5EA"/>
                    </a:solidFill>
                  </a:tcPr>
                </a:tc>
                <a:extLst>
                  <a:ext uri="{0D108BD9-81ED-4DB2-BD59-A6C34878D82A}">
                    <a16:rowId xmlns:a16="http://schemas.microsoft.com/office/drawing/2014/main" val="1926907237"/>
                  </a:ext>
                </a:extLst>
              </a:tr>
              <a:tr h="304800">
                <a:tc>
                  <a:txBody>
                    <a:bodyPr/>
                    <a:lstStyle/>
                    <a:p>
                      <a:pPr algn="l"/>
                      <a:r>
                        <a:rPr lang="en-US">
                          <a:solidFill>
                            <a:srgbClr val="292929"/>
                          </a:solidFill>
                          <a:effectLst/>
                          <a:latin typeface="FranklinGothic-Book-regular"/>
                        </a:rPr>
                        <a:t>2</a:t>
                      </a:r>
                    </a:p>
                  </a:txBody>
                  <a:tcPr marT="22860" marB="22860" anchor="ctr">
                    <a:lnL>
                      <a:noFill/>
                    </a:lnL>
                    <a:lnR>
                      <a:noFill/>
                    </a:lnR>
                    <a:lnT>
                      <a:noFill/>
                    </a:lnT>
                    <a:lnB>
                      <a:noFill/>
                    </a:lnB>
                    <a:solidFill>
                      <a:srgbClr val="FFFFFF"/>
                    </a:solidFill>
                  </a:tcPr>
                </a:tc>
                <a:tc>
                  <a:txBody>
                    <a:bodyPr/>
                    <a:lstStyle/>
                    <a:p>
                      <a:pPr algn="l"/>
                      <a:r>
                        <a:rPr lang="en-US" dirty="0">
                          <a:solidFill>
                            <a:srgbClr val="292929"/>
                          </a:solidFill>
                          <a:effectLst/>
                          <a:latin typeface="FranklinGothic-Book-regular"/>
                        </a:rPr>
                        <a:t>Lung</a:t>
                      </a:r>
                    </a:p>
                  </a:txBody>
                  <a:tcPr marT="22860" marB="22860" anchor="ctr">
                    <a:lnL>
                      <a:noFill/>
                    </a:lnL>
                    <a:lnR>
                      <a:noFill/>
                    </a:lnR>
                    <a:lnT>
                      <a:noFill/>
                    </a:lnT>
                    <a:lnB>
                      <a:noFill/>
                    </a:lnB>
                    <a:solidFill>
                      <a:srgbClr val="FFFFFF"/>
                    </a:solidFill>
                  </a:tcPr>
                </a:tc>
                <a:tc>
                  <a:txBody>
                    <a:bodyPr/>
                    <a:lstStyle/>
                    <a:p>
                      <a:pPr algn="r"/>
                      <a:r>
                        <a:rPr lang="en-US">
                          <a:solidFill>
                            <a:srgbClr val="292929"/>
                          </a:solidFill>
                          <a:effectLst/>
                          <a:latin typeface="FranklinGothic-Book-regular"/>
                        </a:rPr>
                        <a:t>2,206,771</a:t>
                      </a:r>
                    </a:p>
                  </a:txBody>
                  <a:tcPr marT="22860" marB="22860" anchor="ctr">
                    <a:lnL>
                      <a:noFill/>
                    </a:lnL>
                    <a:lnR>
                      <a:noFill/>
                    </a:lnR>
                    <a:lnT>
                      <a:noFill/>
                    </a:lnT>
                    <a:lnB>
                      <a:noFill/>
                    </a:lnB>
                    <a:solidFill>
                      <a:srgbClr val="FFFFFF"/>
                    </a:solidFill>
                  </a:tcPr>
                </a:tc>
                <a:tc>
                  <a:txBody>
                    <a:bodyPr/>
                    <a:lstStyle/>
                    <a:p>
                      <a:pPr algn="r"/>
                      <a:r>
                        <a:rPr lang="en-US">
                          <a:solidFill>
                            <a:srgbClr val="292929"/>
                          </a:solidFill>
                          <a:effectLst/>
                          <a:latin typeface="FranklinGothic-Book-regular"/>
                        </a:rPr>
                        <a:t>12.2</a:t>
                      </a:r>
                    </a:p>
                  </a:txBody>
                  <a:tcPr marT="22860" marB="22860" anchor="ctr">
                    <a:lnL>
                      <a:noFill/>
                    </a:lnL>
                    <a:lnR>
                      <a:noFill/>
                    </a:lnR>
                    <a:lnT>
                      <a:noFill/>
                    </a:lnT>
                    <a:lnB>
                      <a:noFill/>
                    </a:lnB>
                    <a:solidFill>
                      <a:srgbClr val="FFFFFF"/>
                    </a:solidFill>
                  </a:tcPr>
                </a:tc>
                <a:extLst>
                  <a:ext uri="{0D108BD9-81ED-4DB2-BD59-A6C34878D82A}">
                    <a16:rowId xmlns:a16="http://schemas.microsoft.com/office/drawing/2014/main" val="3108169420"/>
                  </a:ext>
                </a:extLst>
              </a:tr>
              <a:tr h="304800">
                <a:tc>
                  <a:txBody>
                    <a:bodyPr/>
                    <a:lstStyle/>
                    <a:p>
                      <a:pPr algn="l"/>
                      <a:r>
                        <a:rPr lang="en-US">
                          <a:solidFill>
                            <a:srgbClr val="292929"/>
                          </a:solidFill>
                          <a:effectLst/>
                          <a:latin typeface="FranklinGothic-Book-regular"/>
                        </a:rPr>
                        <a:t>3</a:t>
                      </a:r>
                    </a:p>
                  </a:txBody>
                  <a:tcPr marT="22860" marB="22860" anchor="ctr">
                    <a:lnL>
                      <a:noFill/>
                    </a:lnL>
                    <a:lnR>
                      <a:noFill/>
                    </a:lnR>
                    <a:lnT>
                      <a:noFill/>
                    </a:lnT>
                    <a:lnB>
                      <a:noFill/>
                    </a:lnB>
                    <a:solidFill>
                      <a:srgbClr val="FDF5EA"/>
                    </a:solidFill>
                  </a:tcPr>
                </a:tc>
                <a:tc>
                  <a:txBody>
                    <a:bodyPr/>
                    <a:lstStyle/>
                    <a:p>
                      <a:pPr algn="l"/>
                      <a:r>
                        <a:rPr lang="en-US">
                          <a:solidFill>
                            <a:srgbClr val="292929"/>
                          </a:solidFill>
                          <a:effectLst/>
                          <a:latin typeface="FranklinGothic-Book-regular"/>
                        </a:rPr>
                        <a:t>Colorectal**</a:t>
                      </a:r>
                    </a:p>
                  </a:txBody>
                  <a:tcPr marT="22860" marB="22860" anchor="ctr">
                    <a:lnL>
                      <a:noFill/>
                    </a:lnL>
                    <a:lnR>
                      <a:noFill/>
                    </a:lnR>
                    <a:lnT>
                      <a:noFill/>
                    </a:lnT>
                    <a:lnB>
                      <a:noFill/>
                    </a:lnB>
                    <a:solidFill>
                      <a:srgbClr val="FDF5EA"/>
                    </a:solidFill>
                  </a:tcPr>
                </a:tc>
                <a:tc>
                  <a:txBody>
                    <a:bodyPr/>
                    <a:lstStyle/>
                    <a:p>
                      <a:pPr algn="r"/>
                      <a:r>
                        <a:rPr lang="en-US">
                          <a:solidFill>
                            <a:srgbClr val="292929"/>
                          </a:solidFill>
                          <a:effectLst/>
                          <a:latin typeface="FranklinGothic-Book-regular"/>
                        </a:rPr>
                        <a:t>1,931,590</a:t>
                      </a:r>
                    </a:p>
                  </a:txBody>
                  <a:tcPr marT="22860" marB="22860" anchor="ctr">
                    <a:lnL>
                      <a:noFill/>
                    </a:lnL>
                    <a:lnR>
                      <a:noFill/>
                    </a:lnR>
                    <a:lnT>
                      <a:noFill/>
                    </a:lnT>
                    <a:lnB>
                      <a:noFill/>
                    </a:lnB>
                    <a:solidFill>
                      <a:srgbClr val="FDF5EA"/>
                    </a:solidFill>
                  </a:tcPr>
                </a:tc>
                <a:tc>
                  <a:txBody>
                    <a:bodyPr/>
                    <a:lstStyle/>
                    <a:p>
                      <a:pPr algn="r"/>
                      <a:r>
                        <a:rPr lang="en-US">
                          <a:solidFill>
                            <a:srgbClr val="292929"/>
                          </a:solidFill>
                          <a:effectLst/>
                          <a:latin typeface="FranklinGothic-Book-regular"/>
                        </a:rPr>
                        <a:t>10.7</a:t>
                      </a:r>
                    </a:p>
                  </a:txBody>
                  <a:tcPr marT="22860" marB="22860" anchor="ctr">
                    <a:lnL>
                      <a:noFill/>
                    </a:lnL>
                    <a:lnR>
                      <a:noFill/>
                    </a:lnR>
                    <a:lnT>
                      <a:noFill/>
                    </a:lnT>
                    <a:lnB>
                      <a:noFill/>
                    </a:lnB>
                    <a:solidFill>
                      <a:srgbClr val="FDF5EA"/>
                    </a:solidFill>
                  </a:tcPr>
                </a:tc>
                <a:extLst>
                  <a:ext uri="{0D108BD9-81ED-4DB2-BD59-A6C34878D82A}">
                    <a16:rowId xmlns:a16="http://schemas.microsoft.com/office/drawing/2014/main" val="4014511444"/>
                  </a:ext>
                </a:extLst>
              </a:tr>
              <a:tr h="304800">
                <a:tc>
                  <a:txBody>
                    <a:bodyPr/>
                    <a:lstStyle/>
                    <a:p>
                      <a:pPr algn="l"/>
                      <a:r>
                        <a:rPr lang="en-US">
                          <a:solidFill>
                            <a:srgbClr val="292929"/>
                          </a:solidFill>
                          <a:effectLst/>
                          <a:latin typeface="FranklinGothic-Book-regular"/>
                        </a:rPr>
                        <a:t>4</a:t>
                      </a:r>
                    </a:p>
                  </a:txBody>
                  <a:tcPr marT="22860" marB="22860" anchor="ctr">
                    <a:lnL>
                      <a:noFill/>
                    </a:lnL>
                    <a:lnR>
                      <a:noFill/>
                    </a:lnR>
                    <a:lnT>
                      <a:noFill/>
                    </a:lnT>
                    <a:lnB>
                      <a:noFill/>
                    </a:lnB>
                    <a:solidFill>
                      <a:srgbClr val="FFFFFF"/>
                    </a:solidFill>
                  </a:tcPr>
                </a:tc>
                <a:tc>
                  <a:txBody>
                    <a:bodyPr/>
                    <a:lstStyle/>
                    <a:p>
                      <a:pPr algn="l"/>
                      <a:r>
                        <a:rPr lang="en-US">
                          <a:solidFill>
                            <a:srgbClr val="292929"/>
                          </a:solidFill>
                          <a:effectLst/>
                          <a:latin typeface="FranklinGothic-Book-regular"/>
                        </a:rPr>
                        <a:t>Prostate</a:t>
                      </a:r>
                    </a:p>
                  </a:txBody>
                  <a:tcPr marT="22860" marB="22860" anchor="ctr">
                    <a:lnL>
                      <a:noFill/>
                    </a:lnL>
                    <a:lnR>
                      <a:noFill/>
                    </a:lnR>
                    <a:lnT>
                      <a:noFill/>
                    </a:lnT>
                    <a:lnB>
                      <a:noFill/>
                    </a:lnB>
                    <a:solidFill>
                      <a:srgbClr val="FFFFFF"/>
                    </a:solidFill>
                  </a:tcPr>
                </a:tc>
                <a:tc>
                  <a:txBody>
                    <a:bodyPr/>
                    <a:lstStyle/>
                    <a:p>
                      <a:pPr algn="r"/>
                      <a:r>
                        <a:rPr lang="en-US">
                          <a:solidFill>
                            <a:srgbClr val="292929"/>
                          </a:solidFill>
                          <a:effectLst/>
                          <a:latin typeface="FranklinGothic-Book-regular"/>
                        </a:rPr>
                        <a:t>1,414,259</a:t>
                      </a:r>
                    </a:p>
                  </a:txBody>
                  <a:tcPr marT="22860" marB="22860" anchor="ctr">
                    <a:lnL>
                      <a:noFill/>
                    </a:lnL>
                    <a:lnR>
                      <a:noFill/>
                    </a:lnR>
                    <a:lnT>
                      <a:noFill/>
                    </a:lnT>
                    <a:lnB>
                      <a:noFill/>
                    </a:lnB>
                    <a:solidFill>
                      <a:srgbClr val="FFFFFF"/>
                    </a:solidFill>
                  </a:tcPr>
                </a:tc>
                <a:tc>
                  <a:txBody>
                    <a:bodyPr/>
                    <a:lstStyle/>
                    <a:p>
                      <a:pPr algn="r"/>
                      <a:r>
                        <a:rPr lang="en-US">
                          <a:solidFill>
                            <a:srgbClr val="292929"/>
                          </a:solidFill>
                          <a:effectLst/>
                          <a:latin typeface="FranklinGothic-Book-regular"/>
                        </a:rPr>
                        <a:t>7.8</a:t>
                      </a:r>
                    </a:p>
                  </a:txBody>
                  <a:tcPr marT="22860" marB="22860" anchor="ctr">
                    <a:lnL>
                      <a:noFill/>
                    </a:lnL>
                    <a:lnR>
                      <a:noFill/>
                    </a:lnR>
                    <a:lnT>
                      <a:noFill/>
                    </a:lnT>
                    <a:lnB>
                      <a:noFill/>
                    </a:lnB>
                    <a:solidFill>
                      <a:srgbClr val="FFFFFF"/>
                    </a:solidFill>
                  </a:tcPr>
                </a:tc>
                <a:extLst>
                  <a:ext uri="{0D108BD9-81ED-4DB2-BD59-A6C34878D82A}">
                    <a16:rowId xmlns:a16="http://schemas.microsoft.com/office/drawing/2014/main" val="2336523283"/>
                  </a:ext>
                </a:extLst>
              </a:tr>
              <a:tr h="304800">
                <a:tc>
                  <a:txBody>
                    <a:bodyPr/>
                    <a:lstStyle/>
                    <a:p>
                      <a:pPr algn="l"/>
                      <a:r>
                        <a:rPr lang="en-US">
                          <a:solidFill>
                            <a:srgbClr val="292929"/>
                          </a:solidFill>
                          <a:effectLst/>
                          <a:latin typeface="FranklinGothic-Book-regular"/>
                        </a:rPr>
                        <a:t>5</a:t>
                      </a:r>
                    </a:p>
                  </a:txBody>
                  <a:tcPr marT="22860" marB="22860" anchor="ctr">
                    <a:lnL>
                      <a:noFill/>
                    </a:lnL>
                    <a:lnR>
                      <a:noFill/>
                    </a:lnR>
                    <a:lnT>
                      <a:noFill/>
                    </a:lnT>
                    <a:lnB>
                      <a:noFill/>
                    </a:lnB>
                    <a:solidFill>
                      <a:srgbClr val="FDF5EA"/>
                    </a:solidFill>
                  </a:tcPr>
                </a:tc>
                <a:tc>
                  <a:txBody>
                    <a:bodyPr/>
                    <a:lstStyle/>
                    <a:p>
                      <a:pPr algn="l"/>
                      <a:r>
                        <a:rPr lang="en-US">
                          <a:solidFill>
                            <a:srgbClr val="292929"/>
                          </a:solidFill>
                          <a:effectLst/>
                          <a:latin typeface="FranklinGothic-Book-regular"/>
                        </a:rPr>
                        <a:t>Stomach</a:t>
                      </a:r>
                    </a:p>
                  </a:txBody>
                  <a:tcPr marT="22860" marB="22860" anchor="ctr">
                    <a:lnL>
                      <a:noFill/>
                    </a:lnL>
                    <a:lnR>
                      <a:noFill/>
                    </a:lnR>
                    <a:lnT>
                      <a:noFill/>
                    </a:lnT>
                    <a:lnB>
                      <a:noFill/>
                    </a:lnB>
                    <a:solidFill>
                      <a:srgbClr val="FDF5EA"/>
                    </a:solidFill>
                  </a:tcPr>
                </a:tc>
                <a:tc>
                  <a:txBody>
                    <a:bodyPr/>
                    <a:lstStyle/>
                    <a:p>
                      <a:pPr algn="r"/>
                      <a:r>
                        <a:rPr lang="en-US">
                          <a:solidFill>
                            <a:srgbClr val="292929"/>
                          </a:solidFill>
                          <a:effectLst/>
                          <a:latin typeface="FranklinGothic-Book-regular"/>
                        </a:rPr>
                        <a:t>1,089,103</a:t>
                      </a:r>
                    </a:p>
                  </a:txBody>
                  <a:tcPr marT="22860" marB="22860" anchor="ctr">
                    <a:lnL>
                      <a:noFill/>
                    </a:lnL>
                    <a:lnR>
                      <a:noFill/>
                    </a:lnR>
                    <a:lnT>
                      <a:noFill/>
                    </a:lnT>
                    <a:lnB>
                      <a:noFill/>
                    </a:lnB>
                    <a:solidFill>
                      <a:srgbClr val="FDF5EA"/>
                    </a:solidFill>
                  </a:tcPr>
                </a:tc>
                <a:tc>
                  <a:txBody>
                    <a:bodyPr/>
                    <a:lstStyle/>
                    <a:p>
                      <a:pPr algn="r"/>
                      <a:r>
                        <a:rPr lang="en-US">
                          <a:solidFill>
                            <a:srgbClr val="292929"/>
                          </a:solidFill>
                          <a:effectLst/>
                          <a:latin typeface="FranklinGothic-Book-regular"/>
                        </a:rPr>
                        <a:t>6.0</a:t>
                      </a:r>
                    </a:p>
                  </a:txBody>
                  <a:tcPr marT="22860" marB="22860" anchor="ctr">
                    <a:lnL>
                      <a:noFill/>
                    </a:lnL>
                    <a:lnR>
                      <a:noFill/>
                    </a:lnR>
                    <a:lnT>
                      <a:noFill/>
                    </a:lnT>
                    <a:lnB>
                      <a:noFill/>
                    </a:lnB>
                    <a:solidFill>
                      <a:srgbClr val="FDF5EA"/>
                    </a:solidFill>
                  </a:tcPr>
                </a:tc>
                <a:extLst>
                  <a:ext uri="{0D108BD9-81ED-4DB2-BD59-A6C34878D82A}">
                    <a16:rowId xmlns:a16="http://schemas.microsoft.com/office/drawing/2014/main" val="3672677095"/>
                  </a:ext>
                </a:extLst>
              </a:tr>
              <a:tr h="304800">
                <a:tc>
                  <a:txBody>
                    <a:bodyPr/>
                    <a:lstStyle/>
                    <a:p>
                      <a:pPr algn="l"/>
                      <a:r>
                        <a:rPr lang="en-US">
                          <a:solidFill>
                            <a:srgbClr val="292929"/>
                          </a:solidFill>
                          <a:effectLst/>
                          <a:latin typeface="FranklinGothic-Book-regular"/>
                        </a:rPr>
                        <a:t>6</a:t>
                      </a:r>
                    </a:p>
                  </a:txBody>
                  <a:tcPr marT="22860" marB="22860" anchor="ctr">
                    <a:lnL>
                      <a:noFill/>
                    </a:lnL>
                    <a:lnR>
                      <a:noFill/>
                    </a:lnR>
                    <a:lnT>
                      <a:noFill/>
                    </a:lnT>
                    <a:lnB>
                      <a:noFill/>
                    </a:lnB>
                    <a:solidFill>
                      <a:srgbClr val="FFFFFF"/>
                    </a:solidFill>
                  </a:tcPr>
                </a:tc>
                <a:tc>
                  <a:txBody>
                    <a:bodyPr/>
                    <a:lstStyle/>
                    <a:p>
                      <a:pPr algn="l"/>
                      <a:r>
                        <a:rPr lang="en-US">
                          <a:solidFill>
                            <a:srgbClr val="292929"/>
                          </a:solidFill>
                          <a:effectLst/>
                          <a:latin typeface="FranklinGothic-Book-regular"/>
                        </a:rPr>
                        <a:t>Liver</a:t>
                      </a:r>
                    </a:p>
                  </a:txBody>
                  <a:tcPr marT="22860" marB="22860" anchor="ctr">
                    <a:lnL>
                      <a:noFill/>
                    </a:lnL>
                    <a:lnR>
                      <a:noFill/>
                    </a:lnR>
                    <a:lnT>
                      <a:noFill/>
                    </a:lnT>
                    <a:lnB>
                      <a:noFill/>
                    </a:lnB>
                    <a:solidFill>
                      <a:srgbClr val="FFFFFF"/>
                    </a:solidFill>
                  </a:tcPr>
                </a:tc>
                <a:tc>
                  <a:txBody>
                    <a:bodyPr/>
                    <a:lstStyle/>
                    <a:p>
                      <a:pPr algn="r"/>
                      <a:r>
                        <a:rPr lang="en-US">
                          <a:solidFill>
                            <a:srgbClr val="292929"/>
                          </a:solidFill>
                          <a:effectLst/>
                          <a:latin typeface="FranklinGothic-Book-regular"/>
                        </a:rPr>
                        <a:t>905,677</a:t>
                      </a:r>
                    </a:p>
                  </a:txBody>
                  <a:tcPr marT="22860" marB="22860" anchor="ctr">
                    <a:lnL>
                      <a:noFill/>
                    </a:lnL>
                    <a:lnR>
                      <a:noFill/>
                    </a:lnR>
                    <a:lnT>
                      <a:noFill/>
                    </a:lnT>
                    <a:lnB>
                      <a:noFill/>
                    </a:lnB>
                    <a:solidFill>
                      <a:srgbClr val="FFFFFF"/>
                    </a:solidFill>
                  </a:tcPr>
                </a:tc>
                <a:tc>
                  <a:txBody>
                    <a:bodyPr/>
                    <a:lstStyle/>
                    <a:p>
                      <a:pPr algn="r"/>
                      <a:r>
                        <a:rPr lang="en-US">
                          <a:solidFill>
                            <a:srgbClr val="292929"/>
                          </a:solidFill>
                          <a:effectLst/>
                          <a:latin typeface="FranklinGothic-Book-regular"/>
                        </a:rPr>
                        <a:t>5.0</a:t>
                      </a:r>
                    </a:p>
                  </a:txBody>
                  <a:tcPr marT="22860" marB="22860" anchor="ctr">
                    <a:lnL>
                      <a:noFill/>
                    </a:lnL>
                    <a:lnR>
                      <a:noFill/>
                    </a:lnR>
                    <a:lnT>
                      <a:noFill/>
                    </a:lnT>
                    <a:lnB>
                      <a:noFill/>
                    </a:lnB>
                    <a:solidFill>
                      <a:srgbClr val="FFFFFF"/>
                    </a:solidFill>
                  </a:tcPr>
                </a:tc>
                <a:extLst>
                  <a:ext uri="{0D108BD9-81ED-4DB2-BD59-A6C34878D82A}">
                    <a16:rowId xmlns:a16="http://schemas.microsoft.com/office/drawing/2014/main" val="2949308870"/>
                  </a:ext>
                </a:extLst>
              </a:tr>
              <a:tr h="304800">
                <a:tc>
                  <a:txBody>
                    <a:bodyPr/>
                    <a:lstStyle/>
                    <a:p>
                      <a:pPr algn="l"/>
                      <a:r>
                        <a:rPr lang="en-US">
                          <a:solidFill>
                            <a:srgbClr val="292929"/>
                          </a:solidFill>
                          <a:effectLst/>
                          <a:latin typeface="FranklinGothic-Book-regular"/>
                        </a:rPr>
                        <a:t>7</a:t>
                      </a:r>
                    </a:p>
                  </a:txBody>
                  <a:tcPr marT="22860" marB="22860" anchor="ctr">
                    <a:lnL>
                      <a:noFill/>
                    </a:lnL>
                    <a:lnR>
                      <a:noFill/>
                    </a:lnR>
                    <a:lnT>
                      <a:noFill/>
                    </a:lnT>
                    <a:lnB>
                      <a:noFill/>
                    </a:lnB>
                    <a:solidFill>
                      <a:srgbClr val="FDF5EA"/>
                    </a:solidFill>
                  </a:tcPr>
                </a:tc>
                <a:tc>
                  <a:txBody>
                    <a:bodyPr/>
                    <a:lstStyle/>
                    <a:p>
                      <a:pPr algn="l"/>
                      <a:r>
                        <a:rPr lang="en-US">
                          <a:solidFill>
                            <a:srgbClr val="292929"/>
                          </a:solidFill>
                          <a:effectLst/>
                          <a:latin typeface="FranklinGothic-Book-regular"/>
                        </a:rPr>
                        <a:t>Cervix uteri</a:t>
                      </a:r>
                    </a:p>
                  </a:txBody>
                  <a:tcPr marT="22860" marB="22860" anchor="ctr">
                    <a:lnL>
                      <a:noFill/>
                    </a:lnL>
                    <a:lnR>
                      <a:noFill/>
                    </a:lnR>
                    <a:lnT>
                      <a:noFill/>
                    </a:lnT>
                    <a:lnB>
                      <a:noFill/>
                    </a:lnB>
                    <a:solidFill>
                      <a:srgbClr val="FDF5EA"/>
                    </a:solidFill>
                  </a:tcPr>
                </a:tc>
                <a:tc>
                  <a:txBody>
                    <a:bodyPr/>
                    <a:lstStyle/>
                    <a:p>
                      <a:pPr algn="r"/>
                      <a:r>
                        <a:rPr lang="en-US">
                          <a:solidFill>
                            <a:srgbClr val="292929"/>
                          </a:solidFill>
                          <a:effectLst/>
                          <a:latin typeface="FranklinGothic-Book-regular"/>
                        </a:rPr>
                        <a:t>604,127</a:t>
                      </a:r>
                    </a:p>
                  </a:txBody>
                  <a:tcPr marT="22860" marB="22860" anchor="ctr">
                    <a:lnL>
                      <a:noFill/>
                    </a:lnL>
                    <a:lnR>
                      <a:noFill/>
                    </a:lnR>
                    <a:lnT>
                      <a:noFill/>
                    </a:lnT>
                    <a:lnB>
                      <a:noFill/>
                    </a:lnB>
                    <a:solidFill>
                      <a:srgbClr val="FDF5EA"/>
                    </a:solidFill>
                  </a:tcPr>
                </a:tc>
                <a:tc>
                  <a:txBody>
                    <a:bodyPr/>
                    <a:lstStyle/>
                    <a:p>
                      <a:pPr algn="r"/>
                      <a:r>
                        <a:rPr lang="en-US" dirty="0">
                          <a:solidFill>
                            <a:srgbClr val="292929"/>
                          </a:solidFill>
                          <a:effectLst/>
                          <a:latin typeface="FranklinGothic-Book-regular"/>
                        </a:rPr>
                        <a:t>3.3</a:t>
                      </a:r>
                    </a:p>
                  </a:txBody>
                  <a:tcPr marT="22860" marB="22860" anchor="ctr">
                    <a:lnL>
                      <a:noFill/>
                    </a:lnL>
                    <a:lnR>
                      <a:noFill/>
                    </a:lnR>
                    <a:lnT>
                      <a:noFill/>
                    </a:lnT>
                    <a:lnB>
                      <a:noFill/>
                    </a:lnB>
                    <a:solidFill>
                      <a:srgbClr val="FDF5EA"/>
                    </a:solidFill>
                  </a:tcPr>
                </a:tc>
                <a:extLst>
                  <a:ext uri="{0D108BD9-81ED-4DB2-BD59-A6C34878D82A}">
                    <a16:rowId xmlns:a16="http://schemas.microsoft.com/office/drawing/2014/main" val="2345061978"/>
                  </a:ext>
                </a:extLst>
              </a:tr>
            </a:tbl>
          </a:graphicData>
        </a:graphic>
      </p:graphicFrame>
      <p:sp>
        <p:nvSpPr>
          <p:cNvPr id="5" name="Rectangle 4"/>
          <p:cNvSpPr/>
          <p:nvPr/>
        </p:nvSpPr>
        <p:spPr>
          <a:xfrm>
            <a:off x="609600" y="1617663"/>
            <a:ext cx="10363200" cy="1200329"/>
          </a:xfrm>
          <a:prstGeom prst="rect">
            <a:avLst/>
          </a:prstGeom>
        </p:spPr>
        <p:txBody>
          <a:bodyPr wrap="square">
            <a:spAutoFit/>
          </a:bodyPr>
          <a:lstStyle/>
          <a:p>
            <a:r>
              <a:rPr lang="en-US" dirty="0">
                <a:solidFill>
                  <a:srgbClr val="EE9327"/>
                </a:solidFill>
                <a:latin typeface="FranklinGothicURW-Boo"/>
              </a:rPr>
              <a:t>Global cancer incidence: both sexes</a:t>
            </a:r>
          </a:p>
          <a:p>
            <a:pPr>
              <a:buFont typeface="Arial" panose="020B0604020202020204" pitchFamily="34" charset="0"/>
              <a:buChar char="•"/>
            </a:pPr>
            <a:r>
              <a:rPr lang="en-US" dirty="0">
                <a:solidFill>
                  <a:srgbClr val="292929"/>
                </a:solidFill>
                <a:latin typeface="FranklinGothicURW-Boo"/>
              </a:rPr>
              <a:t>Breast and lung cancers were the most common cancers worldwide, contributing 12.5% and 12.2% of the total number of new cases diagnosed in 2020.</a:t>
            </a:r>
          </a:p>
          <a:p>
            <a:pPr>
              <a:buFont typeface="Arial" panose="020B0604020202020204" pitchFamily="34" charset="0"/>
              <a:buChar char="•"/>
            </a:pPr>
            <a:r>
              <a:rPr lang="en-US" dirty="0">
                <a:solidFill>
                  <a:srgbClr val="292929"/>
                </a:solidFill>
                <a:latin typeface="FranklinGothicURW-Boo"/>
              </a:rPr>
              <a:t>Colorectal cancer was the third most common </a:t>
            </a:r>
            <a:r>
              <a:rPr lang="en-US" dirty="0" smtClean="0">
                <a:solidFill>
                  <a:srgbClr val="292929"/>
                </a:solidFill>
                <a:latin typeface="FranklinGothicURW-Boo"/>
              </a:rPr>
              <a:t>cancer, </a:t>
            </a:r>
            <a:r>
              <a:rPr lang="en-US" dirty="0">
                <a:solidFill>
                  <a:srgbClr val="292929"/>
                </a:solidFill>
                <a:latin typeface="FranklinGothicURW-Boo"/>
              </a:rPr>
              <a:t>contributing </a:t>
            </a:r>
            <a:r>
              <a:rPr lang="en-US" dirty="0" smtClean="0">
                <a:solidFill>
                  <a:srgbClr val="292929"/>
                </a:solidFill>
                <a:latin typeface="FranklinGothicURW-Boo"/>
              </a:rPr>
              <a:t>to 10.7</a:t>
            </a:r>
            <a:r>
              <a:rPr lang="en-US" dirty="0">
                <a:solidFill>
                  <a:srgbClr val="292929"/>
                </a:solidFill>
                <a:latin typeface="FranklinGothicURW-Boo"/>
              </a:rPr>
              <a:t>% of new cases in 2020.</a:t>
            </a:r>
          </a:p>
        </p:txBody>
      </p:sp>
    </p:spTree>
    <p:extLst>
      <p:ext uri="{BB962C8B-B14F-4D97-AF65-F5344CB8AC3E}">
        <p14:creationId xmlns:p14="http://schemas.microsoft.com/office/powerpoint/2010/main" val="3662252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Breast Cancer</a:t>
            </a:r>
          </a:p>
        </p:txBody>
      </p:sp>
      <p:sp>
        <p:nvSpPr>
          <p:cNvPr id="3" name="Content Placeholder 2"/>
          <p:cNvSpPr>
            <a:spLocks noGrp="1"/>
          </p:cNvSpPr>
          <p:nvPr>
            <p:ph idx="1"/>
          </p:nvPr>
        </p:nvSpPr>
        <p:spPr/>
        <p:txBody>
          <a:bodyPr/>
          <a:lstStyle/>
          <a:p>
            <a:r>
              <a:rPr lang="en-US" dirty="0"/>
              <a:t>Breast cancer has now overtaken lung cancer as the world’s </a:t>
            </a:r>
            <a:r>
              <a:rPr lang="en-US" dirty="0" smtClean="0"/>
              <a:t>most </a:t>
            </a:r>
            <a:r>
              <a:rPr lang="en-US" dirty="0"/>
              <a:t>commonly-diagnosed cancer, according to statistics released by the International Agency for Research on Cancer (IARC) in December </a:t>
            </a:r>
            <a:r>
              <a:rPr lang="en-US" dirty="0" smtClean="0"/>
              <a:t>2020</a:t>
            </a:r>
            <a:r>
              <a:rPr lang="en-US" dirty="0" smtClean="0">
                <a:effectLst/>
              </a:rPr>
              <a:t>.</a:t>
            </a:r>
          </a:p>
          <a:p>
            <a:endParaRPr lang="en-US" dirty="0" smtClean="0">
              <a:effectLst/>
            </a:endParaRPr>
          </a:p>
          <a:p>
            <a:r>
              <a:rPr lang="en-US" dirty="0"/>
              <a:t>Breast cancer is the most commonly diagnosed cancer </a:t>
            </a:r>
            <a:r>
              <a:rPr lang="en-US" dirty="0" smtClean="0"/>
              <a:t>and </a:t>
            </a:r>
            <a:r>
              <a:rPr lang="en-US" dirty="0" smtClean="0">
                <a:effectLst/>
              </a:rPr>
              <a:t>also </a:t>
            </a:r>
            <a:r>
              <a:rPr lang="en-US" dirty="0">
                <a:effectLst/>
              </a:rPr>
              <a:t>the leading cause of cancer death in women worldwide</a:t>
            </a:r>
            <a:r>
              <a:rPr lang="en-US" dirty="0" smtClean="0">
                <a:effectLst/>
              </a:rPr>
              <a:t>.</a:t>
            </a:r>
            <a:endParaRPr lang="en-US" dirty="0">
              <a:effectLst/>
            </a:endParaRPr>
          </a:p>
        </p:txBody>
      </p:sp>
    </p:spTree>
    <p:extLst>
      <p:ext uri="{BB962C8B-B14F-4D97-AF65-F5344CB8AC3E}">
        <p14:creationId xmlns:p14="http://schemas.microsoft.com/office/powerpoint/2010/main" val="136822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Breast Cancer Screening According to USPSTF</a:t>
            </a:r>
          </a:p>
        </p:txBody>
      </p:sp>
      <p:sp>
        <p:nvSpPr>
          <p:cNvPr id="3" name="Content Placeholder 2"/>
          <p:cNvSpPr>
            <a:spLocks noGrp="1"/>
          </p:cNvSpPr>
          <p:nvPr>
            <p:ph idx="1"/>
          </p:nvPr>
        </p:nvSpPr>
        <p:spPr>
          <a:xfrm>
            <a:off x="1025236" y="1417638"/>
            <a:ext cx="9956800" cy="5287962"/>
          </a:xfrm>
        </p:spPr>
        <p:txBody>
          <a:bodyPr>
            <a:normAutofit fontScale="92500" lnSpcReduction="10000"/>
          </a:bodyPr>
          <a:lstStyle/>
          <a:p>
            <a:pPr marL="0" indent="0">
              <a:buNone/>
            </a:pPr>
            <a:r>
              <a:rPr lang="en-US" sz="1800" b="1" dirty="0" smtClean="0"/>
              <a:t>       Average-risk </a:t>
            </a:r>
            <a:r>
              <a:rPr lang="en-US" sz="1800" b="1" dirty="0"/>
              <a:t>women: </a:t>
            </a:r>
          </a:p>
          <a:p>
            <a:r>
              <a:rPr lang="en-US" sz="1800" dirty="0"/>
              <a:t>Average-risk women : have less than a 15 </a:t>
            </a:r>
            <a:r>
              <a:rPr lang="en-US" sz="1800" dirty="0" smtClean="0"/>
              <a:t>% </a:t>
            </a:r>
            <a:r>
              <a:rPr lang="en-US" sz="1800" dirty="0"/>
              <a:t>lifetime risk of developing breast cancer, the majority of women are at average risk.</a:t>
            </a:r>
          </a:p>
          <a:p>
            <a:endParaRPr lang="en-US" sz="1800" dirty="0"/>
          </a:p>
          <a:p>
            <a:r>
              <a:rPr lang="en-US" sz="1800" dirty="0"/>
              <a:t>Method of screening : Mammography</a:t>
            </a:r>
          </a:p>
          <a:p>
            <a:pPr marL="0" indent="0">
              <a:buNone/>
            </a:pPr>
            <a:endParaRPr lang="en-US" sz="1800" dirty="0"/>
          </a:p>
          <a:p>
            <a:r>
              <a:rPr lang="en-US" sz="1800" dirty="0"/>
              <a:t>When to start </a:t>
            </a:r>
            <a:r>
              <a:rPr lang="en-US" sz="1800" dirty="0" smtClean="0"/>
              <a:t>screening</a:t>
            </a:r>
            <a:r>
              <a:rPr lang="en-US" sz="1800" dirty="0"/>
              <a:t>?</a:t>
            </a:r>
          </a:p>
          <a:p>
            <a:r>
              <a:rPr lang="en-US" sz="1800" b="1" dirty="0"/>
              <a:t>Age under 40</a:t>
            </a:r>
            <a:r>
              <a:rPr lang="en-US" sz="1800" dirty="0"/>
              <a:t> — Screening not recommended.</a:t>
            </a:r>
          </a:p>
          <a:p>
            <a:endParaRPr lang="en-US" sz="1800" dirty="0"/>
          </a:p>
          <a:p>
            <a:r>
              <a:rPr lang="en-US" sz="1800" b="1" dirty="0"/>
              <a:t>Age 40 to 49: </a:t>
            </a:r>
            <a:r>
              <a:rPr lang="en-US" sz="1800" dirty="0" smtClean="0"/>
              <a:t>The </a:t>
            </a:r>
            <a:r>
              <a:rPr lang="en-US" sz="1800" dirty="0"/>
              <a:t>decision to perform mammography should be determined by individual patient risk and values through shared decision-making.  Screening interval: every two </a:t>
            </a:r>
            <a:r>
              <a:rPr lang="en-US" sz="1800" dirty="0" smtClean="0"/>
              <a:t>years.</a:t>
            </a:r>
          </a:p>
          <a:p>
            <a:endParaRPr lang="en-US" sz="1800" dirty="0" smtClean="0"/>
          </a:p>
          <a:p>
            <a:r>
              <a:rPr lang="en-US" sz="1800" b="1" dirty="0"/>
              <a:t>Age 50 to 74</a:t>
            </a:r>
            <a:r>
              <a:rPr lang="en-US" sz="1800" dirty="0"/>
              <a:t> — breast cancer screening with mammography is </a:t>
            </a:r>
            <a:r>
              <a:rPr lang="en-US" sz="1800" b="1" dirty="0" smtClean="0"/>
              <a:t>recommended</a:t>
            </a:r>
            <a:r>
              <a:rPr lang="en-US" sz="1800" dirty="0" smtClean="0"/>
              <a:t>. Screening </a:t>
            </a:r>
            <a:r>
              <a:rPr lang="en-US" sz="1800" dirty="0"/>
              <a:t>interval:  Every two years, unless the prior screening identified a finding for which more frequent breast imaging was advised.</a:t>
            </a:r>
          </a:p>
          <a:p>
            <a:endParaRPr lang="en-US" sz="1800" dirty="0"/>
          </a:p>
          <a:p>
            <a:r>
              <a:rPr lang="en-US" sz="1800" b="1" dirty="0"/>
              <a:t>Age 75 and older</a:t>
            </a:r>
            <a:r>
              <a:rPr lang="en-US" sz="1800" dirty="0"/>
              <a:t> — women over the age of 74 offered screening only if their life expectancy is at least 10 years</a:t>
            </a:r>
          </a:p>
        </p:txBody>
      </p:sp>
      <p:pic>
        <p:nvPicPr>
          <p:cNvPr id="2050" name="Picture 2" descr="C:\Users\Ahmad\Desktop\breast can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606" y="2059709"/>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908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Breast Cancer Screening According to USPSTF</a:t>
            </a:r>
          </a:p>
        </p:txBody>
      </p:sp>
      <p:sp>
        <p:nvSpPr>
          <p:cNvPr id="3" name="Content Placeholder 2"/>
          <p:cNvSpPr>
            <a:spLocks noGrp="1"/>
          </p:cNvSpPr>
          <p:nvPr>
            <p:ph idx="1"/>
          </p:nvPr>
        </p:nvSpPr>
        <p:spPr/>
        <p:txBody>
          <a:bodyPr>
            <a:normAutofit/>
          </a:bodyPr>
          <a:lstStyle/>
          <a:p>
            <a:r>
              <a:rPr lang="en-US" sz="2000" dirty="0"/>
              <a:t>For women with an estimated lifetime breast cancer risk of </a:t>
            </a:r>
            <a:r>
              <a:rPr lang="en-US" sz="2000" b="1" dirty="0"/>
              <a:t>more than 20% or who have a </a:t>
            </a:r>
            <a:r>
              <a:rPr lang="en-US" sz="2000" b="1" i="1" dirty="0"/>
              <a:t>BRCA</a:t>
            </a:r>
            <a:r>
              <a:rPr lang="en-US" sz="2000" b="1" dirty="0"/>
              <a:t> mutation</a:t>
            </a:r>
            <a:r>
              <a:rPr lang="en-US" sz="2000" dirty="0"/>
              <a:t>, screening should </a:t>
            </a:r>
            <a:r>
              <a:rPr lang="en-US" sz="2000" b="1" dirty="0"/>
              <a:t>begin at 25 years of age or </a:t>
            </a:r>
            <a:r>
              <a:rPr lang="en-US" sz="2000" dirty="0"/>
              <a:t>at the age that is </a:t>
            </a:r>
            <a:r>
              <a:rPr lang="en-US" sz="2000" b="1" dirty="0"/>
              <a:t>five to 10 years younger </a:t>
            </a:r>
            <a:r>
              <a:rPr lang="en-US" sz="2000" dirty="0"/>
              <a:t>than the earliest age that breast cancer was diagnosed in the </a:t>
            </a:r>
            <a:r>
              <a:rPr lang="en-US" sz="2000" dirty="0" smtClean="0"/>
              <a:t>family</a:t>
            </a:r>
          </a:p>
          <a:p>
            <a:pPr marL="0" indent="0">
              <a:buNone/>
            </a:pPr>
            <a:endParaRPr lang="en-US" sz="2000" dirty="0"/>
          </a:p>
          <a:p>
            <a:r>
              <a:rPr lang="en-US" sz="2000" dirty="0"/>
              <a:t>Magnetic resonance imaging (MRI) </a:t>
            </a:r>
            <a:r>
              <a:rPr lang="en-US" sz="2000" dirty="0" smtClean="0"/>
              <a:t>is </a:t>
            </a:r>
            <a:r>
              <a:rPr lang="en-US" sz="2000" dirty="0"/>
              <a:t>recommended </a:t>
            </a:r>
            <a:r>
              <a:rPr lang="en-US" sz="2000" dirty="0" smtClean="0"/>
              <a:t>annually for </a:t>
            </a:r>
            <a:r>
              <a:rPr lang="en-US" sz="2000" dirty="0"/>
              <a:t>breast cancer surveillance strategy in high-risk </a:t>
            </a:r>
            <a:r>
              <a:rPr lang="en-US" sz="2000" dirty="0" smtClean="0"/>
              <a:t>women</a:t>
            </a:r>
          </a:p>
          <a:p>
            <a:endParaRPr lang="en-US" sz="2000" dirty="0"/>
          </a:p>
          <a:p>
            <a:r>
              <a:rPr lang="en-US" sz="2000" dirty="0"/>
              <a:t> </a:t>
            </a:r>
            <a:r>
              <a:rPr lang="en-US" sz="2000" b="1" dirty="0"/>
              <a:t>Clinical breast examination </a:t>
            </a:r>
            <a:r>
              <a:rPr lang="en-US" sz="2000" dirty="0"/>
              <a:t>plus mammography seems to be no more effective than mammography alone at reducing breast cancer mortality. </a:t>
            </a:r>
          </a:p>
          <a:p>
            <a:endParaRPr lang="en-US" sz="2000" dirty="0"/>
          </a:p>
          <a:p>
            <a:r>
              <a:rPr lang="en-US" sz="2000" dirty="0"/>
              <a:t>Teaching </a:t>
            </a:r>
            <a:r>
              <a:rPr lang="en-US" sz="2000" b="1" dirty="0"/>
              <a:t>breast self-examination </a:t>
            </a:r>
            <a:r>
              <a:rPr lang="en-US" sz="2000" dirty="0"/>
              <a:t>does not improve mortality and is not recommended; however, women should be aware of any changes in their breasts and report them promptly</a:t>
            </a:r>
            <a:endParaRPr lang="ar-JO" sz="2000" dirty="0"/>
          </a:p>
          <a:p>
            <a:endParaRPr lang="en-US" sz="2000" dirty="0"/>
          </a:p>
        </p:txBody>
      </p:sp>
    </p:spTree>
    <p:extLst>
      <p:ext uri="{BB962C8B-B14F-4D97-AF65-F5344CB8AC3E}">
        <p14:creationId xmlns:p14="http://schemas.microsoft.com/office/powerpoint/2010/main" val="650635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fontScale="90000"/>
          </a:bodyPr>
          <a:lstStyle/>
          <a:p>
            <a:r>
              <a:rPr lang="en-US" b="1" dirty="0"/>
              <a:t>Cervical cancer</a:t>
            </a:r>
            <a:r>
              <a:rPr lang="en-US" dirty="0"/>
              <a:t> According to USPSTF</a:t>
            </a:r>
          </a:p>
        </p:txBody>
      </p:sp>
      <p:sp>
        <p:nvSpPr>
          <p:cNvPr id="3" name="Content Placeholder 2"/>
          <p:cNvSpPr>
            <a:spLocks noGrp="1"/>
          </p:cNvSpPr>
          <p:nvPr>
            <p:ph idx="1"/>
          </p:nvPr>
        </p:nvSpPr>
        <p:spPr>
          <a:xfrm>
            <a:off x="848302" y="1333500"/>
            <a:ext cx="10838873" cy="5791200"/>
          </a:xfrm>
        </p:spPr>
        <p:txBody>
          <a:bodyPr>
            <a:noAutofit/>
          </a:bodyPr>
          <a:lstStyle/>
          <a:p>
            <a:pPr marL="0" indent="0">
              <a:buNone/>
            </a:pPr>
            <a:r>
              <a:rPr lang="en-US" sz="2000" dirty="0" smtClean="0"/>
              <a:t>Cervical </a:t>
            </a:r>
            <a:r>
              <a:rPr lang="en-US" sz="2000" dirty="0"/>
              <a:t>cancer is </a:t>
            </a:r>
            <a:r>
              <a:rPr lang="en-US" sz="2000" dirty="0" smtClean="0"/>
              <a:t>the</a:t>
            </a:r>
            <a:r>
              <a:rPr lang="en-US" sz="2000" dirty="0"/>
              <a:t> fourth most common cancer in women </a:t>
            </a:r>
            <a:r>
              <a:rPr lang="en-US" sz="2000" dirty="0" smtClean="0"/>
              <a:t>worldwide.</a:t>
            </a:r>
            <a:endParaRPr lang="en-US" sz="2000" dirty="0"/>
          </a:p>
          <a:p>
            <a:pPr marL="0" indent="0">
              <a:buNone/>
            </a:pPr>
            <a:r>
              <a:rPr lang="en-US" sz="2000" dirty="0" smtClean="0"/>
              <a:t>Screening </a:t>
            </a:r>
            <a:r>
              <a:rPr lang="en-US" sz="2000" dirty="0"/>
              <a:t>method: pap smear.</a:t>
            </a:r>
          </a:p>
          <a:p>
            <a:pPr marL="0" indent="0">
              <a:buNone/>
            </a:pPr>
            <a:r>
              <a:rPr lang="en-US" sz="2000" dirty="0" smtClean="0"/>
              <a:t>When </a:t>
            </a:r>
            <a:r>
              <a:rPr lang="en-US" sz="2000" dirty="0"/>
              <a:t>to start: </a:t>
            </a:r>
            <a:r>
              <a:rPr lang="en-US" sz="2000" b="1" dirty="0"/>
              <a:t>At age 21</a:t>
            </a:r>
          </a:p>
          <a:p>
            <a:pPr marL="0" indent="0">
              <a:buNone/>
            </a:pPr>
            <a:endParaRPr lang="en-US" sz="2000" dirty="0"/>
          </a:p>
          <a:p>
            <a:pPr fontAlgn="base">
              <a:buFont typeface="Wingdings" pitchFamily="2" charset="2"/>
              <a:buChar char="q"/>
            </a:pPr>
            <a:r>
              <a:rPr lang="en-US" sz="2000" dirty="0"/>
              <a:t>For average-risk women (without HIV or </a:t>
            </a:r>
            <a:r>
              <a:rPr lang="en-US" sz="2000" dirty="0" err="1" smtClean="0"/>
              <a:t>immunocompromise</a:t>
            </a:r>
            <a:r>
              <a:rPr lang="en-US" sz="2000" dirty="0" smtClean="0"/>
              <a:t>) </a:t>
            </a:r>
            <a:r>
              <a:rPr lang="en-US" sz="2000" dirty="0"/>
              <a:t>21-29 years:</a:t>
            </a:r>
          </a:p>
          <a:p>
            <a:pPr lvl="1" fontAlgn="base">
              <a:buFont typeface="Wingdings" pitchFamily="2" charset="2"/>
              <a:buChar char="q"/>
            </a:pPr>
            <a:r>
              <a:rPr lang="en-US" sz="2000" dirty="0"/>
              <a:t>Pap smear alone every 3 years.</a:t>
            </a:r>
          </a:p>
          <a:p>
            <a:pPr>
              <a:buFont typeface="Wingdings" pitchFamily="2" charset="2"/>
              <a:buChar char="q"/>
            </a:pPr>
            <a:r>
              <a:rPr lang="en-US" sz="2000" dirty="0" smtClean="0"/>
              <a:t>For </a:t>
            </a:r>
            <a:r>
              <a:rPr lang="en-US" sz="2000" dirty="0"/>
              <a:t>average-risk women (without HIV or </a:t>
            </a:r>
            <a:r>
              <a:rPr lang="en-US" sz="2000" dirty="0" err="1"/>
              <a:t>immunocompromise</a:t>
            </a:r>
            <a:r>
              <a:rPr lang="en-US" sz="2000" dirty="0"/>
              <a:t>) </a:t>
            </a:r>
            <a:r>
              <a:rPr lang="en-US" sz="2000" dirty="0" smtClean="0"/>
              <a:t>30-65 years, </a:t>
            </a:r>
            <a:endParaRPr lang="en-US" sz="2000" dirty="0"/>
          </a:p>
          <a:p>
            <a:pPr lvl="1" fontAlgn="base">
              <a:buFont typeface="Wingdings" pitchFamily="2" charset="2"/>
              <a:buChar char="q"/>
            </a:pPr>
            <a:r>
              <a:rPr lang="en-US" sz="2000" dirty="0"/>
              <a:t>Co-testing (Pap smear and human papillomavirus [HPV] testing) every five years OR</a:t>
            </a:r>
          </a:p>
          <a:p>
            <a:pPr lvl="1" fontAlgn="base">
              <a:buFont typeface="Wingdings" pitchFamily="2" charset="2"/>
              <a:buChar char="q"/>
            </a:pPr>
            <a:r>
              <a:rPr lang="en-US" sz="2000" dirty="0"/>
              <a:t>Pap smear screening every three </a:t>
            </a:r>
            <a:r>
              <a:rPr lang="en-US" sz="2000" dirty="0" smtClean="0"/>
              <a:t>years.</a:t>
            </a:r>
          </a:p>
          <a:p>
            <a:pPr marL="457200" lvl="1" indent="0" fontAlgn="base">
              <a:buNone/>
            </a:pPr>
            <a:r>
              <a:rPr lang="en-US" sz="2000" dirty="0" smtClean="0"/>
              <a:t>If </a:t>
            </a:r>
            <a:r>
              <a:rPr lang="en-US" sz="2000" dirty="0"/>
              <a:t>both initial tests are negative. </a:t>
            </a:r>
          </a:p>
          <a:p>
            <a:pPr>
              <a:buFont typeface="Wingdings" pitchFamily="2" charset="2"/>
              <a:buChar char="q"/>
            </a:pPr>
            <a:r>
              <a:rPr lang="en-US" sz="2000" dirty="0"/>
              <a:t>Women ≥65 years who have had adequate negative prior screening and are not at increased risk do not need to be screened.</a:t>
            </a:r>
          </a:p>
          <a:p>
            <a:pPr>
              <a:buFont typeface="Wingdings" pitchFamily="2" charset="2"/>
              <a:buChar char="q"/>
            </a:pPr>
            <a:r>
              <a:rPr lang="en-US" sz="2000" dirty="0"/>
              <a:t>Older women who have not been adequately screened should be screened until age 70 to 75 years</a:t>
            </a:r>
            <a:r>
              <a:rPr lang="en-US" sz="2000" dirty="0" smtClean="0"/>
              <a:t>.</a:t>
            </a:r>
          </a:p>
          <a:p>
            <a:pPr>
              <a:buFont typeface="Wingdings" pitchFamily="2" charset="2"/>
              <a:buChar char="q"/>
            </a:pPr>
            <a:r>
              <a:rPr lang="en-US" sz="2000" dirty="0"/>
              <a:t>Individuals who have had a total hysterectomy </a:t>
            </a:r>
            <a:r>
              <a:rPr lang="en-US" sz="2000" dirty="0" smtClean="0"/>
              <a:t>(hysterectomy </a:t>
            </a:r>
            <a:r>
              <a:rPr lang="en-US" sz="2000" dirty="0"/>
              <a:t>with removal of the cervix) for reasons other than cervical cancer </a:t>
            </a:r>
            <a:r>
              <a:rPr lang="en-US" sz="2000" dirty="0" smtClean="0"/>
              <a:t>do</a:t>
            </a:r>
            <a:r>
              <a:rPr lang="en-US" sz="2000" dirty="0"/>
              <a:t> not need to be screened</a:t>
            </a:r>
          </a:p>
          <a:p>
            <a:pPr>
              <a:buFont typeface="Wingdings" pitchFamily="2" charset="2"/>
              <a:buChar char="q"/>
            </a:pPr>
            <a:endParaRPr lang="en-US" sz="2000" dirty="0"/>
          </a:p>
        </p:txBody>
      </p:sp>
    </p:spTree>
    <p:extLst>
      <p:ext uri="{BB962C8B-B14F-4D97-AF65-F5344CB8AC3E}">
        <p14:creationId xmlns:p14="http://schemas.microsoft.com/office/powerpoint/2010/main" val="2016009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hmad\Desktop\pap-smear-Diagram-Web-Optimized_470208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76213"/>
            <a:ext cx="5715000"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24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7454"/>
          <a:stretch/>
        </p:blipFill>
        <p:spPr>
          <a:xfrm>
            <a:off x="258619" y="1357746"/>
            <a:ext cx="11388436" cy="4027054"/>
          </a:xfrm>
        </p:spPr>
      </p:pic>
    </p:spTree>
    <p:extLst>
      <p:ext uri="{BB962C8B-B14F-4D97-AF65-F5344CB8AC3E}">
        <p14:creationId xmlns:p14="http://schemas.microsoft.com/office/powerpoint/2010/main" val="279462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Colorectal cancer</a:t>
            </a:r>
            <a:endParaRPr lang="en-US" dirty="0"/>
          </a:p>
        </p:txBody>
      </p:sp>
      <p:sp>
        <p:nvSpPr>
          <p:cNvPr id="3" name="Content Placeholder 2"/>
          <p:cNvSpPr>
            <a:spLocks noGrp="1"/>
          </p:cNvSpPr>
          <p:nvPr>
            <p:ph idx="1"/>
          </p:nvPr>
        </p:nvSpPr>
        <p:spPr>
          <a:xfrm>
            <a:off x="997527" y="1295400"/>
            <a:ext cx="9365673" cy="5334000"/>
          </a:xfrm>
        </p:spPr>
        <p:txBody>
          <a:bodyPr>
            <a:normAutofit fontScale="92500" lnSpcReduction="20000"/>
          </a:bodyPr>
          <a:lstStyle/>
          <a:p>
            <a:r>
              <a:rPr lang="en-US" sz="1800" dirty="0"/>
              <a:t>The third most common cancer for both sexes worldwide.</a:t>
            </a:r>
          </a:p>
          <a:p>
            <a:r>
              <a:rPr lang="en-US" sz="1800" dirty="0"/>
              <a:t>When to </a:t>
            </a:r>
            <a:r>
              <a:rPr lang="en-US" sz="1800" dirty="0" smtClean="0"/>
              <a:t>start?  </a:t>
            </a:r>
            <a:r>
              <a:rPr lang="en-US" sz="1800" dirty="0"/>
              <a:t>do an initial risk assessment to determine if a patient is at increased risk for CRC at a first office visit and update the information at a minimum of every five years. </a:t>
            </a:r>
          </a:p>
          <a:p>
            <a:endParaRPr lang="en-US" sz="1800" dirty="0"/>
          </a:p>
          <a:p>
            <a:pPr marL="0" indent="0">
              <a:buNone/>
            </a:pPr>
            <a:r>
              <a:rPr lang="en-US" sz="1800" b="1" dirty="0"/>
              <a:t>Average risk:</a:t>
            </a:r>
          </a:p>
          <a:p>
            <a:r>
              <a:rPr lang="en-US" sz="1800" dirty="0"/>
              <a:t>Start at age </a:t>
            </a:r>
            <a:r>
              <a:rPr lang="en-US" sz="1800" b="1" dirty="0" smtClean="0"/>
              <a:t>≥45 </a:t>
            </a:r>
            <a:r>
              <a:rPr lang="en-US" sz="1800" b="1" dirty="0"/>
              <a:t>years</a:t>
            </a:r>
            <a:r>
              <a:rPr lang="en-US" sz="1800" dirty="0" smtClean="0"/>
              <a:t>. (according to USPSTF)</a:t>
            </a:r>
            <a:endParaRPr lang="en-US" sz="1800" dirty="0"/>
          </a:p>
          <a:p>
            <a:r>
              <a:rPr lang="en-US" sz="1800" dirty="0"/>
              <a:t>Continue to screen until 75 years .</a:t>
            </a:r>
          </a:p>
          <a:p>
            <a:r>
              <a:rPr lang="en-US" sz="1800" dirty="0"/>
              <a:t>Screening decisions should be individualized for those aged 76 to 85 years.</a:t>
            </a:r>
          </a:p>
          <a:p>
            <a:endParaRPr lang="en-US" sz="1800" dirty="0"/>
          </a:p>
          <a:p>
            <a:r>
              <a:rPr lang="en-US" sz="1800" dirty="0"/>
              <a:t>Method of screening: use a shared decision-making process to discuss specific CRC screening test protocols. Options are:</a:t>
            </a:r>
          </a:p>
          <a:p>
            <a:endParaRPr lang="en-US" sz="1800" dirty="0"/>
          </a:p>
          <a:p>
            <a:pPr>
              <a:buFont typeface="Wingdings" pitchFamily="2" charset="2"/>
              <a:buChar char="q"/>
            </a:pPr>
            <a:r>
              <a:rPr lang="en-US" sz="1800" b="1" dirty="0"/>
              <a:t>Colonoscopy</a:t>
            </a:r>
            <a:r>
              <a:rPr lang="en-US" sz="1800" dirty="0"/>
              <a:t> every 10 years</a:t>
            </a:r>
          </a:p>
          <a:p>
            <a:pPr>
              <a:buFont typeface="Wingdings" pitchFamily="2" charset="2"/>
              <a:buChar char="q"/>
            </a:pPr>
            <a:r>
              <a:rPr lang="en-US" sz="1800" b="1" dirty="0" smtClean="0"/>
              <a:t>Fecal </a:t>
            </a:r>
            <a:r>
              <a:rPr lang="en-US" sz="1800" b="1" dirty="0"/>
              <a:t>immunochemical testing (</a:t>
            </a:r>
            <a:r>
              <a:rPr lang="en-US" sz="1800" dirty="0"/>
              <a:t>FIT </a:t>
            </a:r>
            <a:r>
              <a:rPr lang="en-US" sz="1800" dirty="0" smtClean="0"/>
              <a:t>) for </a:t>
            </a:r>
            <a:r>
              <a:rPr lang="en-US" sz="1800" dirty="0"/>
              <a:t>occult blood annually on a single sample</a:t>
            </a:r>
            <a:r>
              <a:rPr lang="en-US" sz="1800" dirty="0" smtClean="0"/>
              <a:t>.</a:t>
            </a:r>
          </a:p>
          <a:p>
            <a:pPr>
              <a:buFont typeface="Wingdings" pitchFamily="2" charset="2"/>
              <a:buChar char="q"/>
            </a:pPr>
            <a:r>
              <a:rPr lang="en-US" sz="1800" dirty="0" err="1"/>
              <a:t>Multitarget</a:t>
            </a:r>
            <a:r>
              <a:rPr lang="en-US" sz="1800" dirty="0"/>
              <a:t> </a:t>
            </a:r>
            <a:r>
              <a:rPr lang="en-US" sz="1800" b="1" dirty="0"/>
              <a:t>stool DNA </a:t>
            </a:r>
            <a:r>
              <a:rPr lang="en-US" sz="1800" dirty="0"/>
              <a:t>(MT-</a:t>
            </a:r>
            <a:r>
              <a:rPr lang="en-US" sz="1800" dirty="0" err="1"/>
              <a:t>sDNA</a:t>
            </a:r>
            <a:r>
              <a:rPr lang="en-US" sz="1800" dirty="0"/>
              <a:t>) every three years</a:t>
            </a:r>
            <a:r>
              <a:rPr lang="en-US" sz="1800" dirty="0" smtClean="0"/>
              <a:t>.</a:t>
            </a:r>
            <a:endParaRPr lang="en-US" sz="1800" dirty="0"/>
          </a:p>
          <a:p>
            <a:pPr>
              <a:buFont typeface="Wingdings" pitchFamily="2" charset="2"/>
              <a:buChar char="q"/>
            </a:pPr>
            <a:r>
              <a:rPr lang="en-US" sz="1800" b="1" dirty="0" smtClean="0"/>
              <a:t>Computed </a:t>
            </a:r>
            <a:r>
              <a:rPr lang="en-US" sz="1800" b="1" dirty="0"/>
              <a:t>tomography </a:t>
            </a:r>
            <a:r>
              <a:rPr lang="en-US" sz="1800" dirty="0" err="1"/>
              <a:t>colonography</a:t>
            </a:r>
            <a:r>
              <a:rPr lang="en-US" sz="1800" b="1" dirty="0"/>
              <a:t> </a:t>
            </a:r>
            <a:r>
              <a:rPr lang="en-US" sz="1800" dirty="0"/>
              <a:t>(CTC) every five years.</a:t>
            </a:r>
          </a:p>
          <a:p>
            <a:pPr>
              <a:buFont typeface="Wingdings" pitchFamily="2" charset="2"/>
              <a:buChar char="q"/>
            </a:pPr>
            <a:r>
              <a:rPr lang="en-US" sz="1800" dirty="0"/>
              <a:t>Other tests available include sigmoidoscopy with FIT or with guaiac-based </a:t>
            </a:r>
            <a:r>
              <a:rPr lang="en-US" sz="1800" dirty="0" smtClean="0"/>
              <a:t>FOBT(</a:t>
            </a:r>
            <a:r>
              <a:rPr lang="en-US" sz="1800" dirty="0" err="1" smtClean="0"/>
              <a:t>gFOBT</a:t>
            </a:r>
            <a:r>
              <a:rPr lang="en-US" sz="1800" dirty="0" smtClean="0"/>
              <a:t>), </a:t>
            </a:r>
            <a:r>
              <a:rPr lang="en-US" sz="1800" dirty="0"/>
              <a:t>sigmoidoscopy </a:t>
            </a:r>
            <a:r>
              <a:rPr lang="en-US" sz="1800" dirty="0" err="1" smtClean="0"/>
              <a:t>alone,or</a:t>
            </a:r>
            <a:r>
              <a:rPr lang="en-US" sz="1800" dirty="0" smtClean="0"/>
              <a:t> </a:t>
            </a:r>
            <a:r>
              <a:rPr lang="en-US" sz="1800" dirty="0" err="1"/>
              <a:t>gFOBT</a:t>
            </a:r>
            <a:r>
              <a:rPr lang="en-US" sz="1800" dirty="0"/>
              <a:t> </a:t>
            </a:r>
            <a:r>
              <a:rPr lang="en-US" sz="1800" dirty="0" smtClean="0"/>
              <a:t>alone.</a:t>
            </a:r>
            <a:endParaRPr lang="en-US" sz="1800" dirty="0"/>
          </a:p>
          <a:p>
            <a:r>
              <a:rPr lang="en-US" sz="1800" b="1" dirty="0"/>
              <a:t>Every positive CRC screening test other than colonoscopy should be followed </a:t>
            </a:r>
            <a:r>
              <a:rPr lang="en-US" sz="1800" b="1" dirty="0" smtClean="0"/>
              <a:t>by </a:t>
            </a:r>
            <a:r>
              <a:rPr lang="en-US" sz="1800" b="1" dirty="0"/>
              <a:t>a colonoscopy to visualize the entire colon, evaluate lesions, and remove polyps.</a:t>
            </a:r>
          </a:p>
        </p:txBody>
      </p:sp>
    </p:spTree>
    <p:extLst>
      <p:ext uri="{BB962C8B-B14F-4D97-AF65-F5344CB8AC3E}">
        <p14:creationId xmlns:p14="http://schemas.microsoft.com/office/powerpoint/2010/main" val="182951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Colorectal cancer</a:t>
            </a:r>
            <a:endParaRPr lang="en-US" dirty="0"/>
          </a:p>
        </p:txBody>
      </p:sp>
      <p:sp>
        <p:nvSpPr>
          <p:cNvPr id="3" name="Content Placeholder 2"/>
          <p:cNvSpPr>
            <a:spLocks noGrp="1"/>
          </p:cNvSpPr>
          <p:nvPr>
            <p:ph idx="1"/>
          </p:nvPr>
        </p:nvSpPr>
        <p:spPr/>
        <p:txBody>
          <a:bodyPr/>
          <a:lstStyle/>
          <a:p>
            <a:r>
              <a:rPr lang="en-US" dirty="0"/>
              <a:t>High risk </a:t>
            </a:r>
            <a:r>
              <a:rPr lang="en-US" dirty="0" smtClean="0"/>
              <a:t>adults: (individuals with family history of CRC, familial adenomatous polyposis, inflammatory bowel disease, </a:t>
            </a:r>
            <a:r>
              <a:rPr lang="en-US" dirty="0" err="1" smtClean="0"/>
              <a:t>etc</a:t>
            </a:r>
            <a:r>
              <a:rPr lang="en-US" dirty="0" smtClean="0"/>
              <a:t>)</a:t>
            </a:r>
          </a:p>
          <a:p>
            <a:endParaRPr lang="en-US" dirty="0"/>
          </a:p>
          <a:p>
            <a:r>
              <a:rPr lang="en-US" dirty="0"/>
              <a:t>Start at age 40 years (or 10 years younger than age at which youngest affected relative was </a:t>
            </a:r>
            <a:r>
              <a:rPr lang="en-US" dirty="0" smtClean="0"/>
              <a:t>diagnosed with</a:t>
            </a:r>
            <a:r>
              <a:rPr lang="en-US" dirty="0"/>
              <a:t> colorectal cancer) .</a:t>
            </a:r>
          </a:p>
          <a:p>
            <a:endParaRPr lang="en-US" dirty="0"/>
          </a:p>
        </p:txBody>
      </p:sp>
    </p:spTree>
    <p:extLst>
      <p:ext uri="{BB962C8B-B14F-4D97-AF65-F5344CB8AC3E}">
        <p14:creationId xmlns:p14="http://schemas.microsoft.com/office/powerpoint/2010/main" val="188438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Prostate Cancer Screening</a:t>
            </a:r>
            <a:endParaRPr lang="en-US" dirty="0"/>
          </a:p>
        </p:txBody>
      </p:sp>
      <p:sp>
        <p:nvSpPr>
          <p:cNvPr id="3" name="Content Placeholder 2"/>
          <p:cNvSpPr>
            <a:spLocks noGrp="1"/>
          </p:cNvSpPr>
          <p:nvPr>
            <p:ph idx="1"/>
          </p:nvPr>
        </p:nvSpPr>
        <p:spPr/>
        <p:txBody>
          <a:bodyPr>
            <a:normAutofit/>
          </a:bodyPr>
          <a:lstStyle/>
          <a:p>
            <a:r>
              <a:rPr lang="en-US" sz="2000" dirty="0"/>
              <a:t>Worldwide, </a:t>
            </a:r>
            <a:r>
              <a:rPr lang="en-US" sz="2000" dirty="0" smtClean="0"/>
              <a:t>prostate cancer is the </a:t>
            </a:r>
            <a:r>
              <a:rPr lang="en-US" sz="2000" dirty="0"/>
              <a:t>second most commonly diagnosed cancer in </a:t>
            </a:r>
            <a:r>
              <a:rPr lang="en-US" sz="2000" dirty="0" smtClean="0"/>
              <a:t>men.</a:t>
            </a:r>
            <a:endParaRPr lang="en-US" sz="2000" dirty="0"/>
          </a:p>
          <a:p>
            <a:endParaRPr lang="en-US" sz="2000" dirty="0"/>
          </a:p>
          <a:p>
            <a:r>
              <a:rPr lang="en-US" sz="2000" dirty="0"/>
              <a:t>Clinicians do not specifically advise in favor of or against screening. Men who are candidates for screening should be engaged in shared decision-making about whether they choose to be screened. </a:t>
            </a:r>
            <a:endParaRPr lang="en-US" sz="2000" dirty="0" smtClean="0"/>
          </a:p>
          <a:p>
            <a:endParaRPr lang="en-US" sz="2000" dirty="0" smtClean="0"/>
          </a:p>
          <a:p>
            <a:pPr>
              <a:buFont typeface="Wingdings" pitchFamily="2" charset="2"/>
              <a:buChar char="q"/>
            </a:pPr>
            <a:r>
              <a:rPr lang="en-US" sz="2000" dirty="0"/>
              <a:t>Method of screening: prostate-specific antigen (PSA) </a:t>
            </a:r>
            <a:r>
              <a:rPr lang="en-US" sz="2000" dirty="0" smtClean="0"/>
              <a:t>testing</a:t>
            </a:r>
            <a:endParaRPr lang="en-US" sz="2000" dirty="0"/>
          </a:p>
          <a:p>
            <a:pPr>
              <a:buFont typeface="Wingdings" pitchFamily="2" charset="2"/>
              <a:buChar char="q"/>
            </a:pPr>
            <a:endParaRPr lang="en-US" sz="2000" dirty="0"/>
          </a:p>
          <a:p>
            <a:pPr>
              <a:buFont typeface="Wingdings" pitchFamily="2" charset="2"/>
              <a:buChar char="q"/>
            </a:pPr>
            <a:r>
              <a:rPr lang="en-US" sz="2000" dirty="0"/>
              <a:t>When to start:</a:t>
            </a:r>
          </a:p>
          <a:p>
            <a:r>
              <a:rPr lang="en-US" sz="2000" dirty="0"/>
              <a:t> In average-risk men,  initiate discussion of screening at age </a:t>
            </a:r>
            <a:r>
              <a:rPr lang="en-US" sz="2000" b="1" dirty="0"/>
              <a:t>50 years</a:t>
            </a:r>
            <a:r>
              <a:rPr lang="en-US" sz="2000" dirty="0"/>
              <a:t>.</a:t>
            </a:r>
          </a:p>
          <a:p>
            <a:endParaRPr lang="en-US" sz="2000" dirty="0"/>
          </a:p>
          <a:p>
            <a:r>
              <a:rPr lang="en-US" sz="2000" dirty="0"/>
              <a:t>For other men at higher risk for prostate cancer, including black men and men </a:t>
            </a:r>
            <a:r>
              <a:rPr lang="en-US" sz="2000" dirty="0" smtClean="0"/>
              <a:t>with </a:t>
            </a:r>
            <a:r>
              <a:rPr lang="en-US" sz="2000" dirty="0"/>
              <a:t>a family history of prostate cancer, initiate discussion of screening at age 40 to 45 years.</a:t>
            </a:r>
          </a:p>
          <a:p>
            <a:pPr>
              <a:buFont typeface="Wingdings" pitchFamily="2" charset="2"/>
              <a:buChar char="q"/>
            </a:pPr>
            <a:endParaRPr lang="en-US" sz="2000" dirty="0"/>
          </a:p>
          <a:p>
            <a:endParaRPr lang="en-US" sz="2000" dirty="0"/>
          </a:p>
        </p:txBody>
      </p:sp>
    </p:spTree>
    <p:extLst>
      <p:ext uri="{BB962C8B-B14F-4D97-AF65-F5344CB8AC3E}">
        <p14:creationId xmlns:p14="http://schemas.microsoft.com/office/powerpoint/2010/main" val="194370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imes New Roman" panose="02020603050405020304" pitchFamily="18" charset="0"/>
              </a:rPr>
              <a:t>Prostate Cancer Screening</a:t>
            </a:r>
            <a:endParaRPr lang="en-US" dirty="0"/>
          </a:p>
        </p:txBody>
      </p:sp>
      <p:sp>
        <p:nvSpPr>
          <p:cNvPr id="3" name="Content Placeholder 2"/>
          <p:cNvSpPr>
            <a:spLocks noGrp="1"/>
          </p:cNvSpPr>
          <p:nvPr>
            <p:ph idx="1"/>
          </p:nvPr>
        </p:nvSpPr>
        <p:spPr/>
        <p:txBody>
          <a:bodyPr>
            <a:noAutofit/>
          </a:bodyPr>
          <a:lstStyle/>
          <a:p>
            <a:pPr>
              <a:buFont typeface="Wingdings" pitchFamily="2" charset="2"/>
              <a:buChar char="q"/>
            </a:pPr>
            <a:r>
              <a:rPr lang="en-US" sz="2000" dirty="0"/>
              <a:t>Screening interval : one to two years. </a:t>
            </a:r>
          </a:p>
          <a:p>
            <a:pPr>
              <a:buFont typeface="Wingdings" pitchFamily="2" charset="2"/>
              <a:buChar char="q"/>
            </a:pPr>
            <a:endParaRPr lang="en-US" sz="2000" dirty="0"/>
          </a:p>
          <a:p>
            <a:pPr>
              <a:buFont typeface="Wingdings" pitchFamily="2" charset="2"/>
              <a:buChar char="q"/>
            </a:pPr>
            <a:r>
              <a:rPr lang="en-US" sz="2000" dirty="0"/>
              <a:t>When to stop: For most patients, offer screening up to age 70 years, stopping earlier if comorbidities limit life expectancy to less than 10 years.</a:t>
            </a:r>
          </a:p>
          <a:p>
            <a:pPr marL="0" indent="0">
              <a:buNone/>
            </a:pPr>
            <a:endParaRPr lang="en-US" sz="2000" dirty="0"/>
          </a:p>
          <a:p>
            <a:r>
              <a:rPr lang="en-US" sz="2000" dirty="0"/>
              <a:t>Men with a PSA level above 7 ng/mL should be referred, without further testing, to </a:t>
            </a:r>
            <a:r>
              <a:rPr lang="en-US" sz="2000" dirty="0" smtClean="0"/>
              <a:t>a urologist </a:t>
            </a:r>
            <a:r>
              <a:rPr lang="en-US" sz="2000" dirty="0"/>
              <a:t>for evaluation.</a:t>
            </a:r>
          </a:p>
          <a:p>
            <a:endParaRPr lang="en-US" sz="2000" dirty="0"/>
          </a:p>
          <a:p>
            <a:r>
              <a:rPr lang="en-US" sz="2000" dirty="0"/>
              <a:t>For men with a PSA level between 4 and 7 </a:t>
            </a:r>
            <a:r>
              <a:rPr lang="en-US" sz="2000" dirty="0" err="1"/>
              <a:t>ng</a:t>
            </a:r>
            <a:r>
              <a:rPr lang="en-US" sz="2000" dirty="0"/>
              <a:t>/mL,  repeat the PSA testing several weeks later. Men with a repeat PSA level &gt;4 </a:t>
            </a:r>
            <a:r>
              <a:rPr lang="en-US" sz="2000" dirty="0" err="1"/>
              <a:t>ng</a:t>
            </a:r>
            <a:r>
              <a:rPr lang="en-US" sz="2000" dirty="0"/>
              <a:t>/mL should be referred to a urologist for evaluation.</a:t>
            </a:r>
          </a:p>
          <a:p>
            <a:endParaRPr lang="en-US" sz="2000" dirty="0"/>
          </a:p>
          <a:p>
            <a:r>
              <a:rPr lang="en-US" sz="2000" dirty="0"/>
              <a:t> If a DRE is performed, men with a nodule, induration, or asymmetry on prostate examination should be referred to a urologist, regardless of the PSA result.</a:t>
            </a:r>
          </a:p>
        </p:txBody>
      </p:sp>
    </p:spTree>
    <p:extLst>
      <p:ext uri="{BB962C8B-B14F-4D97-AF65-F5344CB8AC3E}">
        <p14:creationId xmlns:p14="http://schemas.microsoft.com/office/powerpoint/2010/main" val="2042641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Lung Cancer</a:t>
            </a:r>
          </a:p>
        </p:txBody>
      </p:sp>
      <p:sp>
        <p:nvSpPr>
          <p:cNvPr id="3" name="Content Placeholder 2"/>
          <p:cNvSpPr>
            <a:spLocks noGrp="1"/>
          </p:cNvSpPr>
          <p:nvPr>
            <p:ph idx="1"/>
          </p:nvPr>
        </p:nvSpPr>
        <p:spPr>
          <a:xfrm>
            <a:off x="812800" y="1644072"/>
            <a:ext cx="9645073" cy="5410200"/>
          </a:xfrm>
        </p:spPr>
        <p:txBody>
          <a:bodyPr>
            <a:normAutofit/>
          </a:bodyPr>
          <a:lstStyle/>
          <a:p>
            <a:r>
              <a:rPr lang="en-US" sz="2000" dirty="0"/>
              <a:t>Lung </a:t>
            </a:r>
            <a:r>
              <a:rPr lang="en-US" sz="2000" dirty="0" smtClean="0"/>
              <a:t>cancer is the second </a:t>
            </a:r>
            <a:r>
              <a:rPr lang="en-US" sz="2000" dirty="0"/>
              <a:t>most common cancer </a:t>
            </a:r>
            <a:r>
              <a:rPr lang="en-US" sz="2000" dirty="0" smtClean="0"/>
              <a:t>worldwide </a:t>
            </a:r>
            <a:r>
              <a:rPr lang="en-US" sz="2000" dirty="0"/>
              <a:t>and is the leading cause of cancer-related death.</a:t>
            </a:r>
          </a:p>
          <a:p>
            <a:endParaRPr lang="en-US" sz="2000" dirty="0"/>
          </a:p>
          <a:p>
            <a:r>
              <a:rPr lang="en-US" sz="2000" dirty="0"/>
              <a:t>Prevention (promoting smoking cessation) is likely to have far greater impact on lung cancer mortality than is screening. </a:t>
            </a:r>
          </a:p>
          <a:p>
            <a:endParaRPr lang="en-US" sz="2000" dirty="0"/>
          </a:p>
          <a:p>
            <a:r>
              <a:rPr lang="en-US" sz="2000" dirty="0"/>
              <a:t>Screening lung cancer with </a:t>
            </a:r>
            <a:r>
              <a:rPr lang="en-US" sz="2000" dirty="0" smtClean="0"/>
              <a:t>annual low-dose </a:t>
            </a:r>
            <a:r>
              <a:rPr lang="en-US" sz="2000" dirty="0"/>
              <a:t>computed tomography (LDCT) has the potential to significantly reduce the burden of lung cancer.</a:t>
            </a:r>
          </a:p>
          <a:p>
            <a:endParaRPr lang="en-US" sz="2000" dirty="0"/>
          </a:p>
          <a:p>
            <a:r>
              <a:rPr lang="en-US" sz="2000" dirty="0"/>
              <a:t>Screen adults aged </a:t>
            </a:r>
            <a:r>
              <a:rPr lang="en-US" sz="2000" b="1" dirty="0" smtClean="0"/>
              <a:t>55 </a:t>
            </a:r>
            <a:r>
              <a:rPr lang="en-US" sz="2000" b="1" dirty="0"/>
              <a:t>to 80 </a:t>
            </a:r>
            <a:r>
              <a:rPr lang="en-US" sz="2000" dirty="0"/>
              <a:t>years who have </a:t>
            </a:r>
            <a:r>
              <a:rPr lang="en-US" sz="2000" dirty="0" smtClean="0"/>
              <a:t>at least 30 </a:t>
            </a:r>
            <a:r>
              <a:rPr lang="en-US" sz="2000" dirty="0"/>
              <a:t>pack-year smoking history and currently smoke or have quit within the past 15 years.</a:t>
            </a:r>
          </a:p>
          <a:p>
            <a:endParaRPr lang="en-US" sz="1800" dirty="0"/>
          </a:p>
          <a:p>
            <a:endParaRPr lang="en-US" sz="1800" dirty="0"/>
          </a:p>
        </p:txBody>
      </p:sp>
    </p:spTree>
    <p:extLst>
      <p:ext uri="{BB962C8B-B14F-4D97-AF65-F5344CB8AC3E}">
        <p14:creationId xmlns:p14="http://schemas.microsoft.com/office/powerpoint/2010/main" val="3386217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5AD8-C25B-439C-BA4C-337A8F544755}"/>
              </a:ext>
            </a:extLst>
          </p:cNvPr>
          <p:cNvSpPr>
            <a:spLocks noGrp="1"/>
          </p:cNvSpPr>
          <p:nvPr>
            <p:ph type="title"/>
          </p:nvPr>
        </p:nvSpPr>
        <p:spPr/>
        <p:txBody>
          <a:bodyPr/>
          <a:lstStyle/>
          <a:p>
            <a:r>
              <a:rPr lang="en-US" dirty="0"/>
              <a:t>Jordanian National Program</a:t>
            </a:r>
          </a:p>
        </p:txBody>
      </p:sp>
      <p:sp>
        <p:nvSpPr>
          <p:cNvPr id="3" name="Content Placeholder 2">
            <a:extLst>
              <a:ext uri="{FF2B5EF4-FFF2-40B4-BE49-F238E27FC236}">
                <a16:creationId xmlns:a16="http://schemas.microsoft.com/office/drawing/2014/main" id="{4300B009-8D50-484C-B73F-2EB9018526FD}"/>
              </a:ext>
            </a:extLst>
          </p:cNvPr>
          <p:cNvSpPr>
            <a:spLocks noGrp="1"/>
          </p:cNvSpPr>
          <p:nvPr>
            <p:ph idx="1"/>
          </p:nvPr>
        </p:nvSpPr>
        <p:spPr/>
        <p:txBody>
          <a:bodyPr/>
          <a:lstStyle/>
          <a:p>
            <a:r>
              <a:rPr lang="en-US" dirty="0"/>
              <a:t>Breast Cancer:</a:t>
            </a:r>
          </a:p>
          <a:p>
            <a:pPr marL="0" indent="0">
              <a:buNone/>
            </a:pPr>
            <a:r>
              <a:rPr lang="en-US" sz="2400" b="1" dirty="0"/>
              <a:t>Women between 25 and 39 years old at normal risk:</a:t>
            </a:r>
          </a:p>
          <a:p>
            <a:r>
              <a:rPr lang="en-US" sz="2000" dirty="0"/>
              <a:t>Monthly breast self-examination.</a:t>
            </a:r>
          </a:p>
          <a:p>
            <a:r>
              <a:rPr lang="en-US" sz="2000" dirty="0"/>
              <a:t>Annual clinical breast exam.</a:t>
            </a:r>
          </a:p>
          <a:p>
            <a:endParaRPr lang="en-US" sz="2400" b="1" dirty="0" smtClean="0"/>
          </a:p>
          <a:p>
            <a:pPr marL="0" indent="0">
              <a:buNone/>
            </a:pPr>
            <a:r>
              <a:rPr lang="en-US" sz="2400" b="1" dirty="0" smtClean="0"/>
              <a:t>Women </a:t>
            </a:r>
            <a:r>
              <a:rPr lang="en-US" sz="2400" b="1" dirty="0"/>
              <a:t>40 years and older:</a:t>
            </a:r>
          </a:p>
          <a:p>
            <a:r>
              <a:rPr lang="en-US" sz="2400" dirty="0"/>
              <a:t>Monthly breast self-examination.</a:t>
            </a:r>
          </a:p>
          <a:p>
            <a:r>
              <a:rPr lang="en-US" sz="2400" dirty="0"/>
              <a:t>Annual clinical breast exam.</a:t>
            </a:r>
          </a:p>
          <a:p>
            <a:r>
              <a:rPr lang="en-US" sz="2400" dirty="0"/>
              <a:t>Mammogram annually.</a:t>
            </a:r>
          </a:p>
          <a:p>
            <a:endParaRPr lang="en-US" sz="2400" b="1" dirty="0"/>
          </a:p>
          <a:p>
            <a:endParaRPr lang="en-US" b="1" dirty="0"/>
          </a:p>
          <a:p>
            <a:endParaRPr lang="en-US" dirty="0"/>
          </a:p>
        </p:txBody>
      </p:sp>
    </p:spTree>
    <p:extLst>
      <p:ext uri="{BB962C8B-B14F-4D97-AF65-F5344CB8AC3E}">
        <p14:creationId xmlns:p14="http://schemas.microsoft.com/office/powerpoint/2010/main" val="1086416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D32D-CCEF-4AC3-9552-F5701FEE8FBA}"/>
              </a:ext>
            </a:extLst>
          </p:cNvPr>
          <p:cNvSpPr>
            <a:spLocks noGrp="1"/>
          </p:cNvSpPr>
          <p:nvPr>
            <p:ph type="title"/>
          </p:nvPr>
        </p:nvSpPr>
        <p:spPr/>
        <p:txBody>
          <a:bodyPr/>
          <a:lstStyle/>
          <a:p>
            <a:r>
              <a:rPr lang="en-US" dirty="0"/>
              <a:t>Jordanian National Program</a:t>
            </a:r>
          </a:p>
        </p:txBody>
      </p:sp>
      <p:sp>
        <p:nvSpPr>
          <p:cNvPr id="3" name="Content Placeholder 2">
            <a:extLst>
              <a:ext uri="{FF2B5EF4-FFF2-40B4-BE49-F238E27FC236}">
                <a16:creationId xmlns:a16="http://schemas.microsoft.com/office/drawing/2014/main" id="{989738A5-DE4E-48C5-A4E0-CE0DC6689B0F}"/>
              </a:ext>
            </a:extLst>
          </p:cNvPr>
          <p:cNvSpPr>
            <a:spLocks noGrp="1"/>
          </p:cNvSpPr>
          <p:nvPr>
            <p:ph idx="1"/>
          </p:nvPr>
        </p:nvSpPr>
        <p:spPr/>
        <p:txBody>
          <a:bodyPr/>
          <a:lstStyle/>
          <a:p>
            <a:r>
              <a:rPr lang="en-US" b="1" dirty="0"/>
              <a:t>Cervical Cancer:</a:t>
            </a:r>
          </a:p>
          <a:p>
            <a:pPr marL="0" indent="0">
              <a:buNone/>
            </a:pPr>
            <a:r>
              <a:rPr lang="en-US" dirty="0" smtClean="0"/>
              <a:t>  PAP </a:t>
            </a:r>
            <a:r>
              <a:rPr lang="en-US" dirty="0"/>
              <a:t>smear starting three years after becoming sexually active, </a:t>
            </a:r>
            <a:r>
              <a:rPr lang="en-US" dirty="0" smtClean="0"/>
              <a:t>    and </a:t>
            </a:r>
            <a:r>
              <a:rPr lang="en-US" dirty="0"/>
              <a:t>annually thereafter.</a:t>
            </a:r>
          </a:p>
          <a:p>
            <a:r>
              <a:rPr lang="en-US" b="1" dirty="0"/>
              <a:t>Colon Cancer:</a:t>
            </a:r>
          </a:p>
          <a:p>
            <a:pPr marL="0" indent="0">
              <a:buNone/>
            </a:pPr>
            <a:r>
              <a:rPr lang="en-US" dirty="0" smtClean="0"/>
              <a:t>  Colonoscopy </a:t>
            </a:r>
            <a:r>
              <a:rPr lang="en-US" dirty="0"/>
              <a:t>every ten years, </a:t>
            </a:r>
            <a:r>
              <a:rPr lang="en-US" dirty="0" smtClean="0"/>
              <a:t>fecal </a:t>
            </a:r>
            <a:r>
              <a:rPr lang="en-US" dirty="0"/>
              <a:t>occult blood testing (FOBT) annually, </a:t>
            </a:r>
            <a:r>
              <a:rPr lang="en-US" dirty="0" smtClean="0"/>
              <a:t>or </a:t>
            </a:r>
            <a:r>
              <a:rPr lang="en-US" dirty="0"/>
              <a:t>flexible sigmoidoscopy every five years starting at the age of 50.</a:t>
            </a:r>
          </a:p>
          <a:p>
            <a:endParaRPr lang="en-US" dirty="0"/>
          </a:p>
        </p:txBody>
      </p:sp>
    </p:spTree>
    <p:extLst>
      <p:ext uri="{BB962C8B-B14F-4D97-AF65-F5344CB8AC3E}">
        <p14:creationId xmlns:p14="http://schemas.microsoft.com/office/powerpoint/2010/main" val="2521851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823" y="3044825"/>
            <a:ext cx="10363200" cy="1362075"/>
          </a:xfrm>
        </p:spPr>
        <p:txBody>
          <a:bodyPr/>
          <a:lstStyle/>
          <a:p>
            <a:r>
              <a:rPr lang="en-US" dirty="0"/>
              <a:t>             </a:t>
            </a:r>
            <a:r>
              <a:rPr lang="en-US" dirty="0">
                <a:solidFill>
                  <a:srgbClr val="FF0000"/>
                </a:solidFill>
              </a:rPr>
              <a:t>I</a:t>
            </a:r>
            <a:r>
              <a:rPr lang="en-US" dirty="0"/>
              <a:t>MMUNIZATION</a:t>
            </a:r>
          </a:p>
        </p:txBody>
      </p:sp>
    </p:spTree>
    <p:extLst>
      <p:ext uri="{BB962C8B-B14F-4D97-AF65-F5344CB8AC3E}">
        <p14:creationId xmlns:p14="http://schemas.microsoft.com/office/powerpoint/2010/main" val="448927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752601" y="609600"/>
            <a:ext cx="8750925" cy="5638800"/>
          </a:xfrm>
        </p:spPr>
      </p:pic>
    </p:spTree>
    <p:extLst>
      <p:ext uri="{BB962C8B-B14F-4D97-AF65-F5344CB8AC3E}">
        <p14:creationId xmlns:p14="http://schemas.microsoft.com/office/powerpoint/2010/main" val="3555724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64" y="325581"/>
            <a:ext cx="10972800" cy="1143000"/>
          </a:xfrm>
        </p:spPr>
        <p:txBody>
          <a:bodyPr>
            <a:normAutofit/>
          </a:bodyPr>
          <a:lstStyle/>
          <a:p>
            <a:r>
              <a:rPr lang="en-US" sz="3600" b="1" dirty="0"/>
              <a:t>ADULT IMMUNIZATION</a:t>
            </a:r>
            <a:endParaRPr lang="en-US" sz="3600" dirty="0"/>
          </a:p>
        </p:txBody>
      </p:sp>
      <p:sp>
        <p:nvSpPr>
          <p:cNvPr id="3" name="Content Placeholder 2"/>
          <p:cNvSpPr>
            <a:spLocks noGrp="1"/>
          </p:cNvSpPr>
          <p:nvPr>
            <p:ph idx="1"/>
          </p:nvPr>
        </p:nvSpPr>
        <p:spPr>
          <a:xfrm>
            <a:off x="628073" y="1400175"/>
            <a:ext cx="9677400" cy="5181600"/>
          </a:xfrm>
        </p:spPr>
        <p:txBody>
          <a:bodyPr>
            <a:noAutofit/>
          </a:bodyPr>
          <a:lstStyle/>
          <a:p>
            <a:r>
              <a:rPr lang="en-US" sz="2000" dirty="0"/>
              <a:t>According to The Centers for Disease Control and Prevention (CDC) :</a:t>
            </a:r>
          </a:p>
          <a:p>
            <a:endParaRPr lang="en-US" sz="2000" dirty="0"/>
          </a:p>
          <a:p>
            <a:r>
              <a:rPr lang="en-US" sz="2000" b="1" dirty="0"/>
              <a:t>Influenza vaccine</a:t>
            </a:r>
            <a:r>
              <a:rPr lang="en-US" sz="2000" dirty="0"/>
              <a:t> – Annual influenza vaccination for all adults.</a:t>
            </a:r>
          </a:p>
          <a:p>
            <a:endParaRPr lang="en-US" sz="2000" dirty="0"/>
          </a:p>
          <a:p>
            <a:r>
              <a:rPr lang="en-US" sz="2000" b="1" dirty="0"/>
              <a:t>Tetanus, diphtheria, and acellular pertussis vaccination (Td/</a:t>
            </a:r>
            <a:r>
              <a:rPr lang="en-US" sz="2000" b="1" dirty="0" err="1"/>
              <a:t>Tdap</a:t>
            </a:r>
            <a:r>
              <a:rPr lang="en-US" sz="2000" b="1" dirty="0"/>
              <a:t>)</a:t>
            </a:r>
            <a:r>
              <a:rPr lang="en-US" sz="2000" dirty="0"/>
              <a:t> </a:t>
            </a:r>
            <a:r>
              <a:rPr lang="en-US" sz="2000" dirty="0" smtClean="0"/>
              <a:t>: a </a:t>
            </a:r>
            <a:r>
              <a:rPr lang="en-US" sz="2000" dirty="0"/>
              <a:t>single dose of </a:t>
            </a:r>
            <a:r>
              <a:rPr lang="en-US" sz="2000" dirty="0" err="1"/>
              <a:t>Tdap</a:t>
            </a:r>
            <a:r>
              <a:rPr lang="en-US" sz="2000" dirty="0"/>
              <a:t> </a:t>
            </a:r>
            <a:r>
              <a:rPr lang="en-US" sz="2000" dirty="0" smtClean="0"/>
              <a:t>for </a:t>
            </a:r>
            <a:r>
              <a:rPr lang="en-US" sz="2000" dirty="0"/>
              <a:t>all adults aged 19 years and older who have not received </a:t>
            </a:r>
            <a:r>
              <a:rPr lang="en-US" sz="2000" dirty="0" err="1"/>
              <a:t>Tdap</a:t>
            </a:r>
            <a:r>
              <a:rPr lang="en-US" sz="2000" dirty="0"/>
              <a:t> </a:t>
            </a:r>
            <a:r>
              <a:rPr lang="en-US" sz="2000" dirty="0" smtClean="0"/>
              <a:t>previously. </a:t>
            </a:r>
            <a:r>
              <a:rPr lang="en-US" sz="2000" dirty="0"/>
              <a:t>Thereafter, all adults should receive a booster every 10 years with either </a:t>
            </a:r>
            <a:r>
              <a:rPr lang="en-US" sz="2000" dirty="0" err="1"/>
              <a:t>TdaP</a:t>
            </a:r>
            <a:r>
              <a:rPr lang="en-US" sz="2000" dirty="0"/>
              <a:t> or Td and should receive a </a:t>
            </a:r>
            <a:r>
              <a:rPr lang="en-US" sz="2000" dirty="0" err="1"/>
              <a:t>TdaP</a:t>
            </a:r>
            <a:r>
              <a:rPr lang="en-US" sz="2000" dirty="0"/>
              <a:t> with each </a:t>
            </a:r>
            <a:r>
              <a:rPr lang="en-US" sz="2000" dirty="0" smtClean="0"/>
              <a:t>pregnancy.</a:t>
            </a:r>
            <a:endParaRPr lang="en-US" sz="2000" dirty="0"/>
          </a:p>
          <a:p>
            <a:endParaRPr lang="en-US" sz="2000" dirty="0"/>
          </a:p>
          <a:p>
            <a:r>
              <a:rPr lang="en-US" sz="2000" b="1" dirty="0" smtClean="0"/>
              <a:t>Varicella vaccine</a:t>
            </a:r>
            <a:r>
              <a:rPr lang="en-US" sz="2000" dirty="0"/>
              <a:t> </a:t>
            </a:r>
            <a:r>
              <a:rPr lang="en-US" sz="2000" dirty="0" smtClean="0"/>
              <a:t>: recommended for </a:t>
            </a:r>
            <a:r>
              <a:rPr lang="en-US" sz="2000" dirty="0"/>
              <a:t>healthy persons &gt;13 years of age without evidence of </a:t>
            </a:r>
            <a:r>
              <a:rPr lang="en-US" sz="2000" dirty="0" smtClean="0"/>
              <a:t>immunity. </a:t>
            </a:r>
            <a:r>
              <a:rPr lang="en-US" sz="2000" dirty="0"/>
              <a:t>should receive two </a:t>
            </a:r>
            <a:r>
              <a:rPr lang="en-US" sz="2000" dirty="0" smtClean="0"/>
              <a:t>doses, </a:t>
            </a:r>
            <a:r>
              <a:rPr lang="en-US" sz="2000" dirty="0"/>
              <a:t>separated by four to eight weeks</a:t>
            </a:r>
            <a:endParaRPr lang="en-US" sz="2000" dirty="0">
              <a:solidFill>
                <a:schemeClr val="dk1"/>
              </a:solidFill>
            </a:endParaRPr>
          </a:p>
          <a:p>
            <a:endParaRPr lang="en-US" sz="2000" dirty="0">
              <a:solidFill>
                <a:schemeClr val="dk1"/>
              </a:solidFill>
            </a:endParaRPr>
          </a:p>
          <a:p>
            <a:r>
              <a:rPr lang="en-US" sz="2000" b="1" dirty="0"/>
              <a:t>Zoster vaccine</a:t>
            </a:r>
            <a:r>
              <a:rPr lang="en-US" sz="2000" dirty="0"/>
              <a:t> – All individuals 50 years of age or </a:t>
            </a:r>
            <a:r>
              <a:rPr lang="en-US" sz="2000" dirty="0" smtClean="0"/>
              <a:t>older, RZV </a:t>
            </a:r>
            <a:r>
              <a:rPr lang="en-US" sz="2000" b="1" dirty="0"/>
              <a:t>recombinant zoster vaccine</a:t>
            </a:r>
            <a:r>
              <a:rPr lang="en-US" sz="2000" dirty="0" smtClean="0"/>
              <a:t> </a:t>
            </a:r>
            <a:r>
              <a:rPr lang="en-US" sz="2000" dirty="0"/>
              <a:t>(2 doses separated by 2 months</a:t>
            </a:r>
            <a:r>
              <a:rPr lang="en-US" sz="2000" dirty="0" smtClean="0"/>
              <a:t>)</a:t>
            </a:r>
            <a:endParaRPr lang="en-US" sz="2000" dirty="0"/>
          </a:p>
          <a:p>
            <a:endParaRPr lang="en-US" sz="2000" dirty="0"/>
          </a:p>
          <a:p>
            <a:endParaRPr lang="en-US" sz="2000" b="1" dirty="0"/>
          </a:p>
        </p:txBody>
      </p:sp>
    </p:spTree>
    <p:extLst>
      <p:ext uri="{BB962C8B-B14F-4D97-AF65-F5344CB8AC3E}">
        <p14:creationId xmlns:p14="http://schemas.microsoft.com/office/powerpoint/2010/main" val="142891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LEVELS OF PREVENTION</a:t>
            </a:r>
            <a:endParaRPr lang="en-US" dirty="0"/>
          </a:p>
        </p:txBody>
      </p:sp>
      <p:sp>
        <p:nvSpPr>
          <p:cNvPr id="3" name="Content Placeholder 2"/>
          <p:cNvSpPr>
            <a:spLocks noGrp="1"/>
          </p:cNvSpPr>
          <p:nvPr>
            <p:ph idx="1"/>
          </p:nvPr>
        </p:nvSpPr>
        <p:spPr/>
        <p:txBody>
          <a:bodyPr>
            <a:normAutofit/>
          </a:bodyPr>
          <a:lstStyle/>
          <a:p>
            <a:pPr marL="457200" indent="-457200">
              <a:buAutoNum type="arabicParenR"/>
            </a:pPr>
            <a:r>
              <a:rPr lang="en-US" sz="2000" b="1" dirty="0" smtClean="0"/>
              <a:t>Primary </a:t>
            </a:r>
            <a:r>
              <a:rPr lang="en-US" sz="2000" b="1" dirty="0"/>
              <a:t>prevention: </a:t>
            </a:r>
            <a:r>
              <a:rPr lang="en-US" sz="2000" dirty="0"/>
              <a:t>keeps disease from occurring at all by removing its causes. </a:t>
            </a:r>
            <a:endParaRPr lang="en-US" sz="2000" dirty="0" smtClean="0"/>
          </a:p>
          <a:p>
            <a:pPr marL="457200" indent="-457200">
              <a:buAutoNum type="arabicParenR"/>
            </a:pPr>
            <a:endParaRPr lang="en-US" sz="2000" dirty="0"/>
          </a:p>
          <a:p>
            <a:pPr marL="0" indent="0">
              <a:buNone/>
            </a:pPr>
            <a:r>
              <a:rPr lang="en-US" sz="2000" dirty="0"/>
              <a:t>Examples: </a:t>
            </a:r>
          </a:p>
          <a:p>
            <a:pPr>
              <a:buFontTx/>
              <a:buChar char="-"/>
            </a:pPr>
            <a:r>
              <a:rPr lang="en-US" sz="2000" dirty="0" smtClean="0"/>
              <a:t>The </a:t>
            </a:r>
            <a:r>
              <a:rPr lang="en-US" sz="2000" dirty="0"/>
              <a:t>most common is immunizations to prevent communicable </a:t>
            </a:r>
            <a:r>
              <a:rPr lang="en-US" sz="2000" dirty="0" smtClean="0"/>
              <a:t>diseases. </a:t>
            </a:r>
          </a:p>
          <a:p>
            <a:pPr>
              <a:buFontTx/>
              <a:buChar char="-"/>
            </a:pPr>
            <a:r>
              <a:rPr lang="en-US" sz="2000" dirty="0" smtClean="0"/>
              <a:t>Folic acid supplements prenatally to decrease the risk of </a:t>
            </a:r>
            <a:r>
              <a:rPr lang="en-US" sz="2000" dirty="0" err="1" smtClean="0"/>
              <a:t>spina</a:t>
            </a:r>
            <a:r>
              <a:rPr lang="en-US" sz="2000" dirty="0" smtClean="0"/>
              <a:t> bifida.</a:t>
            </a:r>
            <a:endParaRPr lang="en-US" sz="2000" dirty="0"/>
          </a:p>
          <a:p>
            <a:pPr marL="0" indent="0">
              <a:buNone/>
            </a:pPr>
            <a:r>
              <a:rPr lang="en-US" sz="2000" dirty="0"/>
              <a:t>- </a:t>
            </a:r>
            <a:r>
              <a:rPr lang="en-US" sz="2000" dirty="0" smtClean="0"/>
              <a:t>    Smoking </a:t>
            </a:r>
            <a:r>
              <a:rPr lang="en-US" sz="2000" dirty="0"/>
              <a:t>cessation decreases lung cancer and other pulmonary </a:t>
            </a:r>
            <a:r>
              <a:rPr lang="en-US" sz="2000" dirty="0" smtClean="0"/>
              <a:t>diseases and </a:t>
            </a:r>
            <a:r>
              <a:rPr lang="en-US" sz="2000" dirty="0"/>
              <a:t>cardiovascular </a:t>
            </a:r>
            <a:r>
              <a:rPr lang="en-US" sz="2000" dirty="0" smtClean="0"/>
              <a:t>diseases.</a:t>
            </a:r>
            <a:endParaRPr lang="en-US" sz="2000" dirty="0"/>
          </a:p>
          <a:p>
            <a:pPr marL="0" indent="0">
              <a:buNone/>
            </a:pPr>
            <a:r>
              <a:rPr lang="en-US" sz="2000" dirty="0" smtClean="0"/>
              <a:t>-     </a:t>
            </a:r>
            <a:r>
              <a:rPr lang="en-US" sz="2000" dirty="0"/>
              <a:t>Behavioral counseling. </a:t>
            </a:r>
          </a:p>
          <a:p>
            <a:pPr>
              <a:buFontTx/>
              <a:buChar char="-"/>
            </a:pPr>
            <a:r>
              <a:rPr lang="en-US" sz="2000" dirty="0" smtClean="0"/>
              <a:t>Prophylactic </a:t>
            </a:r>
            <a:r>
              <a:rPr lang="en-US" sz="2000" dirty="0"/>
              <a:t>surgery:  bariatric surgery to prevent complications of </a:t>
            </a:r>
            <a:r>
              <a:rPr lang="en-US" sz="2000" dirty="0" smtClean="0"/>
              <a:t>obesity, </a:t>
            </a:r>
            <a:r>
              <a:rPr lang="en-US" sz="2000" dirty="0" err="1" smtClean="0"/>
              <a:t>Ovariectomy</a:t>
            </a:r>
            <a:r>
              <a:rPr lang="en-US" sz="2000" dirty="0" smtClean="0"/>
              <a:t> </a:t>
            </a:r>
            <a:r>
              <a:rPr lang="en-US" sz="2000" dirty="0"/>
              <a:t>and mastectomy to prevent ovarian and breast cancer in women with certain genetic mutations</a:t>
            </a:r>
            <a:r>
              <a:rPr lang="en-US" sz="2000" dirty="0" smtClean="0"/>
              <a:t>.</a:t>
            </a:r>
          </a:p>
          <a:p>
            <a:pPr>
              <a:buFontTx/>
              <a:buChar char="-"/>
            </a:pPr>
            <a:r>
              <a:rPr lang="en-US" sz="2000" dirty="0" smtClean="0"/>
              <a:t>Drugs.</a:t>
            </a:r>
            <a:endParaRPr lang="en-US" sz="2000" dirty="0"/>
          </a:p>
          <a:p>
            <a:pPr marL="0" indent="0">
              <a:buNone/>
            </a:pPr>
            <a:endParaRPr lang="en-US" sz="2000" dirty="0"/>
          </a:p>
        </p:txBody>
      </p:sp>
    </p:spTree>
    <p:extLst>
      <p:ext uri="{BB962C8B-B14F-4D97-AF65-F5344CB8AC3E}">
        <p14:creationId xmlns:p14="http://schemas.microsoft.com/office/powerpoint/2010/main" val="1196918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ADULT </a:t>
            </a:r>
            <a:r>
              <a:rPr lang="en-US" b="1" dirty="0" smtClean="0"/>
              <a:t>IMMUNIZATION..</a:t>
            </a:r>
            <a:r>
              <a:rPr lang="en-US" b="1" dirty="0" err="1" smtClean="0"/>
              <a:t>cont</a:t>
            </a:r>
            <a:endParaRPr lang="en-US" dirty="0"/>
          </a:p>
        </p:txBody>
      </p:sp>
      <p:sp>
        <p:nvSpPr>
          <p:cNvPr id="3" name="Content Placeholder 2"/>
          <p:cNvSpPr>
            <a:spLocks noGrp="1"/>
          </p:cNvSpPr>
          <p:nvPr>
            <p:ph idx="1"/>
          </p:nvPr>
        </p:nvSpPr>
        <p:spPr/>
        <p:txBody>
          <a:bodyPr>
            <a:normAutofit/>
          </a:bodyPr>
          <a:lstStyle/>
          <a:p>
            <a:r>
              <a:rPr lang="en-US" sz="2400" b="1" dirty="0"/>
              <a:t>Human papillomavirus vaccines</a:t>
            </a:r>
            <a:r>
              <a:rPr lang="en-US" sz="2400" dirty="0"/>
              <a:t> : </a:t>
            </a:r>
            <a:r>
              <a:rPr lang="en-US" sz="2400" dirty="0">
                <a:solidFill>
                  <a:schemeClr val="dk1"/>
                </a:solidFill>
              </a:rPr>
              <a:t>For all individuals between ages 11 and 26 years</a:t>
            </a:r>
            <a:r>
              <a:rPr lang="en-US" sz="2400" dirty="0" smtClean="0">
                <a:solidFill>
                  <a:schemeClr val="dk1"/>
                </a:solidFill>
              </a:rPr>
              <a:t>.</a:t>
            </a:r>
          </a:p>
          <a:p>
            <a:endParaRPr lang="en-US" sz="2400" dirty="0">
              <a:solidFill>
                <a:schemeClr val="dk1"/>
              </a:solidFill>
            </a:endParaRPr>
          </a:p>
          <a:p>
            <a:r>
              <a:rPr lang="en-US" sz="2400" b="1" dirty="0" smtClean="0"/>
              <a:t>Pneumococcal </a:t>
            </a:r>
            <a:r>
              <a:rPr lang="en-US" sz="2400" b="1" dirty="0"/>
              <a:t>vaccines</a:t>
            </a:r>
            <a:r>
              <a:rPr lang="en-US" sz="2400" dirty="0"/>
              <a:t> – all adults 19 to 64 years who have a condition that increases the risk of pneumococcal disease (e.g. Chronic lung disease, Chronic liver disease, </a:t>
            </a:r>
            <a:r>
              <a:rPr lang="en-US" sz="2400" dirty="0" err="1"/>
              <a:t>etc</a:t>
            </a:r>
            <a:r>
              <a:rPr lang="en-US" sz="2400" dirty="0"/>
              <a:t>).  It is also recommended for all adults ≥65 years. </a:t>
            </a:r>
          </a:p>
          <a:p>
            <a:endParaRPr lang="en-US" sz="2400" dirty="0"/>
          </a:p>
          <a:p>
            <a:r>
              <a:rPr lang="en-US" sz="2400" b="1" dirty="0"/>
              <a:t>Hepatitis B vaccination</a:t>
            </a:r>
            <a:r>
              <a:rPr lang="en-US" sz="2400" dirty="0"/>
              <a:t>: HBV vaccination is recommended for all adults &lt;60 years of </a:t>
            </a:r>
            <a:r>
              <a:rPr lang="en-US" sz="2400" dirty="0" smtClean="0"/>
              <a:t>age, and for </a:t>
            </a:r>
            <a:r>
              <a:rPr lang="en-US" sz="2400" dirty="0"/>
              <a:t>those ≥60 who </a:t>
            </a:r>
            <a:r>
              <a:rPr lang="en-US" sz="2400" dirty="0" smtClean="0"/>
              <a:t>are </a:t>
            </a:r>
            <a:r>
              <a:rPr lang="en-US" sz="2400" dirty="0"/>
              <a:t>at increased risk for acquiring HBV infection</a:t>
            </a:r>
            <a:br>
              <a:rPr lang="en-US" sz="2400" dirty="0"/>
            </a:br>
            <a:endParaRPr lang="en-US" sz="2400" dirty="0">
              <a:solidFill>
                <a:schemeClr val="dk1"/>
              </a:solidFill>
            </a:endParaRPr>
          </a:p>
        </p:txBody>
      </p:sp>
    </p:spTree>
    <p:extLst>
      <p:ext uri="{BB962C8B-B14F-4D97-AF65-F5344CB8AC3E}">
        <p14:creationId xmlns:p14="http://schemas.microsoft.com/office/powerpoint/2010/main" val="34250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547E-FB39-4DAF-97CA-C4FB2FEA52C1}"/>
              </a:ext>
            </a:extLst>
          </p:cNvPr>
          <p:cNvSpPr>
            <a:spLocks noGrp="1"/>
          </p:cNvSpPr>
          <p:nvPr>
            <p:ph type="title"/>
          </p:nvPr>
        </p:nvSpPr>
        <p:spPr/>
        <p:txBody>
          <a:bodyPr/>
          <a:lstStyle/>
          <a:p>
            <a:r>
              <a:rPr lang="en-US" dirty="0" smtClean="0">
                <a:solidFill>
                  <a:srgbClr val="FF0000"/>
                </a:solidFill>
              </a:rPr>
              <a:t>C</a:t>
            </a:r>
            <a:r>
              <a:rPr lang="en-US" dirty="0" smtClean="0"/>
              <a:t>ounselling</a:t>
            </a:r>
            <a:endParaRPr lang="en-US" dirty="0"/>
          </a:p>
        </p:txBody>
      </p:sp>
      <p:sp>
        <p:nvSpPr>
          <p:cNvPr id="3" name="Text Placeholder 2">
            <a:extLst>
              <a:ext uri="{FF2B5EF4-FFF2-40B4-BE49-F238E27FC236}">
                <a16:creationId xmlns:a16="http://schemas.microsoft.com/office/drawing/2014/main" id="{9E644924-29DA-4B08-B7B7-9E95D78DF43D}"/>
              </a:ext>
            </a:extLst>
          </p:cNvPr>
          <p:cNvSpPr>
            <a:spLocks noGrp="1"/>
          </p:cNvSpPr>
          <p:nvPr>
            <p:ph type="body" idx="1"/>
          </p:nvPr>
        </p:nvSpPr>
        <p:spPr/>
        <p:txBody>
          <a:bodyPr/>
          <a:lstStyle/>
          <a:p>
            <a:r>
              <a:rPr lang="en-US" dirty="0">
                <a:latin typeface="Comic Sans MS" pitchFamily="66" charset="0"/>
              </a:rPr>
              <a:t>Education</a:t>
            </a:r>
          </a:p>
        </p:txBody>
      </p:sp>
    </p:spTree>
    <p:extLst>
      <p:ext uri="{BB962C8B-B14F-4D97-AF65-F5344CB8AC3E}">
        <p14:creationId xmlns:p14="http://schemas.microsoft.com/office/powerpoint/2010/main" val="3896173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omic Sans MS" pitchFamily="66" charset="0"/>
              </a:rPr>
              <a:t>Counseling</a:t>
            </a:r>
            <a:endParaRPr lang="en-US" dirty="0"/>
          </a:p>
        </p:txBody>
      </p:sp>
      <p:sp>
        <p:nvSpPr>
          <p:cNvPr id="3" name="Content Placeholder 2"/>
          <p:cNvSpPr>
            <a:spLocks noGrp="1"/>
          </p:cNvSpPr>
          <p:nvPr>
            <p:ph idx="1"/>
          </p:nvPr>
        </p:nvSpPr>
        <p:spPr>
          <a:xfrm>
            <a:off x="895927" y="1219201"/>
            <a:ext cx="9314873" cy="4906963"/>
          </a:xfrm>
        </p:spPr>
        <p:txBody>
          <a:bodyPr/>
          <a:lstStyle/>
          <a:p>
            <a:pPr marL="571500" indent="-571500">
              <a:buFont typeface="+mj-lt"/>
              <a:buAutoNum type="romanUcPeriod"/>
              <a:defRPr/>
            </a:pPr>
            <a:r>
              <a:rPr lang="en-US" sz="1800" b="1" u="sng" dirty="0" smtClean="0"/>
              <a:t>Newborns</a:t>
            </a:r>
            <a:r>
              <a:rPr lang="en-US" sz="1800" dirty="0"/>
              <a:t/>
            </a:r>
            <a:br>
              <a:rPr lang="en-US" sz="1800" dirty="0"/>
            </a:br>
            <a:r>
              <a:rPr lang="en-US" sz="1800" dirty="0"/>
              <a:t>- Counseling to prevent sudden infant death syndrome </a:t>
            </a:r>
            <a:r>
              <a:rPr lang="en-US" sz="1800" dirty="0" smtClean="0"/>
              <a:t>(avoid prone sleeping position) </a:t>
            </a:r>
            <a:r>
              <a:rPr lang="en-US" sz="1800" dirty="0"/>
              <a:t/>
            </a:r>
            <a:br>
              <a:rPr lang="en-US" sz="1800" dirty="0"/>
            </a:br>
            <a:r>
              <a:rPr lang="en-US" sz="1800" dirty="0"/>
              <a:t>- Counseling to promote a healthy diet and </a:t>
            </a:r>
            <a:r>
              <a:rPr lang="en-US" sz="1800" dirty="0" smtClean="0"/>
              <a:t>breast-feeding</a:t>
            </a:r>
          </a:p>
          <a:p>
            <a:pPr marL="571500" indent="-571500">
              <a:buFont typeface="+mj-lt"/>
              <a:buAutoNum type="romanUcPeriod"/>
              <a:defRPr/>
            </a:pPr>
            <a:endParaRPr lang="en-US" sz="1800" dirty="0"/>
          </a:p>
          <a:p>
            <a:pPr marL="571500" indent="-571500">
              <a:buFont typeface="+mj-lt"/>
              <a:buAutoNum type="romanUcPeriod"/>
              <a:defRPr/>
            </a:pPr>
            <a:r>
              <a:rPr lang="en-US" sz="1800" b="1" u="sng" dirty="0"/>
              <a:t>Children</a:t>
            </a:r>
            <a:r>
              <a:rPr lang="en-US" sz="1800" dirty="0"/>
              <a:t/>
            </a:r>
            <a:br>
              <a:rPr lang="en-US" sz="1800" dirty="0"/>
            </a:br>
            <a:r>
              <a:rPr lang="en-US" sz="1800" dirty="0"/>
              <a:t>-Counseling to prevent household injuries :</a:t>
            </a:r>
            <a:br>
              <a:rPr lang="en-US" sz="1800" dirty="0"/>
            </a:br>
            <a:r>
              <a:rPr lang="en-US" sz="1800" dirty="0"/>
              <a:t>    *Smoke detectors </a:t>
            </a:r>
            <a:br>
              <a:rPr lang="en-US" sz="1800" dirty="0"/>
            </a:br>
            <a:r>
              <a:rPr lang="en-US" sz="1800" dirty="0"/>
              <a:t>    *Hot water heaters set, </a:t>
            </a:r>
            <a:r>
              <a:rPr lang="en-US" sz="1800" dirty="0" smtClean="0"/>
              <a:t>49-55 </a:t>
            </a:r>
            <a:r>
              <a:rPr lang="en-US" sz="1800" dirty="0"/>
              <a:t>°</a:t>
            </a:r>
            <a:r>
              <a:rPr lang="en-US" sz="1800" dirty="0" smtClean="0"/>
              <a:t>C</a:t>
            </a:r>
            <a:r>
              <a:rPr lang="en-US" sz="1800" dirty="0"/>
              <a:t/>
            </a:r>
            <a:br>
              <a:rPr lang="en-US" sz="1800" dirty="0"/>
            </a:br>
            <a:r>
              <a:rPr lang="en-US" sz="1800" dirty="0"/>
              <a:t>    *Childproof containers for medication  </a:t>
            </a:r>
            <a:br>
              <a:rPr lang="en-US" sz="1800" dirty="0"/>
            </a:br>
            <a:r>
              <a:rPr lang="en-US" sz="1800" dirty="0"/>
              <a:t>    *Approved bicycle helmets    </a:t>
            </a:r>
            <a:br>
              <a:rPr lang="en-US" sz="1800" dirty="0"/>
            </a:br>
            <a:r>
              <a:rPr lang="en-US" sz="1800" dirty="0"/>
              <a:t>    </a:t>
            </a:r>
            <a:br>
              <a:rPr lang="en-US" sz="1800" dirty="0"/>
            </a:br>
            <a:r>
              <a:rPr lang="en-US" sz="1800" dirty="0"/>
              <a:t>- Counseling to prevent dental disease :</a:t>
            </a:r>
            <a:br>
              <a:rPr lang="en-US" sz="1800" dirty="0"/>
            </a:br>
            <a:r>
              <a:rPr lang="en-US" sz="1800" dirty="0"/>
              <a:t>    *Fluoride supplementation if inadequate in water </a:t>
            </a:r>
            <a:br>
              <a:rPr lang="en-US" sz="1800" dirty="0"/>
            </a:br>
            <a:r>
              <a:rPr lang="en-US" sz="1800" dirty="0"/>
              <a:t>    * Regular visits to dentist</a:t>
            </a:r>
            <a:br>
              <a:rPr lang="en-US" sz="1800" dirty="0"/>
            </a:br>
            <a:r>
              <a:rPr lang="en-US" sz="1800" dirty="0"/>
              <a:t>    *Regular brushing and flossing </a:t>
            </a:r>
          </a:p>
          <a:p>
            <a:endParaRPr lang="en-US" sz="1800" dirty="0"/>
          </a:p>
          <a:p>
            <a:pPr marL="0" indent="0">
              <a:buNone/>
            </a:pPr>
            <a:endParaRPr lang="en-US" sz="1800" dirty="0"/>
          </a:p>
        </p:txBody>
      </p:sp>
    </p:spTree>
    <p:extLst>
      <p:ext uri="{BB962C8B-B14F-4D97-AF65-F5344CB8AC3E}">
        <p14:creationId xmlns:p14="http://schemas.microsoft.com/office/powerpoint/2010/main" val="3253409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Counseling</a:t>
            </a:r>
            <a:endParaRPr lang="en-US" dirty="0"/>
          </a:p>
        </p:txBody>
      </p:sp>
      <p:sp>
        <p:nvSpPr>
          <p:cNvPr id="3" name="Content Placeholder 2"/>
          <p:cNvSpPr>
            <a:spLocks noGrp="1"/>
          </p:cNvSpPr>
          <p:nvPr>
            <p:ph idx="1"/>
          </p:nvPr>
        </p:nvSpPr>
        <p:spPr>
          <a:xfrm>
            <a:off x="507999" y="1136073"/>
            <a:ext cx="9679709" cy="5417127"/>
          </a:xfrm>
        </p:spPr>
        <p:txBody>
          <a:bodyPr>
            <a:normAutofit fontScale="92500" lnSpcReduction="10000"/>
          </a:bodyPr>
          <a:lstStyle/>
          <a:p>
            <a:endParaRPr lang="en-US" sz="1800" i="1" u="sng" dirty="0"/>
          </a:p>
          <a:p>
            <a:endParaRPr lang="en-US" sz="1800" i="1" u="sng" dirty="0"/>
          </a:p>
          <a:p>
            <a:pPr marL="0" indent="0">
              <a:buNone/>
            </a:pPr>
            <a:r>
              <a:rPr lang="en-US" sz="1800" b="1" i="1" dirty="0" smtClean="0"/>
              <a:t>III.  </a:t>
            </a:r>
            <a:r>
              <a:rPr lang="en-US" sz="1800" b="1" u="sng" dirty="0" smtClean="0"/>
              <a:t>Adolescents</a:t>
            </a:r>
          </a:p>
          <a:p>
            <a:pPr marL="0" indent="0">
              <a:buNone/>
            </a:pPr>
            <a:r>
              <a:rPr lang="en-US" sz="1800" dirty="0"/>
              <a:t/>
            </a:r>
            <a:br>
              <a:rPr lang="en-US" sz="1800" dirty="0"/>
            </a:br>
            <a:r>
              <a:rPr lang="en-US" sz="1800" dirty="0" smtClean="0"/>
              <a:t>       - Counseling </a:t>
            </a:r>
            <a:r>
              <a:rPr lang="en-US" sz="1800" dirty="0"/>
              <a:t>to prevent motor vehicle injuries </a:t>
            </a:r>
            <a:br>
              <a:rPr lang="en-US" sz="1800" dirty="0"/>
            </a:br>
            <a:r>
              <a:rPr lang="en-US" sz="1800" dirty="0" smtClean="0"/>
              <a:t>       - Counseling </a:t>
            </a:r>
            <a:r>
              <a:rPr lang="en-US" sz="1800" dirty="0"/>
              <a:t>to promote a healthy diet and physical activity</a:t>
            </a:r>
            <a:br>
              <a:rPr lang="en-US" sz="1800" dirty="0"/>
            </a:br>
            <a:r>
              <a:rPr lang="en-US" sz="1800" dirty="0" smtClean="0"/>
              <a:t>       - Counseling </a:t>
            </a:r>
            <a:r>
              <a:rPr lang="en-US" sz="1800" dirty="0"/>
              <a:t>to prevent </a:t>
            </a:r>
            <a:r>
              <a:rPr lang="en-US" sz="1800" dirty="0" smtClean="0"/>
              <a:t>drugs, tobacco </a:t>
            </a:r>
            <a:r>
              <a:rPr lang="en-US" sz="1800" dirty="0"/>
              <a:t>use </a:t>
            </a:r>
            <a:r>
              <a:rPr lang="en-US" sz="1800" dirty="0" smtClean="0"/>
              <a:t>&amp; </a:t>
            </a:r>
            <a:r>
              <a:rPr lang="en-US" sz="1800" dirty="0"/>
              <a:t>alcohol use </a:t>
            </a:r>
            <a:br>
              <a:rPr lang="en-US" sz="1800" dirty="0"/>
            </a:br>
            <a:r>
              <a:rPr lang="en-US" sz="1800" dirty="0" smtClean="0"/>
              <a:t>       - Counseling </a:t>
            </a:r>
            <a:r>
              <a:rPr lang="en-US" sz="1800" dirty="0"/>
              <a:t>to prevent sexually transmitted </a:t>
            </a:r>
            <a:r>
              <a:rPr lang="en-US" sz="1800" dirty="0" smtClean="0"/>
              <a:t>diseases</a:t>
            </a:r>
          </a:p>
          <a:p>
            <a:pPr>
              <a:buFont typeface="Wingdings" panose="05000000000000000000" pitchFamily="2" charset="2"/>
              <a:buChar char="§"/>
            </a:pPr>
            <a:endParaRPr lang="en-US" sz="1800" dirty="0" smtClean="0"/>
          </a:p>
          <a:p>
            <a:pPr marL="0" indent="0">
              <a:buNone/>
            </a:pPr>
            <a:r>
              <a:rPr lang="en-US" sz="1800" b="1" dirty="0" smtClean="0">
                <a:cs typeface="Times New Roman" pitchFamily="18" charset="0"/>
              </a:rPr>
              <a:t>IV.  </a:t>
            </a:r>
            <a:r>
              <a:rPr lang="en-US" sz="1800" b="1" u="sng" dirty="0" smtClean="0">
                <a:cs typeface="Times New Roman" pitchFamily="18" charset="0"/>
              </a:rPr>
              <a:t>Adults</a:t>
            </a:r>
            <a:endParaRPr lang="en-US" sz="1800" u="sng" dirty="0">
              <a:cs typeface="Times New Roman" pitchFamily="18" charset="0"/>
            </a:endParaRPr>
          </a:p>
          <a:p>
            <a:pPr>
              <a:buFont typeface="Wingdings" panose="05000000000000000000" pitchFamily="2" charset="2"/>
              <a:buChar char="§"/>
            </a:pPr>
            <a:r>
              <a:rPr lang="en-US" sz="1800" dirty="0">
                <a:cs typeface="Times New Roman" pitchFamily="18" charset="0"/>
              </a:rPr>
              <a:t>Smoking cessation, nicotine replacement therapy</a:t>
            </a:r>
          </a:p>
          <a:p>
            <a:pPr>
              <a:buFont typeface="Wingdings" panose="05000000000000000000" pitchFamily="2" charset="2"/>
              <a:buChar char="§"/>
            </a:pPr>
            <a:r>
              <a:rPr lang="en-US" sz="1800" dirty="0">
                <a:cs typeface="Times New Roman" pitchFamily="18" charset="0"/>
              </a:rPr>
              <a:t>Dental hygiene</a:t>
            </a:r>
          </a:p>
          <a:p>
            <a:pPr>
              <a:buFont typeface="Wingdings" panose="05000000000000000000" pitchFamily="2" charset="2"/>
              <a:buChar char="§"/>
            </a:pPr>
            <a:r>
              <a:rPr lang="en-US" sz="1800" dirty="0">
                <a:cs typeface="Times New Roman" pitchFamily="18" charset="0"/>
              </a:rPr>
              <a:t>Seat belt use</a:t>
            </a:r>
          </a:p>
          <a:p>
            <a:pPr>
              <a:buFont typeface="Wingdings" panose="05000000000000000000" pitchFamily="2" charset="2"/>
              <a:buChar char="§"/>
            </a:pPr>
            <a:r>
              <a:rPr lang="en-US" sz="1800" dirty="0">
                <a:cs typeface="Times New Roman" pitchFamily="18" charset="0"/>
              </a:rPr>
              <a:t>Injury prevention</a:t>
            </a:r>
          </a:p>
          <a:p>
            <a:pPr>
              <a:buFont typeface="Wingdings" panose="05000000000000000000" pitchFamily="2" charset="2"/>
              <a:buChar char="§"/>
            </a:pPr>
            <a:r>
              <a:rPr lang="en-US" sz="1800" dirty="0">
                <a:cs typeface="Times New Roman" pitchFamily="18" charset="0"/>
              </a:rPr>
              <a:t>Moderate physical activity</a:t>
            </a:r>
          </a:p>
          <a:p>
            <a:pPr>
              <a:buFont typeface="Wingdings" panose="05000000000000000000" pitchFamily="2" charset="2"/>
              <a:buChar char="§"/>
            </a:pPr>
            <a:r>
              <a:rPr lang="en-US" sz="1800" dirty="0" smtClean="0">
                <a:cs typeface="Times New Roman" pitchFamily="18" charset="0"/>
              </a:rPr>
              <a:t>Problem </a:t>
            </a:r>
            <a:r>
              <a:rPr lang="en-US" sz="1800" dirty="0">
                <a:cs typeface="Times New Roman" pitchFamily="18" charset="0"/>
              </a:rPr>
              <a:t>drinking screening/counseling</a:t>
            </a:r>
          </a:p>
          <a:p>
            <a:pPr>
              <a:buFont typeface="Wingdings" panose="05000000000000000000" pitchFamily="2" charset="2"/>
              <a:buChar char="§"/>
            </a:pPr>
            <a:r>
              <a:rPr lang="en-US" sz="1800" dirty="0">
                <a:cs typeface="Times New Roman" pitchFamily="18" charset="0"/>
              </a:rPr>
              <a:t>STD counseling</a:t>
            </a:r>
          </a:p>
          <a:p>
            <a:pPr>
              <a:buFont typeface="Wingdings" panose="05000000000000000000" pitchFamily="2" charset="2"/>
              <a:buChar char="§"/>
            </a:pPr>
            <a:r>
              <a:rPr lang="en-US" sz="1800" dirty="0">
                <a:cs typeface="Times New Roman" pitchFamily="18" charset="0"/>
              </a:rPr>
              <a:t>Nutritional counseling</a:t>
            </a:r>
          </a:p>
          <a:p>
            <a:pPr>
              <a:buFont typeface="Wingdings" panose="05000000000000000000" pitchFamily="2" charset="2"/>
              <a:buChar char="§"/>
            </a:pPr>
            <a:r>
              <a:rPr lang="en-US" sz="1800" dirty="0">
                <a:cs typeface="Times New Roman" pitchFamily="18" charset="0"/>
              </a:rPr>
              <a:t>Osteoporosis and HRT ( In </a:t>
            </a:r>
            <a:r>
              <a:rPr lang="en-US" sz="1800" dirty="0" err="1">
                <a:cs typeface="Times New Roman" pitchFamily="18" charset="0"/>
              </a:rPr>
              <a:t>Perimenopausal</a:t>
            </a:r>
            <a:r>
              <a:rPr lang="en-US" sz="1800" dirty="0">
                <a:cs typeface="Times New Roman" pitchFamily="18" charset="0"/>
              </a:rPr>
              <a:t> Women)</a:t>
            </a:r>
            <a:endParaRPr lang="en-US" sz="1800" dirty="0"/>
          </a:p>
          <a:p>
            <a:pPr>
              <a:buFont typeface="Wingdings" panose="05000000000000000000" pitchFamily="2" charset="2"/>
              <a:buChar char="§"/>
            </a:pPr>
            <a:endParaRPr lang="en-US" sz="1800" dirty="0"/>
          </a:p>
          <a:p>
            <a:pPr>
              <a:buFont typeface="Wingdings" panose="05000000000000000000" pitchFamily="2" charset="2"/>
              <a:buChar char="§"/>
            </a:pPr>
            <a:endParaRPr lang="en-US" sz="1800" dirty="0"/>
          </a:p>
        </p:txBody>
      </p:sp>
    </p:spTree>
    <p:extLst>
      <p:ext uri="{BB962C8B-B14F-4D97-AF65-F5344CB8AC3E}">
        <p14:creationId xmlns:p14="http://schemas.microsoft.com/office/powerpoint/2010/main" val="1272782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0972800" cy="1143000"/>
          </a:xfrm>
        </p:spPr>
        <p:txBody>
          <a:bodyPr>
            <a:noAutofit/>
          </a:bodyPr>
          <a:lstStyle/>
          <a:p>
            <a:r>
              <a:rPr lang="en-US" sz="4000" dirty="0" smtClean="0"/>
              <a:t/>
            </a:r>
            <a:br>
              <a:rPr lang="en-US" sz="4000" dirty="0" smtClean="0"/>
            </a:br>
            <a:r>
              <a:rPr lang="en-US" sz="4000" dirty="0" smtClean="0"/>
              <a:t>Case Study No.1</a:t>
            </a:r>
            <a:r>
              <a:rPr lang="en-US" sz="2000" dirty="0"/>
              <a:t/>
            </a:r>
            <a:br>
              <a:rPr lang="en-US" sz="2000" dirty="0"/>
            </a:br>
            <a:r>
              <a:rPr lang="en-US" sz="2000" dirty="0"/>
              <a:t/>
            </a:r>
            <a:br>
              <a:rPr lang="en-US" sz="2000" dirty="0"/>
            </a:br>
            <a:endParaRPr lang="en-US" sz="2000" dirty="0"/>
          </a:p>
        </p:txBody>
      </p:sp>
      <p:sp>
        <p:nvSpPr>
          <p:cNvPr id="3" name="Content Placeholder 2"/>
          <p:cNvSpPr>
            <a:spLocks noGrp="1"/>
          </p:cNvSpPr>
          <p:nvPr>
            <p:ph idx="1"/>
          </p:nvPr>
        </p:nvSpPr>
        <p:spPr>
          <a:xfrm>
            <a:off x="498764" y="2006601"/>
            <a:ext cx="10972800" cy="4525963"/>
          </a:xfrm>
        </p:spPr>
        <p:txBody>
          <a:bodyPr>
            <a:normAutofit/>
          </a:bodyPr>
          <a:lstStyle/>
          <a:p>
            <a:r>
              <a:rPr lang="en-US" dirty="0"/>
              <a:t>A 47-year-old patient presents for a routine physical examination. The patient does not have a history of colorectal cancer, inflammatory bowel disease, or adenomatous polyps or a family history of colorectal cancer. The patient's body mass index is </a:t>
            </a:r>
            <a:r>
              <a:rPr lang="en-US" dirty="0" smtClean="0"/>
              <a:t>27 </a:t>
            </a:r>
            <a:r>
              <a:rPr lang="en-US" dirty="0"/>
              <a:t>kg per m</a:t>
            </a:r>
            <a:r>
              <a:rPr lang="en-US" baseline="30000" dirty="0"/>
              <a:t>2</a:t>
            </a:r>
            <a:r>
              <a:rPr lang="en-US" dirty="0"/>
              <a:t>, and the </a:t>
            </a:r>
            <a:r>
              <a:rPr lang="en-US" dirty="0" smtClean="0"/>
              <a:t>HA1C </a:t>
            </a:r>
            <a:r>
              <a:rPr lang="en-US" dirty="0"/>
              <a:t>level at their last visit was 5.9%. The patient has not been screened for colorectal cancer in prior visits.</a:t>
            </a:r>
          </a:p>
        </p:txBody>
      </p:sp>
    </p:spTree>
    <p:extLst>
      <p:ext uri="{BB962C8B-B14F-4D97-AF65-F5344CB8AC3E}">
        <p14:creationId xmlns:p14="http://schemas.microsoft.com/office/powerpoint/2010/main" val="36868273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1</a:t>
            </a:r>
            <a:r>
              <a:rPr lang="en-US" dirty="0"/>
              <a:t>. According to the USPSTF recommendation statement, how should this patient be counseled regarding the need for colorectal screening?</a:t>
            </a:r>
          </a:p>
          <a:p>
            <a:pPr marL="0" indent="0">
              <a:buNone/>
            </a:pPr>
            <a:r>
              <a:rPr lang="en-US" dirty="0" smtClean="0"/>
              <a:t>A</a:t>
            </a:r>
            <a:r>
              <a:rPr lang="en-US" dirty="0"/>
              <a:t>. Only adults at increased risk of colorectal cancer should begin screening at 45 years of age.</a:t>
            </a:r>
          </a:p>
          <a:p>
            <a:pPr marL="0" indent="0">
              <a:buNone/>
            </a:pPr>
            <a:r>
              <a:rPr lang="en-US" dirty="0" smtClean="0"/>
              <a:t>B</a:t>
            </a:r>
            <a:r>
              <a:rPr lang="en-US" dirty="0"/>
              <a:t>. Regardless of risk factors, all patients should be screened for colorectal cancer starting at 45 years of age.</a:t>
            </a:r>
          </a:p>
          <a:p>
            <a:pPr marL="0" indent="0">
              <a:buNone/>
            </a:pPr>
            <a:r>
              <a:rPr lang="en-US" dirty="0" smtClean="0"/>
              <a:t>C</a:t>
            </a:r>
            <a:r>
              <a:rPr lang="en-US" dirty="0"/>
              <a:t>. The patient is at increased risk of colorectal cancer because of an abnormal body mass index and A1C level and should be offered screening at today's visit.</a:t>
            </a:r>
          </a:p>
          <a:p>
            <a:pPr marL="0" indent="0">
              <a:buNone/>
            </a:pPr>
            <a:r>
              <a:rPr lang="en-US" dirty="0" smtClean="0"/>
              <a:t>D</a:t>
            </a:r>
            <a:r>
              <a:rPr lang="en-US" dirty="0"/>
              <a:t>. The patient has no personal or family history of colorectal cancer, so routine screening should begin at 50 years of age.</a:t>
            </a:r>
          </a:p>
          <a:p>
            <a:pPr marL="0" indent="0">
              <a:buNone/>
            </a:pPr>
            <a:r>
              <a:rPr lang="en-US" dirty="0" smtClean="0"/>
              <a:t>E</a:t>
            </a:r>
            <a:r>
              <a:rPr lang="en-US" dirty="0"/>
              <a:t>. The net benefit of screening for colorectal cancer is small, so the patient should </a:t>
            </a:r>
            <a:r>
              <a:rPr lang="en-US" dirty="0" smtClean="0"/>
              <a:t>  be </a:t>
            </a:r>
            <a:r>
              <a:rPr lang="en-US" dirty="0"/>
              <a:t>referred to screening only if a strong preference is </a:t>
            </a:r>
            <a:r>
              <a:rPr lang="en-US" dirty="0" smtClean="0"/>
              <a:t>expressed.</a:t>
            </a:r>
            <a:endParaRPr lang="en-US" dirty="0"/>
          </a:p>
        </p:txBody>
      </p:sp>
    </p:spTree>
    <p:extLst>
      <p:ext uri="{BB962C8B-B14F-4D97-AF65-F5344CB8AC3E}">
        <p14:creationId xmlns:p14="http://schemas.microsoft.com/office/powerpoint/2010/main" val="364427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The correct answer is B</a:t>
            </a:r>
            <a:r>
              <a:rPr lang="en-US" dirty="0"/>
              <a:t>. </a:t>
            </a:r>
            <a:endParaRPr lang="en-US" dirty="0" smtClean="0"/>
          </a:p>
          <a:p>
            <a:r>
              <a:rPr lang="en-US" dirty="0" smtClean="0"/>
              <a:t>The </a:t>
            </a:r>
            <a:r>
              <a:rPr lang="en-US" dirty="0"/>
              <a:t>USPSTF recommends screening for colorectal cancer beginning at 45 years of age in adults at average risk</a:t>
            </a:r>
          </a:p>
        </p:txBody>
      </p:sp>
    </p:spTree>
    <p:extLst>
      <p:ext uri="{BB962C8B-B14F-4D97-AF65-F5344CB8AC3E}">
        <p14:creationId xmlns:p14="http://schemas.microsoft.com/office/powerpoint/2010/main" val="18140871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600201"/>
            <a:ext cx="10972800" cy="4976090"/>
          </a:xfrm>
        </p:spPr>
        <p:txBody>
          <a:bodyPr>
            <a:noAutofit/>
          </a:bodyPr>
          <a:lstStyle/>
          <a:p>
            <a:r>
              <a:rPr lang="en-US" sz="2600" dirty="0"/>
              <a:t>2</a:t>
            </a:r>
            <a:r>
              <a:rPr lang="en-US" sz="2600" dirty="0" smtClean="0"/>
              <a:t>. According </a:t>
            </a:r>
            <a:r>
              <a:rPr lang="en-US" sz="2600" dirty="0"/>
              <a:t>to the USPSTF recommendation statement, which one of the following is an appropriate test and interval for colorectal cancer screening?</a:t>
            </a:r>
          </a:p>
          <a:p>
            <a:pPr marL="0" indent="0">
              <a:buNone/>
            </a:pPr>
            <a:r>
              <a:rPr lang="en-US" sz="2600" dirty="0" smtClean="0"/>
              <a:t>   A</a:t>
            </a:r>
            <a:r>
              <a:rPr lang="en-US" sz="2600" dirty="0"/>
              <a:t>. Stool DNA test with fecal immunochemical testing (</a:t>
            </a:r>
            <a:r>
              <a:rPr lang="en-US" sz="2600" dirty="0" err="1"/>
              <a:t>sDNA</a:t>
            </a:r>
            <a:r>
              <a:rPr lang="en-US" sz="2600" dirty="0"/>
              <a:t>-FIT) every five years.</a:t>
            </a:r>
          </a:p>
          <a:p>
            <a:pPr marL="0" indent="0">
              <a:buNone/>
            </a:pPr>
            <a:r>
              <a:rPr lang="en-US" sz="2600" dirty="0" smtClean="0"/>
              <a:t>   B</a:t>
            </a:r>
            <a:r>
              <a:rPr lang="en-US" sz="2600" dirty="0"/>
              <a:t>. High-sensitivity guaiac fecal occult blood test (</a:t>
            </a:r>
            <a:r>
              <a:rPr lang="en-US" sz="2600" dirty="0" err="1"/>
              <a:t>gFOBT</a:t>
            </a:r>
            <a:r>
              <a:rPr lang="en-US" sz="2600" dirty="0"/>
              <a:t>) or FIT every five years.</a:t>
            </a:r>
          </a:p>
          <a:p>
            <a:pPr marL="0" indent="0">
              <a:buNone/>
            </a:pPr>
            <a:r>
              <a:rPr lang="en-US" sz="2600" dirty="0" smtClean="0"/>
              <a:t>   C</a:t>
            </a:r>
            <a:r>
              <a:rPr lang="en-US" sz="2600" dirty="0"/>
              <a:t>. Flexible sigmoidoscopy every seven years.</a:t>
            </a:r>
          </a:p>
          <a:p>
            <a:pPr marL="0" indent="0">
              <a:buNone/>
            </a:pPr>
            <a:r>
              <a:rPr lang="en-US" sz="2600" dirty="0" smtClean="0"/>
              <a:t>   D</a:t>
            </a:r>
            <a:r>
              <a:rPr lang="en-US" sz="2600" dirty="0"/>
              <a:t>. Colonoscopy every 10 years.</a:t>
            </a:r>
          </a:p>
          <a:p>
            <a:pPr marL="0" indent="0">
              <a:buNone/>
            </a:pPr>
            <a:r>
              <a:rPr lang="en-US" sz="2600" dirty="0" smtClean="0"/>
              <a:t>   E</a:t>
            </a:r>
            <a:r>
              <a:rPr lang="en-US" sz="2600" dirty="0"/>
              <a:t>. Computed tomography </a:t>
            </a:r>
            <a:r>
              <a:rPr lang="en-US" sz="2600" dirty="0" err="1"/>
              <a:t>colonography</a:t>
            </a:r>
            <a:r>
              <a:rPr lang="en-US" sz="2600" dirty="0"/>
              <a:t> every 10 years</a:t>
            </a:r>
            <a:r>
              <a:rPr lang="en-US" sz="2600" dirty="0" smtClean="0"/>
              <a:t>.</a:t>
            </a:r>
            <a:endParaRPr lang="en-US" sz="2600" b="1" dirty="0"/>
          </a:p>
          <a:p>
            <a:pPr marL="0" indent="0">
              <a:buNone/>
            </a:pPr>
            <a:endParaRPr lang="en-US" sz="2600" b="1" dirty="0"/>
          </a:p>
        </p:txBody>
      </p:sp>
      <p:sp>
        <p:nvSpPr>
          <p:cNvPr id="4" name="TextBox 3"/>
          <p:cNvSpPr txBox="1"/>
          <p:nvPr/>
        </p:nvSpPr>
        <p:spPr>
          <a:xfrm>
            <a:off x="390525" y="5600700"/>
            <a:ext cx="4162425" cy="646331"/>
          </a:xfrm>
          <a:prstGeom prst="rect">
            <a:avLst/>
          </a:prstGeom>
          <a:noFill/>
        </p:spPr>
        <p:txBody>
          <a:bodyPr wrap="square" rtlCol="0">
            <a:spAutoFit/>
          </a:bodyPr>
          <a:lstStyle/>
          <a:p>
            <a:r>
              <a:rPr lang="en-US" b="1" dirty="0"/>
              <a:t>The correct answer is D.</a:t>
            </a:r>
          </a:p>
          <a:p>
            <a:endParaRPr lang="en-US" dirty="0"/>
          </a:p>
        </p:txBody>
      </p:sp>
    </p:spTree>
    <p:extLst>
      <p:ext uri="{BB962C8B-B14F-4D97-AF65-F5344CB8AC3E}">
        <p14:creationId xmlns:p14="http://schemas.microsoft.com/office/powerpoint/2010/main" val="386442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No.2</a:t>
            </a:r>
            <a:endParaRPr lang="en-US" dirty="0"/>
          </a:p>
        </p:txBody>
      </p:sp>
      <p:sp>
        <p:nvSpPr>
          <p:cNvPr id="3" name="Content Placeholder 2"/>
          <p:cNvSpPr>
            <a:spLocks noGrp="1"/>
          </p:cNvSpPr>
          <p:nvPr>
            <p:ph idx="1"/>
          </p:nvPr>
        </p:nvSpPr>
        <p:spPr/>
        <p:txBody>
          <a:bodyPr>
            <a:normAutofit fontScale="77500" lnSpcReduction="20000"/>
          </a:bodyPr>
          <a:lstStyle/>
          <a:p>
            <a:r>
              <a:rPr lang="en-US" dirty="0"/>
              <a:t>DB is 72 years old and recently moved into a nursing home. She has not received her yearly influenza shot. DB has numerous health problems, including diabetes mellitus, arthritis (for which she receives prednisone) and emphysema. She has a history of having influenza almost every year for the past 15 years</a:t>
            </a:r>
            <a:r>
              <a:rPr lang="en-US" dirty="0" smtClean="0"/>
              <a:t>.</a:t>
            </a:r>
          </a:p>
          <a:p>
            <a:endParaRPr lang="en-US" dirty="0" smtClean="0"/>
          </a:p>
          <a:p>
            <a:r>
              <a:rPr lang="en-US" b="1" dirty="0" smtClean="0"/>
              <a:t>1. </a:t>
            </a:r>
            <a:r>
              <a:rPr lang="en-US" dirty="0" smtClean="0"/>
              <a:t>Which </a:t>
            </a:r>
            <a:r>
              <a:rPr lang="en-US" dirty="0"/>
              <a:t>of the following factors contribute to placing this patient at high risk for serious complications of influenza?</a:t>
            </a:r>
          </a:p>
          <a:p>
            <a:pPr marL="0" indent="0">
              <a:buNone/>
            </a:pPr>
            <a:r>
              <a:rPr lang="en-US" dirty="0" smtClean="0"/>
              <a:t>     A</a:t>
            </a:r>
            <a:r>
              <a:rPr lang="en-US" dirty="0"/>
              <a:t>. More than 65 years of age.</a:t>
            </a:r>
          </a:p>
          <a:p>
            <a:pPr marL="0" indent="0">
              <a:buNone/>
            </a:pPr>
            <a:r>
              <a:rPr lang="en-US" dirty="0" smtClean="0"/>
              <a:t>     B</a:t>
            </a:r>
            <a:r>
              <a:rPr lang="en-US" dirty="0"/>
              <a:t>. Living in an institution.</a:t>
            </a:r>
          </a:p>
          <a:p>
            <a:pPr marL="0" indent="0">
              <a:buNone/>
            </a:pPr>
            <a:r>
              <a:rPr lang="en-US" dirty="0" smtClean="0"/>
              <a:t>     C</a:t>
            </a:r>
            <a:r>
              <a:rPr lang="en-US" dirty="0"/>
              <a:t>. Having pulmonary lung disease.</a:t>
            </a:r>
          </a:p>
          <a:p>
            <a:pPr marL="0" indent="0">
              <a:buNone/>
            </a:pPr>
            <a:r>
              <a:rPr lang="en-US" dirty="0" smtClean="0"/>
              <a:t>     D</a:t>
            </a:r>
            <a:r>
              <a:rPr lang="en-US" dirty="0"/>
              <a:t>. Having a history of influenza </a:t>
            </a:r>
            <a:r>
              <a:rPr lang="en-US" dirty="0" smtClean="0"/>
              <a:t>viruses</a:t>
            </a:r>
            <a:endParaRPr lang="en-US" dirty="0"/>
          </a:p>
        </p:txBody>
      </p:sp>
      <p:sp>
        <p:nvSpPr>
          <p:cNvPr id="4" name="TextBox 3"/>
          <p:cNvSpPr txBox="1"/>
          <p:nvPr/>
        </p:nvSpPr>
        <p:spPr>
          <a:xfrm>
            <a:off x="838199" y="5657850"/>
            <a:ext cx="3705225" cy="646331"/>
          </a:xfrm>
          <a:prstGeom prst="rect">
            <a:avLst/>
          </a:prstGeom>
          <a:noFill/>
        </p:spPr>
        <p:txBody>
          <a:bodyPr wrap="square" rtlCol="0">
            <a:spAutoFit/>
          </a:bodyPr>
          <a:lstStyle/>
          <a:p>
            <a:r>
              <a:rPr lang="en-US" b="1" dirty="0"/>
              <a:t>The answers are A, B and C</a:t>
            </a:r>
          </a:p>
          <a:p>
            <a:endParaRPr lang="en-US" dirty="0"/>
          </a:p>
        </p:txBody>
      </p:sp>
    </p:spTree>
    <p:extLst>
      <p:ext uri="{BB962C8B-B14F-4D97-AF65-F5344CB8AC3E}">
        <p14:creationId xmlns:p14="http://schemas.microsoft.com/office/powerpoint/2010/main" val="36499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512889"/>
            <a:ext cx="10972800" cy="3821112"/>
          </a:xfrm>
        </p:spPr>
        <p:txBody>
          <a:bodyPr>
            <a:normAutofit fontScale="92500" lnSpcReduction="20000"/>
          </a:bodyPr>
          <a:lstStyle/>
          <a:p>
            <a:r>
              <a:rPr lang="en-US" b="1" dirty="0" smtClean="0"/>
              <a:t>2</a:t>
            </a:r>
            <a:r>
              <a:rPr lang="en-US" dirty="0" smtClean="0"/>
              <a:t>. During </a:t>
            </a:r>
            <a:r>
              <a:rPr lang="en-US" dirty="0"/>
              <a:t>which one of the following times would it have been optimal for DB to have received the influenza vaccine?</a:t>
            </a:r>
          </a:p>
          <a:p>
            <a:pPr marL="0" indent="0">
              <a:buNone/>
            </a:pPr>
            <a:r>
              <a:rPr lang="en-US" dirty="0" smtClean="0"/>
              <a:t>    A</a:t>
            </a:r>
            <a:r>
              <a:rPr lang="en-US" dirty="0"/>
              <a:t>. Once influenza virus activity has been documented in the community.</a:t>
            </a:r>
          </a:p>
          <a:p>
            <a:pPr marL="0" indent="0">
              <a:buNone/>
            </a:pPr>
            <a:r>
              <a:rPr lang="en-US" dirty="0" smtClean="0"/>
              <a:t>    B</a:t>
            </a:r>
            <a:r>
              <a:rPr lang="en-US" dirty="0"/>
              <a:t>. During the month of September.</a:t>
            </a:r>
          </a:p>
          <a:p>
            <a:pPr marL="0" indent="0">
              <a:buNone/>
            </a:pPr>
            <a:r>
              <a:rPr lang="en-US" dirty="0" smtClean="0"/>
              <a:t>    C</a:t>
            </a:r>
            <a:r>
              <a:rPr lang="en-US" dirty="0"/>
              <a:t>. Between October and mid-November.</a:t>
            </a:r>
          </a:p>
          <a:p>
            <a:pPr marL="0" indent="0">
              <a:buNone/>
            </a:pPr>
            <a:r>
              <a:rPr lang="en-US" dirty="0" smtClean="0"/>
              <a:t>    D</a:t>
            </a:r>
            <a:r>
              <a:rPr lang="en-US" dirty="0"/>
              <a:t>. Between December and mid-January.</a:t>
            </a:r>
          </a:p>
          <a:p>
            <a:pPr marL="0" indent="0">
              <a:buNone/>
            </a:pPr>
            <a:r>
              <a:rPr lang="en-US" dirty="0" smtClean="0"/>
              <a:t>    E</a:t>
            </a:r>
            <a:r>
              <a:rPr lang="en-US" dirty="0"/>
              <a:t>. Between September and January</a:t>
            </a:r>
            <a:r>
              <a:rPr lang="en-US" dirty="0" smtClean="0"/>
              <a:t>.</a:t>
            </a:r>
          </a:p>
        </p:txBody>
      </p:sp>
      <p:sp>
        <p:nvSpPr>
          <p:cNvPr id="4" name="TextBox 3"/>
          <p:cNvSpPr txBox="1"/>
          <p:nvPr/>
        </p:nvSpPr>
        <p:spPr>
          <a:xfrm>
            <a:off x="942974" y="5181600"/>
            <a:ext cx="8639175" cy="1200329"/>
          </a:xfrm>
          <a:prstGeom prst="rect">
            <a:avLst/>
          </a:prstGeom>
          <a:noFill/>
        </p:spPr>
        <p:txBody>
          <a:bodyPr wrap="square" rtlCol="0">
            <a:spAutoFit/>
          </a:bodyPr>
          <a:lstStyle/>
          <a:p>
            <a:r>
              <a:rPr lang="en-US" b="1" dirty="0"/>
              <a:t>The answer is C: </a:t>
            </a:r>
            <a:r>
              <a:rPr lang="en-US" dirty="0"/>
              <a:t>between October and mid-November. Because the influenza season usually begins in December, the period between October and mid-November </a:t>
            </a:r>
            <a:r>
              <a:rPr lang="en-US" dirty="0" smtClean="0"/>
              <a:t>is </a:t>
            </a:r>
            <a:r>
              <a:rPr lang="en-US" dirty="0"/>
              <a:t>the optimal time for immunization campaigns.</a:t>
            </a:r>
          </a:p>
          <a:p>
            <a:endParaRPr lang="en-US" dirty="0"/>
          </a:p>
        </p:txBody>
      </p:sp>
    </p:spTree>
    <p:extLst>
      <p:ext uri="{BB962C8B-B14F-4D97-AF65-F5344CB8AC3E}">
        <p14:creationId xmlns:p14="http://schemas.microsoft.com/office/powerpoint/2010/main" val="183287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Aspirin for primary prevention</a:t>
            </a:r>
            <a:endParaRPr lang="en-US" dirty="0"/>
          </a:p>
        </p:txBody>
      </p:sp>
      <p:sp>
        <p:nvSpPr>
          <p:cNvPr id="3" name="Content Placeholder 2"/>
          <p:cNvSpPr>
            <a:spLocks noGrp="1"/>
          </p:cNvSpPr>
          <p:nvPr>
            <p:ph idx="1"/>
          </p:nvPr>
        </p:nvSpPr>
        <p:spPr/>
        <p:txBody>
          <a:bodyPr>
            <a:normAutofit/>
          </a:bodyPr>
          <a:lstStyle/>
          <a:p>
            <a:r>
              <a:rPr lang="en-US" sz="1800" dirty="0"/>
              <a:t>The decision regarding aspirin for primary prevention among healthy </a:t>
            </a:r>
            <a:r>
              <a:rPr lang="en-US" sz="1800" dirty="0" smtClean="0"/>
              <a:t>individuals </a:t>
            </a:r>
            <a:r>
              <a:rPr lang="en-US" sz="1800" dirty="0"/>
              <a:t>should be individualized based on patient preference after discussion of the potential benefits and risks.</a:t>
            </a:r>
          </a:p>
          <a:p>
            <a:endParaRPr lang="en-US" sz="1800" dirty="0"/>
          </a:p>
          <a:p>
            <a:r>
              <a:rPr lang="en-US" sz="1800" dirty="0"/>
              <a:t>The balance between benefits and harms may weigh more heavily for harms over benefits in those over 70 years of age. </a:t>
            </a:r>
          </a:p>
          <a:p>
            <a:endParaRPr lang="en-US" sz="1800" dirty="0"/>
          </a:p>
          <a:p>
            <a:r>
              <a:rPr lang="en-US" sz="1800" dirty="0"/>
              <a:t>Possible benefits:  decreases the risk of nonfatal myocardial infarction (MI), possibly reduces the risk of colorectal cancer over long-term follow-up (with &gt;10 years of treatment). </a:t>
            </a:r>
          </a:p>
          <a:p>
            <a:endParaRPr lang="en-US" sz="1800" dirty="0"/>
          </a:p>
          <a:p>
            <a:r>
              <a:rPr lang="en-US" sz="1800" dirty="0"/>
              <a:t>Potential Risks: Bleeding, Aspirin sensitivity</a:t>
            </a:r>
          </a:p>
        </p:txBody>
      </p:sp>
      <p:pic>
        <p:nvPicPr>
          <p:cNvPr id="1026" name="Picture 2" descr="C:\Users\Ahmad\Desktop\Aspir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294" y="43434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270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endParaRPr lang="en-US" dirty="0"/>
          </a:p>
        </p:txBody>
      </p:sp>
      <p:sp>
        <p:nvSpPr>
          <p:cNvPr id="3" name="Text Placeholder 2"/>
          <p:cNvSpPr>
            <a:spLocks noGrp="1"/>
          </p:cNvSpPr>
          <p:nvPr>
            <p:ph type="body" idx="1"/>
          </p:nvPr>
        </p:nvSpPr>
        <p:spPr>
          <a:xfrm>
            <a:off x="741411" y="2177039"/>
            <a:ext cx="10363200" cy="1500187"/>
          </a:xfrm>
        </p:spPr>
        <p:txBody>
          <a:bodyPr>
            <a:normAutofit/>
          </a:bodyPr>
          <a:lstStyle/>
          <a:p>
            <a:pPr algn="ctr"/>
            <a:r>
              <a:rPr lang="en-US" sz="4000" dirty="0">
                <a:solidFill>
                  <a:schemeClr val="tx1"/>
                </a:solidFill>
              </a:rPr>
              <a:t>Thank You</a:t>
            </a:r>
          </a:p>
        </p:txBody>
      </p:sp>
    </p:spTree>
    <p:extLst>
      <p:ext uri="{BB962C8B-B14F-4D97-AF65-F5344CB8AC3E}">
        <p14:creationId xmlns:p14="http://schemas.microsoft.com/office/powerpoint/2010/main" val="1736398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Secondary prevention</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q"/>
            </a:pPr>
            <a:endParaRPr lang="en-US" sz="2000" dirty="0"/>
          </a:p>
          <a:p>
            <a:pPr>
              <a:buFont typeface="Wingdings" pitchFamily="2" charset="2"/>
              <a:buChar char="q"/>
            </a:pPr>
            <a:r>
              <a:rPr lang="en-US" sz="2000" dirty="0"/>
              <a:t>Detects early disease when it is asymptomatic and when treatment can stop it from progressing. </a:t>
            </a:r>
          </a:p>
          <a:p>
            <a:pPr marL="0" indent="0">
              <a:buNone/>
            </a:pPr>
            <a:endParaRPr lang="en-US" sz="2000" dirty="0"/>
          </a:p>
          <a:p>
            <a:pPr>
              <a:buFont typeface="Wingdings" pitchFamily="2" charset="2"/>
              <a:buChar char="q"/>
            </a:pPr>
            <a:r>
              <a:rPr lang="en-US" sz="2000" dirty="0"/>
              <a:t>Example: Screening</a:t>
            </a:r>
          </a:p>
          <a:p>
            <a:pPr>
              <a:buFont typeface="Wingdings" pitchFamily="2" charset="2"/>
              <a:buChar char="q"/>
            </a:pPr>
            <a:r>
              <a:rPr lang="en-US" sz="2000" dirty="0"/>
              <a:t>Screening is the identification of an asymptomatic disease, unhealthy condition, or risk factor.</a:t>
            </a:r>
          </a:p>
        </p:txBody>
      </p:sp>
    </p:spTree>
    <p:extLst>
      <p:ext uri="{BB962C8B-B14F-4D97-AF65-F5344CB8AC3E}">
        <p14:creationId xmlns:p14="http://schemas.microsoft.com/office/powerpoint/2010/main" val="40697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Tertiary prevention</a:t>
            </a:r>
            <a:endParaRPr lang="en-US" dirty="0"/>
          </a:p>
        </p:txBody>
      </p:sp>
      <p:sp>
        <p:nvSpPr>
          <p:cNvPr id="3" name="Content Placeholder 2"/>
          <p:cNvSpPr>
            <a:spLocks noGrp="1"/>
          </p:cNvSpPr>
          <p:nvPr>
            <p:ph idx="1"/>
          </p:nvPr>
        </p:nvSpPr>
        <p:spPr/>
        <p:txBody>
          <a:bodyPr>
            <a:normAutofit/>
          </a:bodyPr>
          <a:lstStyle/>
          <a:p>
            <a:r>
              <a:rPr lang="en-US" sz="2000" b="1" dirty="0"/>
              <a:t> </a:t>
            </a:r>
            <a:r>
              <a:rPr lang="en-US" sz="2000" dirty="0"/>
              <a:t>Describes clinical activities that prevent deterioration or reduce complications after a disease has declared itself.</a:t>
            </a:r>
          </a:p>
          <a:p>
            <a:endParaRPr lang="en-US" sz="2000" dirty="0"/>
          </a:p>
          <a:p>
            <a:r>
              <a:rPr lang="en-US" sz="2000" dirty="0"/>
              <a:t> An example is the use of beta-blocking drugs to decrease the risk of death in patients who have recovered from myocardial infarction.</a:t>
            </a:r>
          </a:p>
          <a:p>
            <a:r>
              <a:rPr lang="en-US" sz="2000" dirty="0"/>
              <a:t>Diabetic patients need regular ophthalmologic examinations for detecting early diabetic retinopathy, routine foot care, and monitoring for urinary protein to guide use of angiotensin-converting enzyme inhibitors to prevent renal failure.</a:t>
            </a:r>
          </a:p>
          <a:p>
            <a:endParaRPr lang="en-US" sz="2000" dirty="0"/>
          </a:p>
          <a:p>
            <a:r>
              <a:rPr lang="en-US" sz="2000" dirty="0"/>
              <a:t>Tertiary prevention is really just another term for treatment</a:t>
            </a:r>
          </a:p>
        </p:txBody>
      </p:sp>
      <p:sp>
        <p:nvSpPr>
          <p:cNvPr id="4" name="AutoShape 2" descr="University of Maryland School of Nursi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Tree>
    <p:extLst>
      <p:ext uri="{BB962C8B-B14F-4D97-AF65-F5344CB8AC3E}">
        <p14:creationId xmlns:p14="http://schemas.microsoft.com/office/powerpoint/2010/main" val="1558301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University of Maryland School of Nursi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3" name="AutoShape 4" descr="University of Maryland School of Nursi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4" name="AutoShape 6" descr="University of Maryland School of Nursin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5" name="AutoShape 8" descr="University of Maryland School of Nursin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1033" name="Picture 9" descr="C:\Users\Ahmad\Desktop\levels of preven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252" y="685801"/>
            <a:ext cx="8201464"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029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Periodic preventive health visits</a:t>
            </a:r>
            <a:br>
              <a:rPr lang="en-US" dirty="0" smtClean="0"/>
            </a:br>
            <a:r>
              <a:rPr lang="en-US" dirty="0" smtClean="0"/>
              <a:t>(periodic health examination PHE)</a:t>
            </a:r>
            <a:endParaRPr lang="en-US" dirty="0"/>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cs typeface="Calibri" panose="020F0502020204030204" pitchFamily="34" charset="0"/>
              </a:rPr>
              <a:t>Definition: Evaluation of </a:t>
            </a:r>
            <a:r>
              <a:rPr lang="en-US" u="sng" dirty="0">
                <a:latin typeface="Calibri" panose="020F0502020204030204" pitchFamily="34" charset="0"/>
                <a:cs typeface="Calibri" panose="020F0502020204030204" pitchFamily="34" charset="0"/>
              </a:rPr>
              <a:t>apparently healthy</a:t>
            </a:r>
            <a:r>
              <a:rPr lang="en-US" dirty="0">
                <a:latin typeface="Calibri" panose="020F0502020204030204" pitchFamily="34" charset="0"/>
                <a:cs typeface="Calibri" panose="020F0502020204030204" pitchFamily="34" charset="0"/>
              </a:rPr>
              <a:t> individuals in certain time periods, using a number of standard procedures such as counseling, physical examination, immunization, and laboratory investigations.</a:t>
            </a:r>
          </a:p>
          <a:p>
            <a:endParaRPr lang="en-US" dirty="0"/>
          </a:p>
          <a:p>
            <a:r>
              <a:rPr lang="en-US" dirty="0"/>
              <a:t>How often should PHE </a:t>
            </a:r>
            <a:r>
              <a:rPr lang="en-US" dirty="0" smtClean="0"/>
              <a:t>be done</a:t>
            </a:r>
            <a:r>
              <a:rPr lang="en-US" dirty="0"/>
              <a:t>?</a:t>
            </a:r>
            <a:r>
              <a:rPr lang="en-US" dirty="0" smtClean="0"/>
              <a:t> every </a:t>
            </a:r>
            <a:r>
              <a:rPr lang="en-US" dirty="0"/>
              <a:t>three years for adult patients ≤49 years without chronic conditions, and annually for adults ≥50 years. </a:t>
            </a:r>
          </a:p>
        </p:txBody>
      </p:sp>
    </p:spTree>
    <p:extLst>
      <p:ext uri="{BB962C8B-B14F-4D97-AF65-F5344CB8AC3E}">
        <p14:creationId xmlns:p14="http://schemas.microsoft.com/office/powerpoint/2010/main" val="3118504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16392</TotalTime>
  <Words>2255</Words>
  <Application>Microsoft Office PowerPoint</Application>
  <PresentationFormat>Widescreen</PresentationFormat>
  <Paragraphs>364</Paragraphs>
  <Slides>50</Slides>
  <Notes>4</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50</vt:i4>
      </vt:variant>
    </vt:vector>
  </HeadingPairs>
  <TitlesOfParts>
    <vt:vector size="67" baseType="lpstr">
      <vt:lpstr>Arial</vt:lpstr>
      <vt:lpstr>Calibri</vt:lpstr>
      <vt:lpstr>Calibri Light</vt:lpstr>
      <vt:lpstr>Comic Sans MS</vt:lpstr>
      <vt:lpstr>FranklinGothic-Book-regular</vt:lpstr>
      <vt:lpstr>FranklinGothicURW-Boo</vt:lpstr>
      <vt:lpstr>Times New Roman</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Prevention and Screening </vt:lpstr>
      <vt:lpstr>PowerPoint Presentation</vt:lpstr>
      <vt:lpstr>PowerPoint Presentation</vt:lpstr>
      <vt:lpstr>LEVELS OF PREVENTION</vt:lpstr>
      <vt:lpstr>Aspirin for primary prevention</vt:lpstr>
      <vt:lpstr>2) Secondary prevention</vt:lpstr>
      <vt:lpstr>3) Tertiary prevention</vt:lpstr>
      <vt:lpstr>PowerPoint Presentation</vt:lpstr>
      <vt:lpstr>Periodic preventive health visits (periodic health examination PHE)</vt:lpstr>
      <vt:lpstr>Periodic Health Examination-Components</vt:lpstr>
      <vt:lpstr>PowerPoint Presentation</vt:lpstr>
      <vt:lpstr> Risk identification </vt:lpstr>
      <vt:lpstr>Screening</vt:lpstr>
      <vt:lpstr>Types of screening</vt:lpstr>
      <vt:lpstr>PowerPoint Presentation</vt:lpstr>
      <vt:lpstr>Wilson and Jungner criteria</vt:lpstr>
      <vt:lpstr>Wilson and Jungner criteria</vt:lpstr>
      <vt:lpstr>Screening tests</vt:lpstr>
      <vt:lpstr>Commonly Screened Disorders in adults (cardiovascular disease prevention)</vt:lpstr>
      <vt:lpstr>Cont</vt:lpstr>
      <vt:lpstr>  PSYCHOSOCIAL HEALTH CONCERNS: Depression, Anxiety, Substance-related problems, etc.  </vt:lpstr>
      <vt:lpstr>Osteoporosis</vt:lpstr>
      <vt:lpstr>Osteoporosis</vt:lpstr>
      <vt:lpstr>Cancer screening</vt:lpstr>
      <vt:lpstr>Breast Cancer</vt:lpstr>
      <vt:lpstr>Breast Cancer Screening According to USPSTF</vt:lpstr>
      <vt:lpstr>Breast Cancer Screening According to USPSTF</vt:lpstr>
      <vt:lpstr>Cervical cancer According to USPSTF</vt:lpstr>
      <vt:lpstr>PowerPoint Presentation</vt:lpstr>
      <vt:lpstr>Colorectal cancer</vt:lpstr>
      <vt:lpstr>Colorectal cancer</vt:lpstr>
      <vt:lpstr>Prostate Cancer Screening</vt:lpstr>
      <vt:lpstr>Prostate Cancer Screening</vt:lpstr>
      <vt:lpstr>Lung Cancer</vt:lpstr>
      <vt:lpstr>Jordanian National Program</vt:lpstr>
      <vt:lpstr>Jordanian National Program</vt:lpstr>
      <vt:lpstr>             IMMUNIZATION</vt:lpstr>
      <vt:lpstr>PowerPoint Presentation</vt:lpstr>
      <vt:lpstr>ADULT IMMUNIZATION</vt:lpstr>
      <vt:lpstr>ADULT IMMUNIZATION..cont</vt:lpstr>
      <vt:lpstr>Counselling</vt:lpstr>
      <vt:lpstr>Counseling</vt:lpstr>
      <vt:lpstr>Counseling</vt:lpstr>
      <vt:lpstr> Case Study No.1  </vt:lpstr>
      <vt:lpstr>PowerPoint Presentation</vt:lpstr>
      <vt:lpstr>PowerPoint Presentation</vt:lpstr>
      <vt:lpstr>PowerPoint Presentation</vt:lpstr>
      <vt:lpstr>Case study No.2</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211</cp:revision>
  <dcterms:created xsi:type="dcterms:W3CDTF">2022-07-21T13:26:05Z</dcterms:created>
  <dcterms:modified xsi:type="dcterms:W3CDTF">2022-08-02T22:13:02Z</dcterms:modified>
</cp:coreProperties>
</file>