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4"/>
  </p:notesMasterIdLst>
  <p:sldIdLst>
    <p:sldId id="256" r:id="rId2"/>
    <p:sldId id="291" r:id="rId3"/>
    <p:sldId id="261" r:id="rId4"/>
    <p:sldId id="271" r:id="rId5"/>
    <p:sldId id="272" r:id="rId6"/>
    <p:sldId id="273" r:id="rId7"/>
    <p:sldId id="276" r:id="rId8"/>
    <p:sldId id="277" r:id="rId9"/>
    <p:sldId id="278" r:id="rId10"/>
    <p:sldId id="279" r:id="rId11"/>
    <p:sldId id="280" r:id="rId12"/>
    <p:sldId id="283" r:id="rId13"/>
    <p:sldId id="293" r:id="rId14"/>
    <p:sldId id="294" r:id="rId15"/>
    <p:sldId id="292" r:id="rId16"/>
    <p:sldId id="295" r:id="rId17"/>
    <p:sldId id="296" r:id="rId18"/>
    <p:sldId id="297" r:id="rId19"/>
    <p:sldId id="298" r:id="rId20"/>
    <p:sldId id="299" r:id="rId21"/>
    <p:sldId id="300" r:id="rId22"/>
    <p:sldId id="301" r:id="rId23"/>
    <p:sldId id="304" r:id="rId24"/>
    <p:sldId id="305" r:id="rId25"/>
    <p:sldId id="306" r:id="rId26"/>
    <p:sldId id="307" r:id="rId27"/>
    <p:sldId id="257" r:id="rId28"/>
    <p:sldId id="258" r:id="rId29"/>
    <p:sldId id="259" r:id="rId30"/>
    <p:sldId id="262" r:id="rId31"/>
    <p:sldId id="263" r:id="rId32"/>
    <p:sldId id="264" r:id="rId33"/>
    <p:sldId id="265" r:id="rId34"/>
    <p:sldId id="266" r:id="rId35"/>
    <p:sldId id="267" r:id="rId36"/>
    <p:sldId id="268" r:id="rId37"/>
    <p:sldId id="309" r:id="rId38"/>
    <p:sldId id="310" r:id="rId39"/>
    <p:sldId id="311" r:id="rId40"/>
    <p:sldId id="274" r:id="rId41"/>
    <p:sldId id="581" r:id="rId42"/>
    <p:sldId id="582"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p:cViewPr varScale="1">
        <p:scale>
          <a:sx n="61" d="100"/>
          <a:sy n="61" d="100"/>
        </p:scale>
        <p:origin x="48" y="5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07AD0B-B940-492E-958D-2A73F05C8AE8}" type="datetimeFigureOut">
              <a:rPr lang="en-US" smtClean="0"/>
              <a:t>7/31/2022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C227B-D1B3-4999-8082-C4BA3F26F267}" type="slidenum">
              <a:rPr lang="en-US" smtClean="0"/>
              <a:t>‹#›</a:t>
            </a:fld>
            <a:endParaRPr lang="en-US"/>
          </a:p>
        </p:txBody>
      </p:sp>
    </p:spTree>
    <p:extLst>
      <p:ext uri="{BB962C8B-B14F-4D97-AF65-F5344CB8AC3E}">
        <p14:creationId xmlns:p14="http://schemas.microsoft.com/office/powerpoint/2010/main" val="4292204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69B88253-F7E5-4139-A4C3-172C52352B41}" type="datetimeFigureOut">
              <a:rPr lang="en-US" smtClean="0"/>
              <a:t>7/31/2022</a:t>
            </a:fld>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A70FE39-AEF8-4F76-B138-90374AD04C5B}" type="slidenum">
              <a:rPr lang="en-US" smtClean="0"/>
              <a:t>‹#›</a:t>
            </a:fld>
            <a:endParaRPr lang="en-US"/>
          </a:p>
        </p:txBody>
      </p:sp>
    </p:spTree>
    <p:extLst>
      <p:ext uri="{BB962C8B-B14F-4D97-AF65-F5344CB8AC3E}">
        <p14:creationId xmlns:p14="http://schemas.microsoft.com/office/powerpoint/2010/main" val="1708816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B88253-F7E5-4139-A4C3-172C52352B41}"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A70FE39-AEF8-4F76-B138-90374AD04C5B}" type="slidenum">
              <a:rPr lang="en-US" smtClean="0"/>
              <a:t>‹#›</a:t>
            </a:fld>
            <a:endParaRPr lang="en-US"/>
          </a:p>
        </p:txBody>
      </p:sp>
    </p:spTree>
    <p:extLst>
      <p:ext uri="{BB962C8B-B14F-4D97-AF65-F5344CB8AC3E}">
        <p14:creationId xmlns:p14="http://schemas.microsoft.com/office/powerpoint/2010/main" val="309432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9B88253-F7E5-4139-A4C3-172C52352B41}"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A70FE39-AEF8-4F76-B138-90374AD04C5B}" type="slidenum">
              <a:rPr lang="en-US" smtClean="0"/>
              <a:t>‹#›</a:t>
            </a:fld>
            <a:endParaRPr lang="en-US"/>
          </a:p>
        </p:txBody>
      </p:sp>
    </p:spTree>
    <p:extLst>
      <p:ext uri="{BB962C8B-B14F-4D97-AF65-F5344CB8AC3E}">
        <p14:creationId xmlns:p14="http://schemas.microsoft.com/office/powerpoint/2010/main" val="2974428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9B88253-F7E5-4139-A4C3-172C52352B41}"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A70FE39-AEF8-4F76-B138-90374AD04C5B}" type="slidenum">
              <a:rPr lang="en-US" smtClean="0"/>
              <a:t>‹#›</a:t>
            </a:fld>
            <a:endParaRPr lang="en-US"/>
          </a:p>
        </p:txBody>
      </p:sp>
    </p:spTree>
    <p:extLst>
      <p:ext uri="{BB962C8B-B14F-4D97-AF65-F5344CB8AC3E}">
        <p14:creationId xmlns:p14="http://schemas.microsoft.com/office/powerpoint/2010/main" val="1912414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88253-F7E5-4139-A4C3-172C52352B41}"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A70FE39-AEF8-4F76-B138-90374AD04C5B}" type="slidenum">
              <a:rPr lang="en-US" smtClean="0"/>
              <a:t>‹#›</a:t>
            </a:fld>
            <a:endParaRPr lang="en-US"/>
          </a:p>
        </p:txBody>
      </p:sp>
    </p:spTree>
    <p:extLst>
      <p:ext uri="{BB962C8B-B14F-4D97-AF65-F5344CB8AC3E}">
        <p14:creationId xmlns:p14="http://schemas.microsoft.com/office/powerpoint/2010/main" val="2564550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B88253-F7E5-4139-A4C3-172C52352B41}" type="datetimeFigureOut">
              <a:rPr lang="en-US" smtClean="0"/>
              <a:t>7/31/2022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DA70FE39-AEF8-4F76-B138-90374AD04C5B}" type="slidenum">
              <a:rPr lang="en-US" smtClean="0"/>
              <a:t>‹#›</a:t>
            </a:fld>
            <a:endParaRPr lang="en-US"/>
          </a:p>
        </p:txBody>
      </p:sp>
    </p:spTree>
    <p:extLst>
      <p:ext uri="{BB962C8B-B14F-4D97-AF65-F5344CB8AC3E}">
        <p14:creationId xmlns:p14="http://schemas.microsoft.com/office/powerpoint/2010/main" val="2260610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B88253-F7E5-4139-A4C3-172C52352B41}" type="datetimeFigureOut">
              <a:rPr lang="en-US" smtClean="0"/>
              <a:t>7/31/2022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DA70FE39-AEF8-4F76-B138-90374AD04C5B}" type="slidenum">
              <a:rPr lang="en-US" smtClean="0"/>
              <a:t>‹#›</a:t>
            </a:fld>
            <a:endParaRPr lang="en-US"/>
          </a:p>
        </p:txBody>
      </p:sp>
    </p:spTree>
    <p:extLst>
      <p:ext uri="{BB962C8B-B14F-4D97-AF65-F5344CB8AC3E}">
        <p14:creationId xmlns:p14="http://schemas.microsoft.com/office/powerpoint/2010/main" val="4130589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88253-F7E5-4139-A4C3-172C52352B41}"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A70FE39-AEF8-4F76-B138-90374AD04C5B}" type="slidenum">
              <a:rPr lang="en-US" smtClean="0"/>
              <a:t>‹#›</a:t>
            </a:fld>
            <a:endParaRPr lang="en-US"/>
          </a:p>
        </p:txBody>
      </p:sp>
    </p:spTree>
    <p:extLst>
      <p:ext uri="{BB962C8B-B14F-4D97-AF65-F5344CB8AC3E}">
        <p14:creationId xmlns:p14="http://schemas.microsoft.com/office/powerpoint/2010/main" val="3059029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88253-F7E5-4139-A4C3-172C52352B41}"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A70FE39-AEF8-4F76-B138-90374AD04C5B}" type="slidenum">
              <a:rPr lang="en-US" smtClean="0"/>
              <a:t>‹#›</a:t>
            </a:fld>
            <a:endParaRPr lang="en-US"/>
          </a:p>
        </p:txBody>
      </p:sp>
    </p:spTree>
    <p:extLst>
      <p:ext uri="{BB962C8B-B14F-4D97-AF65-F5344CB8AC3E}">
        <p14:creationId xmlns:p14="http://schemas.microsoft.com/office/powerpoint/2010/main" val="399261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88253-F7E5-4139-A4C3-172C52352B41}"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A70FE39-AEF8-4F76-B138-90374AD04C5B}" type="slidenum">
              <a:rPr lang="en-US" smtClean="0"/>
              <a:t>‹#›</a:t>
            </a:fld>
            <a:endParaRPr lang="en-US"/>
          </a:p>
        </p:txBody>
      </p:sp>
    </p:spTree>
    <p:extLst>
      <p:ext uri="{BB962C8B-B14F-4D97-AF65-F5344CB8AC3E}">
        <p14:creationId xmlns:p14="http://schemas.microsoft.com/office/powerpoint/2010/main" val="1422102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88253-F7E5-4139-A4C3-172C52352B41}"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A70FE39-AEF8-4F76-B138-90374AD04C5B}" type="slidenum">
              <a:rPr lang="en-US" smtClean="0"/>
              <a:t>‹#›</a:t>
            </a:fld>
            <a:endParaRPr lang="en-US"/>
          </a:p>
        </p:txBody>
      </p:sp>
    </p:spTree>
    <p:extLst>
      <p:ext uri="{BB962C8B-B14F-4D97-AF65-F5344CB8AC3E}">
        <p14:creationId xmlns:p14="http://schemas.microsoft.com/office/powerpoint/2010/main" val="86100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B88253-F7E5-4139-A4C3-172C52352B41}"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A70FE39-AEF8-4F76-B138-90374AD04C5B}" type="slidenum">
              <a:rPr lang="en-US" smtClean="0"/>
              <a:t>‹#›</a:t>
            </a:fld>
            <a:endParaRPr lang="en-US"/>
          </a:p>
        </p:txBody>
      </p:sp>
    </p:spTree>
    <p:extLst>
      <p:ext uri="{BB962C8B-B14F-4D97-AF65-F5344CB8AC3E}">
        <p14:creationId xmlns:p14="http://schemas.microsoft.com/office/powerpoint/2010/main" val="395439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B88253-F7E5-4139-A4C3-172C52352B41}" type="datetimeFigureOut">
              <a:rPr lang="en-US" smtClean="0"/>
              <a:t>7/31/2022</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A70FE39-AEF8-4F76-B138-90374AD04C5B}" type="slidenum">
              <a:rPr lang="en-US" smtClean="0"/>
              <a:t>‹#›</a:t>
            </a:fld>
            <a:endParaRPr lang="en-US"/>
          </a:p>
        </p:txBody>
      </p:sp>
    </p:spTree>
    <p:extLst>
      <p:ext uri="{BB962C8B-B14F-4D97-AF65-F5344CB8AC3E}">
        <p14:creationId xmlns:p14="http://schemas.microsoft.com/office/powerpoint/2010/main" val="132685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B88253-F7E5-4139-A4C3-172C52352B41}" type="datetimeFigureOut">
              <a:rPr lang="en-US" smtClean="0"/>
              <a:t>7/31/2022</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A70FE39-AEF8-4F76-B138-90374AD04C5B}" type="slidenum">
              <a:rPr lang="en-US" smtClean="0"/>
              <a:t>‹#›</a:t>
            </a:fld>
            <a:endParaRPr lang="en-US"/>
          </a:p>
        </p:txBody>
      </p:sp>
    </p:spTree>
    <p:extLst>
      <p:ext uri="{BB962C8B-B14F-4D97-AF65-F5344CB8AC3E}">
        <p14:creationId xmlns:p14="http://schemas.microsoft.com/office/powerpoint/2010/main" val="119078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88253-F7E5-4139-A4C3-172C52352B41}" type="datetimeFigureOut">
              <a:rPr lang="en-US" smtClean="0"/>
              <a:t>7/31/2022</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DA70FE39-AEF8-4F76-B138-90374AD04C5B}" type="slidenum">
              <a:rPr lang="en-US" smtClean="0"/>
              <a:t>‹#›</a:t>
            </a:fld>
            <a:endParaRPr lang="en-US"/>
          </a:p>
        </p:txBody>
      </p:sp>
    </p:spTree>
    <p:extLst>
      <p:ext uri="{BB962C8B-B14F-4D97-AF65-F5344CB8AC3E}">
        <p14:creationId xmlns:p14="http://schemas.microsoft.com/office/powerpoint/2010/main" val="4138536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B88253-F7E5-4139-A4C3-172C52352B41}"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A70FE39-AEF8-4F76-B138-90374AD04C5B}" type="slidenum">
              <a:rPr lang="en-US" smtClean="0"/>
              <a:t>‹#›</a:t>
            </a:fld>
            <a:endParaRPr lang="en-US"/>
          </a:p>
        </p:txBody>
      </p:sp>
    </p:spTree>
    <p:extLst>
      <p:ext uri="{BB962C8B-B14F-4D97-AF65-F5344CB8AC3E}">
        <p14:creationId xmlns:p14="http://schemas.microsoft.com/office/powerpoint/2010/main" val="420392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B88253-F7E5-4139-A4C3-172C52352B41}"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A70FE39-AEF8-4F76-B138-90374AD04C5B}" type="slidenum">
              <a:rPr lang="en-US" smtClean="0"/>
              <a:t>‹#›</a:t>
            </a:fld>
            <a:endParaRPr lang="en-US"/>
          </a:p>
        </p:txBody>
      </p:sp>
    </p:spTree>
    <p:extLst>
      <p:ext uri="{BB962C8B-B14F-4D97-AF65-F5344CB8AC3E}">
        <p14:creationId xmlns:p14="http://schemas.microsoft.com/office/powerpoint/2010/main" val="215557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69B88253-F7E5-4139-A4C3-172C52352B41}" type="datetimeFigureOut">
              <a:rPr lang="en-US" smtClean="0"/>
              <a:t>7/31/2022</a:t>
            </a:fld>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DA70FE39-AEF8-4F76-B138-90374AD04C5B}" type="slidenum">
              <a:rPr lang="en-US" smtClean="0"/>
              <a:t>‹#›</a:t>
            </a:fld>
            <a:endParaRPr lang="en-US"/>
          </a:p>
        </p:txBody>
      </p:sp>
    </p:spTree>
    <p:extLst>
      <p:ext uri="{BB962C8B-B14F-4D97-AF65-F5344CB8AC3E}">
        <p14:creationId xmlns:p14="http://schemas.microsoft.com/office/powerpoint/2010/main" val="230732157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CA16-9E1A-62F7-7204-57005AE466C8}"/>
              </a:ext>
            </a:extLst>
          </p:cNvPr>
          <p:cNvSpPr>
            <a:spLocks noGrp="1"/>
          </p:cNvSpPr>
          <p:nvPr>
            <p:ph type="ctrTitle"/>
          </p:nvPr>
        </p:nvSpPr>
        <p:spPr/>
        <p:txBody>
          <a:bodyPr/>
          <a:lstStyle/>
          <a:p>
            <a:r>
              <a:rPr lang="en-US" b="1" dirty="0"/>
              <a:t>Case-Control Studies</a:t>
            </a:r>
          </a:p>
        </p:txBody>
      </p:sp>
      <p:sp>
        <p:nvSpPr>
          <p:cNvPr id="3" name="Subtitle 2">
            <a:extLst>
              <a:ext uri="{FF2B5EF4-FFF2-40B4-BE49-F238E27FC236}">
                <a16:creationId xmlns:a16="http://schemas.microsoft.com/office/drawing/2014/main" id="{AA37DD13-D307-6ADD-FAE9-658C8D943EC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66185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65383-5FFE-ED5D-17E6-89A6B601CABB}"/>
              </a:ext>
            </a:extLst>
          </p:cNvPr>
          <p:cNvSpPr>
            <a:spLocks noGrp="1"/>
          </p:cNvSpPr>
          <p:nvPr>
            <p:ph type="title"/>
          </p:nvPr>
        </p:nvSpPr>
        <p:spPr/>
        <p:txBody>
          <a:bodyPr>
            <a:normAutofit fontScale="90000"/>
          </a:bodyPr>
          <a:lstStyle/>
          <a:p>
            <a:r>
              <a:rPr lang="en-US" sz="2400" b="1" dirty="0">
                <a:solidFill>
                  <a:srgbClr val="000000"/>
                </a:solidFill>
                <a:latin typeface="Helvetica" panose="020B0604020202020204" pitchFamily="34" charset="0"/>
              </a:rPr>
              <a:t>POTENTIAL BIASES IN CASE-CONTROL STUDIES - Information Bias </a:t>
            </a:r>
            <a:endParaRPr lang="en-US" sz="2400" dirty="0"/>
          </a:p>
        </p:txBody>
      </p:sp>
      <p:sp>
        <p:nvSpPr>
          <p:cNvPr id="3" name="Content Placeholder 2">
            <a:extLst>
              <a:ext uri="{FF2B5EF4-FFF2-40B4-BE49-F238E27FC236}">
                <a16:creationId xmlns:a16="http://schemas.microsoft.com/office/drawing/2014/main" id="{6978C9F0-9A0E-8D23-93D2-D1BAEAAC5488}"/>
              </a:ext>
            </a:extLst>
          </p:cNvPr>
          <p:cNvSpPr>
            <a:spLocks noGrp="1"/>
          </p:cNvSpPr>
          <p:nvPr>
            <p:ph idx="1"/>
          </p:nvPr>
        </p:nvSpPr>
        <p:spPr>
          <a:xfrm>
            <a:off x="531845" y="2489200"/>
            <a:ext cx="8080310" cy="3530600"/>
          </a:xfrm>
        </p:spPr>
        <p:txBody>
          <a:bodyPr>
            <a:normAutofit/>
          </a:bodyPr>
          <a:lstStyle/>
          <a:p>
            <a:pPr marL="0" indent="0">
              <a:buNone/>
            </a:pPr>
            <a:r>
              <a:rPr lang="en-US" sz="1800" b="1" u="sng" dirty="0">
                <a:solidFill>
                  <a:srgbClr val="000000"/>
                </a:solidFill>
                <a:latin typeface="Berkeley"/>
              </a:rPr>
              <a:t>A. Limitations in Recall (rumination bias)</a:t>
            </a:r>
          </a:p>
          <a:p>
            <a:r>
              <a:rPr lang="en-US" b="0" i="0" u="none" strike="noStrike" baseline="0" dirty="0">
                <a:solidFill>
                  <a:srgbClr val="000000"/>
                </a:solidFill>
                <a:latin typeface="Berkeley"/>
              </a:rPr>
              <a:t>Much of the information relating to exposure in case-control studies often involves collecting data from subjects by interviews. </a:t>
            </a:r>
          </a:p>
          <a:p>
            <a:r>
              <a:rPr lang="en-US" b="0" i="0" u="none" strike="noStrike" baseline="0" dirty="0">
                <a:solidFill>
                  <a:srgbClr val="000000"/>
                </a:solidFill>
                <a:latin typeface="Berkeley"/>
              </a:rPr>
              <a:t>Because virtually all human beings are limited to varying degrees in their ability to recall information, limitations in recall is an important issue in such studies. </a:t>
            </a:r>
          </a:p>
          <a:p>
            <a:r>
              <a:rPr lang="en-US" b="0" i="0" u="none" strike="noStrike" baseline="0" dirty="0">
                <a:solidFill>
                  <a:srgbClr val="000000"/>
                </a:solidFill>
                <a:latin typeface="Berkeley"/>
              </a:rPr>
              <a:t>A related issue that is somewhat different from limitations in recall is that persons being </a:t>
            </a:r>
            <a:r>
              <a:rPr lang="en-US" b="0" i="0" u="sng" strike="noStrike" baseline="0" dirty="0">
                <a:solidFill>
                  <a:srgbClr val="000000"/>
                </a:solidFill>
                <a:latin typeface="Berkeley"/>
              </a:rPr>
              <a:t>interviewed may simply not have the information being requested. </a:t>
            </a:r>
            <a:endParaRPr lang="en-US" sz="3000" u="sng" dirty="0"/>
          </a:p>
        </p:txBody>
      </p:sp>
    </p:spTree>
    <p:extLst>
      <p:ext uri="{BB962C8B-B14F-4D97-AF65-F5344CB8AC3E}">
        <p14:creationId xmlns:p14="http://schemas.microsoft.com/office/powerpoint/2010/main" val="266611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0BF75-4D96-2B00-B160-2A8EE24F4E00}"/>
              </a:ext>
            </a:extLst>
          </p:cNvPr>
          <p:cNvSpPr>
            <a:spLocks noGrp="1"/>
          </p:cNvSpPr>
          <p:nvPr>
            <p:ph type="title"/>
          </p:nvPr>
        </p:nvSpPr>
        <p:spPr/>
        <p:txBody>
          <a:bodyPr>
            <a:normAutofit fontScale="90000"/>
          </a:bodyPr>
          <a:lstStyle/>
          <a:p>
            <a:r>
              <a:rPr lang="en-US" sz="2400" b="1" dirty="0">
                <a:solidFill>
                  <a:srgbClr val="000000"/>
                </a:solidFill>
                <a:latin typeface="Helvetica" panose="020B0604020202020204" pitchFamily="34" charset="0"/>
              </a:rPr>
              <a:t>POTENTIAL BIASES IN CASE-CONTROL STUDIES - Information Bias </a:t>
            </a:r>
            <a:endParaRPr lang="en-US" sz="2400" dirty="0"/>
          </a:p>
        </p:txBody>
      </p:sp>
      <p:sp>
        <p:nvSpPr>
          <p:cNvPr id="3" name="Content Placeholder 2">
            <a:extLst>
              <a:ext uri="{FF2B5EF4-FFF2-40B4-BE49-F238E27FC236}">
                <a16:creationId xmlns:a16="http://schemas.microsoft.com/office/drawing/2014/main" id="{7AA35EC6-27E6-1535-5168-F619579411DB}"/>
              </a:ext>
            </a:extLst>
          </p:cNvPr>
          <p:cNvSpPr>
            <a:spLocks noGrp="1"/>
          </p:cNvSpPr>
          <p:nvPr>
            <p:ph idx="1"/>
          </p:nvPr>
        </p:nvSpPr>
        <p:spPr>
          <a:xfrm>
            <a:off x="822960" y="2241549"/>
            <a:ext cx="5079504" cy="4392515"/>
          </a:xfrm>
        </p:spPr>
        <p:txBody>
          <a:bodyPr>
            <a:normAutofit/>
          </a:bodyPr>
          <a:lstStyle/>
          <a:p>
            <a:pPr marL="0" indent="0">
              <a:buNone/>
            </a:pPr>
            <a:r>
              <a:rPr lang="en-US" sz="1800" b="1" u="sng" dirty="0">
                <a:solidFill>
                  <a:srgbClr val="000000"/>
                </a:solidFill>
                <a:latin typeface="Berkeley"/>
              </a:rPr>
              <a:t>B. Recall Bias.</a:t>
            </a:r>
          </a:p>
          <a:p>
            <a:r>
              <a:rPr lang="en-US" sz="1350" dirty="0">
                <a:solidFill>
                  <a:srgbClr val="000000"/>
                </a:solidFill>
                <a:latin typeface="Berkeley"/>
              </a:rPr>
              <a:t>A </a:t>
            </a:r>
            <a:r>
              <a:rPr lang="en-US" sz="1350" b="1" dirty="0">
                <a:solidFill>
                  <a:srgbClr val="000000"/>
                </a:solidFill>
                <a:latin typeface="Berkeley"/>
              </a:rPr>
              <a:t>more serious </a:t>
            </a:r>
            <a:r>
              <a:rPr lang="en-US" sz="1350" dirty="0">
                <a:solidFill>
                  <a:srgbClr val="000000"/>
                </a:solidFill>
                <a:latin typeface="Berkeley"/>
              </a:rPr>
              <a:t>potential problem in case-control studies is that of recall bias.  </a:t>
            </a:r>
          </a:p>
          <a:p>
            <a:pPr>
              <a:buFont typeface="Arial" panose="020B0604020202020204" pitchFamily="34" charset="0"/>
              <a:buChar char="•"/>
            </a:pPr>
            <a:r>
              <a:rPr lang="en-US" sz="1350" dirty="0">
                <a:solidFill>
                  <a:srgbClr val="000000"/>
                </a:solidFill>
                <a:latin typeface="Berkeley"/>
              </a:rPr>
              <a:t> Ex. As seen in </a:t>
            </a:r>
            <a:r>
              <a:rPr lang="en-US" sz="1350" dirty="0">
                <a:solidFill>
                  <a:srgbClr val="0080AC"/>
                </a:solidFill>
                <a:latin typeface="Berkeley"/>
              </a:rPr>
              <a:t>Table 7.10</a:t>
            </a:r>
            <a:r>
              <a:rPr lang="en-US" sz="1350" dirty="0">
                <a:solidFill>
                  <a:srgbClr val="000000"/>
                </a:solidFill>
                <a:latin typeface="Berkeley"/>
              </a:rPr>
              <a:t>, the </a:t>
            </a:r>
            <a:r>
              <a:rPr lang="en-US" sz="1350" i="1" dirty="0">
                <a:solidFill>
                  <a:srgbClr val="000000"/>
                </a:solidFill>
                <a:latin typeface="Berkeley"/>
              </a:rPr>
              <a:t>apparent </a:t>
            </a:r>
            <a:r>
              <a:rPr lang="en-US" sz="1350" dirty="0">
                <a:solidFill>
                  <a:srgbClr val="000000"/>
                </a:solidFill>
                <a:latin typeface="Berkeley"/>
              </a:rPr>
              <a:t>infection rate estimated from this case-control study using interviews would be 9% for mothers of malformed infants and 1.5% for mothers of control infants. </a:t>
            </a:r>
          </a:p>
          <a:p>
            <a:pPr>
              <a:buFont typeface="Arial" panose="020B0604020202020204" pitchFamily="34" charset="0"/>
              <a:buChar char="•"/>
            </a:pPr>
            <a:r>
              <a:rPr lang="en-US" sz="1350" dirty="0">
                <a:solidFill>
                  <a:srgbClr val="000000"/>
                </a:solidFill>
                <a:latin typeface="Berkeley"/>
              </a:rPr>
              <a:t> Thus the </a:t>
            </a:r>
            <a:r>
              <a:rPr lang="en-US" sz="1350" i="1" u="sng" dirty="0">
                <a:solidFill>
                  <a:srgbClr val="000000"/>
                </a:solidFill>
                <a:latin typeface="Berkeley"/>
              </a:rPr>
              <a:t>differential recall </a:t>
            </a:r>
            <a:r>
              <a:rPr lang="en-US" sz="1350" dirty="0">
                <a:solidFill>
                  <a:srgbClr val="000000"/>
                </a:solidFill>
                <a:latin typeface="Berkeley"/>
              </a:rPr>
              <a:t>between cases and controls introduces a recall bias into the study that could artifactually suggest a relation of congenital malformations and prenatal infections. </a:t>
            </a:r>
          </a:p>
          <a:p>
            <a:pPr>
              <a:buFont typeface="Arial" panose="020B0604020202020204" pitchFamily="34" charset="0"/>
              <a:buChar char="•"/>
            </a:pPr>
            <a:r>
              <a:rPr lang="en-US" sz="1350" dirty="0">
                <a:solidFill>
                  <a:srgbClr val="000000"/>
                </a:solidFill>
                <a:latin typeface="Berkeley"/>
              </a:rPr>
              <a:t> Although a potential for recall bias is self-evident in case-control studies, in point of fact, few actual examples demonstrate that </a:t>
            </a:r>
            <a:r>
              <a:rPr lang="en-US" sz="1350" u="sng" dirty="0">
                <a:solidFill>
                  <a:srgbClr val="000000"/>
                </a:solidFill>
                <a:latin typeface="Berkeley"/>
              </a:rPr>
              <a:t>recall bias has been a major problem in case-control studie</a:t>
            </a:r>
            <a:r>
              <a:rPr lang="en-US" sz="1350" dirty="0">
                <a:solidFill>
                  <a:srgbClr val="000000"/>
                </a:solidFill>
                <a:latin typeface="Berkeley"/>
              </a:rPr>
              <a:t>s and has led to erroneous conclusions regarding associations. </a:t>
            </a:r>
          </a:p>
          <a:p>
            <a:pPr>
              <a:buFont typeface="Arial" panose="020B0604020202020204" pitchFamily="34" charset="0"/>
              <a:buChar char="•"/>
            </a:pPr>
            <a:r>
              <a:rPr lang="en-US" sz="1350" dirty="0">
                <a:solidFill>
                  <a:srgbClr val="000000"/>
                </a:solidFill>
                <a:latin typeface="Berkeley"/>
              </a:rPr>
              <a:t> The potential problem cannot be disregarded, and the possibility for such bias must always be kept in mind. </a:t>
            </a:r>
          </a:p>
        </p:txBody>
      </p:sp>
      <p:pic>
        <p:nvPicPr>
          <p:cNvPr id="5" name="Picture 4">
            <a:extLst>
              <a:ext uri="{FF2B5EF4-FFF2-40B4-BE49-F238E27FC236}">
                <a16:creationId xmlns:a16="http://schemas.microsoft.com/office/drawing/2014/main" id="{16F85414-CD4F-85B8-307E-88FC24F48A56}"/>
              </a:ext>
            </a:extLst>
          </p:cNvPr>
          <p:cNvPicPr>
            <a:picLocks noChangeAspect="1"/>
          </p:cNvPicPr>
          <p:nvPr/>
        </p:nvPicPr>
        <p:blipFill>
          <a:blip r:embed="rId2"/>
          <a:stretch>
            <a:fillRect/>
          </a:stretch>
        </p:blipFill>
        <p:spPr>
          <a:xfrm>
            <a:off x="5902464" y="2582382"/>
            <a:ext cx="2812024" cy="3678459"/>
          </a:xfrm>
          <a:prstGeom prst="rect">
            <a:avLst/>
          </a:prstGeom>
        </p:spPr>
      </p:pic>
    </p:spTree>
    <p:extLst>
      <p:ext uri="{BB962C8B-B14F-4D97-AF65-F5344CB8AC3E}">
        <p14:creationId xmlns:p14="http://schemas.microsoft.com/office/powerpoint/2010/main" val="2425803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0532-BADF-1983-2C2C-BC1FE48F42D4}"/>
              </a:ext>
            </a:extLst>
          </p:cNvPr>
          <p:cNvSpPr>
            <a:spLocks noGrp="1"/>
          </p:cNvSpPr>
          <p:nvPr>
            <p:ph type="title"/>
          </p:nvPr>
        </p:nvSpPr>
        <p:spPr/>
        <p:txBody>
          <a:bodyPr>
            <a:noAutofit/>
          </a:bodyPr>
          <a:lstStyle/>
          <a:p>
            <a:r>
              <a:rPr lang="en-US" sz="2400" b="1" dirty="0">
                <a:solidFill>
                  <a:srgbClr val="000000"/>
                </a:solidFill>
                <a:latin typeface="Helvetica" panose="020B0604020202020204" pitchFamily="34" charset="0"/>
              </a:rPr>
              <a:t>POTENTIAL BIASES IN CASE-CONTROL STUDIES - OTHER ISSUES IN CASE-CONTROL STUDIES </a:t>
            </a:r>
            <a:endParaRPr lang="en-US" sz="2400" dirty="0"/>
          </a:p>
        </p:txBody>
      </p:sp>
      <p:sp>
        <p:nvSpPr>
          <p:cNvPr id="3" name="Content Placeholder 2">
            <a:extLst>
              <a:ext uri="{FF2B5EF4-FFF2-40B4-BE49-F238E27FC236}">
                <a16:creationId xmlns:a16="http://schemas.microsoft.com/office/drawing/2014/main" id="{55BB3E5B-FBEC-84B9-8B71-C741D79BDA5C}"/>
              </a:ext>
            </a:extLst>
          </p:cNvPr>
          <p:cNvSpPr>
            <a:spLocks noGrp="1"/>
          </p:cNvSpPr>
          <p:nvPr>
            <p:ph idx="1"/>
          </p:nvPr>
        </p:nvSpPr>
        <p:spPr>
          <a:xfrm>
            <a:off x="382555" y="2127381"/>
            <a:ext cx="8505951" cy="4348064"/>
          </a:xfrm>
        </p:spPr>
        <p:txBody>
          <a:bodyPr>
            <a:normAutofit/>
          </a:bodyPr>
          <a:lstStyle/>
          <a:p>
            <a:pPr lvl="1"/>
            <a:r>
              <a:rPr lang="en-US" sz="2100" b="1" u="sng" dirty="0">
                <a:solidFill>
                  <a:srgbClr val="000000"/>
                </a:solidFill>
                <a:latin typeface="Helvetica" panose="020B0604020202020204" pitchFamily="34" charset="0"/>
              </a:rPr>
              <a:t>Matching</a:t>
            </a:r>
            <a:r>
              <a:rPr lang="en-US" b="1" u="sng" dirty="0">
                <a:solidFill>
                  <a:srgbClr val="000000"/>
                </a:solidFill>
                <a:latin typeface="Helvetica" panose="020B0604020202020204" pitchFamily="34" charset="0"/>
              </a:rPr>
              <a:t> </a:t>
            </a:r>
          </a:p>
          <a:p>
            <a:pPr lvl="1"/>
            <a:r>
              <a:rPr lang="en-US" sz="1350" dirty="0">
                <a:solidFill>
                  <a:srgbClr val="000000"/>
                </a:solidFill>
                <a:latin typeface="Berkeley"/>
              </a:rPr>
              <a:t>A major concern in conducting a case-control study is that cases and controls may differ in characteristics or exposures other than the one that has been targeted for study. </a:t>
            </a:r>
          </a:p>
          <a:p>
            <a:pPr lvl="1"/>
            <a:r>
              <a:rPr lang="en-US" sz="1350" dirty="0">
                <a:solidFill>
                  <a:srgbClr val="000000"/>
                </a:solidFill>
                <a:latin typeface="Berkeley"/>
              </a:rPr>
              <a:t>If more cases than controls are found to have been exposed, we may be left with the question of whether the observed association could be due to differences between the cases and controls in factors other than the exposure being studied. </a:t>
            </a:r>
          </a:p>
          <a:p>
            <a:pPr lvl="1"/>
            <a:r>
              <a:rPr lang="en-US" sz="1350" dirty="0">
                <a:solidFill>
                  <a:srgbClr val="000000"/>
                </a:solidFill>
                <a:latin typeface="Berkeley"/>
              </a:rPr>
              <a:t>One approach to dealing with this problem in the design and conduct of the study </a:t>
            </a:r>
            <a:r>
              <a:rPr lang="en-US" sz="1350" b="1" u="sng" dirty="0">
                <a:solidFill>
                  <a:srgbClr val="000000"/>
                </a:solidFill>
                <a:latin typeface="Berkeley"/>
              </a:rPr>
              <a:t>is to match the cases and controls </a:t>
            </a:r>
            <a:r>
              <a:rPr lang="en-US" sz="1350" dirty="0">
                <a:solidFill>
                  <a:srgbClr val="000000"/>
                </a:solidFill>
                <a:latin typeface="Berkeley"/>
              </a:rPr>
              <a:t>for factors about which we may be concerned, such as income, as in the preceding example.</a:t>
            </a:r>
          </a:p>
          <a:p>
            <a:pPr lvl="1"/>
            <a:r>
              <a:rPr lang="en-US" sz="1350" i="1" dirty="0">
                <a:solidFill>
                  <a:srgbClr val="000000"/>
                </a:solidFill>
                <a:latin typeface="Berkeley"/>
              </a:rPr>
              <a:t>Matching </a:t>
            </a:r>
            <a:r>
              <a:rPr lang="en-US" sz="1350" dirty="0">
                <a:solidFill>
                  <a:srgbClr val="000000"/>
                </a:solidFill>
                <a:latin typeface="Berkeley"/>
              </a:rPr>
              <a:t>is defined </a:t>
            </a:r>
            <a:r>
              <a:rPr lang="en-US" sz="1350" u="sng" dirty="0">
                <a:solidFill>
                  <a:srgbClr val="000000"/>
                </a:solidFill>
                <a:latin typeface="Berkeley"/>
              </a:rPr>
              <a:t>as the process of selecting the controls so that they are similar to the cases in certain characteristics</a:t>
            </a:r>
            <a:r>
              <a:rPr lang="en-US" sz="1350" dirty="0">
                <a:solidFill>
                  <a:srgbClr val="000000"/>
                </a:solidFill>
                <a:latin typeface="Berkeley"/>
              </a:rPr>
              <a:t>, such as age, race, sex, socioeconomic status, and occupation. </a:t>
            </a:r>
          </a:p>
          <a:p>
            <a:pPr lvl="1"/>
            <a:r>
              <a:rPr lang="en-US" sz="1350" dirty="0">
                <a:solidFill>
                  <a:srgbClr val="000000"/>
                </a:solidFill>
                <a:latin typeface="Berkeley"/>
              </a:rPr>
              <a:t>Matching may be of two types: </a:t>
            </a:r>
          </a:p>
          <a:p>
            <a:pPr lvl="2"/>
            <a:r>
              <a:rPr lang="en-US" b="0" i="0" u="none" strike="noStrike" baseline="0" dirty="0">
                <a:solidFill>
                  <a:srgbClr val="000000"/>
                </a:solidFill>
                <a:latin typeface="Berkeley"/>
              </a:rPr>
              <a:t>(1) group matching and </a:t>
            </a:r>
          </a:p>
          <a:p>
            <a:pPr lvl="2"/>
            <a:r>
              <a:rPr lang="en-US" b="0" i="0" u="none" strike="noStrike" baseline="0" dirty="0">
                <a:solidFill>
                  <a:srgbClr val="000000"/>
                </a:solidFill>
                <a:latin typeface="Berkeley"/>
              </a:rPr>
              <a:t>(2) individual matching. </a:t>
            </a:r>
          </a:p>
          <a:p>
            <a:pPr lvl="1"/>
            <a:r>
              <a:rPr lang="en-US" sz="1350" dirty="0">
                <a:solidFill>
                  <a:srgbClr val="000000"/>
                </a:solidFill>
                <a:latin typeface="Berkeley"/>
              </a:rPr>
              <a:t>It is very important to distinguish between the two types, since each has its own implications for the statistical analysis of the case-control study. </a:t>
            </a:r>
            <a:endParaRPr lang="en-US" b="1" dirty="0">
              <a:solidFill>
                <a:srgbClr val="000000"/>
              </a:solidFill>
              <a:latin typeface="Helvetica" panose="020B0604020202020204" pitchFamily="34" charset="0"/>
            </a:endParaRPr>
          </a:p>
          <a:p>
            <a:pPr lvl="2"/>
            <a:endParaRPr lang="en-US" sz="1350" b="1" dirty="0">
              <a:solidFill>
                <a:srgbClr val="000000"/>
              </a:solidFill>
              <a:latin typeface="Berkeley"/>
            </a:endParaRPr>
          </a:p>
          <a:p>
            <a:pPr lvl="2"/>
            <a:endParaRPr lang="en-US" dirty="0"/>
          </a:p>
        </p:txBody>
      </p:sp>
    </p:spTree>
    <p:extLst>
      <p:ext uri="{BB962C8B-B14F-4D97-AF65-F5344CB8AC3E}">
        <p14:creationId xmlns:p14="http://schemas.microsoft.com/office/powerpoint/2010/main" val="1423024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3EF5C-3612-65F5-3867-4868302602D8}"/>
              </a:ext>
            </a:extLst>
          </p:cNvPr>
          <p:cNvSpPr>
            <a:spLocks noGrp="1"/>
          </p:cNvSpPr>
          <p:nvPr>
            <p:ph type="title"/>
          </p:nvPr>
        </p:nvSpPr>
        <p:spPr/>
        <p:txBody>
          <a:bodyPr>
            <a:normAutofit fontScale="90000"/>
          </a:bodyPr>
          <a:lstStyle/>
          <a:p>
            <a:r>
              <a:rPr lang="en-US" sz="2400" b="1" dirty="0">
                <a:solidFill>
                  <a:srgbClr val="000000"/>
                </a:solidFill>
                <a:latin typeface="Helvetica" panose="020B0604020202020204" pitchFamily="34" charset="0"/>
              </a:rPr>
              <a:t>POTENTIAL BIASES IN CASE-CONTROL STUDIES -</a:t>
            </a:r>
            <a:r>
              <a:rPr lang="en-US" sz="2400" b="1" dirty="0">
                <a:solidFill>
                  <a:srgbClr val="000000"/>
                </a:solidFill>
                <a:latin typeface="Berkeley"/>
              </a:rPr>
              <a:t> </a:t>
            </a:r>
            <a:r>
              <a:rPr lang="en-US" sz="2400" b="1" dirty="0">
                <a:solidFill>
                  <a:srgbClr val="000000"/>
                </a:solidFill>
                <a:latin typeface="Helvetica" panose="020B0604020202020204" pitchFamily="34" charset="0"/>
              </a:rPr>
              <a:t>Matching</a:t>
            </a:r>
          </a:p>
        </p:txBody>
      </p:sp>
      <p:sp>
        <p:nvSpPr>
          <p:cNvPr id="3" name="Content Placeholder 2">
            <a:extLst>
              <a:ext uri="{FF2B5EF4-FFF2-40B4-BE49-F238E27FC236}">
                <a16:creationId xmlns:a16="http://schemas.microsoft.com/office/drawing/2014/main" id="{1CED38BA-77B8-4604-43C6-2EEA9A3B0DB3}"/>
              </a:ext>
            </a:extLst>
          </p:cNvPr>
          <p:cNvSpPr>
            <a:spLocks noGrp="1"/>
          </p:cNvSpPr>
          <p:nvPr>
            <p:ph idx="1"/>
          </p:nvPr>
        </p:nvSpPr>
        <p:spPr>
          <a:xfrm>
            <a:off x="457200" y="2262468"/>
            <a:ext cx="8229600" cy="4194316"/>
          </a:xfrm>
        </p:spPr>
        <p:txBody>
          <a:bodyPr>
            <a:normAutofit/>
          </a:bodyPr>
          <a:lstStyle/>
          <a:p>
            <a:r>
              <a:rPr lang="en-US" sz="1800" b="1" dirty="0">
                <a:solidFill>
                  <a:srgbClr val="000000"/>
                </a:solidFill>
                <a:latin typeface="Berkeley"/>
              </a:rPr>
              <a:t>A. Group Matching. </a:t>
            </a:r>
          </a:p>
          <a:p>
            <a:pPr>
              <a:buFont typeface="Arial" panose="020B0604020202020204" pitchFamily="34" charset="0"/>
              <a:buChar char="•"/>
            </a:pPr>
            <a:r>
              <a:rPr lang="en-US" sz="1350" i="1" dirty="0">
                <a:solidFill>
                  <a:srgbClr val="000000"/>
                </a:solidFill>
                <a:latin typeface="Berkeley"/>
              </a:rPr>
              <a:t> Group matching </a:t>
            </a:r>
            <a:r>
              <a:rPr lang="en-US" sz="1350" dirty="0">
                <a:solidFill>
                  <a:srgbClr val="000000"/>
                </a:solidFill>
                <a:latin typeface="Berkeley"/>
              </a:rPr>
              <a:t>(or </a:t>
            </a:r>
            <a:r>
              <a:rPr lang="en-US" sz="1350" i="1" dirty="0">
                <a:solidFill>
                  <a:srgbClr val="000000"/>
                </a:solidFill>
                <a:latin typeface="Berkeley"/>
              </a:rPr>
              <a:t>frequency matching</a:t>
            </a:r>
            <a:r>
              <a:rPr lang="en-US" sz="1350" dirty="0">
                <a:solidFill>
                  <a:srgbClr val="000000"/>
                </a:solidFill>
                <a:latin typeface="Berkeley"/>
              </a:rPr>
              <a:t>) consists of selecting the controls in such a manner that the </a:t>
            </a:r>
            <a:r>
              <a:rPr lang="en-US" sz="1350" i="1" dirty="0">
                <a:solidFill>
                  <a:srgbClr val="000000"/>
                </a:solidFill>
                <a:latin typeface="Berkeley"/>
              </a:rPr>
              <a:t>proportion </a:t>
            </a:r>
            <a:r>
              <a:rPr lang="en-US" sz="1350" dirty="0">
                <a:solidFill>
                  <a:srgbClr val="000000"/>
                </a:solidFill>
                <a:latin typeface="Berkeley"/>
              </a:rPr>
              <a:t>of controls with a certain characteristic is </a:t>
            </a:r>
            <a:r>
              <a:rPr lang="en-US" sz="1350" b="1" i="1" dirty="0">
                <a:solidFill>
                  <a:srgbClr val="000000"/>
                </a:solidFill>
                <a:latin typeface="Berkeley"/>
              </a:rPr>
              <a:t>identical</a:t>
            </a:r>
            <a:r>
              <a:rPr lang="en-US" sz="1350" i="1" dirty="0">
                <a:solidFill>
                  <a:srgbClr val="000000"/>
                </a:solidFill>
                <a:latin typeface="Berkeley"/>
              </a:rPr>
              <a:t> </a:t>
            </a:r>
            <a:r>
              <a:rPr lang="en-US" sz="1350" dirty="0">
                <a:solidFill>
                  <a:srgbClr val="000000"/>
                </a:solidFill>
                <a:latin typeface="Berkeley"/>
              </a:rPr>
              <a:t>to the proportion of cases with the same characteristic. </a:t>
            </a:r>
          </a:p>
          <a:p>
            <a:pPr>
              <a:buFont typeface="Arial" panose="020B0604020202020204" pitchFamily="34" charset="0"/>
              <a:buChar char="•"/>
            </a:pPr>
            <a:r>
              <a:rPr lang="en-US" sz="1350" dirty="0">
                <a:solidFill>
                  <a:srgbClr val="000000"/>
                </a:solidFill>
                <a:latin typeface="Berkeley"/>
              </a:rPr>
              <a:t> Thus if 25% of the cases are married, the controls will be selected so that 25% of that group is also married. </a:t>
            </a:r>
          </a:p>
          <a:p>
            <a:pPr>
              <a:buFont typeface="Arial" panose="020B0604020202020204" pitchFamily="34" charset="0"/>
              <a:buChar char="•"/>
            </a:pPr>
            <a:r>
              <a:rPr lang="en-US" sz="1350" dirty="0">
                <a:solidFill>
                  <a:srgbClr val="000000"/>
                </a:solidFill>
                <a:latin typeface="Berkeley"/>
              </a:rPr>
              <a:t> This type of selection generally requires that all of the cases be selected first. After calculations are made of the proportions of certain characteristics in the group of cases, then a control group, in which the same characteristics occur in the same proportions, is selected. </a:t>
            </a:r>
          </a:p>
          <a:p>
            <a:pPr>
              <a:buFont typeface="Arial" panose="020B0604020202020204" pitchFamily="34" charset="0"/>
              <a:buChar char="•"/>
            </a:pPr>
            <a:r>
              <a:rPr lang="en-US" sz="1350" dirty="0">
                <a:solidFill>
                  <a:srgbClr val="000000"/>
                </a:solidFill>
                <a:latin typeface="Berkeley"/>
              </a:rPr>
              <a:t>In general, when group matching, </a:t>
            </a:r>
            <a:r>
              <a:rPr lang="en-US" sz="1350" u="sng" dirty="0">
                <a:solidFill>
                  <a:srgbClr val="000000"/>
                </a:solidFill>
                <a:latin typeface="Berkeley"/>
              </a:rPr>
              <a:t>we never achieve </a:t>
            </a:r>
            <a:r>
              <a:rPr lang="en-US" sz="1350" i="1" u="sng" dirty="0">
                <a:solidFill>
                  <a:srgbClr val="000000"/>
                </a:solidFill>
                <a:latin typeface="Berkeley"/>
              </a:rPr>
              <a:t>exactly </a:t>
            </a:r>
            <a:r>
              <a:rPr lang="en-US" sz="1350" u="sng" dirty="0">
                <a:solidFill>
                  <a:srgbClr val="000000"/>
                </a:solidFill>
                <a:latin typeface="Berkeley"/>
              </a:rPr>
              <a:t>the same proportions </a:t>
            </a:r>
            <a:r>
              <a:rPr lang="en-US" sz="1350" dirty="0">
                <a:solidFill>
                  <a:srgbClr val="000000"/>
                </a:solidFill>
                <a:latin typeface="Berkeley"/>
              </a:rPr>
              <a:t>of the key characteristic in cases and controls. </a:t>
            </a:r>
          </a:p>
          <a:p>
            <a:pPr>
              <a:buFont typeface="Arial" panose="020B0604020202020204" pitchFamily="34" charset="0"/>
              <a:buChar char="•"/>
            </a:pPr>
            <a:r>
              <a:rPr lang="en-US" sz="1350" dirty="0">
                <a:solidFill>
                  <a:srgbClr val="000000"/>
                </a:solidFill>
                <a:latin typeface="Berkeley"/>
              </a:rPr>
              <a:t>When group matching is done for age, for example, the distribution that is the same in cases and controls is of the age groups (e.g., 45 to 49, 50 to 54); within each group, however, there </a:t>
            </a:r>
            <a:r>
              <a:rPr lang="en-US" sz="1350" u="sng" dirty="0">
                <a:solidFill>
                  <a:srgbClr val="000000"/>
                </a:solidFill>
                <a:latin typeface="Berkeley"/>
              </a:rPr>
              <a:t>may still be differences between cases and controls that must be considered</a:t>
            </a:r>
            <a:r>
              <a:rPr lang="en-US" sz="1350" dirty="0">
                <a:solidFill>
                  <a:srgbClr val="000000"/>
                </a:solidFill>
                <a:latin typeface="Berkeley"/>
              </a:rPr>
              <a:t>: for example, although 10% of cases and controls are 50 to 54 years old, there may be a higher proportion of cases closer to age 54 than that of controls. </a:t>
            </a:r>
            <a:endParaRPr lang="en-US" dirty="0"/>
          </a:p>
        </p:txBody>
      </p:sp>
    </p:spTree>
    <p:extLst>
      <p:ext uri="{BB962C8B-B14F-4D97-AF65-F5344CB8AC3E}">
        <p14:creationId xmlns:p14="http://schemas.microsoft.com/office/powerpoint/2010/main" val="726474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BEBB0-5897-2B56-10A2-1B7E0296EE80}"/>
              </a:ext>
            </a:extLst>
          </p:cNvPr>
          <p:cNvSpPr>
            <a:spLocks noGrp="1"/>
          </p:cNvSpPr>
          <p:nvPr>
            <p:ph type="title"/>
          </p:nvPr>
        </p:nvSpPr>
        <p:spPr/>
        <p:txBody>
          <a:bodyPr>
            <a:normAutofit fontScale="90000"/>
          </a:bodyPr>
          <a:lstStyle/>
          <a:p>
            <a:r>
              <a:rPr lang="en-US" sz="2400" b="1" dirty="0">
                <a:solidFill>
                  <a:srgbClr val="000000"/>
                </a:solidFill>
                <a:latin typeface="Helvetica" panose="020B0604020202020204" pitchFamily="34" charset="0"/>
              </a:rPr>
              <a:t>POTENTIAL BIASES IN CASE-CONTROL STUDIES -</a:t>
            </a:r>
            <a:r>
              <a:rPr lang="en-US" sz="2400" b="1" dirty="0">
                <a:solidFill>
                  <a:srgbClr val="000000"/>
                </a:solidFill>
                <a:latin typeface="Berkeley"/>
              </a:rPr>
              <a:t> </a:t>
            </a:r>
            <a:r>
              <a:rPr lang="en-US" sz="2400" b="1" dirty="0">
                <a:solidFill>
                  <a:srgbClr val="000000"/>
                </a:solidFill>
                <a:latin typeface="Helvetica" panose="020B0604020202020204" pitchFamily="34" charset="0"/>
              </a:rPr>
              <a:t>Matching</a:t>
            </a:r>
            <a:endParaRPr lang="en-US" sz="2400" dirty="0"/>
          </a:p>
        </p:txBody>
      </p:sp>
      <p:sp>
        <p:nvSpPr>
          <p:cNvPr id="3" name="Content Placeholder 2">
            <a:extLst>
              <a:ext uri="{FF2B5EF4-FFF2-40B4-BE49-F238E27FC236}">
                <a16:creationId xmlns:a16="http://schemas.microsoft.com/office/drawing/2014/main" id="{A525112F-8754-C00A-8738-103BA565F755}"/>
              </a:ext>
            </a:extLst>
          </p:cNvPr>
          <p:cNvSpPr>
            <a:spLocks noGrp="1"/>
          </p:cNvSpPr>
          <p:nvPr>
            <p:ph idx="1"/>
          </p:nvPr>
        </p:nvSpPr>
        <p:spPr>
          <a:xfrm>
            <a:off x="541176" y="2211355"/>
            <a:ext cx="8033657" cy="4133461"/>
          </a:xfrm>
        </p:spPr>
        <p:txBody>
          <a:bodyPr>
            <a:normAutofit/>
          </a:bodyPr>
          <a:lstStyle/>
          <a:p>
            <a:r>
              <a:rPr lang="en-US" sz="2400" b="1" dirty="0">
                <a:solidFill>
                  <a:srgbClr val="000000"/>
                </a:solidFill>
                <a:latin typeface="Berkeley"/>
              </a:rPr>
              <a:t>B- Individual Matching</a:t>
            </a:r>
            <a:r>
              <a:rPr lang="en-US" sz="1600" b="1" dirty="0">
                <a:solidFill>
                  <a:srgbClr val="000000"/>
                </a:solidFill>
                <a:latin typeface="Berkeley"/>
              </a:rPr>
              <a:t>. </a:t>
            </a:r>
          </a:p>
          <a:p>
            <a:r>
              <a:rPr lang="en-US" sz="1600" dirty="0">
                <a:solidFill>
                  <a:srgbClr val="000000"/>
                </a:solidFill>
                <a:latin typeface="Berkeley"/>
              </a:rPr>
              <a:t>In this approach, for each case selected for the study, a control is selected who is similar to the case in </a:t>
            </a:r>
            <a:r>
              <a:rPr lang="en-US" sz="1600" b="1" u="sng" dirty="0">
                <a:solidFill>
                  <a:srgbClr val="000000"/>
                </a:solidFill>
                <a:latin typeface="Berkeley"/>
              </a:rPr>
              <a:t>terms of the specific variable or variables of concern</a:t>
            </a:r>
            <a:r>
              <a:rPr lang="en-US" sz="1600" dirty="0">
                <a:solidFill>
                  <a:srgbClr val="000000"/>
                </a:solidFill>
                <a:latin typeface="Berkeley"/>
              </a:rPr>
              <a:t>. </a:t>
            </a:r>
          </a:p>
          <a:p>
            <a:r>
              <a:rPr lang="en-US" sz="1600" dirty="0">
                <a:solidFill>
                  <a:srgbClr val="000000"/>
                </a:solidFill>
                <a:latin typeface="Berkeley"/>
              </a:rPr>
              <a:t>For example, if the first case enrolled in our study is a 45-year-old white woman, we will seek a 45-year-old white female control. If the second case is a 24-year-old black man, we will select a control who is also a 24-year-old black man. </a:t>
            </a:r>
          </a:p>
          <a:p>
            <a:r>
              <a:rPr lang="en-US" sz="1600" dirty="0">
                <a:solidFill>
                  <a:srgbClr val="000000"/>
                </a:solidFill>
                <a:latin typeface="Berkeley"/>
              </a:rPr>
              <a:t>This type of control selection yields matched </a:t>
            </a:r>
            <a:r>
              <a:rPr lang="en-US" sz="1600" b="1" dirty="0">
                <a:solidFill>
                  <a:srgbClr val="000000"/>
                </a:solidFill>
                <a:latin typeface="Berkeley"/>
              </a:rPr>
              <a:t>case-control pairs</a:t>
            </a:r>
            <a:r>
              <a:rPr lang="en-US" sz="1600" dirty="0">
                <a:solidFill>
                  <a:srgbClr val="000000"/>
                </a:solidFill>
                <a:latin typeface="Berkeley"/>
              </a:rPr>
              <a:t>—that is, each case is individually matched to a control. </a:t>
            </a:r>
          </a:p>
          <a:p>
            <a:r>
              <a:rPr lang="en-US" sz="1600" dirty="0">
                <a:solidFill>
                  <a:srgbClr val="000000"/>
                </a:solidFill>
                <a:latin typeface="Berkeley"/>
              </a:rPr>
              <a:t>In our hypothetical case, we would absolutely match the cases by gender and race/ethnicity, but we might use a 3- or 5-year bound for age. Thus we might match a 45-year-old white woman with a 42- to 48-year-old white woman control.</a:t>
            </a:r>
          </a:p>
        </p:txBody>
      </p:sp>
    </p:spTree>
    <p:extLst>
      <p:ext uri="{BB962C8B-B14F-4D97-AF65-F5344CB8AC3E}">
        <p14:creationId xmlns:p14="http://schemas.microsoft.com/office/powerpoint/2010/main" val="620677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AB6FB-D4DB-7E9B-B5EB-E01FDB5E06A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2F850C8-E4C1-2163-7863-C12CFBBABFB7}"/>
              </a:ext>
            </a:extLst>
          </p:cNvPr>
          <p:cNvSpPr>
            <a:spLocks noGrp="1"/>
          </p:cNvSpPr>
          <p:nvPr>
            <p:ph idx="1"/>
          </p:nvPr>
        </p:nvSpPr>
        <p:spPr/>
        <p:txBody>
          <a:bodyPr/>
          <a:lstStyle/>
          <a:p>
            <a:pPr marL="288036" lvl="2" indent="0">
              <a:buNone/>
            </a:pPr>
            <a:r>
              <a:rPr lang="en-US" sz="2100" b="1" u="sng" dirty="0">
                <a:solidFill>
                  <a:srgbClr val="000000"/>
                </a:solidFill>
                <a:latin typeface="Berkeley"/>
              </a:rPr>
              <a:t>The problems with matching are of two types: </a:t>
            </a:r>
          </a:p>
          <a:p>
            <a:pPr marL="288036" lvl="2" indent="0">
              <a:buNone/>
            </a:pPr>
            <a:endParaRPr lang="en-US" sz="2100" b="1" u="sng" dirty="0">
              <a:solidFill>
                <a:srgbClr val="000000"/>
              </a:solidFill>
              <a:latin typeface="Berkeley"/>
            </a:endParaRPr>
          </a:p>
          <a:p>
            <a:pPr marL="545211" lvl="2" indent="-257175">
              <a:buFont typeface="+mj-lt"/>
              <a:buAutoNum type="arabicPeriod"/>
            </a:pPr>
            <a:r>
              <a:rPr lang="en-US" sz="2100" b="1" i="1" dirty="0">
                <a:solidFill>
                  <a:srgbClr val="000000"/>
                </a:solidFill>
                <a:latin typeface="Berkeley"/>
              </a:rPr>
              <a:t>Practical Problems With Matching.</a:t>
            </a:r>
          </a:p>
          <a:p>
            <a:pPr marL="545211" lvl="2" indent="-257175">
              <a:buFont typeface="+mj-lt"/>
              <a:buAutoNum type="arabicPeriod"/>
            </a:pPr>
            <a:r>
              <a:rPr lang="en-US" sz="2100" b="1" i="1" dirty="0">
                <a:solidFill>
                  <a:srgbClr val="000000"/>
                </a:solidFill>
                <a:latin typeface="Berkeley"/>
              </a:rPr>
              <a:t>Conceptual Problems With Matching. </a:t>
            </a:r>
            <a:endParaRPr lang="en-US" sz="1350" dirty="0"/>
          </a:p>
          <a:p>
            <a:endParaRPr lang="en-US" dirty="0"/>
          </a:p>
        </p:txBody>
      </p:sp>
    </p:spTree>
    <p:extLst>
      <p:ext uri="{BB962C8B-B14F-4D97-AF65-F5344CB8AC3E}">
        <p14:creationId xmlns:p14="http://schemas.microsoft.com/office/powerpoint/2010/main" val="2516914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8C45-7473-EB4F-0822-3C709BB33448}"/>
              </a:ext>
            </a:extLst>
          </p:cNvPr>
          <p:cNvSpPr>
            <a:spLocks noGrp="1"/>
          </p:cNvSpPr>
          <p:nvPr>
            <p:ph type="title"/>
          </p:nvPr>
        </p:nvSpPr>
        <p:spPr/>
        <p:txBody>
          <a:bodyPr>
            <a:normAutofit fontScale="90000"/>
          </a:bodyPr>
          <a:lstStyle/>
          <a:p>
            <a:r>
              <a:rPr lang="en-US" sz="2400" b="1" dirty="0">
                <a:solidFill>
                  <a:srgbClr val="000000"/>
                </a:solidFill>
                <a:latin typeface="Helvetica" panose="020B0604020202020204" pitchFamily="34" charset="0"/>
              </a:rPr>
              <a:t>POTENTIAL BIASES IN CASE-CONTROL STUDIES -</a:t>
            </a:r>
            <a:r>
              <a:rPr lang="en-US" sz="2400" b="1" dirty="0">
                <a:solidFill>
                  <a:srgbClr val="000000"/>
                </a:solidFill>
                <a:latin typeface="Berkeley"/>
              </a:rPr>
              <a:t> </a:t>
            </a:r>
            <a:r>
              <a:rPr lang="en-US" sz="2400" b="1" dirty="0">
                <a:solidFill>
                  <a:srgbClr val="000000"/>
                </a:solidFill>
                <a:latin typeface="Helvetica" panose="020B0604020202020204" pitchFamily="34" charset="0"/>
              </a:rPr>
              <a:t>Matching</a:t>
            </a:r>
            <a:endParaRPr lang="en-US" sz="2400" dirty="0"/>
          </a:p>
        </p:txBody>
      </p:sp>
      <p:sp>
        <p:nvSpPr>
          <p:cNvPr id="3" name="Content Placeholder 2">
            <a:extLst>
              <a:ext uri="{FF2B5EF4-FFF2-40B4-BE49-F238E27FC236}">
                <a16:creationId xmlns:a16="http://schemas.microsoft.com/office/drawing/2014/main" id="{6A6E844C-4E09-0A1E-851D-10AF6743539C}"/>
              </a:ext>
            </a:extLst>
          </p:cNvPr>
          <p:cNvSpPr>
            <a:spLocks noGrp="1"/>
          </p:cNvSpPr>
          <p:nvPr>
            <p:ph idx="1"/>
          </p:nvPr>
        </p:nvSpPr>
        <p:spPr>
          <a:xfrm>
            <a:off x="475861" y="2108717"/>
            <a:ext cx="8089641" cy="4404049"/>
          </a:xfrm>
        </p:spPr>
        <p:txBody>
          <a:bodyPr>
            <a:normAutofit/>
          </a:bodyPr>
          <a:lstStyle/>
          <a:p>
            <a:r>
              <a:rPr lang="en-US" sz="1600" b="1" i="1" dirty="0">
                <a:solidFill>
                  <a:schemeClr val="accent2">
                    <a:lumMod val="75000"/>
                  </a:schemeClr>
                </a:solidFill>
                <a:latin typeface="Berkeley"/>
              </a:rPr>
              <a:t>1. Practical Problems With Matching. </a:t>
            </a:r>
          </a:p>
          <a:p>
            <a:r>
              <a:rPr lang="en-US" sz="1600" dirty="0">
                <a:solidFill>
                  <a:srgbClr val="000000"/>
                </a:solidFill>
                <a:latin typeface="Berkeley"/>
              </a:rPr>
              <a:t>If an attempt is made to match according to too many characteristics, it may prove difficult or impossible to identify an appropriate control. </a:t>
            </a:r>
          </a:p>
          <a:p>
            <a:r>
              <a:rPr lang="en-US" sz="1600" dirty="0">
                <a:solidFill>
                  <a:srgbClr val="000000"/>
                </a:solidFill>
                <a:latin typeface="Berkeley"/>
              </a:rPr>
              <a:t>For example, suppose that it is decided to match each case for race, sex, age, marital status, number of children, ZIP code of residence, and occupation. </a:t>
            </a:r>
          </a:p>
          <a:p>
            <a:r>
              <a:rPr lang="en-US" sz="1600" dirty="0">
                <a:solidFill>
                  <a:srgbClr val="000000"/>
                </a:solidFill>
                <a:latin typeface="Berkeley"/>
              </a:rPr>
              <a:t>If the case is a 48-year-old black woman who is married, has four children, lives in ZIP code 21209, and works in a photo-processing plant, it may prove difficult or impossible to find a control who is similar to the case in all of these characteristics. </a:t>
            </a:r>
          </a:p>
          <a:p>
            <a:r>
              <a:rPr lang="en-US" sz="1600" dirty="0">
                <a:solidFill>
                  <a:srgbClr val="000000"/>
                </a:solidFill>
                <a:latin typeface="Berkeley"/>
              </a:rPr>
              <a:t>Therefore the more variables on which we choose to match, the more difficult it will be to find a suitable control. </a:t>
            </a:r>
          </a:p>
          <a:p>
            <a:r>
              <a:rPr lang="en-US" sz="1600" u="sng" dirty="0">
                <a:solidFill>
                  <a:srgbClr val="000000"/>
                </a:solidFill>
                <a:latin typeface="Berkeley"/>
              </a:rPr>
              <a:t>Overmatching also leads to an inability to statistically analyze variables used in matching</a:t>
            </a:r>
            <a:endParaRPr lang="en-US" sz="2400" u="sng" dirty="0"/>
          </a:p>
        </p:txBody>
      </p:sp>
    </p:spTree>
    <p:extLst>
      <p:ext uri="{BB962C8B-B14F-4D97-AF65-F5344CB8AC3E}">
        <p14:creationId xmlns:p14="http://schemas.microsoft.com/office/powerpoint/2010/main" val="149330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A91F6-5550-DA92-C0A6-8B34C6233626}"/>
              </a:ext>
            </a:extLst>
          </p:cNvPr>
          <p:cNvSpPr>
            <a:spLocks noGrp="1"/>
          </p:cNvSpPr>
          <p:nvPr>
            <p:ph type="title"/>
          </p:nvPr>
        </p:nvSpPr>
        <p:spPr/>
        <p:txBody>
          <a:bodyPr>
            <a:normAutofit fontScale="90000"/>
          </a:bodyPr>
          <a:lstStyle/>
          <a:p>
            <a:r>
              <a:rPr lang="en-US" sz="2400" b="1" dirty="0">
                <a:solidFill>
                  <a:srgbClr val="000000"/>
                </a:solidFill>
                <a:latin typeface="Helvetica" panose="020B0604020202020204" pitchFamily="34" charset="0"/>
              </a:rPr>
              <a:t>POTENTIAL BIASES IN CASE-CONTROL STUDIES -</a:t>
            </a:r>
            <a:r>
              <a:rPr lang="en-US" sz="2400" b="1" dirty="0">
                <a:solidFill>
                  <a:srgbClr val="000000"/>
                </a:solidFill>
                <a:latin typeface="Berkeley"/>
              </a:rPr>
              <a:t> </a:t>
            </a:r>
            <a:r>
              <a:rPr lang="en-US" sz="2400" b="1" dirty="0">
                <a:solidFill>
                  <a:srgbClr val="000000"/>
                </a:solidFill>
                <a:latin typeface="Helvetica" panose="020B0604020202020204" pitchFamily="34" charset="0"/>
              </a:rPr>
              <a:t>Matching</a:t>
            </a:r>
            <a:endParaRPr lang="en-US" sz="2400" b="1" dirty="0"/>
          </a:p>
        </p:txBody>
      </p:sp>
      <p:sp>
        <p:nvSpPr>
          <p:cNvPr id="3" name="Content Placeholder 2">
            <a:extLst>
              <a:ext uri="{FF2B5EF4-FFF2-40B4-BE49-F238E27FC236}">
                <a16:creationId xmlns:a16="http://schemas.microsoft.com/office/drawing/2014/main" id="{BCF1F462-C6E4-DD82-A99E-F3E3F6AE08CF}"/>
              </a:ext>
            </a:extLst>
          </p:cNvPr>
          <p:cNvSpPr>
            <a:spLocks noGrp="1"/>
          </p:cNvSpPr>
          <p:nvPr>
            <p:ph idx="1"/>
          </p:nvPr>
        </p:nvSpPr>
        <p:spPr>
          <a:xfrm>
            <a:off x="447869" y="2192693"/>
            <a:ext cx="8182947" cy="4282751"/>
          </a:xfrm>
        </p:spPr>
        <p:txBody>
          <a:bodyPr>
            <a:normAutofit lnSpcReduction="10000"/>
          </a:bodyPr>
          <a:lstStyle/>
          <a:p>
            <a:r>
              <a:rPr lang="en-US" sz="1600" b="1" i="1" dirty="0">
                <a:solidFill>
                  <a:schemeClr val="accent2">
                    <a:lumMod val="75000"/>
                  </a:schemeClr>
                </a:solidFill>
                <a:latin typeface="Berkeley"/>
              </a:rPr>
              <a:t>2. Conceptual Problems With Matching:</a:t>
            </a:r>
          </a:p>
          <a:p>
            <a:r>
              <a:rPr lang="en-US" sz="1600" dirty="0">
                <a:solidFill>
                  <a:srgbClr val="000000"/>
                </a:solidFill>
                <a:latin typeface="Berkeley"/>
              </a:rPr>
              <a:t>Perhaps a more important problem is the conceptual one: Once we have matched controls to cases according to a given characteristic, we cannot study that characteristic. </a:t>
            </a:r>
          </a:p>
          <a:p>
            <a:r>
              <a:rPr lang="en-US" sz="1600" u="sng" dirty="0">
                <a:solidFill>
                  <a:srgbClr val="000000"/>
                </a:solidFill>
                <a:latin typeface="Berkeley"/>
              </a:rPr>
              <a:t>For example</a:t>
            </a:r>
            <a:r>
              <a:rPr lang="en-US" sz="1600" dirty="0">
                <a:solidFill>
                  <a:srgbClr val="000000"/>
                </a:solidFill>
                <a:latin typeface="Berkeley"/>
              </a:rPr>
              <a:t>, suppose we are interested in studying marital status as a risk factor for breast cancer. If we match the cases (breast cancer) and the controls (no breast cancer) for marital status, we can no longer study whether or not marital status is a risk factor for breast cancer. Why not? Because in matching according to marital status, we have artificially established an identical proportion in cases and controls: if 35% of the cases are married, and through matching we create a control group in which 35% are also married, we have artificially ensured that the proportion of married subjects will be identical in both groups. </a:t>
            </a:r>
          </a:p>
          <a:p>
            <a:r>
              <a:rPr lang="en-US" sz="1600" dirty="0">
                <a:solidFill>
                  <a:srgbClr val="000000"/>
                </a:solidFill>
                <a:latin typeface="Berkeley"/>
              </a:rPr>
              <a:t>By using matching to impose comparability for a certain factor, we ensure the same prevalence of that factor in the cases and the controls. </a:t>
            </a:r>
          </a:p>
          <a:p>
            <a:r>
              <a:rPr lang="en-US" sz="1600" dirty="0">
                <a:solidFill>
                  <a:srgbClr val="000000"/>
                </a:solidFill>
                <a:latin typeface="Berkeley"/>
              </a:rPr>
              <a:t>Clearly we will not be able to ask whether cases differ from controls in the prevalence of that factor. We would therefore not want to match on the variable of marital status in this study. </a:t>
            </a:r>
          </a:p>
          <a:p>
            <a:r>
              <a:rPr lang="en-US" sz="1600" dirty="0">
                <a:solidFill>
                  <a:srgbClr val="000000"/>
                </a:solidFill>
                <a:latin typeface="Berkeley"/>
              </a:rPr>
              <a:t>Indeed, we do not want to match on </a:t>
            </a:r>
            <a:r>
              <a:rPr lang="en-US" sz="1600" i="1" dirty="0">
                <a:solidFill>
                  <a:srgbClr val="000000"/>
                </a:solidFill>
                <a:latin typeface="Berkeley"/>
              </a:rPr>
              <a:t>any </a:t>
            </a:r>
            <a:r>
              <a:rPr lang="en-US" sz="1600" dirty="0">
                <a:solidFill>
                  <a:srgbClr val="000000"/>
                </a:solidFill>
                <a:latin typeface="Berkeley"/>
              </a:rPr>
              <a:t>variable that we may wish to explore in our study. </a:t>
            </a:r>
          </a:p>
        </p:txBody>
      </p:sp>
    </p:spTree>
    <p:extLst>
      <p:ext uri="{BB962C8B-B14F-4D97-AF65-F5344CB8AC3E}">
        <p14:creationId xmlns:p14="http://schemas.microsoft.com/office/powerpoint/2010/main" val="827464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DEE5A-9F71-61B3-C309-4B1B86D046AD}"/>
              </a:ext>
            </a:extLst>
          </p:cNvPr>
          <p:cNvSpPr>
            <a:spLocks noGrp="1"/>
          </p:cNvSpPr>
          <p:nvPr>
            <p:ph type="title"/>
          </p:nvPr>
        </p:nvSpPr>
        <p:spPr/>
        <p:txBody>
          <a:bodyPr>
            <a:normAutofit fontScale="90000"/>
          </a:bodyPr>
          <a:lstStyle/>
          <a:p>
            <a:r>
              <a:rPr lang="en-US" sz="2400" b="1" dirty="0">
                <a:solidFill>
                  <a:srgbClr val="000000"/>
                </a:solidFill>
                <a:latin typeface="Helvetica" panose="020B0604020202020204" pitchFamily="34" charset="0"/>
              </a:rPr>
              <a:t>POTENTIAL BIASES IN CASE-CONTROL STUDIES -</a:t>
            </a:r>
            <a:r>
              <a:rPr lang="en-US" sz="2400" b="1" dirty="0">
                <a:solidFill>
                  <a:srgbClr val="000000"/>
                </a:solidFill>
                <a:latin typeface="Berkeley"/>
              </a:rPr>
              <a:t> </a:t>
            </a:r>
            <a:r>
              <a:rPr lang="en-US" sz="2400" b="1" dirty="0">
                <a:solidFill>
                  <a:srgbClr val="000000"/>
                </a:solidFill>
                <a:latin typeface="Helvetica" panose="020B0604020202020204" pitchFamily="34" charset="0"/>
              </a:rPr>
              <a:t>Matching</a:t>
            </a:r>
            <a:endParaRPr lang="en-US" sz="2400" dirty="0"/>
          </a:p>
        </p:txBody>
      </p:sp>
      <p:sp>
        <p:nvSpPr>
          <p:cNvPr id="3" name="Content Placeholder 2">
            <a:extLst>
              <a:ext uri="{FF2B5EF4-FFF2-40B4-BE49-F238E27FC236}">
                <a16:creationId xmlns:a16="http://schemas.microsoft.com/office/drawing/2014/main" id="{02CD1894-6CDB-845F-DF1C-CA4B9E528679}"/>
              </a:ext>
            </a:extLst>
          </p:cNvPr>
          <p:cNvSpPr>
            <a:spLocks noGrp="1"/>
          </p:cNvSpPr>
          <p:nvPr>
            <p:ph idx="1"/>
          </p:nvPr>
        </p:nvSpPr>
        <p:spPr>
          <a:xfrm>
            <a:off x="475861" y="2183363"/>
            <a:ext cx="8201608" cy="3836437"/>
          </a:xfrm>
        </p:spPr>
        <p:txBody>
          <a:bodyPr>
            <a:normAutofit/>
          </a:bodyPr>
          <a:lstStyle/>
          <a:p>
            <a:r>
              <a:rPr lang="en-US" sz="1800" dirty="0">
                <a:solidFill>
                  <a:srgbClr val="000000"/>
                </a:solidFill>
                <a:latin typeface="Berkeley"/>
              </a:rPr>
              <a:t>Unplanned matching on a variable that is strongly related to the exposure being investigated in the study is called </a:t>
            </a:r>
            <a:r>
              <a:rPr lang="en-US" sz="1800" b="1" i="1" u="sng" dirty="0">
                <a:solidFill>
                  <a:srgbClr val="000000"/>
                </a:solidFill>
                <a:latin typeface="Berkeley"/>
              </a:rPr>
              <a:t>overmatching</a:t>
            </a:r>
            <a:r>
              <a:rPr lang="en-US" sz="1800" b="1" u="sng" dirty="0">
                <a:solidFill>
                  <a:srgbClr val="000000"/>
                </a:solidFill>
                <a:latin typeface="Berkeley"/>
              </a:rPr>
              <a:t>. </a:t>
            </a:r>
          </a:p>
          <a:p>
            <a:r>
              <a:rPr lang="en-US" sz="1800" dirty="0">
                <a:solidFill>
                  <a:srgbClr val="000000"/>
                </a:solidFill>
                <a:latin typeface="Berkeley"/>
              </a:rPr>
              <a:t>In carrying out a case-control study, therefore, </a:t>
            </a:r>
            <a:r>
              <a:rPr lang="en-US" sz="1800" u="sng" dirty="0">
                <a:solidFill>
                  <a:srgbClr val="000000"/>
                </a:solidFill>
                <a:latin typeface="Berkeley"/>
              </a:rPr>
              <a:t>we match only on variables that we are convinced are risk factors for the disease</a:t>
            </a:r>
            <a:r>
              <a:rPr lang="en-US" sz="1800" dirty="0">
                <a:solidFill>
                  <a:srgbClr val="000000"/>
                </a:solidFill>
                <a:latin typeface="Berkeley"/>
              </a:rPr>
              <a:t>, which we are therefore not interested in investigating in this study </a:t>
            </a:r>
            <a:endParaRPr lang="en-US" dirty="0"/>
          </a:p>
        </p:txBody>
      </p:sp>
    </p:spTree>
    <p:extLst>
      <p:ext uri="{BB962C8B-B14F-4D97-AF65-F5344CB8AC3E}">
        <p14:creationId xmlns:p14="http://schemas.microsoft.com/office/powerpoint/2010/main" val="1781259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BB2BD-D9B5-8A18-CC9B-5953DF65A8A1}"/>
              </a:ext>
            </a:extLst>
          </p:cNvPr>
          <p:cNvSpPr>
            <a:spLocks noGrp="1"/>
          </p:cNvSpPr>
          <p:nvPr>
            <p:ph type="title"/>
          </p:nvPr>
        </p:nvSpPr>
        <p:spPr/>
        <p:txBody>
          <a:bodyPr>
            <a:normAutofit fontScale="90000"/>
          </a:bodyPr>
          <a:lstStyle/>
          <a:p>
            <a:r>
              <a:rPr lang="en-US" sz="2400" b="1" dirty="0">
                <a:solidFill>
                  <a:srgbClr val="000000"/>
                </a:solidFill>
                <a:latin typeface="Helvetica" panose="020B0604020202020204" pitchFamily="34" charset="0"/>
              </a:rPr>
              <a:t>POTENTIAL BIASES IN CASE-CONTROL STUDIES -</a:t>
            </a:r>
            <a:r>
              <a:rPr lang="en-US" sz="2400" b="1" dirty="0">
                <a:solidFill>
                  <a:srgbClr val="000000"/>
                </a:solidFill>
                <a:latin typeface="Berkeley"/>
              </a:rPr>
              <a:t> </a:t>
            </a:r>
            <a:r>
              <a:rPr lang="en-US" sz="2400" b="1" dirty="0">
                <a:solidFill>
                  <a:srgbClr val="000000"/>
                </a:solidFill>
                <a:latin typeface="Helvetica" panose="020B0604020202020204" pitchFamily="34" charset="0"/>
              </a:rPr>
              <a:t>Use of Multiple Controls </a:t>
            </a:r>
          </a:p>
        </p:txBody>
      </p:sp>
      <p:sp>
        <p:nvSpPr>
          <p:cNvPr id="3" name="Content Placeholder 2">
            <a:extLst>
              <a:ext uri="{FF2B5EF4-FFF2-40B4-BE49-F238E27FC236}">
                <a16:creationId xmlns:a16="http://schemas.microsoft.com/office/drawing/2014/main" id="{3E15AC35-5FFC-C6BC-2066-14CA3FB3299B}"/>
              </a:ext>
            </a:extLst>
          </p:cNvPr>
          <p:cNvSpPr>
            <a:spLocks noGrp="1"/>
          </p:cNvSpPr>
          <p:nvPr>
            <p:ph idx="1"/>
          </p:nvPr>
        </p:nvSpPr>
        <p:spPr>
          <a:xfrm>
            <a:off x="494523" y="2258008"/>
            <a:ext cx="8126964" cy="3761792"/>
          </a:xfrm>
        </p:spPr>
        <p:txBody>
          <a:bodyPr>
            <a:normAutofit/>
          </a:bodyPr>
          <a:lstStyle/>
          <a:p>
            <a:r>
              <a:rPr lang="en-US" sz="1800" dirty="0">
                <a:solidFill>
                  <a:srgbClr val="000000"/>
                </a:solidFill>
                <a:latin typeface="Berkeley"/>
              </a:rPr>
              <a:t>The investigator can determine how many controls will be used per case in a case-control study and that multiple controls for each case are frequently used. </a:t>
            </a:r>
          </a:p>
          <a:p>
            <a:r>
              <a:rPr lang="en-US" sz="1800" dirty="0">
                <a:solidFill>
                  <a:srgbClr val="000000"/>
                </a:solidFill>
                <a:latin typeface="Berkeley"/>
              </a:rPr>
              <a:t>Matching 2 : 1, 3 : 1 or 4 : 1 will increase the statistical power of our study. </a:t>
            </a:r>
          </a:p>
          <a:p>
            <a:r>
              <a:rPr lang="en-US" sz="1800" dirty="0">
                <a:solidFill>
                  <a:srgbClr val="000000"/>
                </a:solidFill>
                <a:latin typeface="Berkeley"/>
              </a:rPr>
              <a:t>Therefore, many case-control studies will have more controls than cases. </a:t>
            </a:r>
          </a:p>
          <a:p>
            <a:r>
              <a:rPr lang="en-US" sz="1800" dirty="0">
                <a:solidFill>
                  <a:srgbClr val="000000"/>
                </a:solidFill>
                <a:latin typeface="Berkeley"/>
              </a:rPr>
              <a:t>These controls may be either:</a:t>
            </a:r>
          </a:p>
          <a:p>
            <a:pPr lvl="1"/>
            <a:r>
              <a:rPr lang="en-US" sz="1500" dirty="0">
                <a:solidFill>
                  <a:srgbClr val="000000"/>
                </a:solidFill>
                <a:latin typeface="Berkeley"/>
              </a:rPr>
              <a:t>(1) </a:t>
            </a:r>
            <a:r>
              <a:rPr lang="en-US" sz="1500" i="1" dirty="0">
                <a:solidFill>
                  <a:srgbClr val="000000"/>
                </a:solidFill>
                <a:latin typeface="Berkeley"/>
              </a:rPr>
              <a:t>controls of the same type, or</a:t>
            </a:r>
          </a:p>
          <a:p>
            <a:pPr lvl="1"/>
            <a:r>
              <a:rPr lang="en-US" sz="1500" dirty="0">
                <a:solidFill>
                  <a:srgbClr val="000000"/>
                </a:solidFill>
                <a:latin typeface="Berkeley"/>
              </a:rPr>
              <a:t>(2) </a:t>
            </a:r>
            <a:r>
              <a:rPr lang="en-US" sz="1500" i="1" dirty="0">
                <a:solidFill>
                  <a:srgbClr val="000000"/>
                </a:solidFill>
                <a:latin typeface="Berkeley"/>
              </a:rPr>
              <a:t>controls of different types</a:t>
            </a:r>
            <a:r>
              <a:rPr lang="en-US" sz="1500" dirty="0">
                <a:solidFill>
                  <a:srgbClr val="000000"/>
                </a:solidFill>
                <a:latin typeface="Berkeley"/>
              </a:rPr>
              <a:t>, such as hospital and neighborhood controls or controls with different diseases. </a:t>
            </a:r>
            <a:endParaRPr lang="en-US" dirty="0"/>
          </a:p>
        </p:txBody>
      </p:sp>
    </p:spTree>
    <p:extLst>
      <p:ext uri="{BB962C8B-B14F-4D97-AF65-F5344CB8AC3E}">
        <p14:creationId xmlns:p14="http://schemas.microsoft.com/office/powerpoint/2010/main" val="1325333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5EB7E2-3650-D337-523F-5E440E2051E8}"/>
              </a:ext>
            </a:extLst>
          </p:cNvPr>
          <p:cNvSpPr>
            <a:spLocks noGrp="1"/>
          </p:cNvSpPr>
          <p:nvPr>
            <p:ph type="title"/>
          </p:nvPr>
        </p:nvSpPr>
        <p:spPr/>
        <p:txBody>
          <a:bodyPr/>
          <a:lstStyle/>
          <a:p>
            <a:r>
              <a:rPr lang="en-US" sz="3600" b="1" dirty="0"/>
              <a:t>Case-Control Studies</a:t>
            </a:r>
            <a:endParaRPr lang="en-US" dirty="0"/>
          </a:p>
        </p:txBody>
      </p:sp>
      <p:sp>
        <p:nvSpPr>
          <p:cNvPr id="5" name="Content Placeholder 4">
            <a:extLst>
              <a:ext uri="{FF2B5EF4-FFF2-40B4-BE49-F238E27FC236}">
                <a16:creationId xmlns:a16="http://schemas.microsoft.com/office/drawing/2014/main" id="{D4258C25-E891-52EB-7C2E-77A791730F90}"/>
              </a:ext>
            </a:extLst>
          </p:cNvPr>
          <p:cNvSpPr>
            <a:spLocks noGrp="1"/>
          </p:cNvSpPr>
          <p:nvPr>
            <p:ph idx="1"/>
          </p:nvPr>
        </p:nvSpPr>
        <p:spPr>
          <a:xfrm>
            <a:off x="550507" y="2489200"/>
            <a:ext cx="8098972" cy="3530600"/>
          </a:xfrm>
        </p:spPr>
        <p:txBody>
          <a:bodyPr>
            <a:normAutofit lnSpcReduction="10000"/>
          </a:bodyPr>
          <a:lstStyle/>
          <a:p>
            <a:pPr>
              <a:buFont typeface="Arial" panose="020B0604020202020204" pitchFamily="34" charset="0"/>
              <a:buChar char="•"/>
            </a:pPr>
            <a:r>
              <a:rPr lang="en-US" b="0" i="0" u="none" strike="noStrike" baseline="0" dirty="0">
                <a:solidFill>
                  <a:srgbClr val="000000"/>
                </a:solidFill>
                <a:latin typeface="Berkeley"/>
              </a:rPr>
              <a:t> To determine the significance of clinical observations in a group of cases reported by physicians, a comparison (sometimes called a </a:t>
            </a:r>
            <a:r>
              <a:rPr lang="en-US" b="1" i="0" u="sng" strike="noStrike" baseline="0" dirty="0">
                <a:solidFill>
                  <a:srgbClr val="000000"/>
                </a:solidFill>
                <a:latin typeface="Berkeley"/>
              </a:rPr>
              <a:t>control or reference</a:t>
            </a:r>
            <a:r>
              <a:rPr lang="en-US" b="0" i="0" u="none" strike="noStrike" baseline="0" dirty="0">
                <a:solidFill>
                  <a:srgbClr val="000000"/>
                </a:solidFill>
                <a:latin typeface="Berkeley"/>
              </a:rPr>
              <a:t>) group is needed. </a:t>
            </a:r>
          </a:p>
          <a:p>
            <a:pPr marL="0" indent="0">
              <a:buNone/>
            </a:pPr>
            <a:endParaRPr lang="en-US" b="0" i="0" u="none" strike="noStrike" baseline="0" dirty="0">
              <a:solidFill>
                <a:srgbClr val="000000"/>
              </a:solidFill>
              <a:latin typeface="Berkeley"/>
            </a:endParaRPr>
          </a:p>
          <a:p>
            <a:pPr>
              <a:buFont typeface="Arial" panose="020B0604020202020204" pitchFamily="34" charset="0"/>
              <a:buChar char="•"/>
            </a:pPr>
            <a:r>
              <a:rPr lang="en-US" b="0" i="0" u="none" strike="noStrike" baseline="0" dirty="0">
                <a:solidFill>
                  <a:srgbClr val="000000"/>
                </a:solidFill>
                <a:latin typeface="Berkeley"/>
              </a:rPr>
              <a:t> Observations based on case series would have been intriguing, but no firm conclusion would be possible without comparing these observations in cases to those from a series of controls who are similar in most respects to the cases but are free of the disease under study. </a:t>
            </a:r>
          </a:p>
          <a:p>
            <a:pPr>
              <a:buFont typeface="Arial" panose="020B0604020202020204" pitchFamily="34" charset="0"/>
              <a:buChar char="•"/>
            </a:pPr>
            <a:endParaRPr lang="en-US" b="0" i="0" u="none" strike="noStrike" baseline="0" dirty="0">
              <a:solidFill>
                <a:srgbClr val="000000"/>
              </a:solidFill>
              <a:latin typeface="Berkeley"/>
            </a:endParaRPr>
          </a:p>
          <a:p>
            <a:pPr>
              <a:buFont typeface="Arial" panose="020B0604020202020204" pitchFamily="34" charset="0"/>
              <a:buChar char="•"/>
            </a:pPr>
            <a:r>
              <a:rPr lang="en-US" b="0" i="0" u="none" strike="noStrike" baseline="0" dirty="0">
                <a:solidFill>
                  <a:srgbClr val="000000"/>
                </a:solidFill>
                <a:latin typeface="Berkeley"/>
              </a:rPr>
              <a:t> Comparison is an essential component of epidemiologic investigation and is well exemplified by the case-control study design. </a:t>
            </a:r>
            <a:endParaRPr lang="en-US" sz="1800" dirty="0"/>
          </a:p>
        </p:txBody>
      </p:sp>
    </p:spTree>
    <p:extLst>
      <p:ext uri="{BB962C8B-B14F-4D97-AF65-F5344CB8AC3E}">
        <p14:creationId xmlns:p14="http://schemas.microsoft.com/office/powerpoint/2010/main" val="1621224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4C8E1-0581-2D48-A5FC-DD37BF783C02}"/>
              </a:ext>
            </a:extLst>
          </p:cNvPr>
          <p:cNvSpPr>
            <a:spLocks noGrp="1"/>
          </p:cNvSpPr>
          <p:nvPr>
            <p:ph type="title"/>
          </p:nvPr>
        </p:nvSpPr>
        <p:spPr/>
        <p:txBody>
          <a:bodyPr>
            <a:noAutofit/>
          </a:bodyPr>
          <a:lstStyle/>
          <a:p>
            <a:r>
              <a:rPr lang="en-US" sz="2400" b="1" dirty="0">
                <a:solidFill>
                  <a:srgbClr val="000000"/>
                </a:solidFill>
                <a:latin typeface="Helvetica" panose="020B0604020202020204" pitchFamily="34" charset="0"/>
              </a:rPr>
              <a:t>POTENTIAL BIASES IN CASE-CONTROL STUDIES -</a:t>
            </a:r>
            <a:r>
              <a:rPr lang="en-US" sz="2400" b="1" dirty="0">
                <a:solidFill>
                  <a:srgbClr val="000000"/>
                </a:solidFill>
                <a:latin typeface="Berkeley"/>
              </a:rPr>
              <a:t> </a:t>
            </a:r>
            <a:r>
              <a:rPr lang="en-US" sz="2400" b="1" dirty="0">
                <a:solidFill>
                  <a:srgbClr val="000000"/>
                </a:solidFill>
                <a:latin typeface="Helvetica" panose="020B0604020202020204" pitchFamily="34" charset="0"/>
              </a:rPr>
              <a:t>Use of Multiple Controls </a:t>
            </a:r>
            <a:endParaRPr lang="en-US" sz="2400" dirty="0"/>
          </a:p>
        </p:txBody>
      </p:sp>
      <p:sp>
        <p:nvSpPr>
          <p:cNvPr id="3" name="Content Placeholder 2">
            <a:extLst>
              <a:ext uri="{FF2B5EF4-FFF2-40B4-BE49-F238E27FC236}">
                <a16:creationId xmlns:a16="http://schemas.microsoft.com/office/drawing/2014/main" id="{A8B16C6B-3744-7B9E-6D93-983D9CA6940B}"/>
              </a:ext>
            </a:extLst>
          </p:cNvPr>
          <p:cNvSpPr>
            <a:spLocks noGrp="1"/>
          </p:cNvSpPr>
          <p:nvPr>
            <p:ph idx="1"/>
          </p:nvPr>
        </p:nvSpPr>
        <p:spPr>
          <a:xfrm>
            <a:off x="457201" y="2489200"/>
            <a:ext cx="8080310" cy="3530600"/>
          </a:xfrm>
        </p:spPr>
        <p:txBody>
          <a:bodyPr>
            <a:normAutofit/>
          </a:bodyPr>
          <a:lstStyle/>
          <a:p>
            <a:r>
              <a:rPr lang="en-US" b="1" dirty="0">
                <a:solidFill>
                  <a:schemeClr val="accent2">
                    <a:lumMod val="75000"/>
                  </a:schemeClr>
                </a:solidFill>
                <a:latin typeface="Berkeley"/>
              </a:rPr>
              <a:t>1. Controls of the Same Type. </a:t>
            </a:r>
          </a:p>
          <a:p>
            <a:pPr>
              <a:buFont typeface="Arial" panose="020B0604020202020204" pitchFamily="34" charset="0"/>
              <a:buChar char="•"/>
            </a:pPr>
            <a:r>
              <a:rPr lang="en-US" dirty="0">
                <a:solidFill>
                  <a:srgbClr val="000000"/>
                </a:solidFill>
                <a:latin typeface="Berkeley"/>
              </a:rPr>
              <a:t> Multiple controls of the </a:t>
            </a:r>
            <a:r>
              <a:rPr lang="en-US" i="1" dirty="0">
                <a:solidFill>
                  <a:srgbClr val="000000"/>
                </a:solidFill>
                <a:latin typeface="Berkeley"/>
              </a:rPr>
              <a:t>same type</a:t>
            </a:r>
            <a:r>
              <a:rPr lang="en-US" dirty="0">
                <a:solidFill>
                  <a:srgbClr val="000000"/>
                </a:solidFill>
                <a:latin typeface="Berkeley"/>
              </a:rPr>
              <a:t>, such as two controls or three controls for each case, are used to increase the power of the study.</a:t>
            </a:r>
          </a:p>
        </p:txBody>
      </p:sp>
    </p:spTree>
    <p:extLst>
      <p:ext uri="{BB962C8B-B14F-4D97-AF65-F5344CB8AC3E}">
        <p14:creationId xmlns:p14="http://schemas.microsoft.com/office/powerpoint/2010/main" val="1483529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4596-F6DF-F25F-21DD-4EA4C300401A}"/>
              </a:ext>
            </a:extLst>
          </p:cNvPr>
          <p:cNvSpPr>
            <a:spLocks noGrp="1"/>
          </p:cNvSpPr>
          <p:nvPr>
            <p:ph type="title"/>
          </p:nvPr>
        </p:nvSpPr>
        <p:spPr/>
        <p:txBody>
          <a:bodyPr>
            <a:normAutofit fontScale="90000"/>
          </a:bodyPr>
          <a:lstStyle/>
          <a:p>
            <a:r>
              <a:rPr lang="en-US" sz="2400" b="1" dirty="0">
                <a:solidFill>
                  <a:srgbClr val="000000"/>
                </a:solidFill>
                <a:latin typeface="Helvetica" panose="020B0604020202020204" pitchFamily="34" charset="0"/>
              </a:rPr>
              <a:t>POTENTIAL BIASES IN CASE-CONTROL STUDIES -</a:t>
            </a:r>
            <a:r>
              <a:rPr lang="en-US" sz="2400" b="1" dirty="0">
                <a:solidFill>
                  <a:srgbClr val="000000"/>
                </a:solidFill>
                <a:latin typeface="Berkeley"/>
              </a:rPr>
              <a:t> </a:t>
            </a:r>
            <a:r>
              <a:rPr lang="en-US" sz="2400" b="1" dirty="0">
                <a:solidFill>
                  <a:srgbClr val="000000"/>
                </a:solidFill>
                <a:latin typeface="Helvetica" panose="020B0604020202020204" pitchFamily="34" charset="0"/>
              </a:rPr>
              <a:t>Use of Multiple Controls </a:t>
            </a:r>
            <a:endParaRPr lang="en-US" sz="2400" dirty="0"/>
          </a:p>
        </p:txBody>
      </p:sp>
      <p:sp>
        <p:nvSpPr>
          <p:cNvPr id="3" name="Content Placeholder 2">
            <a:extLst>
              <a:ext uri="{FF2B5EF4-FFF2-40B4-BE49-F238E27FC236}">
                <a16:creationId xmlns:a16="http://schemas.microsoft.com/office/drawing/2014/main" id="{B998EF2F-1144-F6E5-D1F2-B8471605036C}"/>
              </a:ext>
            </a:extLst>
          </p:cNvPr>
          <p:cNvSpPr>
            <a:spLocks noGrp="1"/>
          </p:cNvSpPr>
          <p:nvPr>
            <p:ph idx="1"/>
          </p:nvPr>
        </p:nvSpPr>
        <p:spPr>
          <a:xfrm>
            <a:off x="494523" y="2211355"/>
            <a:ext cx="8126964" cy="4376057"/>
          </a:xfrm>
        </p:spPr>
        <p:txBody>
          <a:bodyPr>
            <a:normAutofit/>
          </a:bodyPr>
          <a:lstStyle/>
          <a:p>
            <a:pPr>
              <a:buFont typeface="Arial" panose="020B0604020202020204" pitchFamily="34" charset="0"/>
              <a:buChar char="•"/>
            </a:pPr>
            <a:r>
              <a:rPr lang="en-US" sz="1500" dirty="0">
                <a:solidFill>
                  <a:srgbClr val="000000"/>
                </a:solidFill>
                <a:latin typeface="Berkeley"/>
              </a:rPr>
              <a:t> One might ask,</a:t>
            </a:r>
          </a:p>
          <a:p>
            <a:pPr algn="ctr">
              <a:buFont typeface="Arial" panose="020B0604020202020204" pitchFamily="34" charset="0"/>
              <a:buChar char="•"/>
            </a:pPr>
            <a:r>
              <a:rPr lang="en-US" sz="1500" dirty="0">
                <a:solidFill>
                  <a:srgbClr val="000000"/>
                </a:solidFill>
                <a:latin typeface="Berkeley"/>
              </a:rPr>
              <a:t>“</a:t>
            </a:r>
            <a:r>
              <a:rPr lang="en-US" sz="1500" b="1" dirty="0">
                <a:solidFill>
                  <a:srgbClr val="000000"/>
                </a:solidFill>
                <a:latin typeface="Berkeley"/>
              </a:rPr>
              <a:t>Why use multiple controls for each case? Why not keep the ratio of controls to cases at 1 : 1 and just increase the number of cases?” </a:t>
            </a:r>
          </a:p>
          <a:p>
            <a:pPr>
              <a:buFont typeface="Arial" panose="020B0604020202020204" pitchFamily="34" charset="0"/>
              <a:buChar char="•"/>
            </a:pPr>
            <a:r>
              <a:rPr lang="en-US" sz="1500" dirty="0">
                <a:solidFill>
                  <a:srgbClr val="000000"/>
                </a:solidFill>
                <a:latin typeface="Berkeley"/>
              </a:rPr>
              <a:t> The answer is that for many of the relatively infrequent diseases we study (which are best studied using case-control designs), there may be a limit to the number of potential cases available for study. </a:t>
            </a:r>
          </a:p>
          <a:p>
            <a:pPr>
              <a:buFont typeface="Arial" panose="020B0604020202020204" pitchFamily="34" charset="0"/>
              <a:buChar char="•"/>
            </a:pPr>
            <a:r>
              <a:rPr lang="en-US" sz="1500" dirty="0">
                <a:solidFill>
                  <a:srgbClr val="000000"/>
                </a:solidFill>
                <a:latin typeface="Berkeley"/>
              </a:rPr>
              <a:t>A clinic may see only a certain number of patients with a given cancer or with a certain connective tissue disorder each year. </a:t>
            </a:r>
          </a:p>
          <a:p>
            <a:pPr>
              <a:buFont typeface="Arial" panose="020B0604020202020204" pitchFamily="34" charset="0"/>
              <a:buChar char="•"/>
            </a:pPr>
            <a:r>
              <a:rPr lang="en-US" sz="1500" dirty="0">
                <a:solidFill>
                  <a:srgbClr val="000000"/>
                </a:solidFill>
                <a:latin typeface="Berkeley"/>
              </a:rPr>
              <a:t>Because the number of cases cannot be increased without either extending the study in time to enroll more cases or developing a collaborative multicenter study, the option of increasing the number of controls per case is often chosen. </a:t>
            </a:r>
          </a:p>
          <a:p>
            <a:pPr>
              <a:buFont typeface="Arial" panose="020B0604020202020204" pitchFamily="34" charset="0"/>
              <a:buChar char="•"/>
            </a:pPr>
            <a:r>
              <a:rPr lang="en-US" sz="1500" dirty="0">
                <a:solidFill>
                  <a:srgbClr val="000000"/>
                </a:solidFill>
                <a:latin typeface="Berkeley"/>
              </a:rPr>
              <a:t>These controls are of the same type (e.g., neighborhood controls); only the ratio of controls to cases has changed. </a:t>
            </a:r>
            <a:endParaRPr lang="en-US" dirty="0"/>
          </a:p>
          <a:p>
            <a:endParaRPr lang="en-US" dirty="0"/>
          </a:p>
        </p:txBody>
      </p:sp>
    </p:spTree>
    <p:extLst>
      <p:ext uri="{BB962C8B-B14F-4D97-AF65-F5344CB8AC3E}">
        <p14:creationId xmlns:p14="http://schemas.microsoft.com/office/powerpoint/2010/main" val="4276249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DB4BD-7347-1181-78A6-1F9E70BB93D6}"/>
              </a:ext>
            </a:extLst>
          </p:cNvPr>
          <p:cNvSpPr>
            <a:spLocks noGrp="1"/>
          </p:cNvSpPr>
          <p:nvPr>
            <p:ph type="title"/>
          </p:nvPr>
        </p:nvSpPr>
        <p:spPr/>
        <p:txBody>
          <a:bodyPr>
            <a:normAutofit fontScale="90000"/>
          </a:bodyPr>
          <a:lstStyle/>
          <a:p>
            <a:r>
              <a:rPr lang="en-US" sz="2400" b="1" dirty="0">
                <a:solidFill>
                  <a:srgbClr val="000000"/>
                </a:solidFill>
                <a:latin typeface="Helvetica" panose="020B0604020202020204" pitchFamily="34" charset="0"/>
              </a:rPr>
              <a:t>POTENTIAL BIASES IN CASE-CONTROL STUDIES -</a:t>
            </a:r>
            <a:r>
              <a:rPr lang="en-US" sz="2400" b="1" dirty="0">
                <a:solidFill>
                  <a:srgbClr val="000000"/>
                </a:solidFill>
                <a:latin typeface="Berkeley"/>
              </a:rPr>
              <a:t> </a:t>
            </a:r>
            <a:r>
              <a:rPr lang="en-US" sz="2400" b="1" dirty="0">
                <a:solidFill>
                  <a:srgbClr val="000000"/>
                </a:solidFill>
                <a:latin typeface="Helvetica" panose="020B0604020202020204" pitchFamily="34" charset="0"/>
              </a:rPr>
              <a:t>Use of Multiple Controls </a:t>
            </a:r>
            <a:endParaRPr lang="en-US" sz="2400" dirty="0"/>
          </a:p>
        </p:txBody>
      </p:sp>
      <p:sp>
        <p:nvSpPr>
          <p:cNvPr id="3" name="Content Placeholder 2">
            <a:extLst>
              <a:ext uri="{FF2B5EF4-FFF2-40B4-BE49-F238E27FC236}">
                <a16:creationId xmlns:a16="http://schemas.microsoft.com/office/drawing/2014/main" id="{86413690-C94B-4660-3316-D9733B4CE20C}"/>
              </a:ext>
            </a:extLst>
          </p:cNvPr>
          <p:cNvSpPr>
            <a:spLocks noGrp="1"/>
          </p:cNvSpPr>
          <p:nvPr>
            <p:ph idx="1"/>
          </p:nvPr>
        </p:nvSpPr>
        <p:spPr>
          <a:xfrm>
            <a:off x="504265" y="2241550"/>
            <a:ext cx="8154543" cy="4401846"/>
          </a:xfrm>
        </p:spPr>
        <p:txBody>
          <a:bodyPr>
            <a:normAutofit/>
          </a:bodyPr>
          <a:lstStyle/>
          <a:p>
            <a:r>
              <a:rPr lang="en-US" sz="1350" b="1" dirty="0">
                <a:solidFill>
                  <a:schemeClr val="accent2">
                    <a:lumMod val="75000"/>
                  </a:schemeClr>
                </a:solidFill>
                <a:latin typeface="Berkeley"/>
              </a:rPr>
              <a:t>2. Multiple Controls of Different Types.</a:t>
            </a:r>
          </a:p>
          <a:p>
            <a:r>
              <a:rPr lang="en-US" sz="1350" dirty="0">
                <a:solidFill>
                  <a:srgbClr val="000000"/>
                </a:solidFill>
                <a:latin typeface="Berkeley"/>
              </a:rPr>
              <a:t>In contrast, we may choose to </a:t>
            </a:r>
            <a:r>
              <a:rPr lang="en-US" sz="1350" u="sng" dirty="0">
                <a:solidFill>
                  <a:srgbClr val="000000"/>
                </a:solidFill>
                <a:latin typeface="Berkeley"/>
              </a:rPr>
              <a:t>use </a:t>
            </a:r>
            <a:r>
              <a:rPr lang="en-US" sz="1350" i="1" u="sng" dirty="0">
                <a:solidFill>
                  <a:srgbClr val="000000"/>
                </a:solidFill>
                <a:latin typeface="Berkeley"/>
              </a:rPr>
              <a:t>multiple controls of different types</a:t>
            </a:r>
            <a:r>
              <a:rPr lang="en-US" sz="1350" i="1" dirty="0">
                <a:solidFill>
                  <a:srgbClr val="000000"/>
                </a:solidFill>
                <a:latin typeface="Berkeley"/>
              </a:rPr>
              <a:t>. </a:t>
            </a:r>
          </a:p>
          <a:p>
            <a:r>
              <a:rPr lang="en-US" sz="1350" dirty="0">
                <a:solidFill>
                  <a:srgbClr val="000000"/>
                </a:solidFill>
                <a:latin typeface="Berkeley"/>
              </a:rPr>
              <a:t>For example, we may be concerned that the exposure of the hospital controls used in our study may not represent the rate of exposure that is “expected” in a population of </a:t>
            </a:r>
            <a:r>
              <a:rPr lang="en-US" sz="1350" dirty="0" err="1">
                <a:solidFill>
                  <a:srgbClr val="000000"/>
                </a:solidFill>
                <a:latin typeface="Berkeley"/>
              </a:rPr>
              <a:t>nondiseased</a:t>
            </a:r>
            <a:r>
              <a:rPr lang="en-US" sz="1350" dirty="0">
                <a:solidFill>
                  <a:srgbClr val="000000"/>
                </a:solidFill>
                <a:latin typeface="Berkeley"/>
              </a:rPr>
              <a:t> persons—that is, the controls may be a highly selected subset of </a:t>
            </a:r>
            <a:r>
              <a:rPr lang="en-US" sz="1350" dirty="0" err="1">
                <a:solidFill>
                  <a:srgbClr val="000000"/>
                </a:solidFill>
                <a:latin typeface="Berkeley"/>
              </a:rPr>
              <a:t>nondiseased</a:t>
            </a:r>
            <a:r>
              <a:rPr lang="en-US" sz="1350" dirty="0">
                <a:solidFill>
                  <a:srgbClr val="000000"/>
                </a:solidFill>
                <a:latin typeface="Berkeley"/>
              </a:rPr>
              <a:t> individuals and may have a different exposure experience.</a:t>
            </a:r>
          </a:p>
          <a:p>
            <a:r>
              <a:rPr lang="en-US" sz="1350" dirty="0">
                <a:solidFill>
                  <a:srgbClr val="000000"/>
                </a:solidFill>
                <a:latin typeface="Berkeley"/>
              </a:rPr>
              <a:t>We mentioned earlier that hospitalized patients smoke more than people living in the community, and we are concerned because we do not know what the prevalence level of smoking in hospitalized controls represents or how to interpret a comparison of these rates with those of the cases. To address this problem, we may choose to use an additional control group, such as neighborhood controls. </a:t>
            </a:r>
          </a:p>
          <a:p>
            <a:r>
              <a:rPr lang="en-US" sz="1350" dirty="0">
                <a:solidFill>
                  <a:srgbClr val="000000"/>
                </a:solidFill>
                <a:latin typeface="Berkeley"/>
              </a:rPr>
              <a:t>The hope is that the results obtained when cases are compared with hospital controls will be similar to the results obtained when cases are compared with neighborhood controls. </a:t>
            </a:r>
          </a:p>
          <a:p>
            <a:r>
              <a:rPr lang="en-US" sz="1350" dirty="0">
                <a:solidFill>
                  <a:srgbClr val="000000"/>
                </a:solidFill>
                <a:latin typeface="Berkeley"/>
              </a:rPr>
              <a:t>If the findings differ, the reason for the discrepancy should be sought.</a:t>
            </a:r>
          </a:p>
          <a:p>
            <a:r>
              <a:rPr lang="en-US" sz="1350" dirty="0">
                <a:solidFill>
                  <a:srgbClr val="000000"/>
                </a:solidFill>
                <a:latin typeface="Berkeley"/>
              </a:rPr>
              <a:t>In using multiple controls of different types, the investigator should ideally decide which comparison will be considered the “gold standard of truth” before embarking on the actual study. </a:t>
            </a:r>
            <a:endParaRPr lang="en-US" dirty="0"/>
          </a:p>
        </p:txBody>
      </p:sp>
    </p:spTree>
    <p:extLst>
      <p:ext uri="{BB962C8B-B14F-4D97-AF65-F5344CB8AC3E}">
        <p14:creationId xmlns:p14="http://schemas.microsoft.com/office/powerpoint/2010/main" val="1117139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36840-F76C-DC96-2469-E92712A0D302}"/>
              </a:ext>
            </a:extLst>
          </p:cNvPr>
          <p:cNvSpPr>
            <a:spLocks noGrp="1"/>
          </p:cNvSpPr>
          <p:nvPr>
            <p:ph type="title"/>
          </p:nvPr>
        </p:nvSpPr>
        <p:spPr>
          <a:xfrm>
            <a:off x="822960" y="1072203"/>
            <a:ext cx="7534387" cy="1088068"/>
          </a:xfrm>
        </p:spPr>
        <p:txBody>
          <a:bodyPr>
            <a:noAutofit/>
          </a:bodyPr>
          <a:lstStyle/>
          <a:p>
            <a:r>
              <a:rPr lang="en-US" sz="4000" dirty="0"/>
              <a:t>WHEN IS A CASE-CONTROL STUDY WARRANTED?</a:t>
            </a:r>
            <a:br>
              <a:rPr lang="en-US" sz="4000" dirty="0"/>
            </a:br>
            <a:endParaRPr lang="en-US" sz="4000" dirty="0"/>
          </a:p>
        </p:txBody>
      </p:sp>
      <p:sp>
        <p:nvSpPr>
          <p:cNvPr id="3" name="Content Placeholder 2">
            <a:extLst>
              <a:ext uri="{FF2B5EF4-FFF2-40B4-BE49-F238E27FC236}">
                <a16:creationId xmlns:a16="http://schemas.microsoft.com/office/drawing/2014/main" id="{C6B8AD49-2324-77BE-5E87-38CF80DCFFCD}"/>
              </a:ext>
            </a:extLst>
          </p:cNvPr>
          <p:cNvSpPr>
            <a:spLocks noGrp="1"/>
          </p:cNvSpPr>
          <p:nvPr>
            <p:ph idx="1"/>
          </p:nvPr>
        </p:nvSpPr>
        <p:spPr>
          <a:xfrm>
            <a:off x="822960" y="2241550"/>
            <a:ext cx="7473875" cy="3423023"/>
          </a:xfrm>
        </p:spPr>
        <p:txBody>
          <a:bodyPr>
            <a:normAutofit/>
          </a:bodyPr>
          <a:lstStyle/>
          <a:p>
            <a:r>
              <a:rPr lang="en-US" b="0" i="0" u="none" strike="noStrike" baseline="0" dirty="0">
                <a:solidFill>
                  <a:srgbClr val="000000"/>
                </a:solidFill>
                <a:latin typeface="Berkeley"/>
              </a:rPr>
              <a:t>A case-control study is useful as a first step when searching for a cause of an adverse health outcome.</a:t>
            </a:r>
          </a:p>
          <a:p>
            <a:pPr>
              <a:buFont typeface="Arial" panose="020B0604020202020204" pitchFamily="34" charset="0"/>
              <a:buChar char="•"/>
            </a:pPr>
            <a:r>
              <a:rPr lang="en-US" b="0" i="0" u="none" strike="noStrike" baseline="0" dirty="0">
                <a:solidFill>
                  <a:srgbClr val="000000"/>
                </a:solidFill>
                <a:latin typeface="Berkeley"/>
              </a:rPr>
              <a:t> At an early stage in our search for an etiology, we may suspect any one of several exposures, but we may not have evidence, and certainly no strong evidence, to suggest an association of any one of the suspect exposures with the disease in question. </a:t>
            </a:r>
          </a:p>
        </p:txBody>
      </p:sp>
    </p:spTree>
    <p:extLst>
      <p:ext uri="{BB962C8B-B14F-4D97-AF65-F5344CB8AC3E}">
        <p14:creationId xmlns:p14="http://schemas.microsoft.com/office/powerpoint/2010/main" val="966028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74CD15-CF9D-7853-5594-3A3E66D117B6}"/>
              </a:ext>
            </a:extLst>
          </p:cNvPr>
          <p:cNvSpPr>
            <a:spLocks noGrp="1"/>
          </p:cNvSpPr>
          <p:nvPr>
            <p:ph idx="1"/>
          </p:nvPr>
        </p:nvSpPr>
        <p:spPr>
          <a:xfrm>
            <a:off x="822960" y="2449980"/>
            <a:ext cx="5039958" cy="3017520"/>
          </a:xfrm>
        </p:spPr>
        <p:txBody>
          <a:bodyPr>
            <a:normAutofit/>
          </a:bodyPr>
          <a:lstStyle/>
          <a:p>
            <a:pPr>
              <a:buFont typeface="Arial" panose="020B0604020202020204" pitchFamily="34" charset="0"/>
              <a:buChar char="•"/>
            </a:pPr>
            <a:r>
              <a:rPr lang="en-US" b="0" i="0" u="none" strike="noStrike" baseline="0" dirty="0">
                <a:solidFill>
                  <a:srgbClr val="000000"/>
                </a:solidFill>
                <a:latin typeface="Berkeley"/>
              </a:rPr>
              <a:t> Using the case-control design, we compare people with the disease (cases) and people without the disease (controls; </a:t>
            </a:r>
            <a:r>
              <a:rPr lang="en-US" b="0" i="0" u="none" strike="noStrike" baseline="0" dirty="0">
                <a:solidFill>
                  <a:srgbClr val="0080AC"/>
                </a:solidFill>
                <a:latin typeface="Berkeley"/>
              </a:rPr>
              <a:t>Fig. 7.15A</a:t>
            </a:r>
            <a:r>
              <a:rPr lang="en-US" b="0" i="0" u="none" strike="noStrike" baseline="0" dirty="0">
                <a:solidFill>
                  <a:srgbClr val="000000"/>
                </a:solidFill>
                <a:latin typeface="Berkeley"/>
              </a:rPr>
              <a:t>).</a:t>
            </a:r>
          </a:p>
          <a:p>
            <a:pPr>
              <a:buFont typeface="Arial" panose="020B0604020202020204" pitchFamily="34" charset="0"/>
              <a:buChar char="•"/>
            </a:pPr>
            <a:r>
              <a:rPr lang="en-US" b="0" i="0" u="none" strike="noStrike" baseline="0" dirty="0">
                <a:solidFill>
                  <a:srgbClr val="000000"/>
                </a:solidFill>
                <a:latin typeface="Berkeley"/>
              </a:rPr>
              <a:t> We can then explore the possible roles of a variety of exposures or characteristics in causing the disease (see </a:t>
            </a:r>
            <a:r>
              <a:rPr lang="en-US" b="0" i="0" u="none" strike="noStrike" baseline="0" dirty="0">
                <a:solidFill>
                  <a:srgbClr val="0080AC"/>
                </a:solidFill>
                <a:latin typeface="Berkeley"/>
              </a:rPr>
              <a:t>Fig. 7.15B</a:t>
            </a:r>
            <a:r>
              <a:rPr lang="en-US" b="0" i="0" u="none" strike="noStrike" baseline="0" dirty="0">
                <a:solidFill>
                  <a:srgbClr val="000000"/>
                </a:solidFill>
                <a:latin typeface="Berkeley"/>
              </a:rPr>
              <a:t>). </a:t>
            </a:r>
          </a:p>
          <a:p>
            <a:pPr>
              <a:buFont typeface="Arial" panose="020B0604020202020204" pitchFamily="34" charset="0"/>
              <a:buChar char="•"/>
            </a:pPr>
            <a:r>
              <a:rPr lang="en-US" sz="1575" dirty="0">
                <a:solidFill>
                  <a:srgbClr val="000000"/>
                </a:solidFill>
                <a:latin typeface="Berkeley"/>
              </a:rPr>
              <a:t>If the exposure is associated with the disease, we would expect the proportion of cases who have been exposed to be greater than the proportion of controls who have been exposed </a:t>
            </a:r>
            <a:r>
              <a:rPr lang="en-US" sz="1350" dirty="0">
                <a:solidFill>
                  <a:srgbClr val="000000"/>
                </a:solidFill>
                <a:latin typeface="Berkeley"/>
              </a:rPr>
              <a:t>(see </a:t>
            </a:r>
            <a:r>
              <a:rPr lang="en-US" sz="1350" dirty="0">
                <a:solidFill>
                  <a:srgbClr val="0080AC"/>
                </a:solidFill>
                <a:latin typeface="Berkeley"/>
              </a:rPr>
              <a:t>Fig. 7.15C</a:t>
            </a:r>
            <a:r>
              <a:rPr lang="en-US" sz="1350" dirty="0">
                <a:solidFill>
                  <a:srgbClr val="000000"/>
                </a:solidFill>
                <a:latin typeface="Berkeley"/>
              </a:rPr>
              <a:t>). </a:t>
            </a:r>
            <a:endParaRPr lang="en-US" sz="1800" dirty="0">
              <a:solidFill>
                <a:schemeClr val="accent1">
                  <a:lumMod val="50000"/>
                </a:schemeClr>
              </a:solidFill>
            </a:endParaRPr>
          </a:p>
          <a:p>
            <a:endParaRPr lang="en-US" dirty="0"/>
          </a:p>
        </p:txBody>
      </p:sp>
      <p:pic>
        <p:nvPicPr>
          <p:cNvPr id="4" name="Picture 3">
            <a:extLst>
              <a:ext uri="{FF2B5EF4-FFF2-40B4-BE49-F238E27FC236}">
                <a16:creationId xmlns:a16="http://schemas.microsoft.com/office/drawing/2014/main" id="{AF5960AC-E212-C722-689E-7A14D1666346}"/>
              </a:ext>
            </a:extLst>
          </p:cNvPr>
          <p:cNvPicPr>
            <a:picLocks noChangeAspect="1"/>
          </p:cNvPicPr>
          <p:nvPr/>
        </p:nvPicPr>
        <p:blipFill>
          <a:blip r:embed="rId2"/>
          <a:stretch>
            <a:fillRect/>
          </a:stretch>
        </p:blipFill>
        <p:spPr>
          <a:xfrm>
            <a:off x="5862918" y="2160271"/>
            <a:ext cx="2874894" cy="4406647"/>
          </a:xfrm>
          <a:prstGeom prst="rect">
            <a:avLst/>
          </a:prstGeom>
        </p:spPr>
      </p:pic>
      <p:sp>
        <p:nvSpPr>
          <p:cNvPr id="6" name="Title 5">
            <a:extLst>
              <a:ext uri="{FF2B5EF4-FFF2-40B4-BE49-F238E27FC236}">
                <a16:creationId xmlns:a16="http://schemas.microsoft.com/office/drawing/2014/main" id="{33ACC5FC-5507-CCF6-2DD8-9172E13EB2D8}"/>
              </a:ext>
            </a:extLst>
          </p:cNvPr>
          <p:cNvSpPr>
            <a:spLocks noGrp="1"/>
          </p:cNvSpPr>
          <p:nvPr>
            <p:ph type="title"/>
          </p:nvPr>
        </p:nvSpPr>
        <p:spPr/>
        <p:txBody>
          <a:bodyPr/>
          <a:lstStyle/>
          <a:p>
            <a:r>
              <a:rPr lang="en-US" sz="3200" dirty="0"/>
              <a:t>WHEN IS A CASE-CONTROL STUDY WARRANTED?</a:t>
            </a:r>
            <a:endParaRPr lang="en-US" dirty="0"/>
          </a:p>
        </p:txBody>
      </p:sp>
    </p:spTree>
    <p:extLst>
      <p:ext uri="{BB962C8B-B14F-4D97-AF65-F5344CB8AC3E}">
        <p14:creationId xmlns:p14="http://schemas.microsoft.com/office/powerpoint/2010/main" val="2478388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B13F06-2CD5-3B01-7107-923D7001E522}"/>
              </a:ext>
            </a:extLst>
          </p:cNvPr>
          <p:cNvSpPr>
            <a:spLocks noGrp="1"/>
          </p:cNvSpPr>
          <p:nvPr>
            <p:ph idx="1"/>
          </p:nvPr>
        </p:nvSpPr>
        <p:spPr>
          <a:xfrm>
            <a:off x="466531" y="2159794"/>
            <a:ext cx="8052318" cy="4362304"/>
          </a:xfrm>
        </p:spPr>
        <p:txBody>
          <a:bodyPr>
            <a:normAutofit lnSpcReduction="10000"/>
          </a:bodyPr>
          <a:lstStyle/>
          <a:p>
            <a:r>
              <a:rPr lang="en-US" sz="1600" dirty="0">
                <a:solidFill>
                  <a:srgbClr val="000000"/>
                </a:solidFill>
                <a:latin typeface="Berkeley"/>
              </a:rPr>
              <a:t>When such an association is documented in a case-control study, the next step is often to carry out a cohort study to further elucidate the relationship. </a:t>
            </a:r>
          </a:p>
          <a:p>
            <a:r>
              <a:rPr lang="en-US" sz="1600" dirty="0">
                <a:solidFill>
                  <a:srgbClr val="000000"/>
                </a:solidFill>
                <a:latin typeface="Berkeley"/>
              </a:rPr>
              <a:t>Because case-control studies are generally less expensive than cohort studies and can be carried out more quickly, they are often the first step in determining whether an exposure is linked to an increased risk of disease. </a:t>
            </a:r>
          </a:p>
          <a:p>
            <a:r>
              <a:rPr lang="en-US" sz="1600" dirty="0">
                <a:solidFill>
                  <a:srgbClr val="000000"/>
                </a:solidFill>
                <a:latin typeface="Berkeley"/>
              </a:rPr>
              <a:t>Case-control studies are also valuable when the disease </a:t>
            </a:r>
            <a:r>
              <a:rPr lang="en-US" sz="1600" b="1" u="sng" dirty="0">
                <a:solidFill>
                  <a:srgbClr val="000000"/>
                </a:solidFill>
                <a:latin typeface="Berkeley"/>
              </a:rPr>
              <a:t>being investigated is rare. </a:t>
            </a:r>
          </a:p>
          <a:p>
            <a:r>
              <a:rPr lang="en-US" sz="1600" dirty="0">
                <a:solidFill>
                  <a:srgbClr val="000000"/>
                </a:solidFill>
                <a:latin typeface="Berkeley"/>
              </a:rPr>
              <a:t>It is often possible to identify cases for study from disease registries, hospital records, or other sources.</a:t>
            </a:r>
          </a:p>
          <a:p>
            <a:r>
              <a:rPr lang="en-US" sz="1600" dirty="0">
                <a:solidFill>
                  <a:srgbClr val="000000"/>
                </a:solidFill>
                <a:latin typeface="Berkeley"/>
              </a:rPr>
              <a:t>In contrast, if we conduct a cohort study for a rare disease, an extremely large study population may be needed in order to observe a sufficient number of individuals in the cohort develop the disease in question. </a:t>
            </a:r>
          </a:p>
          <a:p>
            <a:r>
              <a:rPr lang="en-US" sz="1600" dirty="0">
                <a:solidFill>
                  <a:srgbClr val="000000"/>
                </a:solidFill>
                <a:latin typeface="Berkeley"/>
              </a:rPr>
              <a:t>In addition, depending on the length of the interval between exposure and development of disease, a cohort design may involve many years of follow-up of the cohort and considerable logistical difficulty and expense in maintaining and following the cohort over the study period. </a:t>
            </a:r>
            <a:endParaRPr lang="en-US" sz="2400" dirty="0"/>
          </a:p>
        </p:txBody>
      </p:sp>
      <p:sp>
        <p:nvSpPr>
          <p:cNvPr id="5" name="Title 4">
            <a:extLst>
              <a:ext uri="{FF2B5EF4-FFF2-40B4-BE49-F238E27FC236}">
                <a16:creationId xmlns:a16="http://schemas.microsoft.com/office/drawing/2014/main" id="{CE6F68A3-9210-F8CA-FE1C-909FF295E09C}"/>
              </a:ext>
            </a:extLst>
          </p:cNvPr>
          <p:cNvSpPr>
            <a:spLocks noGrp="1"/>
          </p:cNvSpPr>
          <p:nvPr>
            <p:ph type="title"/>
          </p:nvPr>
        </p:nvSpPr>
        <p:spPr/>
        <p:txBody>
          <a:bodyPr/>
          <a:lstStyle/>
          <a:p>
            <a:r>
              <a:rPr lang="en-US" sz="3200" dirty="0"/>
              <a:t>WHEN IS A CASE-CONTROL STUDY WARRANTED?</a:t>
            </a:r>
            <a:endParaRPr lang="en-US" dirty="0"/>
          </a:p>
        </p:txBody>
      </p:sp>
    </p:spTree>
    <p:extLst>
      <p:ext uri="{BB962C8B-B14F-4D97-AF65-F5344CB8AC3E}">
        <p14:creationId xmlns:p14="http://schemas.microsoft.com/office/powerpoint/2010/main" val="1145902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B1164-3A99-9667-1A0E-DF3806910659}"/>
              </a:ext>
            </a:extLst>
          </p:cNvPr>
          <p:cNvSpPr>
            <a:spLocks noGrp="1"/>
          </p:cNvSpPr>
          <p:nvPr>
            <p:ph type="ctrTitle"/>
          </p:nvPr>
        </p:nvSpPr>
        <p:spPr/>
        <p:txBody>
          <a:bodyPr/>
          <a:lstStyle/>
          <a:p>
            <a:r>
              <a:rPr lang="en-US" b="1" dirty="0"/>
              <a:t>Cohort Studies</a:t>
            </a:r>
          </a:p>
        </p:txBody>
      </p:sp>
      <p:sp>
        <p:nvSpPr>
          <p:cNvPr id="3" name="Subtitle 2">
            <a:extLst>
              <a:ext uri="{FF2B5EF4-FFF2-40B4-BE49-F238E27FC236}">
                <a16:creationId xmlns:a16="http://schemas.microsoft.com/office/drawing/2014/main" id="{AF74512A-6276-F892-A5D3-B0072FD6BBB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17421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9821-861E-D594-BDDA-06184E92EFCD}"/>
              </a:ext>
            </a:extLst>
          </p:cNvPr>
          <p:cNvSpPr>
            <a:spLocks noGrp="1"/>
          </p:cNvSpPr>
          <p:nvPr>
            <p:ph type="title"/>
          </p:nvPr>
        </p:nvSpPr>
        <p:spPr/>
        <p:txBody>
          <a:bodyPr/>
          <a:lstStyle/>
          <a:p>
            <a:r>
              <a:rPr lang="en-US" dirty="0"/>
              <a:t>Cohort Studies- Lecture objectives</a:t>
            </a:r>
          </a:p>
        </p:txBody>
      </p:sp>
      <p:sp>
        <p:nvSpPr>
          <p:cNvPr id="3" name="Content Placeholder 2">
            <a:extLst>
              <a:ext uri="{FF2B5EF4-FFF2-40B4-BE49-F238E27FC236}">
                <a16:creationId xmlns:a16="http://schemas.microsoft.com/office/drawing/2014/main" id="{E88EC7B9-D96C-A8DF-21B4-EFEAD1BBEA8D}"/>
              </a:ext>
            </a:extLst>
          </p:cNvPr>
          <p:cNvSpPr>
            <a:spLocks noGrp="1"/>
          </p:cNvSpPr>
          <p:nvPr>
            <p:ph idx="1"/>
          </p:nvPr>
        </p:nvSpPr>
        <p:spPr/>
        <p:txBody>
          <a:bodyPr/>
          <a:lstStyle/>
          <a:p>
            <a:r>
              <a:rPr lang="en-US" dirty="0"/>
              <a:t>• To describe the designs of cohort studies and options for the conduct of longitudinal studies.</a:t>
            </a:r>
          </a:p>
          <a:p>
            <a:endParaRPr lang="en-US" dirty="0"/>
          </a:p>
          <a:p>
            <a:r>
              <a:rPr lang="en-US" dirty="0"/>
              <a:t> • To illustrate the cohort study design with two important historical examples. </a:t>
            </a:r>
          </a:p>
          <a:p>
            <a:endParaRPr lang="en-US" dirty="0"/>
          </a:p>
          <a:p>
            <a:r>
              <a:rPr lang="en-US" dirty="0"/>
              <a:t>• To discuss some potential biases in cohort studies</a:t>
            </a:r>
          </a:p>
        </p:txBody>
      </p:sp>
    </p:spTree>
    <p:extLst>
      <p:ext uri="{BB962C8B-B14F-4D97-AF65-F5344CB8AC3E}">
        <p14:creationId xmlns:p14="http://schemas.microsoft.com/office/powerpoint/2010/main" val="661201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1C5DB-6917-E990-219E-7BFB32499544}"/>
              </a:ext>
            </a:extLst>
          </p:cNvPr>
          <p:cNvSpPr>
            <a:spLocks noGrp="1"/>
          </p:cNvSpPr>
          <p:nvPr>
            <p:ph type="title"/>
          </p:nvPr>
        </p:nvSpPr>
        <p:spPr/>
        <p:txBody>
          <a:bodyPr/>
          <a:lstStyle/>
          <a:p>
            <a:pPr algn="ctr"/>
            <a:r>
              <a:rPr lang="en-US" dirty="0"/>
              <a:t>Cohort Study</a:t>
            </a:r>
          </a:p>
        </p:txBody>
      </p:sp>
      <p:sp>
        <p:nvSpPr>
          <p:cNvPr id="3" name="Content Placeholder 2">
            <a:extLst>
              <a:ext uri="{FF2B5EF4-FFF2-40B4-BE49-F238E27FC236}">
                <a16:creationId xmlns:a16="http://schemas.microsoft.com/office/drawing/2014/main" id="{84ED230A-E5EB-B8C3-3578-6C4B5AD58825}"/>
              </a:ext>
            </a:extLst>
          </p:cNvPr>
          <p:cNvSpPr>
            <a:spLocks noGrp="1"/>
          </p:cNvSpPr>
          <p:nvPr>
            <p:ph idx="1"/>
          </p:nvPr>
        </p:nvSpPr>
        <p:spPr>
          <a:xfrm>
            <a:off x="866441" y="2489200"/>
            <a:ext cx="7717722" cy="3530600"/>
          </a:xfrm>
        </p:spPr>
        <p:txBody>
          <a:bodyPr/>
          <a:lstStyle/>
          <a:p>
            <a:r>
              <a:rPr lang="en-US" dirty="0"/>
              <a:t>Cohort study is defined the investigator selects a group of exposed individuals and a group of unexposed individuals and follows both groups over time to compare the incidence of disease (or rate of death from disease) in the two groups.  </a:t>
            </a:r>
          </a:p>
        </p:txBody>
      </p:sp>
      <p:pic>
        <p:nvPicPr>
          <p:cNvPr id="5" name="Picture 4">
            <a:extLst>
              <a:ext uri="{FF2B5EF4-FFF2-40B4-BE49-F238E27FC236}">
                <a16:creationId xmlns:a16="http://schemas.microsoft.com/office/drawing/2014/main" id="{1B128C08-6EB0-7272-B9B4-76DFA4083207}"/>
              </a:ext>
            </a:extLst>
          </p:cNvPr>
          <p:cNvPicPr>
            <a:picLocks noChangeAspect="1"/>
          </p:cNvPicPr>
          <p:nvPr/>
        </p:nvPicPr>
        <p:blipFill>
          <a:blip r:embed="rId2"/>
          <a:stretch>
            <a:fillRect/>
          </a:stretch>
        </p:blipFill>
        <p:spPr>
          <a:xfrm>
            <a:off x="1122218" y="3590059"/>
            <a:ext cx="6556664" cy="2316440"/>
          </a:xfrm>
          <a:prstGeom prst="rect">
            <a:avLst/>
          </a:prstGeom>
        </p:spPr>
      </p:pic>
    </p:spTree>
    <p:extLst>
      <p:ext uri="{BB962C8B-B14F-4D97-AF65-F5344CB8AC3E}">
        <p14:creationId xmlns:p14="http://schemas.microsoft.com/office/powerpoint/2010/main" val="220505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E9B721-651A-2F5E-5CFF-04600406ADFB}"/>
              </a:ext>
            </a:extLst>
          </p:cNvPr>
          <p:cNvSpPr>
            <a:spLocks noGrp="1"/>
          </p:cNvSpPr>
          <p:nvPr>
            <p:ph idx="1"/>
          </p:nvPr>
        </p:nvSpPr>
        <p:spPr>
          <a:xfrm>
            <a:off x="628650" y="2321944"/>
            <a:ext cx="7886700" cy="4269041"/>
          </a:xfrm>
        </p:spPr>
        <p:txBody>
          <a:bodyPr/>
          <a:lstStyle/>
          <a:p>
            <a:r>
              <a:rPr lang="en-US" dirty="0"/>
              <a:t>If a positive association exists between the exposure and the disease, </a:t>
            </a:r>
          </a:p>
          <a:p>
            <a:pPr lvl="1"/>
            <a:r>
              <a:rPr lang="en-US" dirty="0"/>
              <a:t>we would expect that the proportion of the exposed group in whom the disease develops (incidence in the exposed group) would be greater than the proportion of the unexposed group in whom the disease develops (incidence in the unexposed group).</a:t>
            </a:r>
          </a:p>
          <a:p>
            <a:endParaRPr lang="en-US" dirty="0"/>
          </a:p>
          <a:p>
            <a:endParaRPr lang="en-US" dirty="0"/>
          </a:p>
        </p:txBody>
      </p:sp>
    </p:spTree>
    <p:extLst>
      <p:ext uri="{BB962C8B-B14F-4D97-AF65-F5344CB8AC3E}">
        <p14:creationId xmlns:p14="http://schemas.microsoft.com/office/powerpoint/2010/main" val="1560596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2223C-BD41-2C4B-2E38-E6F284AD1E62}"/>
              </a:ext>
            </a:extLst>
          </p:cNvPr>
          <p:cNvSpPr>
            <a:spLocks noGrp="1"/>
          </p:cNvSpPr>
          <p:nvPr>
            <p:ph type="title"/>
          </p:nvPr>
        </p:nvSpPr>
        <p:spPr>
          <a:xfrm>
            <a:off x="758592" y="781149"/>
            <a:ext cx="7886700" cy="994172"/>
          </a:xfrm>
        </p:spPr>
        <p:txBody>
          <a:bodyPr>
            <a:normAutofit/>
          </a:bodyPr>
          <a:lstStyle/>
          <a:p>
            <a:r>
              <a:rPr lang="en-US" sz="2700" b="1" dirty="0"/>
              <a:t>Case-Control Studies – </a:t>
            </a:r>
            <a:br>
              <a:rPr lang="en-US" sz="2700" b="1" dirty="0"/>
            </a:br>
            <a:r>
              <a:rPr lang="en-US" sz="2700" b="1" dirty="0"/>
              <a:t>DESIGN OF A CASE-CONTROL STUDY </a:t>
            </a:r>
            <a:endParaRPr lang="en-US" dirty="0"/>
          </a:p>
        </p:txBody>
      </p:sp>
      <p:sp>
        <p:nvSpPr>
          <p:cNvPr id="3" name="Content Placeholder 2">
            <a:extLst>
              <a:ext uri="{FF2B5EF4-FFF2-40B4-BE49-F238E27FC236}">
                <a16:creationId xmlns:a16="http://schemas.microsoft.com/office/drawing/2014/main" id="{BBC65565-618E-4C4F-A0D0-8401134696FE}"/>
              </a:ext>
            </a:extLst>
          </p:cNvPr>
          <p:cNvSpPr>
            <a:spLocks noGrp="1"/>
          </p:cNvSpPr>
          <p:nvPr>
            <p:ph idx="1"/>
          </p:nvPr>
        </p:nvSpPr>
        <p:spPr>
          <a:xfrm>
            <a:off x="420221" y="2175062"/>
            <a:ext cx="4205568" cy="3706486"/>
          </a:xfrm>
        </p:spPr>
        <p:txBody>
          <a:bodyPr>
            <a:normAutofit fontScale="92500" lnSpcReduction="20000"/>
          </a:bodyPr>
          <a:lstStyle/>
          <a:p>
            <a:r>
              <a:rPr lang="en-US" sz="1800" dirty="0">
                <a:solidFill>
                  <a:srgbClr val="0080AC"/>
                </a:solidFill>
                <a:latin typeface="Berkeley"/>
              </a:rPr>
              <a:t>Fig. 7.9 </a:t>
            </a:r>
            <a:r>
              <a:rPr lang="en-US" sz="1800" dirty="0">
                <a:solidFill>
                  <a:srgbClr val="000000"/>
                </a:solidFill>
                <a:latin typeface="Berkeley"/>
              </a:rPr>
              <a:t>shows the design of a </a:t>
            </a:r>
            <a:r>
              <a:rPr lang="en-US" sz="1800" i="1" dirty="0">
                <a:solidFill>
                  <a:srgbClr val="000000"/>
                </a:solidFill>
                <a:latin typeface="Berkeley"/>
              </a:rPr>
              <a:t>case-control study. </a:t>
            </a:r>
          </a:p>
          <a:p>
            <a:r>
              <a:rPr lang="en-US" sz="1800" dirty="0">
                <a:solidFill>
                  <a:srgbClr val="000000"/>
                </a:solidFill>
                <a:latin typeface="Berkeley"/>
              </a:rPr>
              <a:t>To examine the possible relation of an exposure to a certain disease, we identify a group of individuals</a:t>
            </a:r>
          </a:p>
          <a:p>
            <a:pPr lvl="1"/>
            <a:r>
              <a:rPr lang="en-US" sz="1350" dirty="0">
                <a:solidFill>
                  <a:srgbClr val="000000"/>
                </a:solidFill>
                <a:latin typeface="Berkeley"/>
              </a:rPr>
              <a:t>with that disease (</a:t>
            </a:r>
            <a:r>
              <a:rPr lang="en-US" sz="1350" b="1" dirty="0">
                <a:solidFill>
                  <a:srgbClr val="000000"/>
                </a:solidFill>
                <a:latin typeface="Berkeley"/>
              </a:rPr>
              <a:t>called </a:t>
            </a:r>
            <a:r>
              <a:rPr lang="en-US" sz="1350" b="1" i="1" dirty="0">
                <a:solidFill>
                  <a:srgbClr val="000000"/>
                </a:solidFill>
                <a:latin typeface="Berkeley"/>
              </a:rPr>
              <a:t>cases</a:t>
            </a:r>
            <a:r>
              <a:rPr lang="en-US" sz="1350" dirty="0">
                <a:solidFill>
                  <a:srgbClr val="000000"/>
                </a:solidFill>
                <a:latin typeface="Berkeley"/>
              </a:rPr>
              <a:t>) and, for purposes of comparison, </a:t>
            </a:r>
          </a:p>
          <a:p>
            <a:pPr lvl="1"/>
            <a:r>
              <a:rPr lang="en-US" sz="1350" dirty="0">
                <a:solidFill>
                  <a:srgbClr val="000000"/>
                </a:solidFill>
                <a:latin typeface="Berkeley"/>
              </a:rPr>
              <a:t>a group of people without that disease (</a:t>
            </a:r>
            <a:r>
              <a:rPr lang="en-US" sz="1350" b="1" dirty="0">
                <a:solidFill>
                  <a:srgbClr val="000000"/>
                </a:solidFill>
                <a:latin typeface="Berkeley"/>
              </a:rPr>
              <a:t>called </a:t>
            </a:r>
            <a:r>
              <a:rPr lang="en-US" sz="1350" b="1" i="1" dirty="0">
                <a:solidFill>
                  <a:srgbClr val="000000"/>
                </a:solidFill>
                <a:latin typeface="Berkeley"/>
              </a:rPr>
              <a:t>controls</a:t>
            </a:r>
            <a:r>
              <a:rPr lang="en-US" sz="1350" dirty="0">
                <a:solidFill>
                  <a:srgbClr val="000000"/>
                </a:solidFill>
                <a:latin typeface="Berkeley"/>
              </a:rPr>
              <a:t>). </a:t>
            </a:r>
          </a:p>
          <a:p>
            <a:r>
              <a:rPr lang="en-US" sz="1800" dirty="0">
                <a:solidFill>
                  <a:srgbClr val="000000"/>
                </a:solidFill>
                <a:latin typeface="Berkeley"/>
              </a:rPr>
              <a:t>We then determine what proportion of the cases was exposed and what proportion was not. </a:t>
            </a:r>
          </a:p>
          <a:p>
            <a:r>
              <a:rPr lang="en-US" sz="1800" dirty="0">
                <a:solidFill>
                  <a:srgbClr val="000000"/>
                </a:solidFill>
                <a:latin typeface="Berkeley"/>
              </a:rPr>
              <a:t>We also determine what proportion of the controls was exposed and what proportion was not. </a:t>
            </a:r>
            <a:endParaRPr lang="en-US" sz="2700" dirty="0"/>
          </a:p>
        </p:txBody>
      </p:sp>
      <p:pic>
        <p:nvPicPr>
          <p:cNvPr id="5" name="Picture 4">
            <a:extLst>
              <a:ext uri="{FF2B5EF4-FFF2-40B4-BE49-F238E27FC236}">
                <a16:creationId xmlns:a16="http://schemas.microsoft.com/office/drawing/2014/main" id="{3CBB2528-71A3-975E-6EFA-2AAF3309C2C0}"/>
              </a:ext>
            </a:extLst>
          </p:cNvPr>
          <p:cNvPicPr>
            <a:picLocks noChangeAspect="1"/>
          </p:cNvPicPr>
          <p:nvPr/>
        </p:nvPicPr>
        <p:blipFill>
          <a:blip r:embed="rId2"/>
          <a:stretch>
            <a:fillRect/>
          </a:stretch>
        </p:blipFill>
        <p:spPr>
          <a:xfrm>
            <a:off x="4852906" y="2095855"/>
            <a:ext cx="4056255" cy="2040777"/>
          </a:xfrm>
          <a:prstGeom prst="rect">
            <a:avLst/>
          </a:prstGeom>
        </p:spPr>
      </p:pic>
      <p:pic>
        <p:nvPicPr>
          <p:cNvPr id="7" name="Picture 6">
            <a:extLst>
              <a:ext uri="{FF2B5EF4-FFF2-40B4-BE49-F238E27FC236}">
                <a16:creationId xmlns:a16="http://schemas.microsoft.com/office/drawing/2014/main" id="{06A904EC-DEBE-EF8E-8CE5-120E94A30D42}"/>
              </a:ext>
            </a:extLst>
          </p:cNvPr>
          <p:cNvPicPr>
            <a:picLocks noChangeAspect="1"/>
          </p:cNvPicPr>
          <p:nvPr/>
        </p:nvPicPr>
        <p:blipFill>
          <a:blip r:embed="rId3"/>
          <a:stretch>
            <a:fillRect/>
          </a:stretch>
        </p:blipFill>
        <p:spPr>
          <a:xfrm>
            <a:off x="5210442" y="4268035"/>
            <a:ext cx="3061265" cy="1955462"/>
          </a:xfrm>
          <a:prstGeom prst="rect">
            <a:avLst/>
          </a:prstGeom>
        </p:spPr>
      </p:pic>
    </p:spTree>
    <p:extLst>
      <p:ext uri="{BB962C8B-B14F-4D97-AF65-F5344CB8AC3E}">
        <p14:creationId xmlns:p14="http://schemas.microsoft.com/office/powerpoint/2010/main" val="594945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D76D2-5FBD-B387-E7AE-CCEEE83D5241}"/>
              </a:ext>
            </a:extLst>
          </p:cNvPr>
          <p:cNvSpPr>
            <a:spLocks noGrp="1"/>
          </p:cNvSpPr>
          <p:nvPr>
            <p:ph type="title"/>
          </p:nvPr>
        </p:nvSpPr>
        <p:spPr/>
        <p:txBody>
          <a:bodyPr/>
          <a:lstStyle/>
          <a:p>
            <a:r>
              <a:rPr lang="en-US" dirty="0"/>
              <a:t>Selection of Study Populations</a:t>
            </a:r>
          </a:p>
        </p:txBody>
      </p:sp>
      <p:sp>
        <p:nvSpPr>
          <p:cNvPr id="3" name="Content Placeholder 2">
            <a:extLst>
              <a:ext uri="{FF2B5EF4-FFF2-40B4-BE49-F238E27FC236}">
                <a16:creationId xmlns:a16="http://schemas.microsoft.com/office/drawing/2014/main" id="{6AC07B7F-8623-BEFC-FD04-3A09B77D2B73}"/>
              </a:ext>
            </a:extLst>
          </p:cNvPr>
          <p:cNvSpPr>
            <a:spLocks noGrp="1"/>
          </p:cNvSpPr>
          <p:nvPr>
            <p:ph idx="1"/>
          </p:nvPr>
        </p:nvSpPr>
        <p:spPr>
          <a:xfrm>
            <a:off x="578498" y="2489200"/>
            <a:ext cx="7968343" cy="3530600"/>
          </a:xfrm>
        </p:spPr>
        <p:txBody>
          <a:bodyPr/>
          <a:lstStyle/>
          <a:p>
            <a:r>
              <a:rPr lang="en-US" dirty="0"/>
              <a:t>The essential characteristic in the design of cohort studies is the comparison of outcomes in an exposed group and in an unexposed group (or a group with a certain characteristic and a group without that characteristic, There are two basic ways to generate such groups:</a:t>
            </a:r>
            <a:endParaRPr lang="en-US" b="1" dirty="0"/>
          </a:p>
        </p:txBody>
      </p:sp>
    </p:spTree>
    <p:extLst>
      <p:ext uri="{BB962C8B-B14F-4D97-AF65-F5344CB8AC3E}">
        <p14:creationId xmlns:p14="http://schemas.microsoft.com/office/powerpoint/2010/main" val="2110567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97B6580-0BAC-B4D4-9662-D7234587023C}"/>
              </a:ext>
            </a:extLst>
          </p:cNvPr>
          <p:cNvPicPr>
            <a:picLocks noGrp="1" noChangeAspect="1"/>
          </p:cNvPicPr>
          <p:nvPr>
            <p:ph idx="1"/>
          </p:nvPr>
        </p:nvPicPr>
        <p:blipFill>
          <a:blip r:embed="rId2"/>
          <a:stretch>
            <a:fillRect/>
          </a:stretch>
        </p:blipFill>
        <p:spPr>
          <a:xfrm>
            <a:off x="2379518" y="4048994"/>
            <a:ext cx="4144244" cy="2020748"/>
          </a:xfrm>
        </p:spPr>
      </p:pic>
      <p:sp>
        <p:nvSpPr>
          <p:cNvPr id="10" name="TextBox 9">
            <a:extLst>
              <a:ext uri="{FF2B5EF4-FFF2-40B4-BE49-F238E27FC236}">
                <a16:creationId xmlns:a16="http://schemas.microsoft.com/office/drawing/2014/main" id="{F6B5DFB3-0080-8E7B-580A-7F847CF7130A}"/>
              </a:ext>
            </a:extLst>
          </p:cNvPr>
          <p:cNvSpPr txBox="1"/>
          <p:nvPr/>
        </p:nvSpPr>
        <p:spPr>
          <a:xfrm>
            <a:off x="368013" y="2340834"/>
            <a:ext cx="8167254" cy="1554272"/>
          </a:xfrm>
          <a:prstGeom prst="rect">
            <a:avLst/>
          </a:prstGeom>
          <a:noFill/>
        </p:spPr>
        <p:txBody>
          <a:bodyPr wrap="square">
            <a:spAutoFit/>
          </a:bodyPr>
          <a:lstStyle/>
          <a:p>
            <a:pPr marL="457200" indent="-457200">
              <a:buAutoNum type="arabicPeriod"/>
            </a:pPr>
            <a:r>
              <a:rPr lang="en-US" sz="2100" dirty="0"/>
              <a:t>We can create a study population by selecting groups for inclusion in the study on the basis of whether or not they were exposed </a:t>
            </a:r>
          </a:p>
          <a:p>
            <a:pPr marL="914400" lvl="1" indent="-457200">
              <a:buFont typeface="Arial" panose="020B0604020202020204" pitchFamily="34" charset="0"/>
              <a:buChar char="•"/>
            </a:pPr>
            <a:r>
              <a:rPr lang="en-US" sz="1600" dirty="0"/>
              <a:t>(e.g., occupationally exposed cohorts compared with similarly aged community residents who do not work in those occupations)</a:t>
            </a:r>
          </a:p>
        </p:txBody>
      </p:sp>
    </p:spTree>
    <p:extLst>
      <p:ext uri="{BB962C8B-B14F-4D97-AF65-F5344CB8AC3E}">
        <p14:creationId xmlns:p14="http://schemas.microsoft.com/office/powerpoint/2010/main" val="3173772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D009D-9087-3B62-99B6-65D741FAE7F8}"/>
              </a:ext>
            </a:extLst>
          </p:cNvPr>
          <p:cNvSpPr>
            <a:spLocks noGrp="1"/>
          </p:cNvSpPr>
          <p:nvPr>
            <p:ph idx="1"/>
          </p:nvPr>
        </p:nvSpPr>
        <p:spPr>
          <a:xfrm>
            <a:off x="504701" y="2356440"/>
            <a:ext cx="7886700" cy="1385136"/>
          </a:xfrm>
        </p:spPr>
        <p:txBody>
          <a:bodyPr/>
          <a:lstStyle/>
          <a:p>
            <a:pPr marL="0" indent="0">
              <a:buNone/>
            </a:pPr>
            <a:r>
              <a:rPr lang="en-US" dirty="0"/>
              <a:t>2. We can select a defined population before any of its members become exposed or before their exposures are identified. We could select a population on the basis of some factor not related to exposure (such as community of residence) </a:t>
            </a:r>
          </a:p>
        </p:txBody>
      </p:sp>
      <p:pic>
        <p:nvPicPr>
          <p:cNvPr id="5" name="Picture 4">
            <a:extLst>
              <a:ext uri="{FF2B5EF4-FFF2-40B4-BE49-F238E27FC236}">
                <a16:creationId xmlns:a16="http://schemas.microsoft.com/office/drawing/2014/main" id="{84EB8969-AF10-DE2D-8BC4-4192D735F9F1}"/>
              </a:ext>
            </a:extLst>
          </p:cNvPr>
          <p:cNvPicPr>
            <a:picLocks noChangeAspect="1"/>
          </p:cNvPicPr>
          <p:nvPr/>
        </p:nvPicPr>
        <p:blipFill>
          <a:blip r:embed="rId2"/>
          <a:stretch>
            <a:fillRect/>
          </a:stretch>
        </p:blipFill>
        <p:spPr>
          <a:xfrm>
            <a:off x="1212980" y="3808374"/>
            <a:ext cx="6251510" cy="2727614"/>
          </a:xfrm>
          <a:prstGeom prst="rect">
            <a:avLst/>
          </a:prstGeom>
        </p:spPr>
      </p:pic>
    </p:spTree>
    <p:extLst>
      <p:ext uri="{BB962C8B-B14F-4D97-AF65-F5344CB8AC3E}">
        <p14:creationId xmlns:p14="http://schemas.microsoft.com/office/powerpoint/2010/main" val="3622441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DA57-85D0-7A0F-2FA5-F81670F2ED2A}"/>
              </a:ext>
            </a:extLst>
          </p:cNvPr>
          <p:cNvSpPr>
            <a:spLocks noGrp="1"/>
          </p:cNvSpPr>
          <p:nvPr>
            <p:ph type="title"/>
          </p:nvPr>
        </p:nvSpPr>
        <p:spPr/>
        <p:txBody>
          <a:bodyPr/>
          <a:lstStyle/>
          <a:p>
            <a:pPr algn="ctr"/>
            <a:r>
              <a:rPr lang="en-US" dirty="0"/>
              <a:t>Types of Cohort Studies</a:t>
            </a:r>
          </a:p>
        </p:txBody>
      </p:sp>
      <p:sp>
        <p:nvSpPr>
          <p:cNvPr id="3" name="Content Placeholder 2">
            <a:extLst>
              <a:ext uri="{FF2B5EF4-FFF2-40B4-BE49-F238E27FC236}">
                <a16:creationId xmlns:a16="http://schemas.microsoft.com/office/drawing/2014/main" id="{71463974-3B48-9F1E-315B-6D5A494C7015}"/>
              </a:ext>
            </a:extLst>
          </p:cNvPr>
          <p:cNvSpPr>
            <a:spLocks noGrp="1"/>
          </p:cNvSpPr>
          <p:nvPr>
            <p:ph idx="1"/>
          </p:nvPr>
        </p:nvSpPr>
        <p:spPr>
          <a:xfrm>
            <a:off x="488691" y="2394681"/>
            <a:ext cx="4699129" cy="3685093"/>
          </a:xfrm>
        </p:spPr>
        <p:txBody>
          <a:bodyPr/>
          <a:lstStyle/>
          <a:p>
            <a:r>
              <a:rPr lang="en-US" b="1" u="sng" dirty="0"/>
              <a:t>Prospective Cohort Study </a:t>
            </a:r>
            <a:r>
              <a:rPr lang="en-US" b="1" dirty="0"/>
              <a:t>(also called a concurrent cohort or longitudinal study): </a:t>
            </a:r>
          </a:p>
          <a:p>
            <a:pPr marL="0" indent="0">
              <a:buNone/>
            </a:pPr>
            <a:r>
              <a:rPr lang="en-US" dirty="0"/>
              <a:t>the investigator identifies the original </a:t>
            </a:r>
          </a:p>
          <a:p>
            <a:pPr marL="0" indent="0">
              <a:buNone/>
            </a:pPr>
            <a:r>
              <a:rPr lang="en-US" dirty="0"/>
              <a:t>population at the beginning of the study </a:t>
            </a:r>
          </a:p>
          <a:p>
            <a:pPr marL="0" indent="0">
              <a:buNone/>
            </a:pPr>
            <a:r>
              <a:rPr lang="en-US" dirty="0"/>
              <a:t>and, in effect, follows the subjects</a:t>
            </a:r>
          </a:p>
          <a:p>
            <a:pPr marL="0" indent="0">
              <a:buNone/>
            </a:pPr>
            <a:r>
              <a:rPr lang="en-US" dirty="0"/>
              <a:t>concurrently through calendar time</a:t>
            </a:r>
          </a:p>
          <a:p>
            <a:pPr marL="0" indent="0">
              <a:buNone/>
            </a:pPr>
            <a:r>
              <a:rPr lang="en-US" dirty="0"/>
              <a:t>until the point at which the disease develops or does not develop.</a:t>
            </a:r>
          </a:p>
        </p:txBody>
      </p:sp>
      <p:pic>
        <p:nvPicPr>
          <p:cNvPr id="5" name="Picture 4">
            <a:extLst>
              <a:ext uri="{FF2B5EF4-FFF2-40B4-BE49-F238E27FC236}">
                <a16:creationId xmlns:a16="http://schemas.microsoft.com/office/drawing/2014/main" id="{E3D14AA3-2A0C-32F5-8FC4-762478698177}"/>
              </a:ext>
            </a:extLst>
          </p:cNvPr>
          <p:cNvPicPr>
            <a:picLocks noChangeAspect="1"/>
          </p:cNvPicPr>
          <p:nvPr/>
        </p:nvPicPr>
        <p:blipFill>
          <a:blip r:embed="rId2"/>
          <a:stretch>
            <a:fillRect/>
          </a:stretch>
        </p:blipFill>
        <p:spPr>
          <a:xfrm>
            <a:off x="5437904" y="2268149"/>
            <a:ext cx="3411691" cy="3938155"/>
          </a:xfrm>
          <a:prstGeom prst="rect">
            <a:avLst/>
          </a:prstGeom>
        </p:spPr>
      </p:pic>
    </p:spTree>
    <p:extLst>
      <p:ext uri="{BB962C8B-B14F-4D97-AF65-F5344CB8AC3E}">
        <p14:creationId xmlns:p14="http://schemas.microsoft.com/office/powerpoint/2010/main" val="1160521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80F68C-86AA-F84D-2EDC-0A675944EF3A}"/>
              </a:ext>
            </a:extLst>
          </p:cNvPr>
          <p:cNvSpPr>
            <a:spLocks noGrp="1"/>
          </p:cNvSpPr>
          <p:nvPr>
            <p:ph idx="1"/>
          </p:nvPr>
        </p:nvSpPr>
        <p:spPr>
          <a:xfrm>
            <a:off x="466531" y="2638612"/>
            <a:ext cx="5108876" cy="3465909"/>
          </a:xfrm>
        </p:spPr>
        <p:txBody>
          <a:bodyPr/>
          <a:lstStyle/>
          <a:p>
            <a:r>
              <a:rPr lang="en-US" b="1" u="sng" dirty="0"/>
              <a:t>Retrospective Cohort</a:t>
            </a:r>
            <a:r>
              <a:rPr lang="en-US" b="1" dirty="0"/>
              <a:t> or historical cohort study (also called a nonconcurrent prospective study), </a:t>
            </a:r>
          </a:p>
          <a:p>
            <a:r>
              <a:rPr lang="en-US" sz="2100" dirty="0"/>
              <a:t> it is initiated after the outcomes have occurred.</a:t>
            </a:r>
          </a:p>
          <a:p>
            <a:r>
              <a:rPr lang="en-US" sz="2100" dirty="0"/>
              <a:t> Nevertheless, defining exposure status  is the first step. </a:t>
            </a:r>
            <a:endParaRPr lang="en-US" sz="2400" dirty="0"/>
          </a:p>
          <a:p>
            <a:endParaRPr lang="en-US" dirty="0"/>
          </a:p>
        </p:txBody>
      </p:sp>
      <p:pic>
        <p:nvPicPr>
          <p:cNvPr id="5" name="Picture 4">
            <a:extLst>
              <a:ext uri="{FF2B5EF4-FFF2-40B4-BE49-F238E27FC236}">
                <a16:creationId xmlns:a16="http://schemas.microsoft.com/office/drawing/2014/main" id="{EA5C3399-C8E2-A7E9-AE27-4FF6C6482636}"/>
              </a:ext>
            </a:extLst>
          </p:cNvPr>
          <p:cNvPicPr>
            <a:picLocks noChangeAspect="1"/>
          </p:cNvPicPr>
          <p:nvPr/>
        </p:nvPicPr>
        <p:blipFill>
          <a:blip r:embed="rId2"/>
          <a:stretch>
            <a:fillRect/>
          </a:stretch>
        </p:blipFill>
        <p:spPr>
          <a:xfrm>
            <a:off x="5575407" y="2524150"/>
            <a:ext cx="3267257" cy="3694834"/>
          </a:xfrm>
          <a:prstGeom prst="rect">
            <a:avLst/>
          </a:prstGeom>
        </p:spPr>
      </p:pic>
    </p:spTree>
    <p:extLst>
      <p:ext uri="{BB962C8B-B14F-4D97-AF65-F5344CB8AC3E}">
        <p14:creationId xmlns:p14="http://schemas.microsoft.com/office/powerpoint/2010/main" val="3332499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7A7D4B-9561-214E-A561-13F79C5D37E4}"/>
              </a:ext>
            </a:extLst>
          </p:cNvPr>
          <p:cNvSpPr>
            <a:spLocks noGrp="1"/>
          </p:cNvSpPr>
          <p:nvPr>
            <p:ph idx="1"/>
          </p:nvPr>
        </p:nvSpPr>
        <p:spPr>
          <a:xfrm>
            <a:off x="423429" y="2232407"/>
            <a:ext cx="8297141" cy="1695781"/>
          </a:xfrm>
        </p:spPr>
        <p:txBody>
          <a:bodyPr/>
          <a:lstStyle/>
          <a:p>
            <a:r>
              <a:rPr lang="en-US" dirty="0"/>
              <a:t>The designs for both the prospective cohort study and the retrospective or historical cohort study are identical: we are comparing exposed and unexposed populations. The only difference between them is calendar time.</a:t>
            </a:r>
          </a:p>
        </p:txBody>
      </p:sp>
      <p:pic>
        <p:nvPicPr>
          <p:cNvPr id="5" name="Picture 4">
            <a:extLst>
              <a:ext uri="{FF2B5EF4-FFF2-40B4-BE49-F238E27FC236}">
                <a16:creationId xmlns:a16="http://schemas.microsoft.com/office/drawing/2014/main" id="{006F4757-8EF0-2EB7-A554-CF6203619B71}"/>
              </a:ext>
            </a:extLst>
          </p:cNvPr>
          <p:cNvPicPr>
            <a:picLocks noChangeAspect="1"/>
          </p:cNvPicPr>
          <p:nvPr/>
        </p:nvPicPr>
        <p:blipFill>
          <a:blip r:embed="rId2"/>
          <a:stretch>
            <a:fillRect/>
          </a:stretch>
        </p:blipFill>
        <p:spPr>
          <a:xfrm>
            <a:off x="1124815" y="3612325"/>
            <a:ext cx="7076209" cy="2739521"/>
          </a:xfrm>
          <a:prstGeom prst="rect">
            <a:avLst/>
          </a:prstGeom>
        </p:spPr>
      </p:pic>
    </p:spTree>
    <p:extLst>
      <p:ext uri="{BB962C8B-B14F-4D97-AF65-F5344CB8AC3E}">
        <p14:creationId xmlns:p14="http://schemas.microsoft.com/office/powerpoint/2010/main" val="3719205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3B70-87ED-5D87-626D-2F2FFDFB638E}"/>
              </a:ext>
            </a:extLst>
          </p:cNvPr>
          <p:cNvSpPr>
            <a:spLocks noGrp="1"/>
          </p:cNvSpPr>
          <p:nvPr>
            <p:ph type="title"/>
          </p:nvPr>
        </p:nvSpPr>
        <p:spPr/>
        <p:txBody>
          <a:bodyPr/>
          <a:lstStyle/>
          <a:p>
            <a:pPr algn="ctr"/>
            <a:r>
              <a:rPr lang="en-US" dirty="0"/>
              <a:t>Example of Cohort Studies</a:t>
            </a:r>
          </a:p>
        </p:txBody>
      </p:sp>
      <p:sp>
        <p:nvSpPr>
          <p:cNvPr id="3" name="Content Placeholder 2">
            <a:extLst>
              <a:ext uri="{FF2B5EF4-FFF2-40B4-BE49-F238E27FC236}">
                <a16:creationId xmlns:a16="http://schemas.microsoft.com/office/drawing/2014/main" id="{FFB70062-226F-DE54-3DE6-D6EA4CDE75E1}"/>
              </a:ext>
            </a:extLst>
          </p:cNvPr>
          <p:cNvSpPr>
            <a:spLocks noGrp="1"/>
          </p:cNvSpPr>
          <p:nvPr>
            <p:ph idx="1"/>
          </p:nvPr>
        </p:nvSpPr>
        <p:spPr>
          <a:xfrm>
            <a:off x="866441" y="2489200"/>
            <a:ext cx="3279533" cy="3530600"/>
          </a:xfrm>
        </p:spPr>
        <p:txBody>
          <a:bodyPr/>
          <a:lstStyle/>
          <a:p>
            <a:r>
              <a:rPr lang="en-US" b="1" dirty="0"/>
              <a:t>EXAMPLE 1: THE FRAMINGHAM STUDY </a:t>
            </a:r>
            <a:r>
              <a:rPr lang="en-US" dirty="0"/>
              <a:t>One of the first, most important, and best-known cohort studies is the Framingham Study of cardiovascular disease, which was begun in 1948.</a:t>
            </a:r>
          </a:p>
          <a:p>
            <a:endParaRPr lang="en-US" dirty="0"/>
          </a:p>
          <a:p>
            <a:endParaRPr lang="en-US" dirty="0"/>
          </a:p>
        </p:txBody>
      </p:sp>
      <p:pic>
        <p:nvPicPr>
          <p:cNvPr id="5" name="Picture 4">
            <a:extLst>
              <a:ext uri="{FF2B5EF4-FFF2-40B4-BE49-F238E27FC236}">
                <a16:creationId xmlns:a16="http://schemas.microsoft.com/office/drawing/2014/main" id="{24836BBA-FEAC-E83C-68FA-EC84765A50E4}"/>
              </a:ext>
            </a:extLst>
          </p:cNvPr>
          <p:cNvPicPr>
            <a:picLocks noChangeAspect="1"/>
          </p:cNvPicPr>
          <p:nvPr/>
        </p:nvPicPr>
        <p:blipFill>
          <a:blip r:embed="rId2"/>
          <a:stretch>
            <a:fillRect/>
          </a:stretch>
        </p:blipFill>
        <p:spPr>
          <a:xfrm>
            <a:off x="4145974" y="2489200"/>
            <a:ext cx="4788227" cy="3237707"/>
          </a:xfrm>
          <a:prstGeom prst="rect">
            <a:avLst/>
          </a:prstGeom>
        </p:spPr>
      </p:pic>
    </p:spTree>
    <p:extLst>
      <p:ext uri="{BB962C8B-B14F-4D97-AF65-F5344CB8AC3E}">
        <p14:creationId xmlns:p14="http://schemas.microsoft.com/office/powerpoint/2010/main" val="3296118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2F7A6-6890-23EE-B60D-83CEE466F6D8}"/>
              </a:ext>
            </a:extLst>
          </p:cNvPr>
          <p:cNvSpPr>
            <a:spLocks noGrp="1"/>
          </p:cNvSpPr>
          <p:nvPr>
            <p:ph type="title"/>
          </p:nvPr>
        </p:nvSpPr>
        <p:spPr/>
        <p:txBody>
          <a:bodyPr/>
          <a:lstStyle/>
          <a:p>
            <a:r>
              <a:rPr lang="en-US" dirty="0"/>
              <a:t>Potential Biases in Cohort Studies - </a:t>
            </a:r>
            <a:r>
              <a:rPr lang="en-US" b="1" dirty="0"/>
              <a:t>SELECTION BIASES </a:t>
            </a:r>
            <a:endParaRPr lang="en-US" dirty="0"/>
          </a:p>
        </p:txBody>
      </p:sp>
      <p:sp>
        <p:nvSpPr>
          <p:cNvPr id="3" name="Content Placeholder 2">
            <a:extLst>
              <a:ext uri="{FF2B5EF4-FFF2-40B4-BE49-F238E27FC236}">
                <a16:creationId xmlns:a16="http://schemas.microsoft.com/office/drawing/2014/main" id="{BDB78372-0E50-2377-F1FC-400C77D208AC}"/>
              </a:ext>
            </a:extLst>
          </p:cNvPr>
          <p:cNvSpPr>
            <a:spLocks noGrp="1"/>
          </p:cNvSpPr>
          <p:nvPr>
            <p:ph idx="1"/>
          </p:nvPr>
        </p:nvSpPr>
        <p:spPr>
          <a:xfrm>
            <a:off x="425885" y="2116899"/>
            <a:ext cx="8166970" cy="4446739"/>
          </a:xfrm>
        </p:spPr>
        <p:txBody>
          <a:bodyPr>
            <a:normAutofit lnSpcReduction="10000"/>
          </a:bodyPr>
          <a:lstStyle/>
          <a:p>
            <a:r>
              <a:rPr lang="en-US" dirty="0"/>
              <a:t>Nonparticipation and nonresponse can introduce major biases that can complicate the interpretation of the study findings. </a:t>
            </a:r>
          </a:p>
          <a:p>
            <a:r>
              <a:rPr lang="en-US" dirty="0"/>
              <a:t>If participants refuse to join a cohort, might their characteristics differ sufficiently from those who consent to enroll, and might these differences lead to misguided inferences regarding exposures to outcomes</a:t>
            </a:r>
          </a:p>
          <a:p>
            <a:pPr lvl="1"/>
            <a:r>
              <a:rPr lang="en-US" dirty="0"/>
              <a:t>For example, if those who refuse to join a study are more likely to smoke than those who consent to participate, would our estimate of the effect of smoking on the disease outcome be biased? If smokers who refuse participation are more likely to develop the disease than those who participate, the impact would be to diminish the association toward the null. </a:t>
            </a:r>
          </a:p>
          <a:p>
            <a:pPr lvl="1"/>
            <a:r>
              <a:rPr lang="en-US" dirty="0"/>
              <a:t>Similarly, loss to follow-up can be a serious problem: If people with the disease are selectively lost to follow-up, and those lost to follow-up differ from those not lost to </a:t>
            </a:r>
            <a:r>
              <a:rPr lang="en-US" dirty="0" err="1"/>
              <a:t>followup</a:t>
            </a:r>
            <a:r>
              <a:rPr lang="en-US" dirty="0"/>
              <a:t>, the incidence rates calculated in the exposed and unexposed groups will clearly be difficult to interpret.</a:t>
            </a:r>
          </a:p>
        </p:txBody>
      </p:sp>
    </p:spTree>
    <p:extLst>
      <p:ext uri="{BB962C8B-B14F-4D97-AF65-F5344CB8AC3E}">
        <p14:creationId xmlns:p14="http://schemas.microsoft.com/office/powerpoint/2010/main" val="1162887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0D97-2750-4466-D2B3-5131E9904406}"/>
              </a:ext>
            </a:extLst>
          </p:cNvPr>
          <p:cNvSpPr>
            <a:spLocks noGrp="1"/>
          </p:cNvSpPr>
          <p:nvPr>
            <p:ph type="title"/>
          </p:nvPr>
        </p:nvSpPr>
        <p:spPr/>
        <p:txBody>
          <a:bodyPr/>
          <a:lstStyle/>
          <a:p>
            <a:r>
              <a:rPr lang="en-US" dirty="0"/>
              <a:t>Potential Biases in Cohort Studies - </a:t>
            </a:r>
            <a:r>
              <a:rPr lang="en-US" b="1" dirty="0"/>
              <a:t>INFORMATION BIASES</a:t>
            </a:r>
            <a:endParaRPr lang="en-US" dirty="0"/>
          </a:p>
        </p:txBody>
      </p:sp>
      <p:sp>
        <p:nvSpPr>
          <p:cNvPr id="3" name="Content Placeholder 2">
            <a:extLst>
              <a:ext uri="{FF2B5EF4-FFF2-40B4-BE49-F238E27FC236}">
                <a16:creationId xmlns:a16="http://schemas.microsoft.com/office/drawing/2014/main" id="{A2638577-856C-7B30-2C63-4650320E619B}"/>
              </a:ext>
            </a:extLst>
          </p:cNvPr>
          <p:cNvSpPr>
            <a:spLocks noGrp="1"/>
          </p:cNvSpPr>
          <p:nvPr>
            <p:ph idx="1"/>
          </p:nvPr>
        </p:nvSpPr>
        <p:spPr>
          <a:xfrm>
            <a:off x="513184" y="2489200"/>
            <a:ext cx="8061649" cy="3530600"/>
          </a:xfrm>
        </p:spPr>
        <p:txBody>
          <a:bodyPr>
            <a:normAutofit/>
          </a:bodyPr>
          <a:lstStyle/>
          <a:p>
            <a:pPr>
              <a:buSzPct val="100000"/>
              <a:buFont typeface="+mj-lt"/>
              <a:buAutoNum type="arabicPeriod"/>
            </a:pPr>
            <a:r>
              <a:rPr lang="en-US" dirty="0"/>
              <a:t>If the quality and extent of information obtained is different for exposed persons than for the unexposed persons, a significant bias can be introduced. </a:t>
            </a:r>
          </a:p>
          <a:p>
            <a:pPr lvl="1"/>
            <a:r>
              <a:rPr lang="en-US" dirty="0"/>
              <a:t>This is particularly likely to occur in historical cohort studies, in which information is obtained from past records. </a:t>
            </a:r>
          </a:p>
          <a:p>
            <a:pPr lvl="1"/>
            <a:r>
              <a:rPr lang="en-US" dirty="0"/>
              <a:t>In any cohort study, it is essential that the quality of the information obtained be comparable in both exposed and unexposed individuals.</a:t>
            </a:r>
          </a:p>
        </p:txBody>
      </p:sp>
    </p:spTree>
    <p:extLst>
      <p:ext uri="{BB962C8B-B14F-4D97-AF65-F5344CB8AC3E}">
        <p14:creationId xmlns:p14="http://schemas.microsoft.com/office/powerpoint/2010/main" val="3454041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0B4936-0B2E-09E6-686E-4AA9DE58728E}"/>
              </a:ext>
            </a:extLst>
          </p:cNvPr>
          <p:cNvSpPr>
            <a:spLocks noGrp="1"/>
          </p:cNvSpPr>
          <p:nvPr>
            <p:ph idx="1"/>
          </p:nvPr>
        </p:nvSpPr>
        <p:spPr>
          <a:xfrm>
            <a:off x="587829" y="2489200"/>
            <a:ext cx="8005665" cy="3530600"/>
          </a:xfrm>
        </p:spPr>
        <p:txBody>
          <a:bodyPr/>
          <a:lstStyle/>
          <a:p>
            <a:pPr>
              <a:buSzPct val="100000"/>
              <a:buFont typeface="+mj-lt"/>
              <a:buAutoNum type="arabicPeriod" startAt="2"/>
            </a:pPr>
            <a:r>
              <a:rPr lang="en-US" dirty="0"/>
              <a:t>If the person who decides whether the disease has developed in each subject also knows whether that subject was exposed, and if that person is aware of the hypothesis being tested, that person’s judgment as to whether the disease developed may be biased by that knowledge. This problem can be addressed by “masking” the person who is making the disease assessment and also by determining whether this person was, in fact, aware of each subject’s exposure status.</a:t>
            </a:r>
          </a:p>
          <a:p>
            <a:endParaRPr lang="en-US" dirty="0"/>
          </a:p>
        </p:txBody>
      </p:sp>
      <p:sp>
        <p:nvSpPr>
          <p:cNvPr id="4" name="Title 1">
            <a:extLst>
              <a:ext uri="{FF2B5EF4-FFF2-40B4-BE49-F238E27FC236}">
                <a16:creationId xmlns:a16="http://schemas.microsoft.com/office/drawing/2014/main" id="{1A91CD54-4E03-2A34-254E-73EC39E9AFC9}"/>
              </a:ext>
            </a:extLst>
          </p:cNvPr>
          <p:cNvSpPr>
            <a:spLocks noGrp="1"/>
          </p:cNvSpPr>
          <p:nvPr>
            <p:ph type="title"/>
          </p:nvPr>
        </p:nvSpPr>
        <p:spPr>
          <a:xfrm>
            <a:off x="866775" y="927100"/>
            <a:ext cx="6343650" cy="709613"/>
          </a:xfrm>
        </p:spPr>
        <p:txBody>
          <a:bodyPr/>
          <a:lstStyle/>
          <a:p>
            <a:r>
              <a:rPr lang="en-US" dirty="0"/>
              <a:t>Potential Biases in Cohort Studies - </a:t>
            </a:r>
            <a:r>
              <a:rPr lang="en-US" b="1" dirty="0"/>
              <a:t>INFORMATION BIASES</a:t>
            </a:r>
            <a:endParaRPr lang="en-US" dirty="0"/>
          </a:p>
        </p:txBody>
      </p:sp>
    </p:spTree>
    <p:extLst>
      <p:ext uri="{BB962C8B-B14F-4D97-AF65-F5344CB8AC3E}">
        <p14:creationId xmlns:p14="http://schemas.microsoft.com/office/powerpoint/2010/main" val="1278553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81F9-D312-654C-5BE4-C50214AE02E1}"/>
              </a:ext>
            </a:extLst>
          </p:cNvPr>
          <p:cNvSpPr>
            <a:spLocks noGrp="1"/>
          </p:cNvSpPr>
          <p:nvPr>
            <p:ph type="title"/>
          </p:nvPr>
        </p:nvSpPr>
        <p:spPr>
          <a:xfrm>
            <a:off x="558054" y="1032062"/>
            <a:ext cx="7957297" cy="1093205"/>
          </a:xfrm>
        </p:spPr>
        <p:txBody>
          <a:bodyPr>
            <a:normAutofit fontScale="90000"/>
          </a:bodyPr>
          <a:lstStyle/>
          <a:p>
            <a:r>
              <a:rPr lang="en-US" b="1" dirty="0"/>
              <a:t>Case-Control Studies – </a:t>
            </a:r>
            <a:br>
              <a:rPr lang="en-US" b="1" dirty="0"/>
            </a:br>
            <a:r>
              <a:rPr lang="en-US" b="1" dirty="0"/>
              <a:t>DESIGN OF A CASE-CONTROL STUDY </a:t>
            </a:r>
            <a:br>
              <a:rPr lang="en-US" sz="4050" dirty="0">
                <a:solidFill>
                  <a:srgbClr val="000000"/>
                </a:solidFill>
                <a:latin typeface="Helvetica" panose="020B0604020202020204" pitchFamily="34" charset="0"/>
              </a:rPr>
            </a:br>
            <a:endParaRPr lang="en-US" dirty="0"/>
          </a:p>
        </p:txBody>
      </p:sp>
      <p:sp>
        <p:nvSpPr>
          <p:cNvPr id="3" name="Content Placeholder 2">
            <a:extLst>
              <a:ext uri="{FF2B5EF4-FFF2-40B4-BE49-F238E27FC236}">
                <a16:creationId xmlns:a16="http://schemas.microsoft.com/office/drawing/2014/main" id="{92F88B91-2919-8A5B-5C64-C68AEBF1CB46}"/>
              </a:ext>
            </a:extLst>
          </p:cNvPr>
          <p:cNvSpPr>
            <a:spLocks noGrp="1"/>
          </p:cNvSpPr>
          <p:nvPr>
            <p:ph idx="1"/>
          </p:nvPr>
        </p:nvSpPr>
        <p:spPr>
          <a:xfrm>
            <a:off x="628651" y="2195232"/>
            <a:ext cx="4102070" cy="4121591"/>
          </a:xfrm>
        </p:spPr>
        <p:txBody>
          <a:bodyPr>
            <a:normAutofit lnSpcReduction="10000"/>
          </a:bodyPr>
          <a:lstStyle/>
          <a:p>
            <a:r>
              <a:rPr lang="en-US" sz="1350" dirty="0">
                <a:solidFill>
                  <a:srgbClr val="000000"/>
                </a:solidFill>
                <a:latin typeface="Berkeley"/>
              </a:rPr>
              <a:t>A hypothetical</a:t>
            </a:r>
            <a:r>
              <a:rPr lang="en-US" sz="1350" b="1" dirty="0">
                <a:solidFill>
                  <a:srgbClr val="000000"/>
                </a:solidFill>
                <a:latin typeface="Berkeley"/>
              </a:rPr>
              <a:t> example </a:t>
            </a:r>
            <a:r>
              <a:rPr lang="en-US" sz="1350" dirty="0">
                <a:solidFill>
                  <a:srgbClr val="000000"/>
                </a:solidFill>
                <a:latin typeface="Berkeley"/>
              </a:rPr>
              <a:t>of a case-control study is seen in </a:t>
            </a:r>
            <a:r>
              <a:rPr lang="en-US" sz="1350" dirty="0">
                <a:solidFill>
                  <a:srgbClr val="0080AC"/>
                </a:solidFill>
                <a:latin typeface="Berkeley"/>
              </a:rPr>
              <a:t>Table 7.3</a:t>
            </a:r>
            <a:r>
              <a:rPr lang="en-US" sz="1350" dirty="0">
                <a:solidFill>
                  <a:srgbClr val="000000"/>
                </a:solidFill>
                <a:latin typeface="Berkeley"/>
              </a:rPr>
              <a:t>. </a:t>
            </a:r>
          </a:p>
          <a:p>
            <a:r>
              <a:rPr lang="en-US" sz="1350" dirty="0">
                <a:solidFill>
                  <a:srgbClr val="000000"/>
                </a:solidFill>
                <a:latin typeface="Berkeley"/>
              </a:rPr>
              <a:t>We are conducting a case-control study of whether smoking is related to CHD. </a:t>
            </a:r>
          </a:p>
          <a:p>
            <a:r>
              <a:rPr lang="en-US" sz="1350" dirty="0">
                <a:solidFill>
                  <a:srgbClr val="000000"/>
                </a:solidFill>
                <a:latin typeface="Berkeley"/>
              </a:rPr>
              <a:t>We start with 200 people with CHD (cases) and compare them to 400 people without CHD (controls).</a:t>
            </a:r>
          </a:p>
          <a:p>
            <a:r>
              <a:rPr lang="en-US" sz="1350" dirty="0">
                <a:solidFill>
                  <a:srgbClr val="000000"/>
                </a:solidFill>
                <a:latin typeface="Berkeley"/>
              </a:rPr>
              <a:t>If there is a relationship between a lifetime history of smoking and CHD, we would anticipate that a greater proportion of the CHD cases than of the controls would have been smokers (exposed). </a:t>
            </a:r>
          </a:p>
          <a:p>
            <a:r>
              <a:rPr lang="en-US" sz="1350" dirty="0">
                <a:solidFill>
                  <a:srgbClr val="000000"/>
                </a:solidFill>
                <a:latin typeface="Berkeley"/>
              </a:rPr>
              <a:t>Let’s say we find that of the 200 CHD cases, 112 were smokers and 88 were nonsmokers. </a:t>
            </a:r>
          </a:p>
          <a:p>
            <a:r>
              <a:rPr lang="en-US" sz="1350" dirty="0">
                <a:solidFill>
                  <a:srgbClr val="000000"/>
                </a:solidFill>
                <a:latin typeface="Berkeley"/>
              </a:rPr>
              <a:t>Of the 400 controls, 176 were smokers and 224 were nonsmokers. </a:t>
            </a:r>
          </a:p>
          <a:p>
            <a:r>
              <a:rPr lang="en-US" sz="1350" dirty="0">
                <a:solidFill>
                  <a:srgbClr val="000000"/>
                </a:solidFill>
                <a:latin typeface="Berkeley"/>
              </a:rPr>
              <a:t>Thus 56% of CHD cases were smokers compared to 44% of the controls. </a:t>
            </a:r>
            <a:endParaRPr lang="en-US" dirty="0"/>
          </a:p>
        </p:txBody>
      </p:sp>
      <p:pic>
        <p:nvPicPr>
          <p:cNvPr id="5" name="Picture 4">
            <a:extLst>
              <a:ext uri="{FF2B5EF4-FFF2-40B4-BE49-F238E27FC236}">
                <a16:creationId xmlns:a16="http://schemas.microsoft.com/office/drawing/2014/main" id="{C45A7D18-577B-CCEF-F2C4-8B64CB43AB4E}"/>
              </a:ext>
            </a:extLst>
          </p:cNvPr>
          <p:cNvPicPr>
            <a:picLocks noChangeAspect="1"/>
          </p:cNvPicPr>
          <p:nvPr/>
        </p:nvPicPr>
        <p:blipFill>
          <a:blip r:embed="rId2"/>
          <a:stretch>
            <a:fillRect/>
          </a:stretch>
        </p:blipFill>
        <p:spPr>
          <a:xfrm>
            <a:off x="4730721" y="2714851"/>
            <a:ext cx="4161529" cy="2286740"/>
          </a:xfrm>
          <a:prstGeom prst="rect">
            <a:avLst/>
          </a:prstGeom>
        </p:spPr>
      </p:pic>
    </p:spTree>
    <p:extLst>
      <p:ext uri="{BB962C8B-B14F-4D97-AF65-F5344CB8AC3E}">
        <p14:creationId xmlns:p14="http://schemas.microsoft.com/office/powerpoint/2010/main" val="3940703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06126C-425C-4CA6-C7E8-E60004966D12}"/>
              </a:ext>
            </a:extLst>
          </p:cNvPr>
          <p:cNvSpPr>
            <a:spLocks noGrp="1"/>
          </p:cNvSpPr>
          <p:nvPr>
            <p:ph idx="1"/>
          </p:nvPr>
        </p:nvSpPr>
        <p:spPr>
          <a:xfrm>
            <a:off x="569167" y="2400301"/>
            <a:ext cx="7959013" cy="3530600"/>
          </a:xfrm>
        </p:spPr>
        <p:txBody>
          <a:bodyPr/>
          <a:lstStyle/>
          <a:p>
            <a:pPr>
              <a:buSzPct val="100000"/>
              <a:buFont typeface="+mj-lt"/>
              <a:buAutoNum type="arabicPeriod" startAt="3"/>
            </a:pPr>
            <a:r>
              <a:rPr lang="en-US" dirty="0"/>
              <a:t>As in any study, if the epidemiologists and statisticians who are analyzing the data have strong preconceptions, they may unintentionally introduce their biases into their data analyses and into their interpretation of the study findings.</a:t>
            </a:r>
          </a:p>
        </p:txBody>
      </p:sp>
      <p:sp>
        <p:nvSpPr>
          <p:cNvPr id="5" name="Title 1">
            <a:extLst>
              <a:ext uri="{FF2B5EF4-FFF2-40B4-BE49-F238E27FC236}">
                <a16:creationId xmlns:a16="http://schemas.microsoft.com/office/drawing/2014/main" id="{1859A44A-45F8-05E6-DA76-1E6AFA12D7D6}"/>
              </a:ext>
            </a:extLst>
          </p:cNvPr>
          <p:cNvSpPr>
            <a:spLocks noGrp="1"/>
          </p:cNvSpPr>
          <p:nvPr>
            <p:ph type="title"/>
          </p:nvPr>
        </p:nvSpPr>
        <p:spPr>
          <a:xfrm>
            <a:off x="866440" y="927099"/>
            <a:ext cx="6343202" cy="709865"/>
          </a:xfrm>
        </p:spPr>
        <p:txBody>
          <a:bodyPr/>
          <a:lstStyle/>
          <a:p>
            <a:r>
              <a:rPr lang="en-US" dirty="0"/>
              <a:t>Potential Biases in Cohort Studies - </a:t>
            </a:r>
            <a:r>
              <a:rPr lang="en-US" b="1" dirty="0"/>
              <a:t>INFORMATION BIASES</a:t>
            </a:r>
            <a:endParaRPr lang="en-US" dirty="0"/>
          </a:p>
        </p:txBody>
      </p:sp>
    </p:spTree>
    <p:extLst>
      <p:ext uri="{BB962C8B-B14F-4D97-AF65-F5344CB8AC3E}">
        <p14:creationId xmlns:p14="http://schemas.microsoft.com/office/powerpoint/2010/main" val="1429932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EF852-3207-C294-8AC7-88350D65DC99}"/>
              </a:ext>
            </a:extLst>
          </p:cNvPr>
          <p:cNvSpPr>
            <a:spLocks noGrp="1"/>
          </p:cNvSpPr>
          <p:nvPr>
            <p:ph type="title"/>
          </p:nvPr>
        </p:nvSpPr>
        <p:spPr/>
        <p:txBody>
          <a:bodyPr/>
          <a:lstStyle/>
          <a:p>
            <a:r>
              <a:rPr lang="en-US" dirty="0"/>
              <a:t>When Is a Cohort Study Warranted?</a:t>
            </a:r>
          </a:p>
        </p:txBody>
      </p:sp>
      <p:pic>
        <p:nvPicPr>
          <p:cNvPr id="5" name="Content Placeholder 4">
            <a:extLst>
              <a:ext uri="{FF2B5EF4-FFF2-40B4-BE49-F238E27FC236}">
                <a16:creationId xmlns:a16="http://schemas.microsoft.com/office/drawing/2014/main" id="{AFA267E0-B218-0AD8-6208-4D6FEE7F8689}"/>
              </a:ext>
            </a:extLst>
          </p:cNvPr>
          <p:cNvPicPr>
            <a:picLocks noGrp="1" noChangeAspect="1"/>
          </p:cNvPicPr>
          <p:nvPr>
            <p:ph idx="1"/>
          </p:nvPr>
        </p:nvPicPr>
        <p:blipFill>
          <a:blip r:embed="rId2"/>
          <a:stretch>
            <a:fillRect/>
          </a:stretch>
        </p:blipFill>
        <p:spPr>
          <a:xfrm>
            <a:off x="5311035" y="2248678"/>
            <a:ext cx="3269293" cy="4128063"/>
          </a:xfrm>
        </p:spPr>
      </p:pic>
      <p:sp>
        <p:nvSpPr>
          <p:cNvPr id="6" name="TextBox 5">
            <a:extLst>
              <a:ext uri="{FF2B5EF4-FFF2-40B4-BE49-F238E27FC236}">
                <a16:creationId xmlns:a16="http://schemas.microsoft.com/office/drawing/2014/main" id="{202A2E53-069D-3745-E411-118FD21E30EF}"/>
              </a:ext>
            </a:extLst>
          </p:cNvPr>
          <p:cNvSpPr txBox="1"/>
          <p:nvPr/>
        </p:nvSpPr>
        <p:spPr>
          <a:xfrm>
            <a:off x="563671" y="2400301"/>
            <a:ext cx="4546948" cy="3693319"/>
          </a:xfrm>
          <a:prstGeom prst="rect">
            <a:avLst/>
          </a:prstGeom>
          <a:noFill/>
        </p:spPr>
        <p:txBody>
          <a:bodyPr wrap="square" rtlCol="0">
            <a:spAutoFit/>
          </a:bodyPr>
          <a:lstStyle/>
          <a:p>
            <a:r>
              <a:rPr lang="en-US" dirty="0"/>
              <a:t>Fig. 8.11A to C reviews the basic steps in a cohort study, beginning with identifying an exposed group and an unexposed group (see Fig. 8.11A). </a:t>
            </a:r>
          </a:p>
          <a:p>
            <a:r>
              <a:rPr lang="en-US" dirty="0"/>
              <a:t>We then ascertain the rate of development of disease (incidence) in both the exposed and the unexposed groups (see Fig. 8.11B). If the exposure is associated with disease, we would expect to find a greater incidence rate of disease in the exposed group than in the unexposed group, as shown schematically in Fig. 8.11C.</a:t>
            </a:r>
          </a:p>
        </p:txBody>
      </p:sp>
    </p:spTree>
    <p:extLst>
      <p:ext uri="{BB962C8B-B14F-4D97-AF65-F5344CB8AC3E}">
        <p14:creationId xmlns:p14="http://schemas.microsoft.com/office/powerpoint/2010/main" val="2348513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A202-8173-D369-5F56-B2F828FD10D2}"/>
              </a:ext>
            </a:extLst>
          </p:cNvPr>
          <p:cNvSpPr>
            <a:spLocks noGrp="1"/>
          </p:cNvSpPr>
          <p:nvPr>
            <p:ph type="title"/>
          </p:nvPr>
        </p:nvSpPr>
        <p:spPr/>
        <p:txBody>
          <a:bodyPr/>
          <a:lstStyle/>
          <a:p>
            <a:r>
              <a:rPr lang="en-US" dirty="0"/>
              <a:t>When Is a Cohort Study Warranted?</a:t>
            </a:r>
          </a:p>
        </p:txBody>
      </p:sp>
      <p:sp>
        <p:nvSpPr>
          <p:cNvPr id="3" name="Content Placeholder 2">
            <a:extLst>
              <a:ext uri="{FF2B5EF4-FFF2-40B4-BE49-F238E27FC236}">
                <a16:creationId xmlns:a16="http://schemas.microsoft.com/office/drawing/2014/main" id="{633F2358-C443-E816-8320-01F243F010CC}"/>
              </a:ext>
            </a:extLst>
          </p:cNvPr>
          <p:cNvSpPr>
            <a:spLocks noGrp="1"/>
          </p:cNvSpPr>
          <p:nvPr>
            <p:ph idx="1"/>
          </p:nvPr>
        </p:nvSpPr>
        <p:spPr>
          <a:xfrm>
            <a:off x="513567" y="2141951"/>
            <a:ext cx="8229600" cy="3877849"/>
          </a:xfrm>
        </p:spPr>
        <p:txBody>
          <a:bodyPr>
            <a:normAutofit lnSpcReduction="10000"/>
          </a:bodyPr>
          <a:lstStyle/>
          <a:p>
            <a:r>
              <a:rPr lang="en-US" dirty="0"/>
              <a:t>Clearly, to carry out a cohort study, we must have some idea of which exposures are suspected a priori as possible causes of a disease and are therefore worth investigating. </a:t>
            </a:r>
          </a:p>
          <a:p>
            <a:r>
              <a:rPr lang="en-US" dirty="0"/>
              <a:t>Consequently, a cohort study is indicated when good evidence suggests an association of a disease with a certain exposure or exposures (evidence obtained from either clinical observations or case-control or other types of studies). </a:t>
            </a:r>
          </a:p>
          <a:p>
            <a:r>
              <a:rPr lang="en-US" dirty="0"/>
              <a:t>Because cohort studies often involve follow-up of populations over a long period, the cohort approach is particularly attractive when we can minimize attrition (losses to follow-up) of the study population. </a:t>
            </a:r>
          </a:p>
          <a:p>
            <a:r>
              <a:rPr lang="en-US" dirty="0"/>
              <a:t>Consequently, such studies are generally easier to conduct when the interval between the exposure and the development of disease is short.</a:t>
            </a:r>
          </a:p>
        </p:txBody>
      </p:sp>
    </p:spTree>
    <p:extLst>
      <p:ext uri="{BB962C8B-B14F-4D97-AF65-F5344CB8AC3E}">
        <p14:creationId xmlns:p14="http://schemas.microsoft.com/office/powerpoint/2010/main" val="3247076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0C4F6-EA15-C4D8-B146-6013B5F76732}"/>
              </a:ext>
            </a:extLst>
          </p:cNvPr>
          <p:cNvSpPr>
            <a:spLocks noGrp="1"/>
          </p:cNvSpPr>
          <p:nvPr>
            <p:ph type="title"/>
          </p:nvPr>
        </p:nvSpPr>
        <p:spPr/>
        <p:txBody>
          <a:bodyPr>
            <a:normAutofit fontScale="90000"/>
          </a:bodyPr>
          <a:lstStyle/>
          <a:p>
            <a:r>
              <a:rPr lang="en-US" sz="2400" b="1" dirty="0">
                <a:solidFill>
                  <a:srgbClr val="000000"/>
                </a:solidFill>
                <a:latin typeface="Helvetica" panose="020B0604020202020204" pitchFamily="34" charset="0"/>
              </a:rPr>
              <a:t>POTENTIAL BIASES IN CASE-CONTROL STUDIES - Selection Bias </a:t>
            </a:r>
            <a:endParaRPr lang="en-US" sz="4950" dirty="0"/>
          </a:p>
        </p:txBody>
      </p:sp>
      <p:sp>
        <p:nvSpPr>
          <p:cNvPr id="3" name="Content Placeholder 2">
            <a:extLst>
              <a:ext uri="{FF2B5EF4-FFF2-40B4-BE49-F238E27FC236}">
                <a16:creationId xmlns:a16="http://schemas.microsoft.com/office/drawing/2014/main" id="{A6A5B2C4-9452-600F-F9C9-279DE8E6710F}"/>
              </a:ext>
            </a:extLst>
          </p:cNvPr>
          <p:cNvSpPr>
            <a:spLocks noGrp="1"/>
          </p:cNvSpPr>
          <p:nvPr>
            <p:ph idx="1"/>
          </p:nvPr>
        </p:nvSpPr>
        <p:spPr>
          <a:xfrm>
            <a:off x="643813" y="2489200"/>
            <a:ext cx="7921690" cy="3530600"/>
          </a:xfrm>
        </p:spPr>
        <p:txBody>
          <a:bodyPr>
            <a:normAutofit fontScale="92500" lnSpcReduction="10000"/>
          </a:bodyPr>
          <a:lstStyle/>
          <a:p>
            <a:pPr marL="0" indent="0">
              <a:buNone/>
            </a:pPr>
            <a:r>
              <a:rPr lang="en-US" sz="1950" b="1" dirty="0">
                <a:solidFill>
                  <a:srgbClr val="000000"/>
                </a:solidFill>
                <a:latin typeface="Berkeley"/>
              </a:rPr>
              <a:t>1. Sources of Cases. </a:t>
            </a:r>
          </a:p>
          <a:p>
            <a:r>
              <a:rPr lang="en-US" sz="1800" dirty="0">
                <a:solidFill>
                  <a:srgbClr val="000000"/>
                </a:solidFill>
                <a:latin typeface="Berkeley"/>
              </a:rPr>
              <a:t>If cases are selected from a </a:t>
            </a:r>
            <a:r>
              <a:rPr lang="en-US" sz="1800" u="sng" dirty="0">
                <a:solidFill>
                  <a:srgbClr val="000000"/>
                </a:solidFill>
                <a:latin typeface="Berkeley"/>
              </a:rPr>
              <a:t>single hospital</a:t>
            </a:r>
            <a:r>
              <a:rPr lang="en-US" sz="1800" dirty="0">
                <a:solidFill>
                  <a:srgbClr val="000000"/>
                </a:solidFill>
                <a:latin typeface="Berkeley"/>
              </a:rPr>
              <a:t>, any risk factors that are identified may be unique to that hospital as a result of referral patterns or other factors, and the results may </a:t>
            </a:r>
            <a:r>
              <a:rPr lang="en-US" sz="1800" u="sng" dirty="0">
                <a:solidFill>
                  <a:srgbClr val="000000"/>
                </a:solidFill>
                <a:latin typeface="Berkeley"/>
              </a:rPr>
              <a:t>not be generalizable to all patients with the disease</a:t>
            </a:r>
            <a:r>
              <a:rPr lang="en-US" sz="1800" dirty="0">
                <a:solidFill>
                  <a:srgbClr val="000000"/>
                </a:solidFill>
                <a:latin typeface="Berkeley"/>
              </a:rPr>
              <a:t>. </a:t>
            </a:r>
          </a:p>
          <a:p>
            <a:r>
              <a:rPr lang="en-US" sz="1800" dirty="0">
                <a:solidFill>
                  <a:srgbClr val="000000"/>
                </a:solidFill>
                <a:latin typeface="Berkeley"/>
              </a:rPr>
              <a:t>Consequently, if hospitalized cases are to be used</a:t>
            </a:r>
            <a:r>
              <a:rPr lang="en-US" sz="1800" u="sng" dirty="0">
                <a:solidFill>
                  <a:srgbClr val="000000"/>
                </a:solidFill>
                <a:latin typeface="Berkeley"/>
              </a:rPr>
              <a:t>, it is desirable to select the cases from several hospitals in the community. </a:t>
            </a:r>
          </a:p>
          <a:p>
            <a:r>
              <a:rPr lang="en-US" sz="1800" dirty="0">
                <a:solidFill>
                  <a:srgbClr val="000000"/>
                </a:solidFill>
                <a:latin typeface="Berkeley"/>
              </a:rPr>
              <a:t>Furthermore, if the hospital from which the cases are drawn is a tertiary care facility, which selectively admits a large number of severely ill patients, any risk factors identified in the study may be risk factors only in persons with severe forms of the disease. </a:t>
            </a:r>
          </a:p>
          <a:p>
            <a:r>
              <a:rPr lang="en-US" sz="1800" dirty="0">
                <a:solidFill>
                  <a:srgbClr val="000000"/>
                </a:solidFill>
                <a:latin typeface="Berkeley"/>
              </a:rPr>
              <a:t>In any event, it is essential that in case-control studies, the criteria for eligibility be carefully specified in writing before the study is begun. </a:t>
            </a:r>
            <a:endParaRPr lang="en-US" sz="2700" dirty="0"/>
          </a:p>
        </p:txBody>
      </p:sp>
    </p:spTree>
    <p:extLst>
      <p:ext uri="{BB962C8B-B14F-4D97-AF65-F5344CB8AC3E}">
        <p14:creationId xmlns:p14="http://schemas.microsoft.com/office/powerpoint/2010/main" val="2576106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4693-E7AB-9F81-70BF-DEF645F4C742}"/>
              </a:ext>
            </a:extLst>
          </p:cNvPr>
          <p:cNvSpPr>
            <a:spLocks noGrp="1"/>
          </p:cNvSpPr>
          <p:nvPr>
            <p:ph type="title"/>
          </p:nvPr>
        </p:nvSpPr>
        <p:spPr/>
        <p:txBody>
          <a:bodyPr>
            <a:normAutofit fontScale="90000"/>
          </a:bodyPr>
          <a:lstStyle/>
          <a:p>
            <a:r>
              <a:rPr lang="en-US" sz="2400" b="1" dirty="0">
                <a:solidFill>
                  <a:srgbClr val="000000"/>
                </a:solidFill>
                <a:latin typeface="Helvetica" panose="020B0604020202020204" pitchFamily="34" charset="0"/>
              </a:rPr>
              <a:t>POTENTIAL BIASES IN CASE-CONTROL STUDIES - Selection Bias </a:t>
            </a:r>
            <a:endParaRPr lang="en-US" sz="2400" dirty="0"/>
          </a:p>
        </p:txBody>
      </p:sp>
      <p:sp>
        <p:nvSpPr>
          <p:cNvPr id="3" name="Content Placeholder 2">
            <a:extLst>
              <a:ext uri="{FF2B5EF4-FFF2-40B4-BE49-F238E27FC236}">
                <a16:creationId xmlns:a16="http://schemas.microsoft.com/office/drawing/2014/main" id="{79DF78F1-695A-806B-2371-E97EA316EF4C}"/>
              </a:ext>
            </a:extLst>
          </p:cNvPr>
          <p:cNvSpPr>
            <a:spLocks noGrp="1"/>
          </p:cNvSpPr>
          <p:nvPr>
            <p:ph idx="1"/>
          </p:nvPr>
        </p:nvSpPr>
        <p:spPr>
          <a:xfrm>
            <a:off x="628650" y="2226468"/>
            <a:ext cx="8179173" cy="3720493"/>
          </a:xfrm>
        </p:spPr>
        <p:txBody>
          <a:bodyPr>
            <a:normAutofit lnSpcReduction="10000"/>
          </a:bodyPr>
          <a:lstStyle/>
          <a:p>
            <a:pPr marL="0" indent="0">
              <a:buNone/>
            </a:pPr>
            <a:r>
              <a:rPr lang="en-US" sz="1800" b="1" dirty="0">
                <a:solidFill>
                  <a:srgbClr val="000000"/>
                </a:solidFill>
                <a:latin typeface="Berkeley"/>
              </a:rPr>
              <a:t>2. Using Incident or Prevalent Cases</a:t>
            </a:r>
            <a:r>
              <a:rPr lang="en-US" sz="1350" b="1" dirty="0">
                <a:solidFill>
                  <a:srgbClr val="000000"/>
                </a:solidFill>
                <a:latin typeface="Berkeley"/>
              </a:rPr>
              <a:t>. </a:t>
            </a:r>
          </a:p>
          <a:p>
            <a:r>
              <a:rPr lang="en-US" sz="1350" dirty="0">
                <a:solidFill>
                  <a:srgbClr val="000000"/>
                </a:solidFill>
                <a:latin typeface="Berkeley"/>
              </a:rPr>
              <a:t>An important consideration in case-control studies is whether to include incident cases of a disease (newly diagnosed cases) or prevalent cases of the disease (people who may have had the disease for some time).</a:t>
            </a:r>
          </a:p>
          <a:p>
            <a:r>
              <a:rPr lang="en-US" sz="1350" dirty="0">
                <a:solidFill>
                  <a:srgbClr val="000000"/>
                </a:solidFill>
                <a:latin typeface="Berkeley"/>
              </a:rPr>
              <a:t>The problem with use of incident cases is that we must often wait for new cases to be diagnosed; whereas if we use prevalent cases, which have already been diagnosed, a larger number of cases is often available for study. </a:t>
            </a:r>
          </a:p>
          <a:p>
            <a:r>
              <a:rPr lang="en-US" sz="1350" dirty="0">
                <a:solidFill>
                  <a:srgbClr val="000000"/>
                </a:solidFill>
                <a:latin typeface="Berkeley"/>
              </a:rPr>
              <a:t>However, despite this practical advantage of using prevalent cases, it is generally preferable to use incident cases of the disease in case-control studies of disease etiology. </a:t>
            </a:r>
          </a:p>
          <a:p>
            <a:r>
              <a:rPr lang="en-US" sz="1350" dirty="0">
                <a:solidFill>
                  <a:srgbClr val="000000"/>
                </a:solidFill>
                <a:latin typeface="Berkeley"/>
              </a:rPr>
              <a:t>The reason is that any risk factors we may identify in a study using prevalent cases may be related more to </a:t>
            </a:r>
            <a:r>
              <a:rPr lang="en-US" sz="1350" i="1" dirty="0">
                <a:solidFill>
                  <a:srgbClr val="000000"/>
                </a:solidFill>
                <a:latin typeface="Berkeley"/>
              </a:rPr>
              <a:t>survival </a:t>
            </a:r>
            <a:r>
              <a:rPr lang="en-US" sz="1350" dirty="0">
                <a:solidFill>
                  <a:srgbClr val="000000"/>
                </a:solidFill>
                <a:latin typeface="Berkeley"/>
              </a:rPr>
              <a:t>with the disease than to the development of the disease </a:t>
            </a:r>
            <a:r>
              <a:rPr lang="en-US" sz="1350" i="1" dirty="0">
                <a:solidFill>
                  <a:srgbClr val="000000"/>
                </a:solidFill>
                <a:latin typeface="Berkeley"/>
              </a:rPr>
              <a:t>(incidence). </a:t>
            </a:r>
          </a:p>
          <a:p>
            <a:r>
              <a:rPr lang="en-US" sz="1350" dirty="0">
                <a:solidFill>
                  <a:srgbClr val="000000"/>
                </a:solidFill>
                <a:latin typeface="Berkeley"/>
              </a:rPr>
              <a:t>If, for example, most people who develop the disease die soon after diagnosis, they will be underrepresented in a study that uses prevalent cases, and such a study is more likely to include longer-term survivors. </a:t>
            </a:r>
          </a:p>
          <a:p>
            <a:r>
              <a:rPr lang="en-US" sz="1350" dirty="0">
                <a:solidFill>
                  <a:srgbClr val="000000"/>
                </a:solidFill>
                <a:latin typeface="Berkeley"/>
              </a:rPr>
              <a:t>This would constitute a highly nonrepresentative group of cases, and any risk factors identified with this nonrepresentative group may not be a general characteristic of all patients with the disease, but only of survivors. </a:t>
            </a:r>
            <a:endParaRPr lang="en-US" dirty="0"/>
          </a:p>
        </p:txBody>
      </p:sp>
    </p:spTree>
    <p:extLst>
      <p:ext uri="{BB962C8B-B14F-4D97-AF65-F5344CB8AC3E}">
        <p14:creationId xmlns:p14="http://schemas.microsoft.com/office/powerpoint/2010/main" val="3872988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2097F-07C7-62EA-CBAA-4F583272C57D}"/>
              </a:ext>
            </a:extLst>
          </p:cNvPr>
          <p:cNvSpPr>
            <a:spLocks noGrp="1"/>
          </p:cNvSpPr>
          <p:nvPr>
            <p:ph type="title"/>
          </p:nvPr>
        </p:nvSpPr>
        <p:spPr/>
        <p:txBody>
          <a:bodyPr>
            <a:normAutofit fontScale="90000"/>
          </a:bodyPr>
          <a:lstStyle/>
          <a:p>
            <a:r>
              <a:rPr lang="en-US" sz="2400" b="1" dirty="0">
                <a:solidFill>
                  <a:srgbClr val="000000"/>
                </a:solidFill>
                <a:latin typeface="Helvetica" panose="020B0604020202020204" pitchFamily="34" charset="0"/>
              </a:rPr>
              <a:t>POTENTIAL BIASES IN CASE-CONTROL STUDIES - Selection Bias </a:t>
            </a:r>
            <a:endParaRPr lang="en-US" sz="2400" dirty="0"/>
          </a:p>
        </p:txBody>
      </p:sp>
      <p:sp>
        <p:nvSpPr>
          <p:cNvPr id="3" name="Content Placeholder 2">
            <a:extLst>
              <a:ext uri="{FF2B5EF4-FFF2-40B4-BE49-F238E27FC236}">
                <a16:creationId xmlns:a16="http://schemas.microsoft.com/office/drawing/2014/main" id="{25C22C20-61EA-E9E4-5190-FB868B8DBF91}"/>
              </a:ext>
            </a:extLst>
          </p:cNvPr>
          <p:cNvSpPr>
            <a:spLocks noGrp="1"/>
          </p:cNvSpPr>
          <p:nvPr>
            <p:ph idx="1"/>
          </p:nvPr>
        </p:nvSpPr>
        <p:spPr>
          <a:xfrm>
            <a:off x="597159" y="2248678"/>
            <a:ext cx="8080310" cy="3771122"/>
          </a:xfrm>
        </p:spPr>
        <p:txBody>
          <a:bodyPr>
            <a:normAutofit/>
          </a:bodyPr>
          <a:lstStyle/>
          <a:p>
            <a:pPr marL="0" indent="0">
              <a:buNone/>
            </a:pPr>
            <a:r>
              <a:rPr lang="en-US" sz="2000" b="1" u="sng" dirty="0">
                <a:solidFill>
                  <a:srgbClr val="000000"/>
                </a:solidFill>
                <a:latin typeface="Helvetica" panose="020B0604020202020204" pitchFamily="34" charset="0"/>
              </a:rPr>
              <a:t>Selection of Controls </a:t>
            </a:r>
            <a:endParaRPr lang="en-US" sz="2000" u="sng" dirty="0">
              <a:solidFill>
                <a:srgbClr val="000000"/>
              </a:solidFill>
              <a:latin typeface="Berkeley"/>
            </a:endParaRPr>
          </a:p>
          <a:p>
            <a:r>
              <a:rPr lang="en-US" dirty="0">
                <a:solidFill>
                  <a:srgbClr val="000000"/>
                </a:solidFill>
                <a:latin typeface="Berkeley"/>
              </a:rPr>
              <a:t>A fundamental conceptual issue relating to selection of controls is whether the controls should </a:t>
            </a:r>
            <a:r>
              <a:rPr lang="en-US" b="1" dirty="0">
                <a:solidFill>
                  <a:srgbClr val="000000"/>
                </a:solidFill>
                <a:latin typeface="Berkeley"/>
              </a:rPr>
              <a:t>be similar to the cases in all respects other than having the disease in question</a:t>
            </a:r>
            <a:r>
              <a:rPr lang="en-US" dirty="0">
                <a:solidFill>
                  <a:srgbClr val="000000"/>
                </a:solidFill>
                <a:latin typeface="Berkeley"/>
              </a:rPr>
              <a:t>, or whether they should be representative of all persons without the disease in the population from which the cases are selected. </a:t>
            </a:r>
          </a:p>
          <a:p>
            <a:endParaRPr lang="en-US" dirty="0">
              <a:solidFill>
                <a:srgbClr val="000000"/>
              </a:solidFill>
              <a:latin typeface="Berkeley"/>
            </a:endParaRPr>
          </a:p>
          <a:p>
            <a:r>
              <a:rPr lang="en-US" dirty="0">
                <a:solidFill>
                  <a:srgbClr val="000000"/>
                </a:solidFill>
                <a:latin typeface="Berkeley"/>
              </a:rPr>
              <a:t>This question has stimulated considerable discussion, but in actuality, the characteristics of the </a:t>
            </a:r>
            <a:r>
              <a:rPr lang="en-US" dirty="0" err="1">
                <a:solidFill>
                  <a:srgbClr val="000000"/>
                </a:solidFill>
                <a:latin typeface="Berkeley"/>
              </a:rPr>
              <a:t>nondiseased</a:t>
            </a:r>
            <a:r>
              <a:rPr lang="en-US" dirty="0">
                <a:solidFill>
                  <a:srgbClr val="000000"/>
                </a:solidFill>
                <a:latin typeface="Berkeley"/>
              </a:rPr>
              <a:t> people in the population from which the cases are selected are often not known, because the reference population may not be well defined. </a:t>
            </a:r>
          </a:p>
        </p:txBody>
      </p:sp>
    </p:spTree>
    <p:extLst>
      <p:ext uri="{BB962C8B-B14F-4D97-AF65-F5344CB8AC3E}">
        <p14:creationId xmlns:p14="http://schemas.microsoft.com/office/powerpoint/2010/main" val="308340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AAB0E-86D4-80BF-F2A1-A7A4B48477ED}"/>
              </a:ext>
            </a:extLst>
          </p:cNvPr>
          <p:cNvSpPr>
            <a:spLocks noGrp="1"/>
          </p:cNvSpPr>
          <p:nvPr>
            <p:ph type="title"/>
          </p:nvPr>
        </p:nvSpPr>
        <p:spPr/>
        <p:txBody>
          <a:bodyPr>
            <a:normAutofit fontScale="90000"/>
          </a:bodyPr>
          <a:lstStyle/>
          <a:p>
            <a:r>
              <a:rPr lang="en-US" sz="2400" b="1" dirty="0">
                <a:solidFill>
                  <a:srgbClr val="000000"/>
                </a:solidFill>
                <a:latin typeface="Helvetica" panose="020B0604020202020204" pitchFamily="34" charset="0"/>
              </a:rPr>
              <a:t>POTENTIAL BIASES IN CASE-CONTROL STUDIES - Selection Bias </a:t>
            </a:r>
            <a:endParaRPr lang="en-US" sz="2400" dirty="0"/>
          </a:p>
        </p:txBody>
      </p:sp>
      <p:sp>
        <p:nvSpPr>
          <p:cNvPr id="3" name="Content Placeholder 2">
            <a:extLst>
              <a:ext uri="{FF2B5EF4-FFF2-40B4-BE49-F238E27FC236}">
                <a16:creationId xmlns:a16="http://schemas.microsoft.com/office/drawing/2014/main" id="{BF0063D6-4EA4-5DF8-51D7-DA6D137F06DF}"/>
              </a:ext>
            </a:extLst>
          </p:cNvPr>
          <p:cNvSpPr>
            <a:spLocks noGrp="1"/>
          </p:cNvSpPr>
          <p:nvPr>
            <p:ph idx="1"/>
          </p:nvPr>
        </p:nvSpPr>
        <p:spPr>
          <a:xfrm>
            <a:off x="559837" y="2202024"/>
            <a:ext cx="8005665" cy="3817776"/>
          </a:xfrm>
        </p:spPr>
        <p:txBody>
          <a:bodyPr>
            <a:normAutofit/>
          </a:bodyPr>
          <a:lstStyle/>
          <a:p>
            <a:pPr marL="0" indent="0">
              <a:buNone/>
            </a:pPr>
            <a:r>
              <a:rPr lang="en-US" sz="2400" b="1" dirty="0">
                <a:solidFill>
                  <a:srgbClr val="000000"/>
                </a:solidFill>
                <a:latin typeface="Berkeley"/>
              </a:rPr>
              <a:t>3. Sources of Controls :</a:t>
            </a:r>
          </a:p>
          <a:p>
            <a:r>
              <a:rPr lang="en-US" dirty="0">
                <a:solidFill>
                  <a:srgbClr val="000000"/>
                </a:solidFill>
                <a:latin typeface="Berkeley"/>
              </a:rPr>
              <a:t>Controls may be selected from </a:t>
            </a:r>
            <a:r>
              <a:rPr lang="en-US" dirty="0" err="1">
                <a:solidFill>
                  <a:srgbClr val="000000"/>
                </a:solidFill>
                <a:latin typeface="Berkeley"/>
              </a:rPr>
              <a:t>nonhospitalized</a:t>
            </a:r>
            <a:r>
              <a:rPr lang="en-US" dirty="0">
                <a:solidFill>
                  <a:srgbClr val="000000"/>
                </a:solidFill>
                <a:latin typeface="Berkeley"/>
              </a:rPr>
              <a:t> persons living in the community, from outpatient clinics, or from hospitalized patients admitted for diseases other than that for which the cases were admitted. </a:t>
            </a:r>
          </a:p>
          <a:p>
            <a:r>
              <a:rPr lang="en-US" sz="1600" i="1" dirty="0">
                <a:solidFill>
                  <a:srgbClr val="000000"/>
                </a:solidFill>
                <a:latin typeface="Berkeley"/>
              </a:rPr>
              <a:t>Use of </a:t>
            </a:r>
            <a:r>
              <a:rPr lang="en-US" sz="1600" i="1" dirty="0" err="1">
                <a:solidFill>
                  <a:srgbClr val="000000"/>
                </a:solidFill>
                <a:latin typeface="Berkeley"/>
              </a:rPr>
              <a:t>Nonhospitalized</a:t>
            </a:r>
            <a:r>
              <a:rPr lang="en-US" sz="1600" i="1" dirty="0">
                <a:solidFill>
                  <a:srgbClr val="000000"/>
                </a:solidFill>
                <a:latin typeface="Berkeley"/>
              </a:rPr>
              <a:t> People as Controls. </a:t>
            </a:r>
            <a:r>
              <a:rPr lang="en-US" sz="1600" dirty="0" err="1">
                <a:solidFill>
                  <a:srgbClr val="000000"/>
                </a:solidFill>
                <a:latin typeface="Berkeley"/>
              </a:rPr>
              <a:t>Nonhospitalized</a:t>
            </a:r>
            <a:r>
              <a:rPr lang="en-US" sz="1600" dirty="0">
                <a:solidFill>
                  <a:srgbClr val="000000"/>
                </a:solidFill>
                <a:latin typeface="Berkeley"/>
              </a:rPr>
              <a:t> controls may be selected from several sources in the community. Ideally, a probability sample of the total population might be selected, but as a practical matter, this is </a:t>
            </a:r>
            <a:r>
              <a:rPr lang="en-US" sz="1600" b="1" u="sng" dirty="0">
                <a:solidFill>
                  <a:srgbClr val="000000"/>
                </a:solidFill>
                <a:latin typeface="Berkeley"/>
              </a:rPr>
              <a:t>rarely possible</a:t>
            </a:r>
            <a:r>
              <a:rPr lang="en-US" sz="1600" dirty="0">
                <a:solidFill>
                  <a:srgbClr val="000000"/>
                </a:solidFill>
                <a:latin typeface="Berkeley"/>
              </a:rPr>
              <a:t>. </a:t>
            </a:r>
          </a:p>
          <a:p>
            <a:r>
              <a:rPr lang="en-US" sz="1600" dirty="0">
                <a:solidFill>
                  <a:srgbClr val="000000"/>
                </a:solidFill>
                <a:latin typeface="Berkeley"/>
              </a:rPr>
              <a:t>However, they represent a sample of an ill-defined reference population that usually cannot be characterized and thus to which results </a:t>
            </a:r>
            <a:r>
              <a:rPr lang="en-US" sz="1600" u="sng" dirty="0">
                <a:solidFill>
                  <a:srgbClr val="000000"/>
                </a:solidFill>
                <a:latin typeface="Berkeley"/>
              </a:rPr>
              <a:t>cannot be generalized</a:t>
            </a:r>
            <a:r>
              <a:rPr lang="en-US" sz="1600" dirty="0">
                <a:solidFill>
                  <a:srgbClr val="000000"/>
                </a:solidFill>
                <a:latin typeface="Berkeley"/>
              </a:rPr>
              <a:t>. Moreover, </a:t>
            </a:r>
            <a:r>
              <a:rPr lang="en-US" sz="1600" u="sng" dirty="0">
                <a:solidFill>
                  <a:srgbClr val="000000"/>
                </a:solidFill>
                <a:latin typeface="Berkeley"/>
              </a:rPr>
              <a:t>hospital patients differ from people in the community. </a:t>
            </a:r>
          </a:p>
        </p:txBody>
      </p:sp>
    </p:spTree>
    <p:extLst>
      <p:ext uri="{BB962C8B-B14F-4D97-AF65-F5344CB8AC3E}">
        <p14:creationId xmlns:p14="http://schemas.microsoft.com/office/powerpoint/2010/main" val="4066183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28995-FC9E-F10A-B9BB-17C5ED1860D9}"/>
              </a:ext>
            </a:extLst>
          </p:cNvPr>
          <p:cNvSpPr>
            <a:spLocks noGrp="1"/>
          </p:cNvSpPr>
          <p:nvPr>
            <p:ph type="title"/>
          </p:nvPr>
        </p:nvSpPr>
        <p:spPr/>
        <p:txBody>
          <a:bodyPr>
            <a:normAutofit fontScale="90000"/>
          </a:bodyPr>
          <a:lstStyle/>
          <a:p>
            <a:r>
              <a:rPr lang="en-US" sz="2400" b="1" dirty="0">
                <a:solidFill>
                  <a:srgbClr val="000000"/>
                </a:solidFill>
                <a:latin typeface="Helvetica" panose="020B0604020202020204" pitchFamily="34" charset="0"/>
              </a:rPr>
              <a:t>POTENTIAL BIASES IN CASE-CONTROL STUDIES - Information Bias </a:t>
            </a:r>
            <a:endParaRPr lang="en-US" sz="2400" dirty="0"/>
          </a:p>
        </p:txBody>
      </p:sp>
      <p:sp>
        <p:nvSpPr>
          <p:cNvPr id="3" name="Content Placeholder 2">
            <a:extLst>
              <a:ext uri="{FF2B5EF4-FFF2-40B4-BE49-F238E27FC236}">
                <a16:creationId xmlns:a16="http://schemas.microsoft.com/office/drawing/2014/main" id="{3CC0F204-8413-C4A8-4C92-1ED9665C4DF8}"/>
              </a:ext>
            </a:extLst>
          </p:cNvPr>
          <p:cNvSpPr>
            <a:spLocks noGrp="1"/>
          </p:cNvSpPr>
          <p:nvPr>
            <p:ph idx="1"/>
          </p:nvPr>
        </p:nvSpPr>
        <p:spPr>
          <a:xfrm>
            <a:off x="522514" y="2258008"/>
            <a:ext cx="8154955" cy="3761792"/>
          </a:xfrm>
        </p:spPr>
        <p:txBody>
          <a:bodyPr>
            <a:normAutofit/>
          </a:bodyPr>
          <a:lstStyle/>
          <a:p>
            <a:pPr marL="0" indent="0">
              <a:buNone/>
            </a:pPr>
            <a:r>
              <a:rPr lang="en-US" sz="2400" b="1" u="sng" dirty="0">
                <a:solidFill>
                  <a:srgbClr val="000000"/>
                </a:solidFill>
                <a:latin typeface="Berkeley"/>
              </a:rPr>
              <a:t>1. Problems of Recall. </a:t>
            </a:r>
          </a:p>
          <a:p>
            <a:r>
              <a:rPr lang="en-US" sz="1600" dirty="0">
                <a:solidFill>
                  <a:srgbClr val="000000"/>
                </a:solidFill>
                <a:latin typeface="Berkeley"/>
              </a:rPr>
              <a:t>A major problem in case-control studies is that of recall of a history of past exposure. </a:t>
            </a:r>
          </a:p>
          <a:p>
            <a:r>
              <a:rPr lang="en-US" sz="1600" dirty="0">
                <a:solidFill>
                  <a:srgbClr val="000000"/>
                </a:solidFill>
                <a:latin typeface="Berkeley"/>
              </a:rPr>
              <a:t>Recall problems are of </a:t>
            </a:r>
            <a:r>
              <a:rPr lang="en-US" sz="1600" u="sng" dirty="0">
                <a:solidFill>
                  <a:srgbClr val="000000"/>
                </a:solidFill>
                <a:latin typeface="Berkeley"/>
              </a:rPr>
              <a:t>two types: limitations in recall and recall bias. </a:t>
            </a:r>
          </a:p>
          <a:p>
            <a:r>
              <a:rPr lang="en-US" sz="1600" b="1" dirty="0">
                <a:solidFill>
                  <a:srgbClr val="000000"/>
                </a:solidFill>
                <a:latin typeface="Berkeley"/>
              </a:rPr>
              <a:t>Recall bias </a:t>
            </a:r>
            <a:r>
              <a:rPr lang="en-US" sz="1600" dirty="0">
                <a:solidFill>
                  <a:srgbClr val="000000"/>
                </a:solidFill>
                <a:latin typeface="Berkeley"/>
              </a:rPr>
              <a:t>is the main form of information bias in case-control studies. </a:t>
            </a:r>
          </a:p>
          <a:p>
            <a:r>
              <a:rPr lang="en-US" sz="1600" dirty="0">
                <a:solidFill>
                  <a:srgbClr val="000000"/>
                </a:solidFill>
                <a:latin typeface="Berkeley"/>
              </a:rPr>
              <a:t>The problem of recall is not limited to the case-control study design. </a:t>
            </a:r>
          </a:p>
          <a:p>
            <a:r>
              <a:rPr lang="en-US" sz="1600" dirty="0">
                <a:solidFill>
                  <a:srgbClr val="000000"/>
                </a:solidFill>
                <a:latin typeface="Berkeley"/>
              </a:rPr>
              <a:t>Most epidemiologic studies inquire about life histories and are thus subject to recall biases. </a:t>
            </a:r>
          </a:p>
        </p:txBody>
      </p:sp>
    </p:spTree>
    <p:extLst>
      <p:ext uri="{BB962C8B-B14F-4D97-AF65-F5344CB8AC3E}">
        <p14:creationId xmlns:p14="http://schemas.microsoft.com/office/powerpoint/2010/main" val="6494932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TotalTime>
  <Words>4411</Words>
  <Application>Microsoft Office PowerPoint</Application>
  <PresentationFormat>On-screen Show (4:3)</PresentationFormat>
  <Paragraphs>198</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Berkeley</vt:lpstr>
      <vt:lpstr>Calibri</vt:lpstr>
      <vt:lpstr>Century Gothic</vt:lpstr>
      <vt:lpstr>Helvetica</vt:lpstr>
      <vt:lpstr>Wingdings 3</vt:lpstr>
      <vt:lpstr>Ion Boardroom</vt:lpstr>
      <vt:lpstr>Case-Control Studies</vt:lpstr>
      <vt:lpstr>Case-Control Studies</vt:lpstr>
      <vt:lpstr>Case-Control Studies –  DESIGN OF A CASE-CONTROL STUDY </vt:lpstr>
      <vt:lpstr>Case-Control Studies –  DESIGN OF A CASE-CONTROL STUDY  </vt:lpstr>
      <vt:lpstr>POTENTIAL BIASES IN CASE-CONTROL STUDIES - Selection Bias </vt:lpstr>
      <vt:lpstr>POTENTIAL BIASES IN CASE-CONTROL STUDIES - Selection Bias </vt:lpstr>
      <vt:lpstr>POTENTIAL BIASES IN CASE-CONTROL STUDIES - Selection Bias </vt:lpstr>
      <vt:lpstr>POTENTIAL BIASES IN CASE-CONTROL STUDIES - Selection Bias </vt:lpstr>
      <vt:lpstr>POTENTIAL BIASES IN CASE-CONTROL STUDIES - Information Bias </vt:lpstr>
      <vt:lpstr>POTENTIAL BIASES IN CASE-CONTROL STUDIES - Information Bias </vt:lpstr>
      <vt:lpstr>POTENTIAL BIASES IN CASE-CONTROL STUDIES - Information Bias </vt:lpstr>
      <vt:lpstr>POTENTIAL BIASES IN CASE-CONTROL STUDIES - OTHER ISSUES IN CASE-CONTROL STUDIES </vt:lpstr>
      <vt:lpstr>POTENTIAL BIASES IN CASE-CONTROL STUDIES - Matching</vt:lpstr>
      <vt:lpstr>POTENTIAL BIASES IN CASE-CONTROL STUDIES - Matching</vt:lpstr>
      <vt:lpstr>PowerPoint Presentation</vt:lpstr>
      <vt:lpstr>POTENTIAL BIASES IN CASE-CONTROL STUDIES - Matching</vt:lpstr>
      <vt:lpstr>POTENTIAL BIASES IN CASE-CONTROL STUDIES - Matching</vt:lpstr>
      <vt:lpstr>POTENTIAL BIASES IN CASE-CONTROL STUDIES - Matching</vt:lpstr>
      <vt:lpstr>POTENTIAL BIASES IN CASE-CONTROL STUDIES - Use of Multiple Controls </vt:lpstr>
      <vt:lpstr>POTENTIAL BIASES IN CASE-CONTROL STUDIES - Use of Multiple Controls </vt:lpstr>
      <vt:lpstr>POTENTIAL BIASES IN CASE-CONTROL STUDIES - Use of Multiple Controls </vt:lpstr>
      <vt:lpstr>POTENTIAL BIASES IN CASE-CONTROL STUDIES - Use of Multiple Controls </vt:lpstr>
      <vt:lpstr>WHEN IS A CASE-CONTROL STUDY WARRANTED? </vt:lpstr>
      <vt:lpstr>WHEN IS A CASE-CONTROL STUDY WARRANTED?</vt:lpstr>
      <vt:lpstr>WHEN IS A CASE-CONTROL STUDY WARRANTED?</vt:lpstr>
      <vt:lpstr>Cohort Studies</vt:lpstr>
      <vt:lpstr>Cohort Studies- Lecture objectives</vt:lpstr>
      <vt:lpstr>Cohort Study</vt:lpstr>
      <vt:lpstr>PowerPoint Presentation</vt:lpstr>
      <vt:lpstr>Selection of Study Populations</vt:lpstr>
      <vt:lpstr>PowerPoint Presentation</vt:lpstr>
      <vt:lpstr>PowerPoint Presentation</vt:lpstr>
      <vt:lpstr>Types of Cohort Studies</vt:lpstr>
      <vt:lpstr>PowerPoint Presentation</vt:lpstr>
      <vt:lpstr>PowerPoint Presentation</vt:lpstr>
      <vt:lpstr>Example of Cohort Studies</vt:lpstr>
      <vt:lpstr>Potential Biases in Cohort Studies - SELECTION BIASES </vt:lpstr>
      <vt:lpstr>Potential Biases in Cohort Studies - INFORMATION BIASES</vt:lpstr>
      <vt:lpstr>Potential Biases in Cohort Studies - INFORMATION BIASES</vt:lpstr>
      <vt:lpstr>Potential Biases in Cohort Studies - INFORMATION BIASES</vt:lpstr>
      <vt:lpstr>When Is a Cohort Study Warranted?</vt:lpstr>
      <vt:lpstr>When Is a Cohort Study Warranted?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Case-Control Studies</dc:title>
  <dc:creator>Reema Karasneh</dc:creator>
  <cp:lastModifiedBy>Reema Karasneh</cp:lastModifiedBy>
  <cp:revision>4</cp:revision>
  <dcterms:created xsi:type="dcterms:W3CDTF">2022-07-31T08:26:51Z</dcterms:created>
  <dcterms:modified xsi:type="dcterms:W3CDTF">2022-07-31T11:23:12Z</dcterms:modified>
</cp:coreProperties>
</file>