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304" r:id="rId33"/>
    <p:sldId id="288" r:id="rId34"/>
    <p:sldId id="289" r:id="rId35"/>
    <p:sldId id="290" r:id="rId36"/>
    <p:sldId id="291" r:id="rId37"/>
    <p:sldId id="292" r:id="rId38"/>
    <p:sldId id="293" r:id="rId39"/>
    <p:sldId id="294" r:id="rId40"/>
    <p:sldId id="302" r:id="rId41"/>
    <p:sldId id="295" r:id="rId42"/>
    <p:sldId id="296" r:id="rId43"/>
    <p:sldId id="297" r:id="rId44"/>
    <p:sldId id="298" r:id="rId45"/>
    <p:sldId id="300" r:id="rId46"/>
    <p:sldId id="303" r:id="rId47"/>
    <p:sldId id="30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E842CA-5CA5-490C-88B1-541A132C7AD0}" type="doc">
      <dgm:prSet loTypeId="urn:microsoft.com/office/officeart/2005/8/layout/cycle5" loCatId="cycle" qsTypeId="urn:microsoft.com/office/officeart/2005/8/quickstyle/simple1" qsCatId="simple" csTypeId="urn:microsoft.com/office/officeart/2005/8/colors/colorful5" csCatId="colorful" phldr="1"/>
      <dgm:spPr/>
      <dgm:t>
        <a:bodyPr/>
        <a:lstStyle/>
        <a:p>
          <a:endParaRPr lang="en-US"/>
        </a:p>
      </dgm:t>
    </dgm:pt>
    <dgm:pt modelId="{6CD2562E-5EB2-4726-93A8-137C3BBFF4E7}">
      <dgm:prSet phldrT="[Text]"/>
      <dgm:spPr/>
      <dgm:t>
        <a:bodyPr/>
        <a:lstStyle/>
        <a:p>
          <a:r>
            <a:rPr lang="en-US" dirty="0" smtClean="0"/>
            <a:t>Cases</a:t>
          </a:r>
          <a:endParaRPr lang="en-US" dirty="0"/>
        </a:p>
      </dgm:t>
    </dgm:pt>
    <dgm:pt modelId="{430C5EFC-F04E-4E4A-848F-1F0D8F42AC70}" type="parTrans" cxnId="{EF8E77C6-CE15-4A0B-B630-D2B093FE226E}">
      <dgm:prSet/>
      <dgm:spPr/>
      <dgm:t>
        <a:bodyPr/>
        <a:lstStyle/>
        <a:p>
          <a:endParaRPr lang="en-US"/>
        </a:p>
      </dgm:t>
    </dgm:pt>
    <dgm:pt modelId="{BBB1A690-A6ED-4424-A230-FAD10EEAC447}" type="sibTrans" cxnId="{EF8E77C6-CE15-4A0B-B630-D2B093FE226E}">
      <dgm:prSet/>
      <dgm:spPr/>
      <dgm:t>
        <a:bodyPr/>
        <a:lstStyle/>
        <a:p>
          <a:endParaRPr lang="en-US"/>
        </a:p>
      </dgm:t>
    </dgm:pt>
    <dgm:pt modelId="{4A4A3F3D-B11C-4D08-9727-2D3472E01AC6}">
      <dgm:prSet phldrT="[Text]"/>
      <dgm:spPr/>
      <dgm:t>
        <a:bodyPr/>
        <a:lstStyle/>
        <a:p>
          <a:r>
            <a:rPr lang="en-US" dirty="0" smtClean="0"/>
            <a:t>Describe </a:t>
          </a:r>
          <a:endParaRPr lang="en-US" dirty="0"/>
        </a:p>
      </dgm:t>
    </dgm:pt>
    <dgm:pt modelId="{CF6A5A5E-2679-40D2-9E4E-910F5E3C6A03}" type="parTrans" cxnId="{09BADDBF-0A5C-404A-B052-0061A2CE0278}">
      <dgm:prSet/>
      <dgm:spPr/>
      <dgm:t>
        <a:bodyPr/>
        <a:lstStyle/>
        <a:p>
          <a:endParaRPr lang="en-US"/>
        </a:p>
      </dgm:t>
    </dgm:pt>
    <dgm:pt modelId="{B9C0C434-CB4D-439A-80ED-5EC6A218F75C}" type="sibTrans" cxnId="{09BADDBF-0A5C-404A-B052-0061A2CE0278}">
      <dgm:prSet/>
      <dgm:spPr/>
      <dgm:t>
        <a:bodyPr/>
        <a:lstStyle/>
        <a:p>
          <a:endParaRPr lang="en-US"/>
        </a:p>
      </dgm:t>
    </dgm:pt>
    <dgm:pt modelId="{75955BD3-5819-4331-940B-00913E267529}">
      <dgm:prSet phldrT="[Text]"/>
      <dgm:spPr/>
      <dgm:t>
        <a:bodyPr/>
        <a:lstStyle/>
        <a:p>
          <a:r>
            <a:rPr lang="en-US" dirty="0" smtClean="0"/>
            <a:t>Causes</a:t>
          </a:r>
          <a:endParaRPr lang="en-US" dirty="0"/>
        </a:p>
      </dgm:t>
    </dgm:pt>
    <dgm:pt modelId="{C7285223-A4A2-43EE-AFFD-F58322EA2A37}" type="parTrans" cxnId="{6A704BA5-3417-4BB8-B2EC-E5D05A4C9DE7}">
      <dgm:prSet/>
      <dgm:spPr/>
      <dgm:t>
        <a:bodyPr/>
        <a:lstStyle/>
        <a:p>
          <a:endParaRPr lang="en-US"/>
        </a:p>
      </dgm:t>
    </dgm:pt>
    <dgm:pt modelId="{B36E5878-AA8E-4651-B48B-E46B4A773ECE}" type="sibTrans" cxnId="{6A704BA5-3417-4BB8-B2EC-E5D05A4C9DE7}">
      <dgm:prSet/>
      <dgm:spPr/>
      <dgm:t>
        <a:bodyPr/>
        <a:lstStyle/>
        <a:p>
          <a:endParaRPr lang="en-US"/>
        </a:p>
      </dgm:t>
    </dgm:pt>
    <dgm:pt modelId="{1F01257D-1B76-4C75-B591-CED13E0B8636}">
      <dgm:prSet phldrT="[Text]"/>
      <dgm:spPr/>
      <dgm:t>
        <a:bodyPr/>
        <a:lstStyle/>
        <a:p>
          <a:r>
            <a:rPr lang="en-US" dirty="0" smtClean="0"/>
            <a:t>Control</a:t>
          </a:r>
          <a:endParaRPr lang="en-US" dirty="0"/>
        </a:p>
      </dgm:t>
    </dgm:pt>
    <dgm:pt modelId="{B7A0CB79-F0D0-45C3-80EE-17CE07C57581}" type="parTrans" cxnId="{B9FE7740-816A-4302-A381-270FE4CC63C0}">
      <dgm:prSet/>
      <dgm:spPr/>
      <dgm:t>
        <a:bodyPr/>
        <a:lstStyle/>
        <a:p>
          <a:endParaRPr lang="en-US"/>
        </a:p>
      </dgm:t>
    </dgm:pt>
    <dgm:pt modelId="{A917D9AD-D93F-495B-B451-61A0D00BE061}" type="sibTrans" cxnId="{B9FE7740-816A-4302-A381-270FE4CC63C0}">
      <dgm:prSet/>
      <dgm:spPr/>
      <dgm:t>
        <a:bodyPr/>
        <a:lstStyle/>
        <a:p>
          <a:endParaRPr lang="en-US"/>
        </a:p>
      </dgm:t>
    </dgm:pt>
    <dgm:pt modelId="{D14E3C2C-F8C9-4DA1-B7F6-3D90DD484A0C}">
      <dgm:prSet phldrT="[Text]"/>
      <dgm:spPr/>
      <dgm:t>
        <a:bodyPr/>
        <a:lstStyle/>
        <a:p>
          <a:r>
            <a:rPr lang="en-US" dirty="0" smtClean="0"/>
            <a:t>Evaluation</a:t>
          </a:r>
          <a:endParaRPr lang="en-US" dirty="0"/>
        </a:p>
      </dgm:t>
    </dgm:pt>
    <dgm:pt modelId="{099EBDA9-367E-4AED-8FFF-F792021F9703}" type="parTrans" cxnId="{7C6EAE3A-4481-4349-9068-EE7212CD23D3}">
      <dgm:prSet/>
      <dgm:spPr/>
      <dgm:t>
        <a:bodyPr/>
        <a:lstStyle/>
        <a:p>
          <a:endParaRPr lang="en-US"/>
        </a:p>
      </dgm:t>
    </dgm:pt>
    <dgm:pt modelId="{8A5219BC-DEC5-4F0A-BC49-5838EA07C502}" type="sibTrans" cxnId="{7C6EAE3A-4481-4349-9068-EE7212CD23D3}">
      <dgm:prSet/>
      <dgm:spPr/>
      <dgm:t>
        <a:bodyPr/>
        <a:lstStyle/>
        <a:p>
          <a:endParaRPr lang="en-US"/>
        </a:p>
      </dgm:t>
    </dgm:pt>
    <dgm:pt modelId="{C255BF11-0E4F-483B-9C53-8FF37122B366}" type="pres">
      <dgm:prSet presAssocID="{2FE842CA-5CA5-490C-88B1-541A132C7AD0}" presName="cycle" presStyleCnt="0">
        <dgm:presLayoutVars>
          <dgm:dir/>
          <dgm:resizeHandles val="exact"/>
        </dgm:presLayoutVars>
      </dgm:prSet>
      <dgm:spPr/>
      <dgm:t>
        <a:bodyPr/>
        <a:lstStyle/>
        <a:p>
          <a:endParaRPr lang="en-US"/>
        </a:p>
      </dgm:t>
    </dgm:pt>
    <dgm:pt modelId="{104A45B2-C8E4-4EBD-97EC-188FA0AE0B12}" type="pres">
      <dgm:prSet presAssocID="{6CD2562E-5EB2-4726-93A8-137C3BBFF4E7}" presName="node" presStyleLbl="node1" presStyleIdx="0" presStyleCnt="5">
        <dgm:presLayoutVars>
          <dgm:bulletEnabled val="1"/>
        </dgm:presLayoutVars>
      </dgm:prSet>
      <dgm:spPr/>
      <dgm:t>
        <a:bodyPr/>
        <a:lstStyle/>
        <a:p>
          <a:endParaRPr lang="en-US"/>
        </a:p>
      </dgm:t>
    </dgm:pt>
    <dgm:pt modelId="{B2CF0A9D-FACD-4AEB-8282-1D2EA7E34ADA}" type="pres">
      <dgm:prSet presAssocID="{6CD2562E-5EB2-4726-93A8-137C3BBFF4E7}" presName="spNode" presStyleCnt="0"/>
      <dgm:spPr/>
    </dgm:pt>
    <dgm:pt modelId="{80D7FDD9-700F-4AF9-B58B-878D1400D6C1}" type="pres">
      <dgm:prSet presAssocID="{BBB1A690-A6ED-4424-A230-FAD10EEAC447}" presName="sibTrans" presStyleLbl="sibTrans1D1" presStyleIdx="0" presStyleCnt="5"/>
      <dgm:spPr/>
      <dgm:t>
        <a:bodyPr/>
        <a:lstStyle/>
        <a:p>
          <a:endParaRPr lang="en-US"/>
        </a:p>
      </dgm:t>
    </dgm:pt>
    <dgm:pt modelId="{9349A511-3F34-4FB0-BDF1-C66574F00222}" type="pres">
      <dgm:prSet presAssocID="{4A4A3F3D-B11C-4D08-9727-2D3472E01AC6}" presName="node" presStyleLbl="node1" presStyleIdx="1" presStyleCnt="5">
        <dgm:presLayoutVars>
          <dgm:bulletEnabled val="1"/>
        </dgm:presLayoutVars>
      </dgm:prSet>
      <dgm:spPr/>
      <dgm:t>
        <a:bodyPr/>
        <a:lstStyle/>
        <a:p>
          <a:endParaRPr lang="en-US"/>
        </a:p>
      </dgm:t>
    </dgm:pt>
    <dgm:pt modelId="{1D3FA3A0-D706-43CC-8483-73CE9ACCF7ED}" type="pres">
      <dgm:prSet presAssocID="{4A4A3F3D-B11C-4D08-9727-2D3472E01AC6}" presName="spNode" presStyleCnt="0"/>
      <dgm:spPr/>
    </dgm:pt>
    <dgm:pt modelId="{864FD9DC-7E5C-453C-860D-2970850EB5DF}" type="pres">
      <dgm:prSet presAssocID="{B9C0C434-CB4D-439A-80ED-5EC6A218F75C}" presName="sibTrans" presStyleLbl="sibTrans1D1" presStyleIdx="1" presStyleCnt="5"/>
      <dgm:spPr/>
      <dgm:t>
        <a:bodyPr/>
        <a:lstStyle/>
        <a:p>
          <a:endParaRPr lang="en-US"/>
        </a:p>
      </dgm:t>
    </dgm:pt>
    <dgm:pt modelId="{877B9565-B811-420B-BD5B-AEFF79A7F319}" type="pres">
      <dgm:prSet presAssocID="{75955BD3-5819-4331-940B-00913E267529}" presName="node" presStyleLbl="node1" presStyleIdx="2" presStyleCnt="5">
        <dgm:presLayoutVars>
          <dgm:bulletEnabled val="1"/>
        </dgm:presLayoutVars>
      </dgm:prSet>
      <dgm:spPr/>
      <dgm:t>
        <a:bodyPr/>
        <a:lstStyle/>
        <a:p>
          <a:endParaRPr lang="en-US"/>
        </a:p>
      </dgm:t>
    </dgm:pt>
    <dgm:pt modelId="{0FDFFA42-D179-4964-A42D-5BAB78C3F3CD}" type="pres">
      <dgm:prSet presAssocID="{75955BD3-5819-4331-940B-00913E267529}" presName="spNode" presStyleCnt="0"/>
      <dgm:spPr/>
    </dgm:pt>
    <dgm:pt modelId="{3124ED05-9604-45CA-B707-BAB90E15A940}" type="pres">
      <dgm:prSet presAssocID="{B36E5878-AA8E-4651-B48B-E46B4A773ECE}" presName="sibTrans" presStyleLbl="sibTrans1D1" presStyleIdx="2" presStyleCnt="5"/>
      <dgm:spPr/>
      <dgm:t>
        <a:bodyPr/>
        <a:lstStyle/>
        <a:p>
          <a:endParaRPr lang="en-US"/>
        </a:p>
      </dgm:t>
    </dgm:pt>
    <dgm:pt modelId="{DA7A82A6-AAB8-41A3-849D-4EC4445A523F}" type="pres">
      <dgm:prSet presAssocID="{1F01257D-1B76-4C75-B591-CED13E0B8636}" presName="node" presStyleLbl="node1" presStyleIdx="3" presStyleCnt="5">
        <dgm:presLayoutVars>
          <dgm:bulletEnabled val="1"/>
        </dgm:presLayoutVars>
      </dgm:prSet>
      <dgm:spPr/>
      <dgm:t>
        <a:bodyPr/>
        <a:lstStyle/>
        <a:p>
          <a:endParaRPr lang="en-US"/>
        </a:p>
      </dgm:t>
    </dgm:pt>
    <dgm:pt modelId="{2FD74043-A395-4EB7-8772-9692B89E0A48}" type="pres">
      <dgm:prSet presAssocID="{1F01257D-1B76-4C75-B591-CED13E0B8636}" presName="spNode" presStyleCnt="0"/>
      <dgm:spPr/>
    </dgm:pt>
    <dgm:pt modelId="{42549077-C57F-433E-8754-7276543DCC61}" type="pres">
      <dgm:prSet presAssocID="{A917D9AD-D93F-495B-B451-61A0D00BE061}" presName="sibTrans" presStyleLbl="sibTrans1D1" presStyleIdx="3" presStyleCnt="5"/>
      <dgm:spPr/>
      <dgm:t>
        <a:bodyPr/>
        <a:lstStyle/>
        <a:p>
          <a:endParaRPr lang="en-US"/>
        </a:p>
      </dgm:t>
    </dgm:pt>
    <dgm:pt modelId="{7FF45188-FD58-4159-BE3C-9DBB0F3419CA}" type="pres">
      <dgm:prSet presAssocID="{D14E3C2C-F8C9-4DA1-B7F6-3D90DD484A0C}" presName="node" presStyleLbl="node1" presStyleIdx="4" presStyleCnt="5">
        <dgm:presLayoutVars>
          <dgm:bulletEnabled val="1"/>
        </dgm:presLayoutVars>
      </dgm:prSet>
      <dgm:spPr/>
      <dgm:t>
        <a:bodyPr/>
        <a:lstStyle/>
        <a:p>
          <a:endParaRPr lang="en-US"/>
        </a:p>
      </dgm:t>
    </dgm:pt>
    <dgm:pt modelId="{C64E9AAE-009E-4F9C-BFF0-C9B4FD280675}" type="pres">
      <dgm:prSet presAssocID="{D14E3C2C-F8C9-4DA1-B7F6-3D90DD484A0C}" presName="spNode" presStyleCnt="0"/>
      <dgm:spPr/>
    </dgm:pt>
    <dgm:pt modelId="{3006266B-90DD-49FD-A114-3518357D0C11}" type="pres">
      <dgm:prSet presAssocID="{8A5219BC-DEC5-4F0A-BC49-5838EA07C502}" presName="sibTrans" presStyleLbl="sibTrans1D1" presStyleIdx="4" presStyleCnt="5"/>
      <dgm:spPr/>
      <dgm:t>
        <a:bodyPr/>
        <a:lstStyle/>
        <a:p>
          <a:endParaRPr lang="en-US"/>
        </a:p>
      </dgm:t>
    </dgm:pt>
  </dgm:ptLst>
  <dgm:cxnLst>
    <dgm:cxn modelId="{EC457A14-55F9-4DC5-8482-331078B16875}" type="presOf" srcId="{1F01257D-1B76-4C75-B591-CED13E0B8636}" destId="{DA7A82A6-AAB8-41A3-849D-4EC4445A523F}" srcOrd="0" destOrd="0" presId="urn:microsoft.com/office/officeart/2005/8/layout/cycle5"/>
    <dgm:cxn modelId="{C9CD63DF-2977-484C-A3B9-59BB6647273D}" type="presOf" srcId="{4A4A3F3D-B11C-4D08-9727-2D3472E01AC6}" destId="{9349A511-3F34-4FB0-BDF1-C66574F00222}" srcOrd="0" destOrd="0" presId="urn:microsoft.com/office/officeart/2005/8/layout/cycle5"/>
    <dgm:cxn modelId="{7C6EAE3A-4481-4349-9068-EE7212CD23D3}" srcId="{2FE842CA-5CA5-490C-88B1-541A132C7AD0}" destId="{D14E3C2C-F8C9-4DA1-B7F6-3D90DD484A0C}" srcOrd="4" destOrd="0" parTransId="{099EBDA9-367E-4AED-8FFF-F792021F9703}" sibTransId="{8A5219BC-DEC5-4F0A-BC49-5838EA07C502}"/>
    <dgm:cxn modelId="{555AE44F-EA62-4B50-BD75-C3F70165F802}" type="presOf" srcId="{B36E5878-AA8E-4651-B48B-E46B4A773ECE}" destId="{3124ED05-9604-45CA-B707-BAB90E15A940}" srcOrd="0" destOrd="0" presId="urn:microsoft.com/office/officeart/2005/8/layout/cycle5"/>
    <dgm:cxn modelId="{EF8E77C6-CE15-4A0B-B630-D2B093FE226E}" srcId="{2FE842CA-5CA5-490C-88B1-541A132C7AD0}" destId="{6CD2562E-5EB2-4726-93A8-137C3BBFF4E7}" srcOrd="0" destOrd="0" parTransId="{430C5EFC-F04E-4E4A-848F-1F0D8F42AC70}" sibTransId="{BBB1A690-A6ED-4424-A230-FAD10EEAC447}"/>
    <dgm:cxn modelId="{E676E6BB-5FA5-4367-B79E-97C7AE07D798}" type="presOf" srcId="{D14E3C2C-F8C9-4DA1-B7F6-3D90DD484A0C}" destId="{7FF45188-FD58-4159-BE3C-9DBB0F3419CA}" srcOrd="0" destOrd="0" presId="urn:microsoft.com/office/officeart/2005/8/layout/cycle5"/>
    <dgm:cxn modelId="{F613674A-E473-4323-8F6F-83683DA42D36}" type="presOf" srcId="{75955BD3-5819-4331-940B-00913E267529}" destId="{877B9565-B811-420B-BD5B-AEFF79A7F319}" srcOrd="0" destOrd="0" presId="urn:microsoft.com/office/officeart/2005/8/layout/cycle5"/>
    <dgm:cxn modelId="{09BADDBF-0A5C-404A-B052-0061A2CE0278}" srcId="{2FE842CA-5CA5-490C-88B1-541A132C7AD0}" destId="{4A4A3F3D-B11C-4D08-9727-2D3472E01AC6}" srcOrd="1" destOrd="0" parTransId="{CF6A5A5E-2679-40D2-9E4E-910F5E3C6A03}" sibTransId="{B9C0C434-CB4D-439A-80ED-5EC6A218F75C}"/>
    <dgm:cxn modelId="{6A704BA5-3417-4BB8-B2EC-E5D05A4C9DE7}" srcId="{2FE842CA-5CA5-490C-88B1-541A132C7AD0}" destId="{75955BD3-5819-4331-940B-00913E267529}" srcOrd="2" destOrd="0" parTransId="{C7285223-A4A2-43EE-AFFD-F58322EA2A37}" sibTransId="{B36E5878-AA8E-4651-B48B-E46B4A773ECE}"/>
    <dgm:cxn modelId="{B9FE7740-816A-4302-A381-270FE4CC63C0}" srcId="{2FE842CA-5CA5-490C-88B1-541A132C7AD0}" destId="{1F01257D-1B76-4C75-B591-CED13E0B8636}" srcOrd="3" destOrd="0" parTransId="{B7A0CB79-F0D0-45C3-80EE-17CE07C57581}" sibTransId="{A917D9AD-D93F-495B-B451-61A0D00BE061}"/>
    <dgm:cxn modelId="{7C8CEB40-F51D-42B1-A25A-388E528CCE01}" type="presOf" srcId="{BBB1A690-A6ED-4424-A230-FAD10EEAC447}" destId="{80D7FDD9-700F-4AF9-B58B-878D1400D6C1}" srcOrd="0" destOrd="0" presId="urn:microsoft.com/office/officeart/2005/8/layout/cycle5"/>
    <dgm:cxn modelId="{FF7EF71F-E6E4-4730-BAB4-61E4898B4644}" type="presOf" srcId="{6CD2562E-5EB2-4726-93A8-137C3BBFF4E7}" destId="{104A45B2-C8E4-4EBD-97EC-188FA0AE0B12}" srcOrd="0" destOrd="0" presId="urn:microsoft.com/office/officeart/2005/8/layout/cycle5"/>
    <dgm:cxn modelId="{61769355-DB39-4D79-A5E6-02938B70CA15}" type="presOf" srcId="{A917D9AD-D93F-495B-B451-61A0D00BE061}" destId="{42549077-C57F-433E-8754-7276543DCC61}" srcOrd="0" destOrd="0" presId="urn:microsoft.com/office/officeart/2005/8/layout/cycle5"/>
    <dgm:cxn modelId="{AA65B12A-51A5-446D-AF08-8EFCD0ACCEE5}" type="presOf" srcId="{8A5219BC-DEC5-4F0A-BC49-5838EA07C502}" destId="{3006266B-90DD-49FD-A114-3518357D0C11}" srcOrd="0" destOrd="0" presId="urn:microsoft.com/office/officeart/2005/8/layout/cycle5"/>
    <dgm:cxn modelId="{18705D86-59A2-4D71-A876-C2841F113068}" type="presOf" srcId="{2FE842CA-5CA5-490C-88B1-541A132C7AD0}" destId="{C255BF11-0E4F-483B-9C53-8FF37122B366}" srcOrd="0" destOrd="0" presId="urn:microsoft.com/office/officeart/2005/8/layout/cycle5"/>
    <dgm:cxn modelId="{2CF0AEFF-B17C-43C1-8391-1584940481D8}" type="presOf" srcId="{B9C0C434-CB4D-439A-80ED-5EC6A218F75C}" destId="{864FD9DC-7E5C-453C-860D-2970850EB5DF}" srcOrd="0" destOrd="0" presId="urn:microsoft.com/office/officeart/2005/8/layout/cycle5"/>
    <dgm:cxn modelId="{18C2F393-F371-44F7-9FB3-BF418C96B91B}" type="presParOf" srcId="{C255BF11-0E4F-483B-9C53-8FF37122B366}" destId="{104A45B2-C8E4-4EBD-97EC-188FA0AE0B12}" srcOrd="0" destOrd="0" presId="urn:microsoft.com/office/officeart/2005/8/layout/cycle5"/>
    <dgm:cxn modelId="{D9B1EF41-561E-4ED9-8EA8-146844A5EA8A}" type="presParOf" srcId="{C255BF11-0E4F-483B-9C53-8FF37122B366}" destId="{B2CF0A9D-FACD-4AEB-8282-1D2EA7E34ADA}" srcOrd="1" destOrd="0" presId="urn:microsoft.com/office/officeart/2005/8/layout/cycle5"/>
    <dgm:cxn modelId="{1819A14E-46B8-45AB-9B34-19FDCC27BAD5}" type="presParOf" srcId="{C255BF11-0E4F-483B-9C53-8FF37122B366}" destId="{80D7FDD9-700F-4AF9-B58B-878D1400D6C1}" srcOrd="2" destOrd="0" presId="urn:microsoft.com/office/officeart/2005/8/layout/cycle5"/>
    <dgm:cxn modelId="{0E5F80DF-5F0F-405D-8E1F-C7A7E8410E3B}" type="presParOf" srcId="{C255BF11-0E4F-483B-9C53-8FF37122B366}" destId="{9349A511-3F34-4FB0-BDF1-C66574F00222}" srcOrd="3" destOrd="0" presId="urn:microsoft.com/office/officeart/2005/8/layout/cycle5"/>
    <dgm:cxn modelId="{0BE69366-25DE-4ED8-AE31-DF229EA3C89A}" type="presParOf" srcId="{C255BF11-0E4F-483B-9C53-8FF37122B366}" destId="{1D3FA3A0-D706-43CC-8483-73CE9ACCF7ED}" srcOrd="4" destOrd="0" presId="urn:microsoft.com/office/officeart/2005/8/layout/cycle5"/>
    <dgm:cxn modelId="{EA81E4F5-CC1E-419A-9C37-FC91D278E00C}" type="presParOf" srcId="{C255BF11-0E4F-483B-9C53-8FF37122B366}" destId="{864FD9DC-7E5C-453C-860D-2970850EB5DF}" srcOrd="5" destOrd="0" presId="urn:microsoft.com/office/officeart/2005/8/layout/cycle5"/>
    <dgm:cxn modelId="{E136D20E-182F-4BD2-B44F-D1027772ED56}" type="presParOf" srcId="{C255BF11-0E4F-483B-9C53-8FF37122B366}" destId="{877B9565-B811-420B-BD5B-AEFF79A7F319}" srcOrd="6" destOrd="0" presId="urn:microsoft.com/office/officeart/2005/8/layout/cycle5"/>
    <dgm:cxn modelId="{90B1A41A-1350-415E-8323-A8E47AD70342}" type="presParOf" srcId="{C255BF11-0E4F-483B-9C53-8FF37122B366}" destId="{0FDFFA42-D179-4964-A42D-5BAB78C3F3CD}" srcOrd="7" destOrd="0" presId="urn:microsoft.com/office/officeart/2005/8/layout/cycle5"/>
    <dgm:cxn modelId="{F21E1D8D-5B64-4F32-AA25-165B6322BDBF}" type="presParOf" srcId="{C255BF11-0E4F-483B-9C53-8FF37122B366}" destId="{3124ED05-9604-45CA-B707-BAB90E15A940}" srcOrd="8" destOrd="0" presId="urn:microsoft.com/office/officeart/2005/8/layout/cycle5"/>
    <dgm:cxn modelId="{1CD82900-E0CD-4A62-A397-C14B39E368C2}" type="presParOf" srcId="{C255BF11-0E4F-483B-9C53-8FF37122B366}" destId="{DA7A82A6-AAB8-41A3-849D-4EC4445A523F}" srcOrd="9" destOrd="0" presId="urn:microsoft.com/office/officeart/2005/8/layout/cycle5"/>
    <dgm:cxn modelId="{48CA827C-9A89-41BE-BB25-A5F9E34A7DC9}" type="presParOf" srcId="{C255BF11-0E4F-483B-9C53-8FF37122B366}" destId="{2FD74043-A395-4EB7-8772-9692B89E0A48}" srcOrd="10" destOrd="0" presId="urn:microsoft.com/office/officeart/2005/8/layout/cycle5"/>
    <dgm:cxn modelId="{6A4D2601-24B2-4179-95C0-1B3657CB875E}" type="presParOf" srcId="{C255BF11-0E4F-483B-9C53-8FF37122B366}" destId="{42549077-C57F-433E-8754-7276543DCC61}" srcOrd="11" destOrd="0" presId="urn:microsoft.com/office/officeart/2005/8/layout/cycle5"/>
    <dgm:cxn modelId="{019785F1-B2A2-42CF-A02A-7779F021D90F}" type="presParOf" srcId="{C255BF11-0E4F-483B-9C53-8FF37122B366}" destId="{7FF45188-FD58-4159-BE3C-9DBB0F3419CA}" srcOrd="12" destOrd="0" presId="urn:microsoft.com/office/officeart/2005/8/layout/cycle5"/>
    <dgm:cxn modelId="{2A09C0C7-36A2-424D-8621-6B8822C047B1}" type="presParOf" srcId="{C255BF11-0E4F-483B-9C53-8FF37122B366}" destId="{C64E9AAE-009E-4F9C-BFF0-C9B4FD280675}" srcOrd="13" destOrd="0" presId="urn:microsoft.com/office/officeart/2005/8/layout/cycle5"/>
    <dgm:cxn modelId="{5EAC49D0-B340-48F2-B259-C0FBE5E36463}" type="presParOf" srcId="{C255BF11-0E4F-483B-9C53-8FF37122B366}" destId="{3006266B-90DD-49FD-A114-3518357D0C11}"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A45B2-C8E4-4EBD-97EC-188FA0AE0B12}">
      <dsp:nvSpPr>
        <dsp:cNvPr id="0" name=""/>
        <dsp:cNvSpPr/>
      </dsp:nvSpPr>
      <dsp:spPr>
        <a:xfrm>
          <a:off x="3174007" y="3160"/>
          <a:ext cx="1779984" cy="115698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Cases</a:t>
          </a:r>
          <a:endParaRPr lang="en-US" sz="2700" kern="1200" dirty="0"/>
        </a:p>
      </dsp:txBody>
      <dsp:txXfrm>
        <a:off x="3230487" y="59640"/>
        <a:ext cx="1667024" cy="1044029"/>
      </dsp:txXfrm>
    </dsp:sp>
    <dsp:sp modelId="{80D7FDD9-700F-4AF9-B58B-878D1400D6C1}">
      <dsp:nvSpPr>
        <dsp:cNvPr id="0" name=""/>
        <dsp:cNvSpPr/>
      </dsp:nvSpPr>
      <dsp:spPr>
        <a:xfrm>
          <a:off x="1753873" y="581655"/>
          <a:ext cx="4620252" cy="4620252"/>
        </a:xfrm>
        <a:custGeom>
          <a:avLst/>
          <a:gdLst/>
          <a:ahLst/>
          <a:cxnLst/>
          <a:rect l="0" t="0" r="0" b="0"/>
          <a:pathLst>
            <a:path>
              <a:moveTo>
                <a:pt x="3438230" y="294173"/>
              </a:moveTo>
              <a:arcTo wR="2310126" hR="2310126" stAng="17953853" swAng="1210876"/>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349A511-3F34-4FB0-BDF1-C66574F00222}">
      <dsp:nvSpPr>
        <dsp:cNvPr id="0" name=""/>
        <dsp:cNvSpPr/>
      </dsp:nvSpPr>
      <dsp:spPr>
        <a:xfrm>
          <a:off x="5371068" y="1599418"/>
          <a:ext cx="1779984" cy="1156989"/>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Describe </a:t>
          </a:r>
          <a:endParaRPr lang="en-US" sz="2700" kern="1200" dirty="0"/>
        </a:p>
      </dsp:txBody>
      <dsp:txXfrm>
        <a:off x="5427548" y="1655898"/>
        <a:ext cx="1667024" cy="1044029"/>
      </dsp:txXfrm>
    </dsp:sp>
    <dsp:sp modelId="{864FD9DC-7E5C-453C-860D-2970850EB5DF}">
      <dsp:nvSpPr>
        <dsp:cNvPr id="0" name=""/>
        <dsp:cNvSpPr/>
      </dsp:nvSpPr>
      <dsp:spPr>
        <a:xfrm>
          <a:off x="1753873" y="581655"/>
          <a:ext cx="4620252" cy="4620252"/>
        </a:xfrm>
        <a:custGeom>
          <a:avLst/>
          <a:gdLst/>
          <a:ahLst/>
          <a:cxnLst/>
          <a:rect l="0" t="0" r="0" b="0"/>
          <a:pathLst>
            <a:path>
              <a:moveTo>
                <a:pt x="4614700" y="2470186"/>
              </a:moveTo>
              <a:arcTo wR="2310126" hR="2310126" stAng="21838381" swAng="1359213"/>
            </a:path>
          </a:pathLst>
        </a:custGeom>
        <a:noFill/>
        <a:ln w="6350" cap="flat" cmpd="sng" algn="ctr">
          <a:solidFill>
            <a:schemeClr val="accent5">
              <a:hueOff val="-1838336"/>
              <a:satOff val="-2557"/>
              <a:lumOff val="-98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77B9565-B811-420B-BD5B-AEFF79A7F319}">
      <dsp:nvSpPr>
        <dsp:cNvPr id="0" name=""/>
        <dsp:cNvSpPr/>
      </dsp:nvSpPr>
      <dsp:spPr>
        <a:xfrm>
          <a:off x="4531865" y="4182218"/>
          <a:ext cx="1779984" cy="1156989"/>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Causes</a:t>
          </a:r>
          <a:endParaRPr lang="en-US" sz="2700" kern="1200" dirty="0"/>
        </a:p>
      </dsp:txBody>
      <dsp:txXfrm>
        <a:off x="4588345" y="4238698"/>
        <a:ext cx="1667024" cy="1044029"/>
      </dsp:txXfrm>
    </dsp:sp>
    <dsp:sp modelId="{3124ED05-9604-45CA-B707-BAB90E15A940}">
      <dsp:nvSpPr>
        <dsp:cNvPr id="0" name=""/>
        <dsp:cNvSpPr/>
      </dsp:nvSpPr>
      <dsp:spPr>
        <a:xfrm>
          <a:off x="1753873" y="581655"/>
          <a:ext cx="4620252" cy="4620252"/>
        </a:xfrm>
        <a:custGeom>
          <a:avLst/>
          <a:gdLst/>
          <a:ahLst/>
          <a:cxnLst/>
          <a:rect l="0" t="0" r="0" b="0"/>
          <a:pathLst>
            <a:path>
              <a:moveTo>
                <a:pt x="2593389" y="4602819"/>
              </a:moveTo>
              <a:arcTo wR="2310126" hR="2310126" stAng="4977406" swAng="845189"/>
            </a:path>
          </a:pathLst>
        </a:custGeom>
        <a:noFill/>
        <a:ln w="6350" cap="flat" cmpd="sng" algn="ctr">
          <a:solidFill>
            <a:schemeClr val="accent5">
              <a:hueOff val="-3676672"/>
              <a:satOff val="-5114"/>
              <a:lumOff val="-19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A7A82A6-AAB8-41A3-849D-4EC4445A523F}">
      <dsp:nvSpPr>
        <dsp:cNvPr id="0" name=""/>
        <dsp:cNvSpPr/>
      </dsp:nvSpPr>
      <dsp:spPr>
        <a:xfrm>
          <a:off x="1816149" y="4182218"/>
          <a:ext cx="1779984" cy="1156989"/>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Control</a:t>
          </a:r>
          <a:endParaRPr lang="en-US" sz="2700" kern="1200" dirty="0"/>
        </a:p>
      </dsp:txBody>
      <dsp:txXfrm>
        <a:off x="1872629" y="4238698"/>
        <a:ext cx="1667024" cy="1044029"/>
      </dsp:txXfrm>
    </dsp:sp>
    <dsp:sp modelId="{42549077-C57F-433E-8754-7276543DCC61}">
      <dsp:nvSpPr>
        <dsp:cNvPr id="0" name=""/>
        <dsp:cNvSpPr/>
      </dsp:nvSpPr>
      <dsp:spPr>
        <a:xfrm>
          <a:off x="1753873" y="581655"/>
          <a:ext cx="4620252" cy="4620252"/>
        </a:xfrm>
        <a:custGeom>
          <a:avLst/>
          <a:gdLst/>
          <a:ahLst/>
          <a:cxnLst/>
          <a:rect l="0" t="0" r="0" b="0"/>
          <a:pathLst>
            <a:path>
              <a:moveTo>
                <a:pt x="244996" y="3345463"/>
              </a:moveTo>
              <a:arcTo wR="2310126" hR="2310126" stAng="9202406" swAng="1359213"/>
            </a:path>
          </a:pathLst>
        </a:custGeom>
        <a:noFill/>
        <a:ln w="6350" cap="flat" cmpd="sng" algn="ctr">
          <a:solidFill>
            <a:schemeClr val="accent5">
              <a:hueOff val="-5515009"/>
              <a:satOff val="-7671"/>
              <a:lumOff val="-294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FF45188-FD58-4159-BE3C-9DBB0F3419CA}">
      <dsp:nvSpPr>
        <dsp:cNvPr id="0" name=""/>
        <dsp:cNvSpPr/>
      </dsp:nvSpPr>
      <dsp:spPr>
        <a:xfrm>
          <a:off x="976947" y="1599418"/>
          <a:ext cx="1779984" cy="1156989"/>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Evaluation</a:t>
          </a:r>
          <a:endParaRPr lang="en-US" sz="2700" kern="1200" dirty="0"/>
        </a:p>
      </dsp:txBody>
      <dsp:txXfrm>
        <a:off x="1033427" y="1655898"/>
        <a:ext cx="1667024" cy="1044029"/>
      </dsp:txXfrm>
    </dsp:sp>
    <dsp:sp modelId="{3006266B-90DD-49FD-A114-3518357D0C11}">
      <dsp:nvSpPr>
        <dsp:cNvPr id="0" name=""/>
        <dsp:cNvSpPr/>
      </dsp:nvSpPr>
      <dsp:spPr>
        <a:xfrm>
          <a:off x="1753873" y="581655"/>
          <a:ext cx="4620252" cy="4620252"/>
        </a:xfrm>
        <a:custGeom>
          <a:avLst/>
          <a:gdLst/>
          <a:ahLst/>
          <a:cxnLst/>
          <a:rect l="0" t="0" r="0" b="0"/>
          <a:pathLst>
            <a:path>
              <a:moveTo>
                <a:pt x="555794" y="807127"/>
              </a:moveTo>
              <a:arcTo wR="2310126" hR="2310126" stAng="13235271" swAng="1210876"/>
            </a:path>
          </a:pathLst>
        </a:custGeom>
        <a:noFill/>
        <a:ln w="6350" cap="flat" cmpd="sng" algn="ctr">
          <a:solidFill>
            <a:schemeClr val="accent5">
              <a:hueOff val="-7353344"/>
              <a:satOff val="-10228"/>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537FD-8C8C-44EA-8996-35206DC3AB1F}" type="datetimeFigureOut">
              <a:rPr lang="en-US" smtClean="0"/>
              <a:t>7/30/2022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75BA8-830C-4229-933C-9931577D91DA}" type="slidenum">
              <a:rPr lang="en-US" smtClean="0"/>
              <a:t>‹#›</a:t>
            </a:fld>
            <a:endParaRPr lang="en-US"/>
          </a:p>
        </p:txBody>
      </p:sp>
    </p:spTree>
    <p:extLst>
      <p:ext uri="{BB962C8B-B14F-4D97-AF65-F5344CB8AC3E}">
        <p14:creationId xmlns:p14="http://schemas.microsoft.com/office/powerpoint/2010/main" val="599817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5640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6128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3158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4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728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6787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6128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6905ED-0293-4DD9-9CBE-B77B57DDEB51}"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1BF8B-C02E-43F8-ACB2-B7A0BB6DFDBB}" type="slidenum">
              <a:rPr lang="en-US" smtClean="0"/>
              <a:t>‹#›</a:t>
            </a:fld>
            <a:endParaRPr lang="en-US"/>
          </a:p>
        </p:txBody>
      </p:sp>
    </p:spTree>
    <p:extLst>
      <p:ext uri="{BB962C8B-B14F-4D97-AF65-F5344CB8AC3E}">
        <p14:creationId xmlns:p14="http://schemas.microsoft.com/office/powerpoint/2010/main" val="2097308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6905ED-0293-4DD9-9CBE-B77B57DDEB51}"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1BF8B-C02E-43F8-ACB2-B7A0BB6DFDBB}" type="slidenum">
              <a:rPr lang="en-US" smtClean="0"/>
              <a:t>‹#›</a:t>
            </a:fld>
            <a:endParaRPr lang="en-US"/>
          </a:p>
        </p:txBody>
      </p:sp>
    </p:spTree>
    <p:extLst>
      <p:ext uri="{BB962C8B-B14F-4D97-AF65-F5344CB8AC3E}">
        <p14:creationId xmlns:p14="http://schemas.microsoft.com/office/powerpoint/2010/main" val="516232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6905ED-0293-4DD9-9CBE-B77B57DDEB51}"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1BF8B-C02E-43F8-ACB2-B7A0BB6DFDBB}" type="slidenum">
              <a:rPr lang="en-US" smtClean="0"/>
              <a:t>‹#›</a:t>
            </a:fld>
            <a:endParaRPr lang="en-US"/>
          </a:p>
        </p:txBody>
      </p:sp>
    </p:spTree>
    <p:extLst>
      <p:ext uri="{BB962C8B-B14F-4D97-AF65-F5344CB8AC3E}">
        <p14:creationId xmlns:p14="http://schemas.microsoft.com/office/powerpoint/2010/main" val="3384596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6905ED-0293-4DD9-9CBE-B77B57DDEB51}"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1BF8B-C02E-43F8-ACB2-B7A0BB6DFDBB}" type="slidenum">
              <a:rPr lang="en-US" smtClean="0"/>
              <a:t>‹#›</a:t>
            </a:fld>
            <a:endParaRPr lang="en-US"/>
          </a:p>
        </p:txBody>
      </p:sp>
    </p:spTree>
    <p:extLst>
      <p:ext uri="{BB962C8B-B14F-4D97-AF65-F5344CB8AC3E}">
        <p14:creationId xmlns:p14="http://schemas.microsoft.com/office/powerpoint/2010/main" val="395493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46905ED-0293-4DD9-9CBE-B77B57DDEB51}"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1BF8B-C02E-43F8-ACB2-B7A0BB6DFDBB}" type="slidenum">
              <a:rPr lang="en-US" smtClean="0"/>
              <a:t>‹#›</a:t>
            </a:fld>
            <a:endParaRPr lang="en-US"/>
          </a:p>
        </p:txBody>
      </p:sp>
    </p:spTree>
    <p:extLst>
      <p:ext uri="{BB962C8B-B14F-4D97-AF65-F5344CB8AC3E}">
        <p14:creationId xmlns:p14="http://schemas.microsoft.com/office/powerpoint/2010/main" val="3350656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6905ED-0293-4DD9-9CBE-B77B57DDEB51}" type="datetimeFigureOut">
              <a:rPr lang="en-US" smtClean="0"/>
              <a:t>7/30/2022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1BF8B-C02E-43F8-ACB2-B7A0BB6DFDBB}" type="slidenum">
              <a:rPr lang="en-US" smtClean="0"/>
              <a:t>‹#›</a:t>
            </a:fld>
            <a:endParaRPr lang="en-US"/>
          </a:p>
        </p:txBody>
      </p:sp>
    </p:spTree>
    <p:extLst>
      <p:ext uri="{BB962C8B-B14F-4D97-AF65-F5344CB8AC3E}">
        <p14:creationId xmlns:p14="http://schemas.microsoft.com/office/powerpoint/2010/main" val="861745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6905ED-0293-4DD9-9CBE-B77B57DDEB51}" type="datetimeFigureOut">
              <a:rPr lang="en-US" smtClean="0"/>
              <a:t>7/30/2022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1BF8B-C02E-43F8-ACB2-B7A0BB6DFDBB}" type="slidenum">
              <a:rPr lang="en-US" smtClean="0"/>
              <a:t>‹#›</a:t>
            </a:fld>
            <a:endParaRPr lang="en-US"/>
          </a:p>
        </p:txBody>
      </p:sp>
    </p:spTree>
    <p:extLst>
      <p:ext uri="{BB962C8B-B14F-4D97-AF65-F5344CB8AC3E}">
        <p14:creationId xmlns:p14="http://schemas.microsoft.com/office/powerpoint/2010/main" val="1269743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6905ED-0293-4DD9-9CBE-B77B57DDEB51}" type="datetimeFigureOut">
              <a:rPr lang="en-US" smtClean="0"/>
              <a:t>7/30/2022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1BF8B-C02E-43F8-ACB2-B7A0BB6DFDBB}" type="slidenum">
              <a:rPr lang="en-US" smtClean="0"/>
              <a:t>‹#›</a:t>
            </a:fld>
            <a:endParaRPr lang="en-US"/>
          </a:p>
        </p:txBody>
      </p:sp>
    </p:spTree>
    <p:extLst>
      <p:ext uri="{BB962C8B-B14F-4D97-AF65-F5344CB8AC3E}">
        <p14:creationId xmlns:p14="http://schemas.microsoft.com/office/powerpoint/2010/main" val="3939852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6905ED-0293-4DD9-9CBE-B77B57DDEB51}" type="datetimeFigureOut">
              <a:rPr lang="en-US" smtClean="0"/>
              <a:t>7/30/2022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1BF8B-C02E-43F8-ACB2-B7A0BB6DFDBB}" type="slidenum">
              <a:rPr lang="en-US" smtClean="0"/>
              <a:t>‹#›</a:t>
            </a:fld>
            <a:endParaRPr lang="en-US"/>
          </a:p>
        </p:txBody>
      </p:sp>
    </p:spTree>
    <p:extLst>
      <p:ext uri="{BB962C8B-B14F-4D97-AF65-F5344CB8AC3E}">
        <p14:creationId xmlns:p14="http://schemas.microsoft.com/office/powerpoint/2010/main" val="1194312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46905ED-0293-4DD9-9CBE-B77B57DDEB51}" type="datetimeFigureOut">
              <a:rPr lang="en-US" smtClean="0"/>
              <a:t>7/30/2022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1BF8B-C02E-43F8-ACB2-B7A0BB6DFDBB}" type="slidenum">
              <a:rPr lang="en-US" smtClean="0"/>
              <a:t>‹#›</a:t>
            </a:fld>
            <a:endParaRPr lang="en-US"/>
          </a:p>
        </p:txBody>
      </p:sp>
    </p:spTree>
    <p:extLst>
      <p:ext uri="{BB962C8B-B14F-4D97-AF65-F5344CB8AC3E}">
        <p14:creationId xmlns:p14="http://schemas.microsoft.com/office/powerpoint/2010/main" val="1515612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46905ED-0293-4DD9-9CBE-B77B57DDEB51}" type="datetimeFigureOut">
              <a:rPr lang="en-US" smtClean="0"/>
              <a:t>7/30/2022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1BF8B-C02E-43F8-ACB2-B7A0BB6DFDBB}" type="slidenum">
              <a:rPr lang="en-US" smtClean="0"/>
              <a:t>‹#›</a:t>
            </a:fld>
            <a:endParaRPr lang="en-US"/>
          </a:p>
        </p:txBody>
      </p:sp>
    </p:spTree>
    <p:extLst>
      <p:ext uri="{BB962C8B-B14F-4D97-AF65-F5344CB8AC3E}">
        <p14:creationId xmlns:p14="http://schemas.microsoft.com/office/powerpoint/2010/main" val="2341038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6905ED-0293-4DD9-9CBE-B77B57DDEB51}" type="datetimeFigureOut">
              <a:rPr lang="en-US" smtClean="0"/>
              <a:t>7/30/2022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1BF8B-C02E-43F8-ACB2-B7A0BB6DFDBB}" type="slidenum">
              <a:rPr lang="en-US" smtClean="0"/>
              <a:t>‹#›</a:t>
            </a:fld>
            <a:endParaRPr lang="en-US"/>
          </a:p>
        </p:txBody>
      </p:sp>
    </p:spTree>
    <p:extLst>
      <p:ext uri="{BB962C8B-B14F-4D97-AF65-F5344CB8AC3E}">
        <p14:creationId xmlns:p14="http://schemas.microsoft.com/office/powerpoint/2010/main" val="2623797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cdc.gov/flu/weekly/overview.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ourworldindata.org/coronavirus/country/jordan"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cdc.gov/epiinfo/index.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outbreaktools.ca/tools/documents/epidemic-curve-exercis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cdc.gov/training/quicklearns/exposur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publichealth.columbia.edu/people/our-faculty/jls10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2302625"/>
            <a:ext cx="9144000" cy="1207338"/>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b="1" dirty="0"/>
              <a:t>Outbreak investigation</a:t>
            </a:r>
            <a:endParaRPr b="1" dirty="0"/>
          </a:p>
        </p:txBody>
      </p:sp>
      <p:sp>
        <p:nvSpPr>
          <p:cNvPr id="85" name="Google Shape;85;p1"/>
          <p:cNvSpPr txBox="1">
            <a:spLocks noGrp="1"/>
          </p:cNvSpPr>
          <p:nvPr>
            <p:ph type="subTitle" idx="1"/>
          </p:nvPr>
        </p:nvSpPr>
        <p:spPr>
          <a:xfrm>
            <a:off x="1524000" y="3807228"/>
            <a:ext cx="9144000" cy="1450571"/>
          </a:xfrm>
          <a:prstGeom prst="rect">
            <a:avLst/>
          </a:prstGeom>
          <a:noFill/>
          <a:ln>
            <a:noFill/>
          </a:ln>
        </p:spPr>
        <p:txBody>
          <a:bodyPr spcFirstLastPara="1" wrap="square" lIns="91425" tIns="45700" rIns="91425" bIns="45700" anchor="t" anchorCtr="0">
            <a:normAutofit lnSpcReduction="10000"/>
          </a:bodyPr>
          <a:lstStyle/>
          <a:p>
            <a:r>
              <a:rPr lang="en-US" dirty="0" smtClean="0"/>
              <a:t>MED 410</a:t>
            </a:r>
          </a:p>
          <a:p>
            <a:r>
              <a:rPr lang="en-US" dirty="0" err="1" smtClean="0"/>
              <a:t>Lec</a:t>
            </a:r>
            <a:r>
              <a:rPr lang="en-US" dirty="0" smtClean="0"/>
              <a:t>. 14</a:t>
            </a:r>
          </a:p>
          <a:p>
            <a:r>
              <a:rPr lang="en-US" dirty="0" smtClean="0"/>
              <a:t>Dr. Ola Soudah</a:t>
            </a:r>
          </a:p>
          <a:p>
            <a:pPr marL="0" lvl="0" indent="0" algn="ctr" rtl="0">
              <a:lnSpc>
                <a:spcPct val="90000"/>
              </a:lnSpc>
              <a:spcBef>
                <a:spcPts val="0"/>
              </a:spcBef>
              <a:spcAft>
                <a:spcPts val="0"/>
              </a:spcAft>
              <a:buClr>
                <a:schemeClr val="dk1"/>
              </a:buClr>
              <a:buSzPts val="2400"/>
              <a:buNone/>
            </a:pPr>
            <a:endParaRPr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657600"/>
            <a:ext cx="21336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599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5756541"/>
            <a:ext cx="10515600" cy="411163"/>
          </a:xfrm>
        </p:spPr>
        <p:txBody>
          <a:bodyPr>
            <a:noAutofit/>
          </a:bodyPr>
          <a:lstStyle/>
          <a:p>
            <a:r>
              <a:rPr lang="en-US" sz="1800" dirty="0" smtClean="0">
                <a:hlinkClick r:id="rId2"/>
              </a:rPr>
              <a:t>https://www.cdc.gov/flu/weekly/overview.htm</a:t>
            </a:r>
            <a:endParaRPr lang="en-US" sz="1800"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225" y="680815"/>
            <a:ext cx="978217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1853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Effective and co-ordinated response</a:t>
            </a:r>
            <a:r>
              <a:rPr lang="en-US" dirty="0"/>
              <a:t/>
            </a:r>
            <a:br>
              <a:rPr lang="en-US" dirty="0"/>
            </a:br>
            <a:endParaRPr lang="en-US" dirty="0"/>
          </a:p>
        </p:txBody>
      </p:sp>
      <p:sp>
        <p:nvSpPr>
          <p:cNvPr id="3" name="Text Placeholder 2"/>
          <p:cNvSpPr>
            <a:spLocks noGrp="1"/>
          </p:cNvSpPr>
          <p:nvPr>
            <p:ph type="body" idx="1"/>
          </p:nvPr>
        </p:nvSpPr>
        <p:spPr>
          <a:xfrm>
            <a:off x="457200" y="5730838"/>
            <a:ext cx="5105400" cy="538163"/>
          </a:xfrm>
        </p:spPr>
        <p:txBody>
          <a:bodyPr>
            <a:normAutofit fontScale="70000" lnSpcReduction="20000"/>
          </a:bodyPr>
          <a:lstStyle/>
          <a:p>
            <a:pPr marL="114300" indent="0">
              <a:buNone/>
            </a:pPr>
            <a:r>
              <a:rPr lang="en-US" dirty="0" smtClean="0">
                <a:hlinkClick r:id="rId2"/>
              </a:rPr>
              <a:t>https://ourworldindata.org/coronavirus/country/jordan</a:t>
            </a: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731" y="1456494"/>
            <a:ext cx="6172200"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00199"/>
            <a:ext cx="5181600" cy="403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5831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STEPS IN AN OUTBREAK INVESTIGATION</a:t>
            </a:r>
            <a:endParaRPr lang="en-US" dirty="0">
              <a:solidFill>
                <a:srgbClr val="0070C0"/>
              </a:solidFill>
            </a:endParaRPr>
          </a:p>
        </p:txBody>
      </p:sp>
      <p:sp>
        <p:nvSpPr>
          <p:cNvPr id="3" name="Text Placeholder 2"/>
          <p:cNvSpPr>
            <a:spLocks noGrp="1"/>
          </p:cNvSpPr>
          <p:nvPr>
            <p:ph type="body" idx="1"/>
          </p:nvPr>
        </p:nvSpPr>
        <p:spPr>
          <a:xfrm>
            <a:off x="838200" y="1690688"/>
            <a:ext cx="10820400" cy="4786311"/>
          </a:xfrm>
        </p:spPr>
        <p:txBody>
          <a:bodyPr>
            <a:normAutofit fontScale="70000" lnSpcReduction="20000"/>
          </a:bodyPr>
          <a:lstStyle/>
          <a:p>
            <a:pPr marL="628650" indent="-514350">
              <a:buFont typeface="+mj-lt"/>
              <a:buAutoNum type="arabicPeriod"/>
            </a:pPr>
            <a:r>
              <a:rPr lang="en-US" dirty="0"/>
              <a:t>Prepare and plan for the investigation</a:t>
            </a:r>
          </a:p>
          <a:p>
            <a:pPr marL="628650" indent="-514350">
              <a:buFont typeface="+mj-lt"/>
              <a:buAutoNum type="arabicPeriod"/>
            </a:pPr>
            <a:r>
              <a:rPr lang="en-US" dirty="0"/>
              <a:t>Confirm the existence of an </a:t>
            </a:r>
            <a:r>
              <a:rPr lang="en-US" dirty="0" smtClean="0"/>
              <a:t>outbreak—verify the </a:t>
            </a:r>
            <a:r>
              <a:rPr lang="en-US" dirty="0"/>
              <a:t>diagnosis</a:t>
            </a:r>
          </a:p>
          <a:p>
            <a:pPr marL="628650" indent="-514350">
              <a:buFont typeface="+mj-lt"/>
              <a:buAutoNum type="arabicPeriod"/>
            </a:pPr>
            <a:r>
              <a:rPr lang="en-US" dirty="0"/>
              <a:t>Identify and count cases and exposed persons</a:t>
            </a:r>
          </a:p>
          <a:p>
            <a:pPr marL="1085850" lvl="1" indent="-514350">
              <a:buFont typeface="+mj-lt"/>
              <a:buAutoNum type="arabicPeriod"/>
            </a:pPr>
            <a:r>
              <a:rPr lang="en-US" dirty="0"/>
              <a:t>Select a case definition</a:t>
            </a:r>
          </a:p>
          <a:p>
            <a:pPr marL="1085850" lvl="1" indent="-514350">
              <a:buFont typeface="+mj-lt"/>
              <a:buAutoNum type="arabicPeriod"/>
            </a:pPr>
            <a:r>
              <a:rPr lang="en-US" dirty="0"/>
              <a:t>Identify cases, population at risk, </a:t>
            </a:r>
            <a:r>
              <a:rPr lang="en-US" dirty="0" smtClean="0"/>
              <a:t>and controls</a:t>
            </a:r>
            <a:endParaRPr lang="en-US" dirty="0"/>
          </a:p>
          <a:p>
            <a:pPr marL="628650" indent="-514350">
              <a:buFont typeface="+mj-lt"/>
              <a:buAutoNum type="arabicPeriod"/>
            </a:pPr>
            <a:r>
              <a:rPr lang="en-US" dirty="0"/>
              <a:t>Choose a study design</a:t>
            </a:r>
          </a:p>
          <a:p>
            <a:pPr marL="628650" indent="-514350">
              <a:buFont typeface="+mj-lt"/>
              <a:buAutoNum type="arabicPeriod"/>
            </a:pPr>
            <a:r>
              <a:rPr lang="en-US" dirty="0"/>
              <a:t>Find cases systematically and record information </a:t>
            </a:r>
            <a:r>
              <a:rPr lang="en-US" sz="4000" b="1" dirty="0" smtClean="0">
                <a:solidFill>
                  <a:srgbClr val="FF0000"/>
                </a:solidFill>
              </a:rPr>
              <a:t>(Tracing)</a:t>
            </a:r>
          </a:p>
          <a:p>
            <a:pPr marL="628650" indent="-514350">
              <a:buFont typeface="+mj-lt"/>
              <a:buAutoNum type="arabicPeriod"/>
            </a:pPr>
            <a:r>
              <a:rPr lang="en-US" dirty="0" smtClean="0"/>
              <a:t>Tabulate </a:t>
            </a:r>
            <a:r>
              <a:rPr lang="en-US" dirty="0"/>
              <a:t>the data in terms of time, place, </a:t>
            </a:r>
            <a:r>
              <a:rPr lang="en-US" dirty="0" smtClean="0"/>
              <a:t>and person</a:t>
            </a:r>
            <a:endParaRPr lang="en-US" dirty="0"/>
          </a:p>
          <a:p>
            <a:pPr marL="628650" indent="-514350">
              <a:buFont typeface="+mj-lt"/>
              <a:buAutoNum type="arabicPeriod"/>
            </a:pPr>
            <a:r>
              <a:rPr lang="en-US" dirty="0"/>
              <a:t>Collect specimens for laboratory analysis</a:t>
            </a:r>
          </a:p>
          <a:p>
            <a:pPr marL="628650" indent="-514350">
              <a:buFont typeface="+mj-lt"/>
              <a:buAutoNum type="arabicPeriod"/>
            </a:pPr>
            <a:r>
              <a:rPr lang="en-US" dirty="0"/>
              <a:t>Conduct an environmental investigation</a:t>
            </a:r>
          </a:p>
          <a:p>
            <a:pPr marL="628650" indent="-514350">
              <a:buFont typeface="+mj-lt"/>
              <a:buAutoNum type="arabicPeriod"/>
            </a:pPr>
            <a:r>
              <a:rPr lang="en-US" dirty="0"/>
              <a:t>Institute control measures</a:t>
            </a:r>
          </a:p>
          <a:p>
            <a:pPr marL="628650" indent="-514350">
              <a:buFont typeface="+mj-lt"/>
              <a:buAutoNum type="arabicPeriod"/>
            </a:pPr>
            <a:r>
              <a:rPr lang="en-US" dirty="0"/>
              <a:t>Formulate and test hypotheses</a:t>
            </a:r>
          </a:p>
          <a:p>
            <a:pPr marL="628650" indent="-514350">
              <a:buFont typeface="+mj-lt"/>
              <a:buAutoNum type="arabicPeriod"/>
            </a:pPr>
            <a:r>
              <a:rPr lang="en-US" dirty="0"/>
              <a:t>Conduct additional systematic studies</a:t>
            </a:r>
          </a:p>
          <a:p>
            <a:pPr marL="628650" indent="-514350">
              <a:buFont typeface="+mj-lt"/>
              <a:buAutoNum type="arabicPeriod"/>
            </a:pPr>
            <a:r>
              <a:rPr lang="en-US" dirty="0"/>
              <a:t>Communicate the findings</a:t>
            </a:r>
          </a:p>
        </p:txBody>
      </p:sp>
    </p:spTree>
    <p:extLst>
      <p:ext uri="{BB962C8B-B14F-4D97-AF65-F5344CB8AC3E}">
        <p14:creationId xmlns:p14="http://schemas.microsoft.com/office/powerpoint/2010/main" val="2302928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304800"/>
            <a:ext cx="10515600" cy="5872163"/>
          </a:xfrm>
        </p:spPr>
        <p:txBody>
          <a:bodyPr/>
          <a:lstStyle/>
          <a:p>
            <a:r>
              <a:rPr lang="en-US" dirty="0"/>
              <a:t>Outbreak investigation </a:t>
            </a:r>
            <a:r>
              <a:rPr lang="en-US" b="1" dirty="0">
                <a:solidFill>
                  <a:srgbClr val="0070C0"/>
                </a:solidFill>
              </a:rPr>
              <a:t>is a </a:t>
            </a:r>
            <a:r>
              <a:rPr lang="en-US" b="1" dirty="0" smtClean="0">
                <a:solidFill>
                  <a:srgbClr val="0070C0"/>
                </a:solidFill>
              </a:rPr>
              <a:t>systematic process </a:t>
            </a:r>
            <a:r>
              <a:rPr lang="en-US" dirty="0"/>
              <a:t>of evaluating data to form </a:t>
            </a:r>
            <a:r>
              <a:rPr lang="en-US" dirty="0" smtClean="0"/>
              <a:t>hypotheses, and</a:t>
            </a:r>
            <a:r>
              <a:rPr lang="en-US" dirty="0"/>
              <a:t> </a:t>
            </a:r>
            <a:r>
              <a:rPr lang="en-US" dirty="0" smtClean="0"/>
              <a:t>then </a:t>
            </a:r>
            <a:r>
              <a:rPr lang="en-US" dirty="0"/>
              <a:t>collecting additional data to test the hypotheses.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562794"/>
            <a:ext cx="10401300" cy="516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345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Simply</a:t>
            </a:r>
            <a:endParaRPr lang="en-US" dirty="0">
              <a:solidFill>
                <a:srgbClr val="FF0000"/>
              </a:solidFill>
            </a:endParaRPr>
          </a:p>
        </p:txBody>
      </p:sp>
      <p:graphicFrame>
        <p:nvGraphicFramePr>
          <p:cNvPr id="4" name="Diagram 3"/>
          <p:cNvGraphicFramePr/>
          <p:nvPr>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Curved Connector 5"/>
          <p:cNvCxnSpPr/>
          <p:nvPr/>
        </p:nvCxnSpPr>
        <p:spPr>
          <a:xfrm flipV="1">
            <a:off x="5562600" y="3962400"/>
            <a:ext cx="2590800" cy="990600"/>
          </a:xfrm>
          <a:prstGeom prst="curvedConnector3">
            <a:avLst/>
          </a:prstGeom>
          <a:ln>
            <a:tailEnd type="arrow"/>
          </a:ln>
        </p:spPr>
        <p:style>
          <a:lnRef idx="2">
            <a:schemeClr val="accent2"/>
          </a:lnRef>
          <a:fillRef idx="0">
            <a:schemeClr val="accent2"/>
          </a:fillRef>
          <a:effectRef idx="1">
            <a:schemeClr val="accent2"/>
          </a:effectRef>
          <a:fontRef idx="minor">
            <a:schemeClr val="tx1"/>
          </a:fontRef>
        </p:style>
      </p:cxnSp>
      <p:pic>
        <p:nvPicPr>
          <p:cNvPr id="819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76800" y="2169928"/>
            <a:ext cx="243286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8"/>
          <a:stretch>
            <a:fillRect/>
          </a:stretch>
        </p:blipFill>
        <p:spPr>
          <a:xfrm>
            <a:off x="2593570" y="365125"/>
            <a:ext cx="7566429" cy="6285057"/>
          </a:xfrm>
          <a:prstGeom prst="rect">
            <a:avLst/>
          </a:prstGeom>
        </p:spPr>
      </p:pic>
    </p:spTree>
    <p:extLst>
      <p:ext uri="{BB962C8B-B14F-4D97-AF65-F5344CB8AC3E}">
        <p14:creationId xmlns:p14="http://schemas.microsoft.com/office/powerpoint/2010/main" val="1817469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0C0"/>
              </a:buClr>
              <a:buSzPts val="4400"/>
              <a:buFont typeface="Calibri"/>
              <a:buNone/>
            </a:pPr>
            <a:r>
              <a:rPr lang="en-US" b="1">
                <a:solidFill>
                  <a:srgbClr val="0070C0"/>
                </a:solidFill>
              </a:rPr>
              <a:t>Defining a case</a:t>
            </a:r>
            <a:endParaRPr/>
          </a:p>
        </p:txBody>
      </p:sp>
      <p:sp>
        <p:nvSpPr>
          <p:cNvPr id="103" name="Google Shape;103;p4"/>
          <p:cNvSpPr txBox="1">
            <a:spLocks noGrp="1"/>
          </p:cNvSpPr>
          <p:nvPr>
            <p:ph type="body" idx="1"/>
          </p:nvPr>
        </p:nvSpPr>
        <p:spPr>
          <a:xfrm>
            <a:off x="838200" y="1825624"/>
            <a:ext cx="10515600" cy="4807932"/>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ts val="2800"/>
              <a:buChar char="•"/>
            </a:pPr>
            <a:r>
              <a:rPr lang="en-US" sz="3300" b="1" dirty="0">
                <a:solidFill>
                  <a:srgbClr val="C00000"/>
                </a:solidFill>
              </a:rPr>
              <a:t>A case definition </a:t>
            </a:r>
            <a:r>
              <a:rPr lang="en-US" sz="3300" dirty="0"/>
              <a:t>is </a:t>
            </a:r>
            <a:r>
              <a:rPr lang="en-US" sz="3300" b="1" dirty="0"/>
              <a:t>a set of standard criteria </a:t>
            </a:r>
            <a:r>
              <a:rPr lang="en-US" sz="3300" dirty="0"/>
              <a:t>for classifying whether a person has a particular disease, syndrome, or other health condition</a:t>
            </a:r>
            <a:r>
              <a:rPr lang="en-US" sz="3300" dirty="0" smtClean="0"/>
              <a:t>.</a:t>
            </a:r>
          </a:p>
          <a:p>
            <a:pPr marL="228600" lvl="0" indent="-228600" algn="l" rtl="0">
              <a:lnSpc>
                <a:spcPct val="90000"/>
              </a:lnSpc>
              <a:spcBef>
                <a:spcPts val="0"/>
              </a:spcBef>
              <a:spcAft>
                <a:spcPts val="0"/>
              </a:spcAft>
              <a:buClr>
                <a:schemeClr val="dk1"/>
              </a:buClr>
              <a:buSzPts val="2800"/>
              <a:buChar char="•"/>
            </a:pPr>
            <a:endParaRPr lang="en-US" sz="3500" dirty="0"/>
          </a:p>
          <a:p>
            <a:pPr lvl="1">
              <a:spcBef>
                <a:spcPts val="0"/>
              </a:spcBef>
              <a:buClr>
                <a:schemeClr val="dk1"/>
              </a:buClr>
              <a:buSzPts val="2800"/>
            </a:pPr>
            <a:r>
              <a:rPr lang="en-US" sz="3000" b="1" dirty="0" smtClean="0">
                <a:solidFill>
                  <a:srgbClr val="FF0000"/>
                </a:solidFill>
              </a:rPr>
              <a:t>A Case definition: </a:t>
            </a:r>
            <a:r>
              <a:rPr lang="en-US" sz="3000" dirty="0" smtClean="0"/>
              <a:t>is the standard set of criteria by which we decide if a person has the disease or not (classify sick population from normal ones’).</a:t>
            </a:r>
            <a:endParaRPr lang="en-US" sz="3000" b="1" dirty="0" smtClean="0">
              <a:solidFill>
                <a:srgbClr val="00B050"/>
              </a:solidFill>
            </a:endParaRPr>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US" dirty="0"/>
              <a:t>Use of an agreed-upon standard case definition ensures that every case </a:t>
            </a:r>
            <a:r>
              <a:rPr lang="en-US" b="1" dirty="0">
                <a:solidFill>
                  <a:srgbClr val="0070C0"/>
                </a:solidFill>
              </a:rPr>
              <a:t>is equivalent</a:t>
            </a:r>
            <a:r>
              <a:rPr lang="en-US" dirty="0" smtClean="0"/>
              <a:t>.</a:t>
            </a:r>
          </a:p>
          <a:p>
            <a:pPr marL="0" lvl="0" indent="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US" dirty="0"/>
              <a:t> Furthermore, the number of cases or rate of disease identified in one time or place </a:t>
            </a:r>
            <a:r>
              <a:rPr lang="en-US" b="1" dirty="0">
                <a:solidFill>
                  <a:srgbClr val="0070C0"/>
                </a:solidFill>
              </a:rPr>
              <a:t>can be compared </a:t>
            </a:r>
            <a:r>
              <a:rPr lang="en-US" dirty="0"/>
              <a:t>with the number or rate from another time or place.</a:t>
            </a:r>
            <a:endParaRPr dirty="0"/>
          </a:p>
        </p:txBody>
      </p:sp>
    </p:spTree>
    <p:extLst>
      <p:ext uri="{BB962C8B-B14F-4D97-AF65-F5344CB8AC3E}">
        <p14:creationId xmlns:p14="http://schemas.microsoft.com/office/powerpoint/2010/main" val="472922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0C0"/>
              </a:buClr>
              <a:buSzPts val="4400"/>
              <a:buFont typeface="Calibri"/>
              <a:buNone/>
            </a:pPr>
            <a:r>
              <a:rPr lang="en-US" b="1">
                <a:solidFill>
                  <a:srgbClr val="0070C0"/>
                </a:solidFill>
              </a:rPr>
              <a:t>Components of a case definition for outbreak investigations</a:t>
            </a:r>
            <a:endParaRPr/>
          </a:p>
        </p:txBody>
      </p:sp>
      <p:sp>
        <p:nvSpPr>
          <p:cNvPr id="109" name="Google Shape;109;p5"/>
          <p:cNvSpPr txBox="1">
            <a:spLocks noGrp="1"/>
          </p:cNvSpPr>
          <p:nvPr>
            <p:ph type="body" idx="1"/>
          </p:nvPr>
        </p:nvSpPr>
        <p:spPr>
          <a:xfrm>
            <a:off x="838200" y="1825624"/>
            <a:ext cx="10515600" cy="51736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B050"/>
              </a:buClr>
              <a:buSzPts val="2800"/>
              <a:buNone/>
            </a:pPr>
            <a:endParaRPr lang="en-US" b="1" dirty="0">
              <a:solidFill>
                <a:srgbClr val="00B050"/>
              </a:solidFill>
            </a:endParaRPr>
          </a:p>
          <a:p>
            <a:pPr lvl="0">
              <a:spcBef>
                <a:spcPts val="0"/>
              </a:spcBef>
              <a:buClr>
                <a:srgbClr val="00B050"/>
              </a:buClr>
              <a:buSzPts val="2800"/>
            </a:pPr>
            <a:r>
              <a:rPr lang="en-US" b="1" dirty="0" smtClean="0">
                <a:solidFill>
                  <a:srgbClr val="00B050"/>
                </a:solidFill>
              </a:rPr>
              <a:t>A </a:t>
            </a:r>
            <a:r>
              <a:rPr lang="en-US" b="1" dirty="0">
                <a:solidFill>
                  <a:srgbClr val="00B050"/>
                </a:solidFill>
              </a:rPr>
              <a:t>case definition consists of </a:t>
            </a:r>
            <a:r>
              <a:rPr lang="en-US" b="1" dirty="0">
                <a:solidFill>
                  <a:srgbClr val="00B0F0"/>
                </a:solidFill>
              </a:rPr>
              <a:t>clinical criteria </a:t>
            </a:r>
            <a:r>
              <a:rPr lang="en-US" b="1" dirty="0"/>
              <a:t>and, </a:t>
            </a:r>
            <a:r>
              <a:rPr lang="en-US" b="1" dirty="0" smtClean="0"/>
              <a:t>sometimes, </a:t>
            </a:r>
            <a:r>
              <a:rPr lang="en-US" b="1" dirty="0" smtClean="0">
                <a:solidFill>
                  <a:srgbClr val="00B0F0"/>
                </a:solidFill>
              </a:rPr>
              <a:t>epidemiologic criteria.</a:t>
            </a:r>
            <a:endParaRPr lang="en-US" dirty="0" smtClean="0"/>
          </a:p>
          <a:p>
            <a:pPr marL="228600" lvl="0" indent="-228600" algn="l" rtl="0">
              <a:lnSpc>
                <a:spcPct val="90000"/>
              </a:lnSpc>
              <a:spcBef>
                <a:spcPts val="0"/>
              </a:spcBef>
              <a:spcAft>
                <a:spcPts val="0"/>
              </a:spcAft>
              <a:buClr>
                <a:srgbClr val="00B050"/>
              </a:buClr>
              <a:buSzPts val="2800"/>
              <a:buChar char="•"/>
            </a:pPr>
            <a:endParaRPr dirty="0"/>
          </a:p>
          <a:p>
            <a:pPr marL="685800" lvl="1" indent="-228600">
              <a:spcBef>
                <a:spcPts val="1000"/>
              </a:spcBef>
              <a:buSzPts val="2800"/>
            </a:pPr>
            <a:r>
              <a:rPr lang="en-US" b="1" dirty="0"/>
              <a:t>The </a:t>
            </a:r>
            <a:r>
              <a:rPr lang="en-US" b="1" dirty="0">
                <a:solidFill>
                  <a:srgbClr val="FF0000"/>
                </a:solidFill>
              </a:rPr>
              <a:t>clinical criteria </a:t>
            </a:r>
            <a:r>
              <a:rPr lang="en-US" dirty="0"/>
              <a:t>usually include confirmatory laboratory tests, if available, or combinations of symptoms (subjective complaints), signs (objective physical findings), and other findings. </a:t>
            </a:r>
            <a:endParaRPr lang="en-US" dirty="0" smtClean="0"/>
          </a:p>
          <a:p>
            <a:pPr marL="685800" lvl="1" indent="-228600">
              <a:spcBef>
                <a:spcPts val="1000"/>
              </a:spcBef>
              <a:buSzPts val="2800"/>
            </a:pPr>
            <a:endParaRPr dirty="0"/>
          </a:p>
          <a:p>
            <a:pPr marL="685800" lvl="1" indent="-228600">
              <a:spcBef>
                <a:spcPts val="1000"/>
              </a:spcBef>
              <a:buSzPts val="2800"/>
            </a:pPr>
            <a:r>
              <a:rPr lang="en-US" b="1" dirty="0" smtClean="0">
                <a:solidFill>
                  <a:srgbClr val="FF0000"/>
                </a:solidFill>
              </a:rPr>
              <a:t>Epidemiologic criteria </a:t>
            </a:r>
            <a:r>
              <a:rPr lang="en-US" dirty="0" smtClean="0"/>
              <a:t>usually to </a:t>
            </a:r>
            <a:r>
              <a:rPr lang="en-US" dirty="0"/>
              <a:t>specify limits on </a:t>
            </a:r>
            <a:r>
              <a:rPr lang="en-US" b="1" dirty="0"/>
              <a:t>time, place, and/or person </a:t>
            </a:r>
            <a:r>
              <a:rPr lang="en-US" dirty="0"/>
              <a:t>than those used for surveillance.</a:t>
            </a:r>
            <a:endParaRPr dirty="0"/>
          </a:p>
          <a:p>
            <a:pPr marL="228600" lvl="0" indent="-50800" algn="l" rtl="0">
              <a:lnSpc>
                <a:spcPct val="90000"/>
              </a:lnSpc>
              <a:spcBef>
                <a:spcPts val="1000"/>
              </a:spcBef>
              <a:spcAft>
                <a:spcPts val="0"/>
              </a:spcAft>
              <a:buClr>
                <a:schemeClr val="dk1"/>
              </a:buClr>
              <a:buSzPts val="2800"/>
              <a:buNone/>
            </a:pPr>
            <a:endParaRPr dirty="0"/>
          </a:p>
        </p:txBody>
      </p:sp>
    </p:spTree>
    <p:extLst>
      <p:ext uri="{BB962C8B-B14F-4D97-AF65-F5344CB8AC3E}">
        <p14:creationId xmlns:p14="http://schemas.microsoft.com/office/powerpoint/2010/main" val="1957247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Criteria of good case definition</a:t>
            </a:r>
            <a:endParaRPr lang="en-US" dirty="0">
              <a:solidFill>
                <a:srgbClr val="0070C0"/>
              </a:solidFill>
            </a:endParaRPr>
          </a:p>
        </p:txBody>
      </p:sp>
      <p:sp>
        <p:nvSpPr>
          <p:cNvPr id="3" name="Text Placeholder 2"/>
          <p:cNvSpPr>
            <a:spLocks noGrp="1"/>
          </p:cNvSpPr>
          <p:nvPr>
            <p:ph type="body" idx="1"/>
          </p:nvPr>
        </p:nvSpPr>
        <p:spPr>
          <a:xfrm>
            <a:off x="838200" y="1825624"/>
            <a:ext cx="10515600" cy="4803775"/>
          </a:xfrm>
        </p:spPr>
        <p:txBody>
          <a:bodyPr/>
          <a:lstStyle/>
          <a:p>
            <a:r>
              <a:rPr lang="en-US" dirty="0"/>
              <a:t>Must be easily applied by health workers</a:t>
            </a:r>
          </a:p>
          <a:p>
            <a:pPr lvl="1"/>
            <a:r>
              <a:rPr lang="en-US" dirty="0" smtClean="0"/>
              <a:t>Preferably </a:t>
            </a:r>
            <a:r>
              <a:rPr lang="en-US" dirty="0"/>
              <a:t>does not require laboratory </a:t>
            </a:r>
            <a:r>
              <a:rPr lang="en-US" dirty="0" smtClean="0"/>
              <a:t>results (if possible)</a:t>
            </a:r>
          </a:p>
          <a:p>
            <a:pPr marL="571500" lvl="1" indent="0">
              <a:buNone/>
            </a:pPr>
            <a:endParaRPr lang="en-US" dirty="0"/>
          </a:p>
          <a:p>
            <a:r>
              <a:rPr lang="en-US" dirty="0"/>
              <a:t> Must be </a:t>
            </a:r>
            <a:r>
              <a:rPr lang="en-US" dirty="0" smtClean="0"/>
              <a:t>standardized (agreed on and used by all authorities)</a:t>
            </a:r>
          </a:p>
          <a:p>
            <a:endParaRPr lang="en-US" dirty="0"/>
          </a:p>
          <a:p>
            <a:r>
              <a:rPr lang="en-US" dirty="0"/>
              <a:t> Should be relatively sensitive</a:t>
            </a:r>
          </a:p>
          <a:p>
            <a:pPr lvl="1"/>
            <a:r>
              <a:rPr lang="en-US" dirty="0" smtClean="0"/>
              <a:t>Detect </a:t>
            </a:r>
            <a:r>
              <a:rPr lang="en-US" dirty="0"/>
              <a:t>most </a:t>
            </a:r>
            <a:r>
              <a:rPr lang="en-US" dirty="0" smtClean="0"/>
              <a:t>cases</a:t>
            </a:r>
            <a:endParaRPr lang="en-US" dirty="0"/>
          </a:p>
        </p:txBody>
      </p:sp>
    </p:spTree>
    <p:extLst>
      <p:ext uri="{BB962C8B-B14F-4D97-AF65-F5344CB8AC3E}">
        <p14:creationId xmlns:p14="http://schemas.microsoft.com/office/powerpoint/2010/main" val="3419009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67346" y="267190"/>
            <a:ext cx="9886604" cy="6513225"/>
          </a:xfrm>
        </p:spPr>
        <p:txBody>
          <a:bodyPr>
            <a:normAutofit/>
          </a:bodyPr>
          <a:lstStyle/>
          <a:p>
            <a:pPr marL="114300" indent="0">
              <a:buNone/>
            </a:pPr>
            <a:r>
              <a:rPr lang="en-US" sz="3200" dirty="0"/>
              <a:t>Sometimes define </a:t>
            </a:r>
            <a:r>
              <a:rPr lang="en-US" sz="3200" b="1" dirty="0">
                <a:solidFill>
                  <a:srgbClr val="FF0000"/>
                </a:solidFill>
              </a:rPr>
              <a:t>levels of certainty </a:t>
            </a:r>
            <a:r>
              <a:rPr lang="en-US" sz="3200" dirty="0"/>
              <a:t>regarding diagnosis</a:t>
            </a:r>
            <a:r>
              <a:rPr lang="en-US" sz="3200" dirty="0" smtClean="0"/>
              <a:t>;</a:t>
            </a:r>
          </a:p>
          <a:p>
            <a:endParaRPr lang="en-US" dirty="0" smtClean="0"/>
          </a:p>
          <a:p>
            <a:r>
              <a:rPr lang="en-US" b="1" dirty="0">
                <a:solidFill>
                  <a:srgbClr val="00B050"/>
                </a:solidFill>
              </a:rPr>
              <a:t>Suspect </a:t>
            </a:r>
            <a:r>
              <a:rPr lang="en-US" b="1" dirty="0" smtClean="0">
                <a:solidFill>
                  <a:srgbClr val="00B050"/>
                </a:solidFill>
              </a:rPr>
              <a:t>case (maybe a case/doubted about): </a:t>
            </a:r>
            <a:r>
              <a:rPr lang="en-US" dirty="0"/>
              <a:t>suggestive clinical signs but does not </a:t>
            </a:r>
            <a:r>
              <a:rPr lang="en-US" dirty="0" smtClean="0"/>
              <a:t>fit case definition</a:t>
            </a:r>
          </a:p>
          <a:p>
            <a:endParaRPr lang="en-US" dirty="0"/>
          </a:p>
          <a:p>
            <a:r>
              <a:rPr lang="en-US" dirty="0"/>
              <a:t> </a:t>
            </a:r>
            <a:r>
              <a:rPr lang="en-US" b="1" dirty="0">
                <a:solidFill>
                  <a:srgbClr val="00B050"/>
                </a:solidFill>
              </a:rPr>
              <a:t>Probable </a:t>
            </a:r>
            <a:r>
              <a:rPr lang="en-US" b="1" dirty="0" smtClean="0">
                <a:solidFill>
                  <a:srgbClr val="00B050"/>
                </a:solidFill>
              </a:rPr>
              <a:t>case (likely a case): </a:t>
            </a:r>
            <a:r>
              <a:rPr lang="en-US" dirty="0"/>
              <a:t>fits all components of </a:t>
            </a:r>
            <a:r>
              <a:rPr lang="en-US" i="1" dirty="0"/>
              <a:t>clinical </a:t>
            </a:r>
            <a:r>
              <a:rPr lang="en-US" dirty="0" smtClean="0"/>
              <a:t>case definition</a:t>
            </a:r>
          </a:p>
          <a:p>
            <a:endParaRPr lang="en-US" dirty="0"/>
          </a:p>
          <a:p>
            <a:r>
              <a:rPr lang="en-US" b="1" dirty="0">
                <a:solidFill>
                  <a:srgbClr val="00B050"/>
                </a:solidFill>
              </a:rPr>
              <a:t> Confirmed </a:t>
            </a:r>
            <a:r>
              <a:rPr lang="en-US" b="1" dirty="0" smtClean="0">
                <a:solidFill>
                  <a:srgbClr val="00B050"/>
                </a:solidFill>
              </a:rPr>
              <a:t>case (a case): </a:t>
            </a:r>
            <a:r>
              <a:rPr lang="en-US" dirty="0"/>
              <a:t>laboratory </a:t>
            </a:r>
            <a:r>
              <a:rPr lang="en-US" dirty="0" smtClean="0"/>
              <a:t>confirmed</a:t>
            </a:r>
            <a:endParaRPr lang="en-US" dirty="0"/>
          </a:p>
          <a:p>
            <a:pPr marL="114300" indent="0">
              <a:buNone/>
            </a:pPr>
            <a:endParaRPr lang="en-US" dirty="0" smtClean="0"/>
          </a:p>
          <a:p>
            <a:pPr marL="114300" indent="0">
              <a:buNone/>
            </a:pPr>
            <a:r>
              <a:rPr lang="en-US" dirty="0" smtClean="0"/>
              <a:t>No </a:t>
            </a:r>
            <a:r>
              <a:rPr lang="en-US" dirty="0"/>
              <a:t>one case definition is the </a:t>
            </a:r>
            <a:r>
              <a:rPr lang="en-US" b="1" dirty="0"/>
              <a:t>absolutely correct </a:t>
            </a:r>
            <a:r>
              <a:rPr lang="en-US" dirty="0"/>
              <a:t>case definition</a:t>
            </a:r>
            <a:r>
              <a:rPr lang="en-US" dirty="0" smtClean="0"/>
              <a:t>.</a:t>
            </a:r>
          </a:p>
          <a:p>
            <a:pPr marL="571500" lvl="1" indent="0">
              <a:buNone/>
            </a:pPr>
            <a:r>
              <a:rPr lang="en-US" dirty="0" smtClean="0"/>
              <a:t>One </a:t>
            </a:r>
            <a:r>
              <a:rPr lang="en-US" dirty="0"/>
              <a:t>investigator could decide to include those with symptoms but without testing as suspect or probable cases, while another investigator could exclude them.</a:t>
            </a:r>
          </a:p>
        </p:txBody>
      </p:sp>
      <p:sp>
        <p:nvSpPr>
          <p:cNvPr id="5" name="Down Arrow 4"/>
          <p:cNvSpPr/>
          <p:nvPr/>
        </p:nvSpPr>
        <p:spPr>
          <a:xfrm>
            <a:off x="0" y="1472160"/>
            <a:ext cx="2057400" cy="4720822"/>
          </a:xfrm>
          <a:prstGeom prst="downArrow">
            <a:avLst/>
          </a:prstGeom>
          <a:ln w="76200">
            <a:solidFill>
              <a:srgbClr val="FF0000"/>
            </a:solidFill>
          </a:ln>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en-US" sz="2800" dirty="0" smtClean="0"/>
              <a:t>Level of certainty </a:t>
            </a:r>
            <a:endParaRPr lang="en-US" sz="2800" dirty="0"/>
          </a:p>
        </p:txBody>
      </p:sp>
    </p:spTree>
    <p:extLst>
      <p:ext uri="{BB962C8B-B14F-4D97-AF65-F5344CB8AC3E}">
        <p14:creationId xmlns:p14="http://schemas.microsoft.com/office/powerpoint/2010/main" val="3390095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7"/>
          <p:cNvSpPr txBox="1">
            <a:spLocks noGrp="1"/>
          </p:cNvSpPr>
          <p:nvPr>
            <p:ph type="title"/>
          </p:nvPr>
        </p:nvSpPr>
        <p:spPr>
          <a:xfrm>
            <a:off x="838200" y="-152400"/>
            <a:ext cx="10515600" cy="50357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dirty="0"/>
              <a:t/>
            </a:r>
            <a:br>
              <a:rPr lang="en-US" dirty="0"/>
            </a:br>
            <a:r>
              <a:rPr lang="en-US" dirty="0"/>
              <a:t/>
            </a:r>
            <a:br>
              <a:rPr lang="en-US" dirty="0"/>
            </a:br>
            <a:r>
              <a:rPr lang="en-US" dirty="0"/>
              <a:t> </a:t>
            </a:r>
            <a:r>
              <a:rPr lang="en-US" sz="4000" b="1" dirty="0">
                <a:solidFill>
                  <a:srgbClr val="0070C0"/>
                </a:solidFill>
              </a:rPr>
              <a:t>WHO COVID-19: Case Definitions</a:t>
            </a:r>
            <a:endParaRPr sz="4000" dirty="0">
              <a:solidFill>
                <a:srgbClr val="0070C0"/>
              </a:solidFill>
            </a:endParaRPr>
          </a:p>
        </p:txBody>
      </p:sp>
      <p:sp>
        <p:nvSpPr>
          <p:cNvPr id="121" name="Google Shape;121;p7"/>
          <p:cNvSpPr txBox="1">
            <a:spLocks noGrp="1"/>
          </p:cNvSpPr>
          <p:nvPr>
            <p:ph type="body" idx="1"/>
          </p:nvPr>
        </p:nvSpPr>
        <p:spPr>
          <a:xfrm>
            <a:off x="838200" y="1524000"/>
            <a:ext cx="10515600" cy="5181600"/>
          </a:xfrm>
          <a:prstGeom prst="rect">
            <a:avLst/>
          </a:prstGeom>
          <a:noFill/>
          <a:ln>
            <a:noFill/>
          </a:ln>
        </p:spPr>
        <p:txBody>
          <a:bodyPr spcFirstLastPara="1" wrap="square" lIns="91425" tIns="45700" rIns="91425" bIns="45700" anchor="t" anchorCtr="0">
            <a:normAutofit fontScale="77500" lnSpcReduction="20000"/>
          </a:bodyPr>
          <a:lstStyle/>
          <a:p>
            <a:pPr marL="0" lvl="0" indent="0">
              <a:buSzPts val="2800"/>
              <a:buNone/>
            </a:pPr>
            <a:r>
              <a:rPr lang="en-US" sz="3000" b="1" dirty="0">
                <a:solidFill>
                  <a:srgbClr val="FF0000"/>
                </a:solidFill>
              </a:rPr>
              <a:t>Clinical Criteria: </a:t>
            </a:r>
            <a:endParaRPr lang="en-US" sz="3000" b="1" dirty="0" smtClean="0">
              <a:solidFill>
                <a:srgbClr val="FF0000"/>
              </a:solidFill>
            </a:endParaRPr>
          </a:p>
          <a:p>
            <a:pPr marL="457200" lvl="1" indent="0">
              <a:buSzPts val="2800"/>
              <a:buNone/>
            </a:pPr>
            <a:r>
              <a:rPr lang="en-US" sz="2800" dirty="0" smtClean="0"/>
              <a:t>• </a:t>
            </a:r>
            <a:r>
              <a:rPr lang="en-US" sz="2800" dirty="0"/>
              <a:t>Acute onset of fever </a:t>
            </a:r>
            <a:r>
              <a:rPr lang="en-US" sz="2800" b="1" dirty="0">
                <a:solidFill>
                  <a:srgbClr val="00B050"/>
                </a:solidFill>
              </a:rPr>
              <a:t>AND</a:t>
            </a:r>
            <a:r>
              <a:rPr lang="en-US" sz="2800" dirty="0"/>
              <a:t> cough; </a:t>
            </a:r>
            <a:endParaRPr lang="en-US" sz="2800" dirty="0" smtClean="0"/>
          </a:p>
          <a:p>
            <a:pPr marL="457200" lvl="1" indent="0">
              <a:buSzPts val="2800"/>
              <a:buNone/>
            </a:pPr>
            <a:r>
              <a:rPr lang="en-US" sz="2800" b="1" dirty="0" smtClean="0">
                <a:solidFill>
                  <a:srgbClr val="FF0000"/>
                </a:solidFill>
              </a:rPr>
              <a:t>OR</a:t>
            </a:r>
            <a:r>
              <a:rPr lang="en-US" sz="2800" dirty="0" smtClean="0">
                <a:solidFill>
                  <a:srgbClr val="FF0000"/>
                </a:solidFill>
              </a:rPr>
              <a:t> </a:t>
            </a:r>
          </a:p>
          <a:p>
            <a:pPr marL="457200" lvl="1" indent="0">
              <a:buSzPts val="2800"/>
              <a:buNone/>
            </a:pPr>
            <a:r>
              <a:rPr lang="en-US" sz="2800" dirty="0" smtClean="0"/>
              <a:t>• </a:t>
            </a:r>
            <a:r>
              <a:rPr lang="en-US" sz="2800" dirty="0"/>
              <a:t>Acute onset of </a:t>
            </a:r>
            <a:r>
              <a:rPr lang="en-US" sz="2800" b="1" dirty="0">
                <a:solidFill>
                  <a:srgbClr val="7030A0"/>
                </a:solidFill>
              </a:rPr>
              <a:t>ANY THREE OR MORE </a:t>
            </a:r>
            <a:r>
              <a:rPr lang="en-US" sz="2800" dirty="0"/>
              <a:t>of the following signs or symptoms: Fever, cough, general </a:t>
            </a:r>
            <a:r>
              <a:rPr lang="en-US" sz="2800" dirty="0" smtClean="0"/>
              <a:t>weakness/fatigue, </a:t>
            </a:r>
            <a:r>
              <a:rPr lang="en-US" sz="2800" dirty="0"/>
              <a:t>headache, myalgia, sore throat, </a:t>
            </a:r>
            <a:r>
              <a:rPr lang="en-US" sz="2800" dirty="0" err="1"/>
              <a:t>coryza</a:t>
            </a:r>
            <a:r>
              <a:rPr lang="en-US" sz="2800" dirty="0"/>
              <a:t>, </a:t>
            </a:r>
            <a:r>
              <a:rPr lang="en-US" sz="2800" dirty="0" err="1"/>
              <a:t>dyspnoea</a:t>
            </a:r>
            <a:r>
              <a:rPr lang="en-US" sz="2800" dirty="0"/>
              <a:t>, </a:t>
            </a:r>
            <a:r>
              <a:rPr lang="en-US" sz="2800" dirty="0" smtClean="0"/>
              <a:t>anorexia/nausea/vomiting, diarrhea, </a:t>
            </a:r>
            <a:r>
              <a:rPr lang="en-US" sz="2800" dirty="0"/>
              <a:t>altered mental </a:t>
            </a:r>
            <a:r>
              <a:rPr lang="en-US" sz="2800" dirty="0" smtClean="0"/>
              <a:t>status.</a:t>
            </a:r>
          </a:p>
          <a:p>
            <a:pPr marL="0" lvl="0" indent="0">
              <a:buSzPts val="2800"/>
              <a:buNone/>
            </a:pPr>
            <a:endParaRPr lang="en-US" dirty="0"/>
          </a:p>
          <a:p>
            <a:pPr marL="0" lvl="0" indent="0">
              <a:buSzPts val="2800"/>
              <a:buNone/>
            </a:pPr>
            <a:r>
              <a:rPr lang="en-US" sz="3000" b="1" dirty="0">
                <a:solidFill>
                  <a:srgbClr val="FF0000"/>
                </a:solidFill>
              </a:rPr>
              <a:t>Epidemiological </a:t>
            </a:r>
            <a:r>
              <a:rPr lang="en-US" sz="3000" b="1" dirty="0" smtClean="0">
                <a:solidFill>
                  <a:srgbClr val="FF0000"/>
                </a:solidFill>
              </a:rPr>
              <a:t>Criteria (contact): </a:t>
            </a:r>
          </a:p>
          <a:p>
            <a:pPr marL="457200" lvl="1" indent="0">
              <a:buSzPts val="2800"/>
              <a:buNone/>
            </a:pPr>
            <a:r>
              <a:rPr lang="en-US" sz="2800" dirty="0" smtClean="0"/>
              <a:t>• </a:t>
            </a:r>
            <a:r>
              <a:rPr lang="en-US" sz="2800" dirty="0"/>
              <a:t>Residing or working in an area with high risk of transmission of virus (such as camp and camp-like settings </a:t>
            </a:r>
            <a:r>
              <a:rPr lang="en-US" sz="2800" dirty="0" smtClean="0"/>
              <a:t>) anytime </a:t>
            </a:r>
            <a:r>
              <a:rPr lang="en-US" sz="2800" dirty="0"/>
              <a:t>within the 14 days prior to symptom onset; </a:t>
            </a:r>
            <a:endParaRPr lang="en-US" sz="2800" dirty="0" smtClean="0"/>
          </a:p>
          <a:p>
            <a:pPr marL="457200" lvl="1" indent="0">
              <a:buSzPts val="2800"/>
              <a:buNone/>
            </a:pPr>
            <a:r>
              <a:rPr lang="en-US" sz="2800" b="1" dirty="0" smtClean="0">
                <a:solidFill>
                  <a:srgbClr val="FF0000"/>
                </a:solidFill>
              </a:rPr>
              <a:t>OR</a:t>
            </a:r>
            <a:r>
              <a:rPr lang="en-US" sz="2800" dirty="0" smtClean="0"/>
              <a:t> </a:t>
            </a:r>
          </a:p>
          <a:p>
            <a:pPr marL="457200" lvl="1" indent="0">
              <a:buSzPts val="2800"/>
              <a:buNone/>
            </a:pPr>
            <a:r>
              <a:rPr lang="en-US" sz="2800" dirty="0" smtClean="0"/>
              <a:t>• </a:t>
            </a:r>
            <a:r>
              <a:rPr lang="en-US" sz="2800" dirty="0"/>
              <a:t>Residing or travel to an area with community transmission anytime within the 14 days prior to symptom onset; </a:t>
            </a:r>
            <a:endParaRPr lang="en-US" sz="2800" dirty="0" smtClean="0"/>
          </a:p>
          <a:p>
            <a:pPr marL="457200" lvl="1" indent="0">
              <a:buSzPts val="2800"/>
              <a:buNone/>
            </a:pPr>
            <a:r>
              <a:rPr lang="en-US" sz="2800" b="1" dirty="0" smtClean="0">
                <a:solidFill>
                  <a:srgbClr val="FF0000"/>
                </a:solidFill>
              </a:rPr>
              <a:t>OR</a:t>
            </a:r>
            <a:r>
              <a:rPr lang="en-US" sz="2800" b="1" dirty="0" smtClean="0"/>
              <a:t> </a:t>
            </a:r>
          </a:p>
          <a:p>
            <a:pPr marL="457200" lvl="1" indent="0">
              <a:buSzPts val="2800"/>
              <a:buNone/>
            </a:pPr>
            <a:r>
              <a:rPr lang="en-US" sz="2800" dirty="0" smtClean="0"/>
              <a:t>• </a:t>
            </a:r>
            <a:r>
              <a:rPr lang="en-US" sz="2800" dirty="0"/>
              <a:t>Working in any health care setting, including within health facilities or within the community; any time within the 14 days prior of symptom onset.</a:t>
            </a:r>
            <a:endParaRPr lang="en-US" sz="2800" dirty="0" smtClean="0"/>
          </a:p>
          <a:p>
            <a:pPr marL="0" lvl="0" indent="0">
              <a:buSzPts val="2800"/>
              <a:buNone/>
            </a:pPr>
            <a:endParaRPr lang="en-US" b="1" dirty="0" smtClean="0"/>
          </a:p>
          <a:p>
            <a:pPr marL="0" lvl="0" indent="0" algn="l" rtl="0">
              <a:lnSpc>
                <a:spcPct val="90000"/>
              </a:lnSpc>
              <a:spcBef>
                <a:spcPts val="1000"/>
              </a:spcBef>
              <a:spcAft>
                <a:spcPts val="0"/>
              </a:spcAft>
              <a:buClr>
                <a:schemeClr val="dk1"/>
              </a:buClr>
              <a:buSzPts val="2800"/>
              <a:buNone/>
            </a:pPr>
            <a:endParaRPr dirty="0"/>
          </a:p>
        </p:txBody>
      </p:sp>
    </p:spTree>
    <p:extLst>
      <p:ext uri="{BB962C8B-B14F-4D97-AF65-F5344CB8AC3E}">
        <p14:creationId xmlns:p14="http://schemas.microsoft.com/office/powerpoint/2010/main" val="2508666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n-US" dirty="0">
                <a:solidFill>
                  <a:srgbClr val="0070C0"/>
                </a:solidFill>
              </a:rPr>
              <a:t>So how are outbreaks uncovered?</a:t>
            </a:r>
            <a:endParaRPr dirty="0">
              <a:solidFill>
                <a:srgbClr val="0070C0"/>
              </a:solidFill>
            </a:endParaRPr>
          </a:p>
        </p:txBody>
      </p:sp>
      <p:sp>
        <p:nvSpPr>
          <p:cNvPr id="139" name="Google Shape;139;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r>
              <a:rPr lang="en-US" dirty="0"/>
              <a:t>Outbreaks may come to the attention of health </a:t>
            </a:r>
            <a:r>
              <a:rPr lang="en-US" dirty="0" smtClean="0"/>
              <a:t>professionals through </a:t>
            </a:r>
            <a:r>
              <a:rPr lang="en-US" dirty="0"/>
              <a:t>a report from </a:t>
            </a:r>
            <a:r>
              <a:rPr lang="en-US" dirty="0" smtClean="0"/>
              <a:t>: </a:t>
            </a:r>
          </a:p>
          <a:p>
            <a:endParaRPr lang="en-US" sz="3200" dirty="0" smtClean="0"/>
          </a:p>
          <a:p>
            <a:pPr lvl="1"/>
            <a:r>
              <a:rPr lang="en-US" sz="2800" dirty="0" smtClean="0"/>
              <a:t>Routinely </a:t>
            </a:r>
            <a:r>
              <a:rPr lang="en-US" sz="2800" dirty="0"/>
              <a:t>collected public health </a:t>
            </a:r>
            <a:r>
              <a:rPr lang="en-US" sz="2800" dirty="0" smtClean="0"/>
              <a:t>surveillance reports.</a:t>
            </a:r>
          </a:p>
          <a:p>
            <a:pPr marL="571500" lvl="1" indent="0">
              <a:buNone/>
            </a:pPr>
            <a:r>
              <a:rPr lang="en-US" sz="2800" dirty="0" smtClean="0"/>
              <a:t> </a:t>
            </a:r>
          </a:p>
          <a:p>
            <a:pPr lvl="1"/>
            <a:r>
              <a:rPr lang="en-US" sz="2800" dirty="0" smtClean="0"/>
              <a:t>Clinicians, </a:t>
            </a:r>
            <a:r>
              <a:rPr lang="en-US" sz="2800" dirty="0"/>
              <a:t>infection control practitioners, or </a:t>
            </a:r>
            <a:r>
              <a:rPr lang="en-US" sz="2800" dirty="0" smtClean="0"/>
              <a:t>laboratories about one or cluster of cases. </a:t>
            </a:r>
          </a:p>
          <a:p>
            <a:pPr lvl="1"/>
            <a:endParaRPr lang="en-US" sz="2800" dirty="0"/>
          </a:p>
          <a:p>
            <a:pPr lvl="1"/>
            <a:r>
              <a:rPr lang="en-US" sz="2800" dirty="0" smtClean="0"/>
              <a:t>Patients or community public health partners.</a:t>
            </a:r>
            <a:endParaRPr sz="2800" dirty="0"/>
          </a:p>
        </p:txBody>
      </p:sp>
    </p:spTree>
    <p:extLst>
      <p:ext uri="{BB962C8B-B14F-4D97-AF65-F5344CB8AC3E}">
        <p14:creationId xmlns:p14="http://schemas.microsoft.com/office/powerpoint/2010/main" val="3237648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Google Shape;127;p8"/>
          <p:cNvSpPr txBox="1">
            <a:spLocks noGrp="1"/>
          </p:cNvSpPr>
          <p:nvPr>
            <p:ph type="body" idx="1"/>
          </p:nvPr>
        </p:nvSpPr>
        <p:spPr>
          <a:xfrm>
            <a:off x="838200" y="228600"/>
            <a:ext cx="10668000" cy="6629400"/>
          </a:xfrm>
          <a:prstGeom prst="rect">
            <a:avLst/>
          </a:prstGeom>
          <a:noFill/>
          <a:ln>
            <a:noFill/>
          </a:ln>
        </p:spPr>
        <p:txBody>
          <a:bodyPr spcFirstLastPara="1" wrap="square" lIns="91425" tIns="45700" rIns="91425" bIns="45700" anchor="t" anchorCtr="0">
            <a:normAutofit lnSpcReduction="10000"/>
          </a:bodyPr>
          <a:lstStyle/>
          <a:p>
            <a:pPr marL="0" lvl="0" indent="0">
              <a:buSzPts val="2800"/>
              <a:buNone/>
            </a:pPr>
            <a:r>
              <a:rPr lang="en-US" b="1" dirty="0">
                <a:solidFill>
                  <a:srgbClr val="FF0000"/>
                </a:solidFill>
              </a:rPr>
              <a:t>Case classification</a:t>
            </a:r>
            <a:r>
              <a:rPr lang="en-US" b="1" dirty="0" smtClean="0">
                <a:solidFill>
                  <a:srgbClr val="FF0000"/>
                </a:solidFill>
              </a:rPr>
              <a:t>:</a:t>
            </a:r>
          </a:p>
          <a:p>
            <a:pPr marL="0" lvl="0" indent="0">
              <a:buSzPts val="2800"/>
              <a:buNone/>
            </a:pPr>
            <a:endParaRPr lang="en-US" b="1" dirty="0">
              <a:solidFill>
                <a:srgbClr val="FF0000"/>
              </a:solidFill>
            </a:endParaRPr>
          </a:p>
          <a:p>
            <a:pPr marL="0" lvl="0" indent="0">
              <a:buSzPts val="2800"/>
              <a:buNone/>
            </a:pPr>
            <a:r>
              <a:rPr lang="en-US" b="1" dirty="0">
                <a:solidFill>
                  <a:srgbClr val="0070C0"/>
                </a:solidFill>
              </a:rPr>
              <a:t>Suspected cases (May has the disease may not</a:t>
            </a:r>
            <a:r>
              <a:rPr lang="en-US" b="1" dirty="0" smtClean="0">
                <a:solidFill>
                  <a:srgbClr val="0070C0"/>
                </a:solidFill>
              </a:rPr>
              <a:t>)</a:t>
            </a:r>
          </a:p>
          <a:p>
            <a:pPr lvl="1" indent="-457200">
              <a:buSzPts val="2800"/>
            </a:pPr>
            <a:r>
              <a:rPr lang="en-US" dirty="0"/>
              <a:t>A person who meets the clinical AND epidemiological </a:t>
            </a:r>
            <a:r>
              <a:rPr lang="en-US" dirty="0" smtClean="0"/>
              <a:t>criteria.</a:t>
            </a:r>
          </a:p>
          <a:p>
            <a:pPr lvl="1" indent="-457200">
              <a:buSzPts val="2800"/>
            </a:pPr>
            <a:r>
              <a:rPr lang="en-US" dirty="0"/>
              <a:t>A patient with severe acute respiratory </a:t>
            </a:r>
            <a:r>
              <a:rPr lang="en-US" dirty="0" smtClean="0"/>
              <a:t>illness.</a:t>
            </a:r>
          </a:p>
          <a:p>
            <a:pPr lvl="1" indent="-457200">
              <a:buSzPts val="2800"/>
            </a:pPr>
            <a:r>
              <a:rPr lang="en-US" dirty="0"/>
              <a:t>Asymptomatic person not meeting epidemiologic criteria </a:t>
            </a:r>
            <a:r>
              <a:rPr lang="en-US" b="1" dirty="0"/>
              <a:t>with</a:t>
            </a:r>
            <a:r>
              <a:rPr lang="en-US" dirty="0"/>
              <a:t> a positive SARS-CoV-2 </a:t>
            </a:r>
            <a:r>
              <a:rPr lang="en-US" dirty="0" smtClean="0"/>
              <a:t>Antigen-RDT2.</a:t>
            </a:r>
          </a:p>
          <a:p>
            <a:pPr lvl="1" indent="-457200">
              <a:buSzPts val="2800"/>
            </a:pPr>
            <a:endParaRPr lang="en-US" b="1" dirty="0">
              <a:solidFill>
                <a:srgbClr val="0070C0"/>
              </a:solidFill>
            </a:endParaRPr>
          </a:p>
          <a:p>
            <a:pPr marL="0" lvl="0" indent="0">
              <a:buSzPts val="2800"/>
              <a:buNone/>
            </a:pPr>
            <a:r>
              <a:rPr lang="en-US" b="1" dirty="0">
                <a:solidFill>
                  <a:srgbClr val="0070C0"/>
                </a:solidFill>
              </a:rPr>
              <a:t>Probable cases (most likely has the disease</a:t>
            </a:r>
            <a:r>
              <a:rPr lang="en-US" b="1" dirty="0" smtClean="0">
                <a:solidFill>
                  <a:srgbClr val="0070C0"/>
                </a:solidFill>
              </a:rPr>
              <a:t>)</a:t>
            </a:r>
          </a:p>
          <a:p>
            <a:pPr lvl="1" indent="-457200">
              <a:buSzPts val="2800"/>
            </a:pPr>
            <a:r>
              <a:rPr lang="en-US" dirty="0"/>
              <a:t>A patient who meets clinical criteria above </a:t>
            </a:r>
            <a:r>
              <a:rPr lang="en-US" b="1" dirty="0">
                <a:solidFill>
                  <a:srgbClr val="00B050"/>
                </a:solidFill>
              </a:rPr>
              <a:t>AND</a:t>
            </a:r>
            <a:r>
              <a:rPr lang="en-US" dirty="0"/>
              <a:t> is a contact of a probable or confirmed case, or linked to a COVID-19 </a:t>
            </a:r>
            <a:r>
              <a:rPr lang="en-US" dirty="0" smtClean="0"/>
              <a:t>cluster.</a:t>
            </a:r>
          </a:p>
          <a:p>
            <a:pPr lvl="1" indent="-457200">
              <a:buSzPts val="2800"/>
            </a:pPr>
            <a:r>
              <a:rPr lang="en-US" dirty="0" smtClean="0"/>
              <a:t>A </a:t>
            </a:r>
            <a:r>
              <a:rPr lang="en-US" dirty="0"/>
              <a:t>suspect case with chest imaging showing findings suggestive of COVID-19 </a:t>
            </a:r>
            <a:r>
              <a:rPr lang="en-US" dirty="0" smtClean="0"/>
              <a:t>disease.</a:t>
            </a:r>
          </a:p>
          <a:p>
            <a:pPr lvl="1" indent="-457200">
              <a:buSzPts val="2800"/>
            </a:pPr>
            <a:r>
              <a:rPr lang="en-US" dirty="0" smtClean="0"/>
              <a:t>A </a:t>
            </a:r>
            <a:r>
              <a:rPr lang="en-US" dirty="0"/>
              <a:t>person with recent onset of anosmia (loss of smell) or </a:t>
            </a:r>
            <a:r>
              <a:rPr lang="en-US" dirty="0" err="1"/>
              <a:t>ageusia</a:t>
            </a:r>
            <a:r>
              <a:rPr lang="en-US" dirty="0"/>
              <a:t> (loss of taste) in the absence of any other identified cause. </a:t>
            </a:r>
            <a:endParaRPr lang="en-US" dirty="0" smtClean="0"/>
          </a:p>
          <a:p>
            <a:pPr lvl="1" indent="-457200">
              <a:buSzPts val="2800"/>
            </a:pPr>
            <a:r>
              <a:rPr lang="en-US" dirty="0" smtClean="0"/>
              <a:t>Death</a:t>
            </a:r>
            <a:r>
              <a:rPr lang="en-US" dirty="0"/>
              <a:t>, not otherwise explained, in an adult with respiratory distress preceding death </a:t>
            </a:r>
            <a:r>
              <a:rPr lang="en-US" b="1" dirty="0">
                <a:solidFill>
                  <a:srgbClr val="00B050"/>
                </a:solidFill>
              </a:rPr>
              <a:t>AND</a:t>
            </a:r>
            <a:r>
              <a:rPr lang="en-US" dirty="0"/>
              <a:t> was a contact of a probable or confirmed case or linked to a COVID-19 </a:t>
            </a:r>
            <a:r>
              <a:rPr lang="en-US" dirty="0" smtClean="0"/>
              <a:t>cluster.</a:t>
            </a:r>
            <a:endParaRPr lang="en-US" b="1" dirty="0">
              <a:solidFill>
                <a:srgbClr val="0070C0"/>
              </a:solidFill>
            </a:endParaRPr>
          </a:p>
          <a:p>
            <a:pPr marL="228600" lvl="0" indent="-50800" algn="l" rtl="0">
              <a:lnSpc>
                <a:spcPct val="90000"/>
              </a:lnSpc>
              <a:spcBef>
                <a:spcPts val="0"/>
              </a:spcBef>
              <a:spcAft>
                <a:spcPts val="0"/>
              </a:spcAft>
              <a:buClr>
                <a:schemeClr val="dk1"/>
              </a:buClr>
              <a:buSzPts val="2800"/>
              <a:buNone/>
            </a:pPr>
            <a:endParaRPr dirty="0"/>
          </a:p>
        </p:txBody>
      </p:sp>
    </p:spTree>
    <p:extLst>
      <p:ext uri="{BB962C8B-B14F-4D97-AF65-F5344CB8AC3E}">
        <p14:creationId xmlns:p14="http://schemas.microsoft.com/office/powerpoint/2010/main" val="1053246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33" name="Google Shape;133;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indent="-50800">
              <a:spcBef>
                <a:spcPts val="0"/>
              </a:spcBef>
              <a:buSzPts val="2800"/>
              <a:buNone/>
            </a:pPr>
            <a:r>
              <a:rPr lang="en-US" b="1" dirty="0">
                <a:solidFill>
                  <a:srgbClr val="0070C0"/>
                </a:solidFill>
              </a:rPr>
              <a:t>Confirmed cases </a:t>
            </a:r>
            <a:r>
              <a:rPr lang="en-US" b="1" dirty="0" smtClean="0">
                <a:solidFill>
                  <a:srgbClr val="0070C0"/>
                </a:solidFill>
              </a:rPr>
              <a:t>(has </a:t>
            </a:r>
            <a:r>
              <a:rPr lang="en-US" b="1" dirty="0">
                <a:solidFill>
                  <a:srgbClr val="0070C0"/>
                </a:solidFill>
              </a:rPr>
              <a:t>the disease</a:t>
            </a:r>
            <a:r>
              <a:rPr lang="en-US" b="1" dirty="0" smtClean="0">
                <a:solidFill>
                  <a:srgbClr val="0070C0"/>
                </a:solidFill>
              </a:rPr>
              <a:t>)</a:t>
            </a:r>
          </a:p>
          <a:p>
            <a:pPr marL="228600" indent="-50800">
              <a:spcBef>
                <a:spcPts val="0"/>
              </a:spcBef>
              <a:buSzPts val="2800"/>
              <a:buNone/>
            </a:pPr>
            <a:endParaRPr lang="en-US" b="1" dirty="0">
              <a:solidFill>
                <a:srgbClr val="0070C0"/>
              </a:solidFill>
            </a:endParaRPr>
          </a:p>
          <a:p>
            <a:pPr marL="1092200" lvl="1" indent="-457200">
              <a:spcBef>
                <a:spcPts val="0"/>
              </a:spcBef>
              <a:buSzPts val="2800"/>
            </a:pPr>
            <a:r>
              <a:rPr lang="en-US" dirty="0"/>
              <a:t>A person with a positive Nucleic Acid Amplification Test (NAAT</a:t>
            </a:r>
            <a:r>
              <a:rPr lang="en-US" dirty="0" smtClean="0"/>
              <a:t>).</a:t>
            </a:r>
          </a:p>
          <a:p>
            <a:pPr marL="1092200" lvl="1" indent="-457200">
              <a:spcBef>
                <a:spcPts val="0"/>
              </a:spcBef>
              <a:buSzPts val="2800"/>
            </a:pPr>
            <a:endParaRPr lang="en-US" dirty="0" smtClean="0"/>
          </a:p>
          <a:p>
            <a:pPr marL="1092200" lvl="1" indent="-457200">
              <a:spcBef>
                <a:spcPts val="0"/>
              </a:spcBef>
              <a:buSzPts val="2800"/>
            </a:pPr>
            <a:r>
              <a:rPr lang="en-US" dirty="0" smtClean="0"/>
              <a:t>A </a:t>
            </a:r>
            <a:r>
              <a:rPr lang="en-US" dirty="0"/>
              <a:t>person with a positive SARS-CoV-2 Antigen-RDT </a:t>
            </a:r>
            <a:r>
              <a:rPr lang="en-US" b="1" dirty="0">
                <a:solidFill>
                  <a:srgbClr val="00B050"/>
                </a:solidFill>
              </a:rPr>
              <a:t>AND</a:t>
            </a:r>
            <a:r>
              <a:rPr lang="en-US" dirty="0"/>
              <a:t> meeting either the probable case definition or suspect </a:t>
            </a:r>
            <a:r>
              <a:rPr lang="en-US" dirty="0" smtClean="0"/>
              <a:t>criteria.</a:t>
            </a:r>
          </a:p>
          <a:p>
            <a:pPr marL="1092200" lvl="1" indent="-457200">
              <a:spcBef>
                <a:spcPts val="0"/>
              </a:spcBef>
              <a:buSzPts val="2800"/>
            </a:pPr>
            <a:endParaRPr lang="en-US" dirty="0" smtClean="0"/>
          </a:p>
          <a:p>
            <a:pPr marL="1092200" lvl="1" indent="-457200">
              <a:spcBef>
                <a:spcPts val="0"/>
              </a:spcBef>
              <a:buSzPts val="2800"/>
            </a:pPr>
            <a:r>
              <a:rPr lang="en-US" dirty="0" smtClean="0"/>
              <a:t>An </a:t>
            </a:r>
            <a:r>
              <a:rPr lang="en-US" dirty="0"/>
              <a:t>asymptomatic person with a positive SARS-CoV-2 Antigen-RDT who is a contact of a probable or confirmed </a:t>
            </a:r>
            <a:r>
              <a:rPr lang="en-US" dirty="0" smtClean="0"/>
              <a:t>case.</a:t>
            </a:r>
            <a:endParaRPr dirty="0"/>
          </a:p>
        </p:txBody>
      </p:sp>
    </p:spTree>
    <p:extLst>
      <p:ext uri="{BB962C8B-B14F-4D97-AF65-F5344CB8AC3E}">
        <p14:creationId xmlns:p14="http://schemas.microsoft.com/office/powerpoint/2010/main" val="1987954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Find cases systematically and record information</a:t>
            </a:r>
          </a:p>
        </p:txBody>
      </p:sp>
      <p:sp>
        <p:nvSpPr>
          <p:cNvPr id="3" name="Text Placeholder 2"/>
          <p:cNvSpPr>
            <a:spLocks noGrp="1"/>
          </p:cNvSpPr>
          <p:nvPr>
            <p:ph type="body" idx="1"/>
          </p:nvPr>
        </p:nvSpPr>
        <p:spPr>
          <a:xfrm>
            <a:off x="838200" y="1825624"/>
            <a:ext cx="10515600" cy="4803775"/>
          </a:xfrm>
        </p:spPr>
        <p:txBody>
          <a:bodyPr/>
          <a:lstStyle/>
          <a:p>
            <a:r>
              <a:rPr lang="en-US" dirty="0"/>
              <a:t>Investigators may conduct what is sometimes called stimulated or enhanced </a:t>
            </a:r>
            <a:r>
              <a:rPr lang="en-US" b="1" dirty="0">
                <a:solidFill>
                  <a:srgbClr val="00B0F0"/>
                </a:solidFill>
              </a:rPr>
              <a:t>passive surveillance </a:t>
            </a:r>
            <a:r>
              <a:rPr lang="en-US" dirty="0"/>
              <a:t>by sending a letter describing the situation and asking for reports of similar cases. </a:t>
            </a:r>
            <a:endParaRPr lang="en-US" dirty="0" smtClean="0"/>
          </a:p>
          <a:p>
            <a:r>
              <a:rPr lang="en-US" dirty="0" smtClean="0"/>
              <a:t>Alternatively</a:t>
            </a:r>
            <a:r>
              <a:rPr lang="en-US" dirty="0"/>
              <a:t>, they may conduct </a:t>
            </a:r>
            <a:r>
              <a:rPr lang="en-US" b="1" dirty="0">
                <a:solidFill>
                  <a:srgbClr val="00B0F0"/>
                </a:solidFill>
              </a:rPr>
              <a:t>active surveilla</a:t>
            </a:r>
            <a:r>
              <a:rPr lang="en-US" b="1" dirty="0"/>
              <a:t>nce </a:t>
            </a:r>
            <a:r>
              <a:rPr lang="en-US" dirty="0"/>
              <a:t>by telephoning or visiting the facilities to collect information on any additional cases</a:t>
            </a:r>
            <a:r>
              <a:rPr lang="en-US" dirty="0" smtClean="0"/>
              <a:t>.</a:t>
            </a:r>
          </a:p>
          <a:p>
            <a:r>
              <a:rPr lang="en-US" dirty="0"/>
              <a:t>In some outbreaks, public health officials may decide to alert the public directly, usually through the local media.</a:t>
            </a:r>
          </a:p>
        </p:txBody>
      </p:sp>
    </p:spTree>
    <p:extLst>
      <p:ext uri="{BB962C8B-B14F-4D97-AF65-F5344CB8AC3E}">
        <p14:creationId xmlns:p14="http://schemas.microsoft.com/office/powerpoint/2010/main" val="623006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Collect Risk </a:t>
            </a:r>
            <a:r>
              <a:rPr lang="en-US" b="1" dirty="0" smtClean="0">
                <a:solidFill>
                  <a:srgbClr val="0070C0"/>
                </a:solidFill>
              </a:rPr>
              <a:t>Information (Data)</a:t>
            </a:r>
            <a:endParaRPr lang="en-US" dirty="0">
              <a:solidFill>
                <a:srgbClr val="0070C0"/>
              </a:solidFill>
            </a:endParaRPr>
          </a:p>
        </p:txBody>
      </p:sp>
      <p:sp>
        <p:nvSpPr>
          <p:cNvPr id="3" name="Text Placeholder 2"/>
          <p:cNvSpPr>
            <a:spLocks noGrp="1"/>
          </p:cNvSpPr>
          <p:nvPr>
            <p:ph type="body" idx="1"/>
          </p:nvPr>
        </p:nvSpPr>
        <p:spPr/>
        <p:txBody>
          <a:bodyPr>
            <a:normAutofit fontScale="92500" lnSpcReduction="10000"/>
          </a:bodyPr>
          <a:lstStyle/>
          <a:p>
            <a:pPr marL="114300" indent="0">
              <a:buNone/>
            </a:pPr>
            <a:r>
              <a:rPr lang="en-US" dirty="0" smtClean="0"/>
              <a:t>Type of data should be collected:</a:t>
            </a:r>
          </a:p>
          <a:p>
            <a:endParaRPr lang="en-US" dirty="0"/>
          </a:p>
          <a:p>
            <a:r>
              <a:rPr lang="en-US" b="1" dirty="0"/>
              <a:t>Identifying information</a:t>
            </a:r>
            <a:r>
              <a:rPr lang="en-US" dirty="0"/>
              <a:t>. A name, address, and telephone </a:t>
            </a:r>
          </a:p>
          <a:p>
            <a:endParaRPr lang="en-US" dirty="0"/>
          </a:p>
          <a:p>
            <a:r>
              <a:rPr lang="en-US" b="1" dirty="0"/>
              <a:t>Demographic information</a:t>
            </a:r>
            <a:r>
              <a:rPr lang="en-US" dirty="0"/>
              <a:t>. Age, sex, race, occupation </a:t>
            </a:r>
          </a:p>
          <a:p>
            <a:endParaRPr lang="en-US" dirty="0"/>
          </a:p>
          <a:p>
            <a:r>
              <a:rPr lang="en-US" b="1" dirty="0"/>
              <a:t>Clinical information</a:t>
            </a:r>
            <a:r>
              <a:rPr lang="en-US" dirty="0"/>
              <a:t>. Signs and symptoms </a:t>
            </a:r>
          </a:p>
          <a:p>
            <a:endParaRPr lang="en-US" dirty="0"/>
          </a:p>
          <a:p>
            <a:r>
              <a:rPr lang="en-US" b="1" dirty="0"/>
              <a:t>Risk factor information</a:t>
            </a:r>
            <a:r>
              <a:rPr lang="en-US" dirty="0"/>
              <a:t>. This information must be tailored to the specific disease in question. </a:t>
            </a:r>
          </a:p>
          <a:p>
            <a:endParaRPr lang="en-US" dirty="0"/>
          </a:p>
        </p:txBody>
      </p:sp>
    </p:spTree>
    <p:extLst>
      <p:ext uri="{BB962C8B-B14F-4D97-AF65-F5344CB8AC3E}">
        <p14:creationId xmlns:p14="http://schemas.microsoft.com/office/powerpoint/2010/main" val="3982049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5334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004341"/>
            <a:ext cx="6719341" cy="551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3400" y="73967"/>
            <a:ext cx="4724400" cy="523220"/>
          </a:xfrm>
          <a:prstGeom prst="rect">
            <a:avLst/>
          </a:prstGeom>
        </p:spPr>
        <p:txBody>
          <a:bodyPr wrap="square">
            <a:spAutoFit/>
          </a:bodyPr>
          <a:lstStyle/>
          <a:p>
            <a:r>
              <a:rPr lang="en-US" sz="2800" dirty="0" smtClean="0">
                <a:solidFill>
                  <a:srgbClr val="FF0000"/>
                </a:solidFill>
              </a:rPr>
              <a:t>Ex. Active surveillance </a:t>
            </a:r>
            <a:endParaRPr lang="en-US" sz="2800" dirty="0">
              <a:solidFill>
                <a:srgbClr val="FF0000"/>
              </a:solidFill>
            </a:endParaRPr>
          </a:p>
        </p:txBody>
      </p:sp>
      <p:sp>
        <p:nvSpPr>
          <p:cNvPr id="5" name="TextBox 4"/>
          <p:cNvSpPr txBox="1"/>
          <p:nvPr/>
        </p:nvSpPr>
        <p:spPr>
          <a:xfrm>
            <a:off x="6477000" y="228600"/>
            <a:ext cx="4648200" cy="646331"/>
          </a:xfrm>
          <a:prstGeom prst="rect">
            <a:avLst/>
          </a:prstGeom>
          <a:noFill/>
        </p:spPr>
        <p:txBody>
          <a:bodyPr wrap="square" rtlCol="0">
            <a:spAutoFit/>
          </a:bodyPr>
          <a:lstStyle/>
          <a:p>
            <a:r>
              <a:rPr lang="en-US" sz="1800" dirty="0" smtClean="0">
                <a:solidFill>
                  <a:srgbClr val="0070C0"/>
                </a:solidFill>
              </a:rPr>
              <a:t>Some times it becomes a routine when cases are widely spread</a:t>
            </a:r>
            <a:endParaRPr lang="en-US" sz="1800" dirty="0">
              <a:solidFill>
                <a:srgbClr val="0070C0"/>
              </a:solidFill>
            </a:endParaRPr>
          </a:p>
        </p:txBody>
      </p:sp>
    </p:spTree>
    <p:extLst>
      <p:ext uri="{BB962C8B-B14F-4D97-AF65-F5344CB8AC3E}">
        <p14:creationId xmlns:p14="http://schemas.microsoft.com/office/powerpoint/2010/main" val="1470575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B050"/>
                </a:solidFill>
              </a:rPr>
              <a:t>Data Collection for each case …. Line-Listing</a:t>
            </a:r>
            <a:endParaRPr lang="en-US" sz="4000" b="1" dirty="0">
              <a:solidFill>
                <a:srgbClr val="00B050"/>
              </a:solidFill>
            </a:endParaRPr>
          </a:p>
        </p:txBody>
      </p:sp>
      <p:sp>
        <p:nvSpPr>
          <p:cNvPr id="3" name="Text Placeholder 2"/>
          <p:cNvSpPr>
            <a:spLocks noGrp="1"/>
          </p:cNvSpPr>
          <p:nvPr>
            <p:ph type="body" idx="1"/>
          </p:nvPr>
        </p:nvSpPr>
        <p:spPr/>
        <p:txBody>
          <a:bodyPr/>
          <a:lstStyle/>
          <a:p>
            <a:endParaRPr lang="en-US" dirty="0"/>
          </a:p>
        </p:txBody>
      </p:sp>
      <p:pic>
        <p:nvPicPr>
          <p:cNvPr id="5" name="Content Placeholder 3"/>
          <p:cNvPicPr>
            <a:picLocks noGrp="1" noChangeAspect="1"/>
          </p:cNvPicPr>
          <p:nvPr>
            <p:ph idx="1"/>
          </p:nvPr>
        </p:nvPicPr>
        <p:blipFill>
          <a:blip r:embed="rId2"/>
          <a:stretch>
            <a:fillRect/>
          </a:stretch>
        </p:blipFill>
        <p:spPr>
          <a:xfrm>
            <a:off x="773084" y="1850563"/>
            <a:ext cx="10673541" cy="4699866"/>
          </a:xfrm>
          <a:prstGeom prst="rect">
            <a:avLst/>
          </a:prstGeom>
        </p:spPr>
      </p:pic>
    </p:spTree>
    <p:extLst>
      <p:ext uri="{BB962C8B-B14F-4D97-AF65-F5344CB8AC3E}">
        <p14:creationId xmlns:p14="http://schemas.microsoft.com/office/powerpoint/2010/main" val="2428153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838200" y="365125"/>
            <a:ext cx="6477000" cy="5811838"/>
          </a:xfrm>
        </p:spPr>
        <p:txBody>
          <a:bodyPr>
            <a:normAutofit/>
          </a:bodyPr>
          <a:lstStyle/>
          <a:p>
            <a:r>
              <a:rPr lang="en-US" dirty="0"/>
              <a:t>The CDC has developed the </a:t>
            </a:r>
            <a:r>
              <a:rPr lang="en-US" b="1" dirty="0" err="1">
                <a:solidFill>
                  <a:srgbClr val="FF0000"/>
                </a:solidFill>
              </a:rPr>
              <a:t>EpiInfo</a:t>
            </a:r>
            <a:r>
              <a:rPr lang="en-US" b="1" dirty="0">
                <a:solidFill>
                  <a:srgbClr val="FF0000"/>
                </a:solidFill>
              </a:rPr>
              <a:t> </a:t>
            </a:r>
            <a:r>
              <a:rPr lang="en-US" dirty="0" smtClean="0"/>
              <a:t>computer software </a:t>
            </a:r>
            <a:r>
              <a:rPr lang="en-US" dirty="0"/>
              <a:t>program, in which questionnaires can </a:t>
            </a:r>
            <a:r>
              <a:rPr lang="en-US" dirty="0" smtClean="0"/>
              <a:t>be created</a:t>
            </a:r>
            <a:r>
              <a:rPr lang="en-US" dirty="0"/>
              <a:t>, data entered and analyzed, and line </a:t>
            </a:r>
            <a:r>
              <a:rPr lang="en-US" dirty="0" smtClean="0"/>
              <a:t>listings produced</a:t>
            </a:r>
            <a:r>
              <a:rPr lang="en-US" dirty="0"/>
              <a:t>. </a:t>
            </a:r>
            <a:endParaRPr lang="en-US" dirty="0" smtClean="0"/>
          </a:p>
          <a:p>
            <a:endParaRPr lang="en-US" dirty="0" smtClean="0"/>
          </a:p>
          <a:p>
            <a:r>
              <a:rPr lang="en-US" dirty="0" smtClean="0"/>
              <a:t>This </a:t>
            </a:r>
            <a:r>
              <a:rPr lang="en-US" dirty="0"/>
              <a:t>program is currently in worldwide </a:t>
            </a:r>
            <a:r>
              <a:rPr lang="en-US" dirty="0" smtClean="0"/>
              <a:t>use because </a:t>
            </a:r>
            <a:r>
              <a:rPr lang="en-US" dirty="0"/>
              <a:t>it is free, is easy to </a:t>
            </a:r>
            <a:r>
              <a:rPr lang="en-US" dirty="0" smtClean="0"/>
              <a:t>use, and is </a:t>
            </a:r>
            <a:r>
              <a:rPr lang="en-US" dirty="0"/>
              <a:t>designed specifically for </a:t>
            </a:r>
            <a:r>
              <a:rPr lang="en-US" dirty="0" smtClean="0"/>
              <a:t>surveillance systems </a:t>
            </a:r>
            <a:r>
              <a:rPr lang="en-US" dirty="0"/>
              <a:t>and outbreak </a:t>
            </a:r>
            <a:r>
              <a:rPr lang="en-US" dirty="0" smtClean="0"/>
              <a:t>epidemiology. </a:t>
            </a:r>
          </a:p>
          <a:p>
            <a:endParaRPr lang="en-US" dirty="0"/>
          </a:p>
          <a:p>
            <a:pPr marL="114300" indent="0">
              <a:buNone/>
            </a:pPr>
            <a:r>
              <a:rPr lang="en-US" dirty="0" smtClean="0">
                <a:hlinkClick r:id="rId2"/>
              </a:rPr>
              <a:t>https://www.cdc.gov/epiinfo/index.html</a:t>
            </a:r>
            <a:endParaRPr lang="en-US" dirty="0"/>
          </a:p>
        </p:txBody>
      </p:sp>
      <p:pic>
        <p:nvPicPr>
          <p:cNvPr id="4" name="Picture 3"/>
          <p:cNvPicPr>
            <a:picLocks noChangeAspect="1"/>
          </p:cNvPicPr>
          <p:nvPr/>
        </p:nvPicPr>
        <p:blipFill>
          <a:blip r:embed="rId3"/>
          <a:stretch>
            <a:fillRect/>
          </a:stretch>
        </p:blipFill>
        <p:spPr>
          <a:xfrm>
            <a:off x="7315200" y="365125"/>
            <a:ext cx="4514850" cy="5959475"/>
          </a:xfrm>
          <a:prstGeom prst="rect">
            <a:avLst/>
          </a:prstGeom>
        </p:spPr>
      </p:pic>
    </p:spTree>
    <p:extLst>
      <p:ext uri="{BB962C8B-B14F-4D97-AF65-F5344CB8AC3E}">
        <p14:creationId xmlns:p14="http://schemas.microsoft.com/office/powerpoint/2010/main" val="2527554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Epidemic </a:t>
            </a:r>
            <a:r>
              <a:rPr lang="en-US" b="1" dirty="0">
                <a:solidFill>
                  <a:srgbClr val="FF0000"/>
                </a:solidFill>
              </a:rPr>
              <a:t>curve, or epi-curve</a:t>
            </a:r>
          </a:p>
        </p:txBody>
      </p:sp>
      <p:sp>
        <p:nvSpPr>
          <p:cNvPr id="3" name="Text Placeholder 2"/>
          <p:cNvSpPr>
            <a:spLocks noGrp="1"/>
          </p:cNvSpPr>
          <p:nvPr>
            <p:ph type="body" idx="1"/>
          </p:nvPr>
        </p:nvSpPr>
        <p:spPr>
          <a:xfrm>
            <a:off x="838200" y="1690688"/>
            <a:ext cx="10515600" cy="4959494"/>
          </a:xfrm>
        </p:spPr>
        <p:txBody>
          <a:bodyPr>
            <a:normAutofit/>
          </a:bodyPr>
          <a:lstStyle/>
          <a:p>
            <a:r>
              <a:rPr lang="en-US" b="1" dirty="0">
                <a:solidFill>
                  <a:schemeClr val="accent2"/>
                </a:solidFill>
              </a:rPr>
              <a:t>Spot maps </a:t>
            </a:r>
            <a:r>
              <a:rPr lang="en-US" b="1" dirty="0"/>
              <a:t>of cases </a:t>
            </a:r>
            <a:r>
              <a:rPr lang="en-US" b="1" dirty="0" smtClean="0"/>
              <a:t>by residence</a:t>
            </a:r>
            <a:r>
              <a:rPr lang="en-US" dirty="0"/>
              <a:t>, site of care, or location in a facility </a:t>
            </a:r>
            <a:r>
              <a:rPr lang="en-US" dirty="0" smtClean="0"/>
              <a:t>can help </a:t>
            </a:r>
            <a:r>
              <a:rPr lang="en-US" dirty="0"/>
              <a:t>explain the occurrence of </a:t>
            </a:r>
            <a:r>
              <a:rPr lang="en-US" dirty="0" smtClean="0"/>
              <a:t>cases.</a:t>
            </a:r>
          </a:p>
          <a:p>
            <a:pPr marL="0" indent="0">
              <a:buNone/>
            </a:pPr>
            <a:endParaRPr lang="en-US" dirty="0"/>
          </a:p>
          <a:p>
            <a:r>
              <a:rPr lang="en-US" b="1" dirty="0" smtClean="0">
                <a:solidFill>
                  <a:srgbClr val="FF0000"/>
                </a:solidFill>
              </a:rPr>
              <a:t>Epidemic  curve: </a:t>
            </a:r>
            <a:r>
              <a:rPr lang="en-US" dirty="0" smtClean="0"/>
              <a:t>depicts </a:t>
            </a:r>
            <a:r>
              <a:rPr lang="en-US" dirty="0"/>
              <a:t>the frequency of cases </a:t>
            </a:r>
            <a:r>
              <a:rPr lang="en-US" dirty="0" smtClean="0"/>
              <a:t>over time </a:t>
            </a:r>
            <a:r>
              <a:rPr lang="en-US" dirty="0"/>
              <a:t>by </a:t>
            </a:r>
            <a:r>
              <a:rPr lang="en-US" dirty="0" smtClean="0"/>
              <a:t>plotting the </a:t>
            </a:r>
            <a:r>
              <a:rPr lang="en-US" dirty="0"/>
              <a:t>number of cases by date or </a:t>
            </a:r>
            <a:r>
              <a:rPr lang="en-US" dirty="0" smtClean="0"/>
              <a:t>time of </a:t>
            </a:r>
            <a:r>
              <a:rPr lang="en-US" dirty="0"/>
              <a:t>onset. </a:t>
            </a:r>
            <a:endParaRPr lang="en-US" dirty="0" smtClean="0"/>
          </a:p>
          <a:p>
            <a:pPr marL="0" indent="0">
              <a:buNone/>
            </a:pPr>
            <a:endParaRPr lang="en-US" dirty="0" smtClean="0"/>
          </a:p>
          <a:p>
            <a:pPr lvl="1"/>
            <a:r>
              <a:rPr lang="en-US" sz="2600" dirty="0" smtClean="0"/>
              <a:t>This </a:t>
            </a:r>
            <a:r>
              <a:rPr lang="en-US" sz="2600" dirty="0"/>
              <a:t>provides information regarding </a:t>
            </a:r>
            <a:r>
              <a:rPr lang="en-US" sz="2600" dirty="0" smtClean="0">
                <a:solidFill>
                  <a:srgbClr val="0070C0"/>
                </a:solidFill>
              </a:rPr>
              <a:t>the nature</a:t>
            </a:r>
            <a:r>
              <a:rPr lang="en-US" sz="2600" dirty="0">
                <a:solidFill>
                  <a:srgbClr val="0070C0"/>
                </a:solidFill>
              </a:rPr>
              <a:t> </a:t>
            </a:r>
            <a:r>
              <a:rPr lang="en-US" sz="2600" dirty="0" smtClean="0">
                <a:solidFill>
                  <a:srgbClr val="0070C0"/>
                </a:solidFill>
              </a:rPr>
              <a:t>and </a:t>
            </a:r>
            <a:r>
              <a:rPr lang="en-US" sz="2600" dirty="0">
                <a:solidFill>
                  <a:srgbClr val="0070C0"/>
                </a:solidFill>
              </a:rPr>
              <a:t>time course </a:t>
            </a:r>
            <a:r>
              <a:rPr lang="en-US" sz="2600" dirty="0"/>
              <a:t>of the outbreak. </a:t>
            </a:r>
            <a:endParaRPr lang="en-US" sz="2600" dirty="0" smtClean="0"/>
          </a:p>
          <a:p>
            <a:pPr lvl="1"/>
            <a:r>
              <a:rPr lang="en-US" sz="2600" dirty="0" smtClean="0"/>
              <a:t>The epi-curve can </a:t>
            </a:r>
            <a:r>
              <a:rPr lang="en-US" sz="2600" b="1" dirty="0">
                <a:solidFill>
                  <a:srgbClr val="00B050"/>
                </a:solidFill>
              </a:rPr>
              <a:t>allow an estimate of the incubation time </a:t>
            </a:r>
            <a:r>
              <a:rPr lang="en-US" sz="2600" dirty="0" smtClean="0"/>
              <a:t>of the infection, which </a:t>
            </a:r>
            <a:r>
              <a:rPr lang="en-US" sz="2600" dirty="0"/>
              <a:t>may help in the identification </a:t>
            </a:r>
            <a:r>
              <a:rPr lang="en-US" sz="2600" dirty="0" smtClean="0"/>
              <a:t>of the </a:t>
            </a:r>
            <a:r>
              <a:rPr lang="en-US" sz="2600" dirty="0"/>
              <a:t>organism.</a:t>
            </a:r>
          </a:p>
        </p:txBody>
      </p:sp>
    </p:spTree>
    <p:extLst>
      <p:ext uri="{BB962C8B-B14F-4D97-AF65-F5344CB8AC3E}">
        <p14:creationId xmlns:p14="http://schemas.microsoft.com/office/powerpoint/2010/main" val="22851993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How to draw an epi-curve?</a:t>
            </a:r>
            <a:endParaRPr lang="en-US" dirty="0">
              <a:solidFill>
                <a:srgbClr val="00B050"/>
              </a:solidFill>
            </a:endParaRPr>
          </a:p>
        </p:txBody>
      </p:sp>
      <p:sp>
        <p:nvSpPr>
          <p:cNvPr id="3" name="Text Placeholder 2"/>
          <p:cNvSpPr>
            <a:spLocks noGrp="1"/>
          </p:cNvSpPr>
          <p:nvPr>
            <p:ph type="body" idx="1"/>
          </p:nvPr>
        </p:nvSpPr>
        <p:spPr>
          <a:xfrm>
            <a:off x="838200" y="1447800"/>
            <a:ext cx="10668000" cy="5410200"/>
          </a:xfrm>
        </p:spPr>
        <p:txBody>
          <a:bodyPr>
            <a:normAutofit/>
          </a:bodyPr>
          <a:lstStyle/>
          <a:p>
            <a:r>
              <a:rPr lang="en-US" b="1" dirty="0" smtClean="0"/>
              <a:t>Simply, it is a histogram </a:t>
            </a:r>
            <a:r>
              <a:rPr lang="en-US" dirty="0" smtClean="0"/>
              <a:t>that consists of number of cases over time period (hours , days, months).</a:t>
            </a:r>
          </a:p>
          <a:p>
            <a:endParaRPr lang="en-US" dirty="0"/>
          </a:p>
          <a:p>
            <a:r>
              <a:rPr lang="en-US" b="1" i="1" dirty="0">
                <a:solidFill>
                  <a:srgbClr val="00B0F0"/>
                </a:solidFill>
              </a:rPr>
              <a:t>Drawing an epidemic curve. </a:t>
            </a:r>
            <a:r>
              <a:rPr lang="en-US" dirty="0"/>
              <a:t>To draw an epidemic curve, you first must know the time of onset of illness for each case. </a:t>
            </a:r>
            <a:endParaRPr lang="en-US" dirty="0" smtClean="0"/>
          </a:p>
          <a:p>
            <a:pPr lvl="1"/>
            <a:r>
              <a:rPr lang="en-US" dirty="0"/>
              <a:t>For some diseases, date of onset is sufficient. For other diseases, </a:t>
            </a:r>
            <a:r>
              <a:rPr lang="en-US" dirty="0" smtClean="0"/>
              <a:t>particularly those </a:t>
            </a:r>
            <a:r>
              <a:rPr lang="en-US" dirty="0"/>
              <a:t>with a relatively short incubation period, hour of onset may be more </a:t>
            </a:r>
            <a:r>
              <a:rPr lang="en-US" dirty="0" smtClean="0"/>
              <a:t>suitable.  </a:t>
            </a:r>
          </a:p>
          <a:p>
            <a:endParaRPr lang="en-US" dirty="0" smtClean="0"/>
          </a:p>
          <a:p>
            <a:r>
              <a:rPr lang="en-US" dirty="0"/>
              <a:t>Using EXCEL</a:t>
            </a:r>
            <a:r>
              <a:rPr lang="en-US" dirty="0" smtClean="0"/>
              <a:t>: </a:t>
            </a:r>
            <a:r>
              <a:rPr lang="en-US" dirty="0" smtClean="0">
                <a:hlinkClick r:id="rId2"/>
              </a:rPr>
              <a:t>https://outbreaktools.ca/tools/documents/epidemic-curve-exercise/</a:t>
            </a:r>
            <a:endParaRPr lang="en-US" dirty="0"/>
          </a:p>
        </p:txBody>
      </p:sp>
    </p:spTree>
    <p:extLst>
      <p:ext uri="{BB962C8B-B14F-4D97-AF65-F5344CB8AC3E}">
        <p14:creationId xmlns:p14="http://schemas.microsoft.com/office/powerpoint/2010/main" val="13416259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365125"/>
            <a:ext cx="10515600" cy="5811838"/>
          </a:xfrm>
        </p:spPr>
        <p:txBody>
          <a:bodyPr>
            <a:normAutofit/>
          </a:bodyPr>
          <a:lstStyle/>
          <a:p>
            <a:r>
              <a:rPr lang="en-US" sz="3200" dirty="0" smtClean="0">
                <a:solidFill>
                  <a:srgbClr val="C00000"/>
                </a:solidFill>
              </a:rPr>
              <a:t>SO we have a table of cases for each time point. </a:t>
            </a:r>
            <a:endParaRPr lang="en-US" sz="3200" dirty="0">
              <a:solidFill>
                <a:srgbClr val="C00000"/>
              </a:solidFill>
            </a:endParaRPr>
          </a:p>
        </p:txBody>
      </p:sp>
    </p:spTree>
    <p:extLst>
      <p:ext uri="{BB962C8B-B14F-4D97-AF65-F5344CB8AC3E}">
        <p14:creationId xmlns:p14="http://schemas.microsoft.com/office/powerpoint/2010/main" val="3477249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When do outbreaks are investigated?</a:t>
            </a:r>
            <a:endParaRPr lang="en-US" dirty="0">
              <a:solidFill>
                <a:srgbClr val="0070C0"/>
              </a:solidFill>
            </a:endParaRPr>
          </a:p>
        </p:txBody>
      </p:sp>
      <p:sp>
        <p:nvSpPr>
          <p:cNvPr id="3" name="Text Placeholder 2"/>
          <p:cNvSpPr>
            <a:spLocks noGrp="1"/>
          </p:cNvSpPr>
          <p:nvPr>
            <p:ph type="body" idx="1"/>
          </p:nvPr>
        </p:nvSpPr>
        <p:spPr>
          <a:xfrm>
            <a:off x="838200" y="1825624"/>
            <a:ext cx="5257800" cy="4651375"/>
          </a:xfrm>
        </p:spPr>
        <p:txBody>
          <a:bodyPr>
            <a:normAutofit/>
          </a:bodyPr>
          <a:lstStyle/>
          <a:p>
            <a:r>
              <a:rPr lang="en-US" dirty="0" smtClean="0"/>
              <a:t>The </a:t>
            </a:r>
            <a:r>
              <a:rPr lang="en-US" dirty="0"/>
              <a:t>decisions regarding whether and how extensively to investigate a potential outbreak depend on a variety of factors. </a:t>
            </a:r>
            <a:endParaRPr lang="en-US" dirty="0" smtClean="0"/>
          </a:p>
          <a:p>
            <a:r>
              <a:rPr lang="en-US" b="1" dirty="0">
                <a:solidFill>
                  <a:srgbClr val="0070C0"/>
                </a:solidFill>
              </a:rPr>
              <a:t>Factors </a:t>
            </a:r>
            <a:r>
              <a:rPr lang="en-US" b="1" dirty="0" smtClean="0">
                <a:solidFill>
                  <a:srgbClr val="0070C0"/>
                </a:solidFill>
              </a:rPr>
              <a:t>include:</a:t>
            </a:r>
          </a:p>
          <a:p>
            <a:pPr lvl="1"/>
            <a:r>
              <a:rPr lang="en-US" dirty="0" smtClean="0"/>
              <a:t>The severity of the illness, </a:t>
            </a:r>
          </a:p>
          <a:p>
            <a:pPr lvl="1"/>
            <a:r>
              <a:rPr lang="en-US" dirty="0" smtClean="0"/>
              <a:t>The number of cases, </a:t>
            </a:r>
          </a:p>
          <a:p>
            <a:pPr lvl="1"/>
            <a:r>
              <a:rPr lang="en-US" dirty="0" smtClean="0"/>
              <a:t>The source, </a:t>
            </a:r>
          </a:p>
          <a:p>
            <a:pPr lvl="1"/>
            <a:r>
              <a:rPr lang="en-US" dirty="0" smtClean="0"/>
              <a:t>Mode or ease of transmission, </a:t>
            </a:r>
          </a:p>
          <a:p>
            <a:pPr lvl="1"/>
            <a:r>
              <a:rPr lang="en-US" dirty="0" smtClean="0"/>
              <a:t>The availability of prevention and control measures.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75" y="1752600"/>
            <a:ext cx="5724525" cy="495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1740" y="4953000"/>
            <a:ext cx="3581400"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1661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365126"/>
            <a:ext cx="10515600" cy="6188074"/>
          </a:xfrm>
        </p:spPr>
        <p:txBody>
          <a:bodyPr>
            <a:normAutofit/>
          </a:bodyPr>
          <a:lstStyle/>
          <a:p>
            <a:pPr marL="114300" indent="0">
              <a:buNone/>
            </a:pPr>
            <a:r>
              <a:rPr lang="en-US" b="1" dirty="0">
                <a:solidFill>
                  <a:srgbClr val="00B0F0"/>
                </a:solidFill>
              </a:rPr>
              <a:t>Stratification – separating cases into </a:t>
            </a:r>
            <a:r>
              <a:rPr lang="en-US" b="1" dirty="0" smtClean="0">
                <a:solidFill>
                  <a:srgbClr val="00B0F0"/>
                </a:solidFill>
              </a:rPr>
              <a:t>categories such </a:t>
            </a:r>
            <a:r>
              <a:rPr lang="en-US" b="1" dirty="0">
                <a:solidFill>
                  <a:srgbClr val="00B0F0"/>
                </a:solidFill>
              </a:rPr>
              <a:t>as:</a:t>
            </a:r>
          </a:p>
          <a:p>
            <a:pPr lvl="1"/>
            <a:r>
              <a:rPr lang="en-US" dirty="0"/>
              <a:t>Exposures (e.g., those who attended an event versus those that did not)</a:t>
            </a:r>
          </a:p>
          <a:p>
            <a:pPr lvl="1"/>
            <a:r>
              <a:rPr lang="en-US" dirty="0"/>
              <a:t>Geography (e.g., place of residence, patient location on hospital ward)</a:t>
            </a:r>
          </a:p>
          <a:p>
            <a:pPr lvl="1"/>
            <a:r>
              <a:rPr lang="en-US" dirty="0"/>
              <a:t>Personal characteristics (e.g., occupation – health care staff versus non-health care staff</a:t>
            </a:r>
            <a:r>
              <a:rPr lang="en-US" dirty="0" smtClean="0"/>
              <a:t>)</a:t>
            </a:r>
          </a:p>
          <a:p>
            <a:endParaRPr lang="en-US" dirty="0"/>
          </a:p>
          <a:p>
            <a:pPr marL="114300" indent="0">
              <a:buNone/>
            </a:pPr>
            <a:r>
              <a:rPr lang="en-US" b="1" dirty="0">
                <a:solidFill>
                  <a:srgbClr val="00B0F0"/>
                </a:solidFill>
              </a:rPr>
              <a:t>Key events </a:t>
            </a:r>
            <a:r>
              <a:rPr lang="en-US" dirty="0"/>
              <a:t>that occur during an outbreak can be added to the epi </a:t>
            </a:r>
            <a:r>
              <a:rPr lang="en-US" dirty="0" smtClean="0"/>
              <a:t>curve </a:t>
            </a:r>
            <a:r>
              <a:rPr lang="en-US" dirty="0"/>
              <a:t>Some examples include:</a:t>
            </a:r>
          </a:p>
          <a:p>
            <a:pPr lvl="1"/>
            <a:r>
              <a:rPr lang="en-US" dirty="0"/>
              <a:t>Exposures (e.g., mass gathering event, implicated dinner)</a:t>
            </a:r>
          </a:p>
          <a:p>
            <a:pPr lvl="1"/>
            <a:r>
              <a:rPr lang="en-US" dirty="0"/>
              <a:t>Public health measures (e.g., restaurant closure, product recall)</a:t>
            </a:r>
          </a:p>
          <a:p>
            <a:pPr lvl="1"/>
            <a:r>
              <a:rPr lang="en-US" dirty="0"/>
              <a:t>Communications (e.g., media release warning public not to consume implicated food)</a:t>
            </a:r>
          </a:p>
          <a:p>
            <a:endParaRPr lang="en-US" dirty="0" smtClean="0"/>
          </a:p>
          <a:p>
            <a:endParaRPr lang="en-US" dirty="0"/>
          </a:p>
          <a:p>
            <a:endParaRPr lang="en-US" dirty="0"/>
          </a:p>
        </p:txBody>
      </p:sp>
    </p:spTree>
    <p:extLst>
      <p:ext uri="{BB962C8B-B14F-4D97-AF65-F5344CB8AC3E}">
        <p14:creationId xmlns:p14="http://schemas.microsoft.com/office/powerpoint/2010/main" val="13028200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What do Epi-Curve tell us?</a:t>
            </a:r>
            <a:endParaRPr lang="en-US" dirty="0">
              <a:solidFill>
                <a:srgbClr val="C00000"/>
              </a:solidFill>
            </a:endParaRPr>
          </a:p>
        </p:txBody>
      </p:sp>
      <p:sp>
        <p:nvSpPr>
          <p:cNvPr id="3" name="Text Placeholder 2"/>
          <p:cNvSpPr>
            <a:spLocks noGrp="1"/>
          </p:cNvSpPr>
          <p:nvPr>
            <p:ph type="body" idx="1"/>
          </p:nvPr>
        </p:nvSpPr>
        <p:spPr>
          <a:xfrm>
            <a:off x="838200" y="1600200"/>
            <a:ext cx="10515600" cy="4952999"/>
          </a:xfrm>
        </p:spPr>
        <p:txBody>
          <a:bodyPr>
            <a:normAutofit/>
          </a:bodyPr>
          <a:lstStyle/>
          <a:p>
            <a:r>
              <a:rPr lang="en-US" sz="3500" b="1" dirty="0">
                <a:solidFill>
                  <a:srgbClr val="0070C0"/>
                </a:solidFill>
              </a:rPr>
              <a:t>Size</a:t>
            </a:r>
          </a:p>
          <a:p>
            <a:pPr lvl="1"/>
            <a:r>
              <a:rPr lang="en-US" sz="2600" dirty="0" smtClean="0"/>
              <a:t>Whether it is increasing over time, stabilizing, or decreasing.</a:t>
            </a:r>
          </a:p>
          <a:p>
            <a:endParaRPr lang="en-US" dirty="0" smtClean="0"/>
          </a:p>
          <a:p>
            <a:r>
              <a:rPr lang="en-US" sz="3500" b="1" dirty="0" smtClean="0">
                <a:solidFill>
                  <a:srgbClr val="0070C0"/>
                </a:solidFill>
              </a:rPr>
              <a:t>Time component</a:t>
            </a:r>
            <a:endParaRPr lang="en-US" sz="3500" b="1" dirty="0">
              <a:solidFill>
                <a:srgbClr val="0070C0"/>
              </a:solidFill>
            </a:endParaRPr>
          </a:p>
          <a:p>
            <a:pPr lvl="1"/>
            <a:r>
              <a:rPr lang="en-US" sz="2600" dirty="0"/>
              <a:t>Start day.</a:t>
            </a:r>
          </a:p>
          <a:p>
            <a:pPr lvl="1"/>
            <a:r>
              <a:rPr lang="en-US" sz="2600" dirty="0"/>
              <a:t>End day.</a:t>
            </a:r>
          </a:p>
          <a:p>
            <a:pPr lvl="1"/>
            <a:r>
              <a:rPr lang="en-US" sz="2600" dirty="0"/>
              <a:t>Disease duration.</a:t>
            </a:r>
          </a:p>
          <a:p>
            <a:pPr lvl="1"/>
            <a:r>
              <a:rPr lang="en-US" sz="2600" dirty="0"/>
              <a:t>Outbreak peak.</a:t>
            </a:r>
          </a:p>
          <a:p>
            <a:pPr lvl="1"/>
            <a:r>
              <a:rPr lang="en-US" sz="2600" dirty="0"/>
              <a:t>Probable exposure </a:t>
            </a:r>
            <a:r>
              <a:rPr lang="en-US" sz="2600" dirty="0" smtClean="0"/>
              <a:t>period (not precise method). </a:t>
            </a:r>
            <a:r>
              <a:rPr lang="en-US" dirty="0" smtClean="0">
                <a:hlinkClick r:id="rId2"/>
              </a:rPr>
              <a:t>https://www.cdc.gov/training/quicklearns/exposure/</a:t>
            </a:r>
            <a:endParaRPr lang="en-US" dirty="0"/>
          </a:p>
        </p:txBody>
      </p:sp>
    </p:spTree>
    <p:extLst>
      <p:ext uri="{BB962C8B-B14F-4D97-AF65-F5344CB8AC3E}">
        <p14:creationId xmlns:p14="http://schemas.microsoft.com/office/powerpoint/2010/main" val="4060083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Probable exposure period</a:t>
            </a:r>
          </a:p>
        </p:txBody>
      </p:sp>
      <p:pic>
        <p:nvPicPr>
          <p:cNvPr id="4" name="Content Placeholder 3"/>
          <p:cNvPicPr>
            <a:picLocks noGrp="1" noChangeAspect="1"/>
          </p:cNvPicPr>
          <p:nvPr>
            <p:ph idx="1"/>
          </p:nvPr>
        </p:nvPicPr>
        <p:blipFill>
          <a:blip r:embed="rId2"/>
          <a:stretch>
            <a:fillRect/>
          </a:stretch>
        </p:blipFill>
        <p:spPr>
          <a:xfrm>
            <a:off x="1945179" y="1853740"/>
            <a:ext cx="7581206" cy="4917906"/>
          </a:xfrm>
          <a:prstGeom prst="rect">
            <a:avLst/>
          </a:prstGeom>
        </p:spPr>
      </p:pic>
    </p:spTree>
    <p:extLst>
      <p:ext uri="{BB962C8B-B14F-4D97-AF65-F5344CB8AC3E}">
        <p14:creationId xmlns:p14="http://schemas.microsoft.com/office/powerpoint/2010/main" val="100078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6007" y="274319"/>
            <a:ext cx="7911205" cy="6583681"/>
          </a:xfrm>
        </p:spPr>
        <p:txBody>
          <a:bodyPr>
            <a:normAutofit/>
          </a:bodyPr>
          <a:lstStyle/>
          <a:p>
            <a:r>
              <a:rPr lang="en-US" sz="3800" b="1" dirty="0">
                <a:solidFill>
                  <a:srgbClr val="0070C0"/>
                </a:solidFill>
              </a:rPr>
              <a:t>Pattern of </a:t>
            </a:r>
            <a:r>
              <a:rPr lang="en-US" sz="3800" b="1" dirty="0" smtClean="0">
                <a:solidFill>
                  <a:srgbClr val="0070C0"/>
                </a:solidFill>
              </a:rPr>
              <a:t>spread</a:t>
            </a:r>
          </a:p>
          <a:p>
            <a:endParaRPr lang="en-US" sz="3800" b="1" dirty="0">
              <a:solidFill>
                <a:srgbClr val="0070C0"/>
              </a:solidFill>
            </a:endParaRPr>
          </a:p>
          <a:p>
            <a:r>
              <a:rPr lang="en-US" sz="2600" b="1" dirty="0">
                <a:solidFill>
                  <a:srgbClr val="00B050"/>
                </a:solidFill>
              </a:rPr>
              <a:t>Point source</a:t>
            </a:r>
            <a:r>
              <a:rPr lang="en-US" sz="2600" dirty="0"/>
              <a:t> – Persons are exposed to the same common source over a brief period of time, such as through a single meal or event attended by all cases; number of cases rise rapidly to a peak and falls off gradually; majority of cases occur within one incubation period</a:t>
            </a:r>
            <a:r>
              <a:rPr lang="en-US" sz="2600" dirty="0" smtClean="0"/>
              <a:t>.</a:t>
            </a:r>
          </a:p>
          <a:p>
            <a:endParaRPr lang="en-US" sz="2600" dirty="0"/>
          </a:p>
          <a:p>
            <a:r>
              <a:rPr lang="en-US" sz="2600" b="1" dirty="0">
                <a:solidFill>
                  <a:srgbClr val="00B050"/>
                </a:solidFill>
              </a:rPr>
              <a:t>Continuous common source –</a:t>
            </a:r>
            <a:r>
              <a:rPr lang="en-US" sz="2600" dirty="0"/>
              <a:t> Exposure is not confined to one point in time (prolonged over a period of days, weeks or longer); as such, cases are spread over a greater period of time depending on how long the exposure persists; lasts more than one incubation </a:t>
            </a:r>
            <a:r>
              <a:rPr lang="en-US" sz="2600" dirty="0" smtClean="0"/>
              <a:t>period. </a:t>
            </a:r>
            <a:endParaRPr lang="en-US" sz="2600" dirty="0"/>
          </a:p>
          <a:p>
            <a:endParaRPr lang="en-US" dirty="0"/>
          </a:p>
        </p:txBody>
      </p:sp>
      <p:pic>
        <p:nvPicPr>
          <p:cNvPr id="4" name="Picture 3"/>
          <p:cNvPicPr>
            <a:picLocks noChangeAspect="1"/>
          </p:cNvPicPr>
          <p:nvPr/>
        </p:nvPicPr>
        <p:blipFill>
          <a:blip r:embed="rId2"/>
          <a:stretch>
            <a:fillRect/>
          </a:stretch>
        </p:blipFill>
        <p:spPr>
          <a:xfrm>
            <a:off x="8610600" y="685800"/>
            <a:ext cx="2667000" cy="3085588"/>
          </a:xfrm>
          <a:prstGeom prst="rect">
            <a:avLst/>
          </a:prstGeom>
        </p:spPr>
      </p:pic>
      <p:pic>
        <p:nvPicPr>
          <p:cNvPr id="5" name="Picture 4"/>
          <p:cNvPicPr>
            <a:picLocks noChangeAspect="1"/>
          </p:cNvPicPr>
          <p:nvPr/>
        </p:nvPicPr>
        <p:blipFill>
          <a:blip r:embed="rId3"/>
          <a:stretch>
            <a:fillRect/>
          </a:stretch>
        </p:blipFill>
        <p:spPr>
          <a:xfrm>
            <a:off x="8177212" y="4092063"/>
            <a:ext cx="3533775" cy="2333625"/>
          </a:xfrm>
          <a:prstGeom prst="rect">
            <a:avLst/>
          </a:prstGeom>
        </p:spPr>
      </p:pic>
    </p:spTree>
    <p:extLst>
      <p:ext uri="{BB962C8B-B14F-4D97-AF65-F5344CB8AC3E}">
        <p14:creationId xmlns:p14="http://schemas.microsoft.com/office/powerpoint/2010/main" val="34229354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96199" y="402236"/>
            <a:ext cx="4333875" cy="2400300"/>
          </a:xfrm>
          <a:prstGeom prst="rect">
            <a:avLst/>
          </a:prstGeom>
        </p:spPr>
      </p:pic>
      <p:sp>
        <p:nvSpPr>
          <p:cNvPr id="3" name="Text Placeholder 2"/>
          <p:cNvSpPr>
            <a:spLocks noGrp="1"/>
          </p:cNvSpPr>
          <p:nvPr>
            <p:ph type="body" idx="1"/>
          </p:nvPr>
        </p:nvSpPr>
        <p:spPr>
          <a:xfrm>
            <a:off x="304800" y="381000"/>
            <a:ext cx="7239000" cy="6248400"/>
          </a:xfrm>
        </p:spPr>
        <p:txBody>
          <a:bodyPr>
            <a:normAutofit lnSpcReduction="10000"/>
          </a:bodyPr>
          <a:lstStyle/>
          <a:p>
            <a:r>
              <a:rPr lang="en-US" b="1" dirty="0">
                <a:solidFill>
                  <a:srgbClr val="00B050"/>
                </a:solidFill>
              </a:rPr>
              <a:t>Propagated source –</a:t>
            </a:r>
            <a:r>
              <a:rPr lang="en-US" dirty="0"/>
              <a:t> does not have a common source but instead caused by spread of pathogen from one susceptible person to another; transmission may occur directly (person-to-person) or via an intermediate host; tends to have a series of irregular peaks reflecting the number of generations of infection; multiple peaks separated by approx. one incubation period; e.g., </a:t>
            </a:r>
            <a:r>
              <a:rPr lang="en-US" b="1" dirty="0">
                <a:solidFill>
                  <a:srgbClr val="0070C0"/>
                </a:solidFill>
              </a:rPr>
              <a:t>person-to-person spread </a:t>
            </a:r>
            <a:r>
              <a:rPr lang="en-US" dirty="0"/>
              <a:t>of </a:t>
            </a:r>
            <a:r>
              <a:rPr lang="en-US" dirty="0" smtClean="0"/>
              <a:t>shigellosis.</a:t>
            </a:r>
          </a:p>
          <a:p>
            <a:endParaRPr lang="en-US" dirty="0"/>
          </a:p>
          <a:p>
            <a:r>
              <a:rPr lang="en-US" b="1" dirty="0">
                <a:solidFill>
                  <a:srgbClr val="00B050"/>
                </a:solidFill>
              </a:rPr>
              <a:t>Intermittent</a:t>
            </a:r>
            <a:r>
              <a:rPr lang="en-US" dirty="0">
                <a:solidFill>
                  <a:srgbClr val="00B050"/>
                </a:solidFill>
              </a:rPr>
              <a:t> – </a:t>
            </a:r>
            <a:r>
              <a:rPr lang="en-US" dirty="0"/>
              <a:t>similar to continuous but exposure is intermittent; multiple peaks – length: no relation to the incubation period (reflects intermittent times of exposure)  e.g., contaminated food product sold over period of time</a:t>
            </a:r>
          </a:p>
          <a:p>
            <a:endParaRPr lang="en-US" dirty="0"/>
          </a:p>
        </p:txBody>
      </p:sp>
      <p:pic>
        <p:nvPicPr>
          <p:cNvPr id="5" name="Picture 4"/>
          <p:cNvPicPr>
            <a:picLocks noChangeAspect="1"/>
          </p:cNvPicPr>
          <p:nvPr/>
        </p:nvPicPr>
        <p:blipFill>
          <a:blip r:embed="rId3"/>
          <a:stretch>
            <a:fillRect/>
          </a:stretch>
        </p:blipFill>
        <p:spPr>
          <a:xfrm>
            <a:off x="7696199" y="3810000"/>
            <a:ext cx="4333875" cy="2366963"/>
          </a:xfrm>
          <a:prstGeom prst="rect">
            <a:avLst/>
          </a:prstGeom>
        </p:spPr>
      </p:pic>
    </p:spTree>
    <p:extLst>
      <p:ext uri="{BB962C8B-B14F-4D97-AF65-F5344CB8AC3E}">
        <p14:creationId xmlns:p14="http://schemas.microsoft.com/office/powerpoint/2010/main" val="10454436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Epidemiologic Map (Spot map)</a:t>
            </a:r>
            <a:endParaRPr lang="en-US" dirty="0">
              <a:solidFill>
                <a:srgbClr val="0070C0"/>
              </a:solidFill>
            </a:endParaRPr>
          </a:p>
        </p:txBody>
      </p:sp>
      <p:sp>
        <p:nvSpPr>
          <p:cNvPr id="3" name="Text Placeholder 2"/>
          <p:cNvSpPr>
            <a:spLocks noGrp="1"/>
          </p:cNvSpPr>
          <p:nvPr>
            <p:ph type="body" idx="1"/>
          </p:nvPr>
        </p:nvSpPr>
        <p:spPr/>
        <p:txBody>
          <a:bodyPr/>
          <a:lstStyle/>
          <a:p>
            <a:r>
              <a:rPr lang="en-US" dirty="0"/>
              <a:t>A spot map is a simple and useful technique for illustrating where cases live, work, or may have been exposed. </a:t>
            </a:r>
            <a:endParaRPr lang="en-US" dirty="0" smtClean="0"/>
          </a:p>
          <a:p>
            <a:endParaRPr lang="en-US" dirty="0"/>
          </a:p>
        </p:txBody>
      </p:sp>
      <p:pic>
        <p:nvPicPr>
          <p:cNvPr id="5" name="Picture 4"/>
          <p:cNvPicPr>
            <a:picLocks noChangeAspect="1"/>
          </p:cNvPicPr>
          <p:nvPr/>
        </p:nvPicPr>
        <p:blipFill rotWithShape="1">
          <a:blip r:embed="rId2"/>
          <a:srcRect r="44387"/>
          <a:stretch/>
        </p:blipFill>
        <p:spPr>
          <a:xfrm>
            <a:off x="457200" y="2903989"/>
            <a:ext cx="4529681" cy="3781623"/>
          </a:xfrm>
          <a:prstGeom prst="rect">
            <a:avLst/>
          </a:prstGeom>
        </p:spPr>
      </p:pic>
      <p:pic>
        <p:nvPicPr>
          <p:cNvPr id="6" name="Picture 5"/>
          <p:cNvPicPr>
            <a:picLocks noChangeAspect="1"/>
          </p:cNvPicPr>
          <p:nvPr/>
        </p:nvPicPr>
        <p:blipFill rotWithShape="1">
          <a:blip r:embed="rId3"/>
          <a:srcRect b="-15751"/>
          <a:stretch/>
        </p:blipFill>
        <p:spPr>
          <a:xfrm>
            <a:off x="3581400" y="3413767"/>
            <a:ext cx="8153400" cy="3810330"/>
          </a:xfrm>
          <a:prstGeom prst="rect">
            <a:avLst/>
          </a:prstGeom>
        </p:spPr>
      </p:pic>
    </p:spTree>
    <p:extLst>
      <p:ext uri="{BB962C8B-B14F-4D97-AF65-F5344CB8AC3E}">
        <p14:creationId xmlns:p14="http://schemas.microsoft.com/office/powerpoint/2010/main" val="27306416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365124"/>
            <a:ext cx="10515600" cy="6492876"/>
          </a:xfrm>
        </p:spPr>
        <p:txBody>
          <a:bodyPr>
            <a:normAutofit/>
          </a:bodyPr>
          <a:lstStyle/>
          <a:p>
            <a:pPr marL="114300" indent="0">
              <a:buNone/>
            </a:pPr>
            <a:r>
              <a:rPr lang="en-US" sz="3200" b="1" dirty="0">
                <a:solidFill>
                  <a:srgbClr val="0070C0"/>
                </a:solidFill>
              </a:rPr>
              <a:t>Perform Laboratory </a:t>
            </a:r>
            <a:r>
              <a:rPr lang="en-US" sz="3200" b="1" dirty="0" smtClean="0">
                <a:solidFill>
                  <a:srgbClr val="0070C0"/>
                </a:solidFill>
              </a:rPr>
              <a:t>Analysis</a:t>
            </a:r>
          </a:p>
          <a:p>
            <a:r>
              <a:rPr lang="en-US" dirty="0">
                <a:solidFill>
                  <a:srgbClr val="00B050"/>
                </a:solidFill>
              </a:rPr>
              <a:t>To identify </a:t>
            </a:r>
            <a:r>
              <a:rPr lang="en-US" dirty="0" smtClean="0">
                <a:solidFill>
                  <a:srgbClr val="00B050"/>
                </a:solidFill>
              </a:rPr>
              <a:t>the etiologic </a:t>
            </a:r>
            <a:r>
              <a:rPr lang="en-US" dirty="0">
                <a:solidFill>
                  <a:srgbClr val="00B050"/>
                </a:solidFill>
              </a:rPr>
              <a:t>agent</a:t>
            </a:r>
            <a:r>
              <a:rPr lang="en-US" dirty="0"/>
              <a:t>, the collection of laboratory </a:t>
            </a:r>
            <a:r>
              <a:rPr lang="en-US" dirty="0" smtClean="0"/>
              <a:t>specimens needs </a:t>
            </a:r>
            <a:r>
              <a:rPr lang="en-US" dirty="0"/>
              <a:t>to be appropriately timed. Examples of </a:t>
            </a:r>
            <a:r>
              <a:rPr lang="en-US" dirty="0" smtClean="0"/>
              <a:t>specimens include </a:t>
            </a:r>
            <a:r>
              <a:rPr lang="en-US" dirty="0"/>
              <a:t>food and water samples, other </a:t>
            </a:r>
            <a:r>
              <a:rPr lang="en-US" dirty="0" smtClean="0"/>
              <a:t>environmental samples </a:t>
            </a:r>
            <a:r>
              <a:rPr lang="en-US" dirty="0"/>
              <a:t>(e.g., air settling plates), and </a:t>
            </a:r>
            <a:r>
              <a:rPr lang="en-US" dirty="0" smtClean="0"/>
              <a:t>clinical specimens </a:t>
            </a:r>
            <a:r>
              <a:rPr lang="en-US" dirty="0"/>
              <a:t>(e.g., stool, blood, sputum, or wound </a:t>
            </a:r>
            <a:r>
              <a:rPr lang="en-US" dirty="0" smtClean="0"/>
              <a:t>specimens) from </a:t>
            </a:r>
            <a:r>
              <a:rPr lang="en-US" dirty="0"/>
              <a:t>cases and </a:t>
            </a:r>
            <a:r>
              <a:rPr lang="en-US" dirty="0" smtClean="0"/>
              <a:t>controls.</a:t>
            </a:r>
          </a:p>
          <a:p>
            <a:endParaRPr lang="en-US" dirty="0"/>
          </a:p>
          <a:p>
            <a:pPr marL="114300" indent="0">
              <a:buNone/>
            </a:pPr>
            <a:r>
              <a:rPr lang="en-US" sz="3200" b="1" dirty="0">
                <a:solidFill>
                  <a:srgbClr val="0070C0"/>
                </a:solidFill>
              </a:rPr>
              <a:t>Conduct an Environmental </a:t>
            </a:r>
            <a:r>
              <a:rPr lang="en-US" sz="3200" b="1" dirty="0" smtClean="0">
                <a:solidFill>
                  <a:srgbClr val="0070C0"/>
                </a:solidFill>
              </a:rPr>
              <a:t>Investigation</a:t>
            </a:r>
          </a:p>
          <a:p>
            <a:r>
              <a:rPr lang="en-US" dirty="0"/>
              <a:t>The environmental investigation assists </a:t>
            </a:r>
            <a:r>
              <a:rPr lang="en-US" dirty="0" smtClean="0"/>
              <a:t>in answering </a:t>
            </a:r>
            <a:r>
              <a:rPr lang="en-US" dirty="0"/>
              <a:t>the </a:t>
            </a:r>
            <a:r>
              <a:rPr lang="en-US" i="1" dirty="0">
                <a:solidFill>
                  <a:srgbClr val="0070C0"/>
                </a:solidFill>
              </a:rPr>
              <a:t>how </a:t>
            </a:r>
            <a:r>
              <a:rPr lang="en-US" dirty="0">
                <a:solidFill>
                  <a:srgbClr val="0070C0"/>
                </a:solidFill>
              </a:rPr>
              <a:t>and </a:t>
            </a:r>
            <a:r>
              <a:rPr lang="en-US" i="1" dirty="0">
                <a:solidFill>
                  <a:srgbClr val="0070C0"/>
                </a:solidFill>
              </a:rPr>
              <a:t>why </a:t>
            </a:r>
            <a:r>
              <a:rPr lang="en-US" dirty="0">
                <a:solidFill>
                  <a:srgbClr val="0070C0"/>
                </a:solidFill>
              </a:rPr>
              <a:t>questions</a:t>
            </a:r>
            <a:r>
              <a:rPr lang="en-US" dirty="0"/>
              <a:t>. This </a:t>
            </a:r>
            <a:r>
              <a:rPr lang="en-US" dirty="0" smtClean="0"/>
              <a:t>includes an </a:t>
            </a:r>
            <a:r>
              <a:rPr lang="en-US" dirty="0"/>
              <a:t>inspection of the facility, a review of practices </a:t>
            </a:r>
            <a:r>
              <a:rPr lang="en-US" dirty="0" smtClean="0"/>
              <a:t>and procedures </a:t>
            </a:r>
            <a:r>
              <a:rPr lang="en-US" dirty="0"/>
              <a:t>for the operation, and an assessment </a:t>
            </a:r>
            <a:r>
              <a:rPr lang="en-US" dirty="0" smtClean="0"/>
              <a:t>of employee </a:t>
            </a:r>
            <a:r>
              <a:rPr lang="en-US" dirty="0"/>
              <a:t>illness.</a:t>
            </a:r>
            <a:endParaRPr lang="en-US" b="1" dirty="0" smtClean="0"/>
          </a:p>
          <a:p>
            <a:endParaRPr lang="en-US" dirty="0"/>
          </a:p>
        </p:txBody>
      </p:sp>
    </p:spTree>
    <p:extLst>
      <p:ext uri="{BB962C8B-B14F-4D97-AF65-F5344CB8AC3E}">
        <p14:creationId xmlns:p14="http://schemas.microsoft.com/office/powerpoint/2010/main" val="17296548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Develop hypotheses </a:t>
            </a:r>
          </a:p>
        </p:txBody>
      </p:sp>
      <p:sp>
        <p:nvSpPr>
          <p:cNvPr id="3" name="Text Placeholder 2"/>
          <p:cNvSpPr>
            <a:spLocks noGrp="1"/>
          </p:cNvSpPr>
          <p:nvPr>
            <p:ph type="body" idx="1"/>
          </p:nvPr>
        </p:nvSpPr>
        <p:spPr>
          <a:xfrm>
            <a:off x="838200" y="1825624"/>
            <a:ext cx="10515600" cy="4879975"/>
          </a:xfrm>
        </p:spPr>
        <p:txBody>
          <a:bodyPr>
            <a:normAutofit/>
          </a:bodyPr>
          <a:lstStyle/>
          <a:p>
            <a:r>
              <a:rPr lang="en-US" sz="3200" dirty="0"/>
              <a:t>Depending on the outbreak, the hypotheses may </a:t>
            </a:r>
            <a:r>
              <a:rPr lang="en-US" sz="3200" dirty="0" smtClean="0"/>
              <a:t>address:</a:t>
            </a:r>
          </a:p>
          <a:p>
            <a:pPr lvl="1"/>
            <a:r>
              <a:rPr lang="en-US" sz="2800" dirty="0" smtClean="0"/>
              <a:t>The source of the agent, </a:t>
            </a:r>
          </a:p>
          <a:p>
            <a:pPr lvl="1"/>
            <a:r>
              <a:rPr lang="en-US" sz="2800" dirty="0" smtClean="0"/>
              <a:t>The mode (and vehicle or vector) of transmission, and </a:t>
            </a:r>
          </a:p>
          <a:p>
            <a:pPr lvl="1"/>
            <a:r>
              <a:rPr lang="en-US" sz="2800" dirty="0" smtClean="0"/>
              <a:t>The exposures that caused the disease.</a:t>
            </a:r>
          </a:p>
          <a:p>
            <a:pPr lvl="1"/>
            <a:endParaRPr lang="en-US" sz="2800" dirty="0"/>
          </a:p>
          <a:p>
            <a:r>
              <a:rPr lang="en-US" dirty="0" smtClean="0"/>
              <a:t>Given </a:t>
            </a:r>
            <a:r>
              <a:rPr lang="en-US" dirty="0"/>
              <a:t>recent concerns about </a:t>
            </a:r>
            <a:r>
              <a:rPr lang="en-US" b="1" dirty="0">
                <a:solidFill>
                  <a:srgbClr val="00B050"/>
                </a:solidFill>
              </a:rPr>
              <a:t>bioterrorism</a:t>
            </a:r>
            <a:r>
              <a:rPr lang="en-US" dirty="0"/>
              <a:t>, investigators should consider </a:t>
            </a:r>
            <a:r>
              <a:rPr lang="en-US" dirty="0">
                <a:solidFill>
                  <a:srgbClr val="FF0000"/>
                </a:solidFill>
              </a:rPr>
              <a:t>intentional dissemination of an infectious </a:t>
            </a:r>
            <a:r>
              <a:rPr lang="en-US" dirty="0"/>
              <a:t>or chemical agent when trying to determine the cause of an outbreak. </a:t>
            </a:r>
            <a:r>
              <a:rPr lang="en-US" sz="3200" dirty="0" smtClean="0"/>
              <a:t> </a:t>
            </a:r>
            <a:endParaRPr lang="en-US" sz="3200" dirty="0"/>
          </a:p>
        </p:txBody>
      </p:sp>
    </p:spTree>
    <p:extLst>
      <p:ext uri="{BB962C8B-B14F-4D97-AF65-F5344CB8AC3E}">
        <p14:creationId xmlns:p14="http://schemas.microsoft.com/office/powerpoint/2010/main" val="36485628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71698" y="1129896"/>
            <a:ext cx="10515600" cy="6188075"/>
          </a:xfrm>
        </p:spPr>
        <p:txBody>
          <a:bodyPr/>
          <a:lstStyle/>
          <a:p>
            <a:r>
              <a:rPr lang="en-US" dirty="0" smtClean="0"/>
              <a:t>Example, </a:t>
            </a:r>
            <a:r>
              <a:rPr lang="en-US" dirty="0"/>
              <a:t>Investigators of an outbreak of salmonellosis in </a:t>
            </a:r>
            <a:r>
              <a:rPr lang="en-US" dirty="0" smtClean="0"/>
              <a:t>Oregon</a:t>
            </a:r>
            <a:r>
              <a:rPr lang="en-US" dirty="0"/>
              <a:t>, were stumped when they were able to implicate salad bars in several local restaurants, but </a:t>
            </a:r>
            <a:r>
              <a:rPr lang="en-US" b="1" dirty="0"/>
              <a:t>could not identify any common ingredients or distribution </a:t>
            </a:r>
            <a:r>
              <a:rPr lang="en-US" b="1" dirty="0" smtClean="0"/>
              <a:t>system</a:t>
            </a:r>
            <a:r>
              <a:rPr lang="en-US" dirty="0" smtClean="0"/>
              <a:t>. </a:t>
            </a:r>
            <a:r>
              <a:rPr lang="en-US" dirty="0"/>
              <a:t>A year later, a member of a local cult </a:t>
            </a:r>
            <a:r>
              <a:rPr lang="en-US" b="1" dirty="0">
                <a:solidFill>
                  <a:srgbClr val="00B050"/>
                </a:solidFill>
              </a:rPr>
              <a:t>admitted that the cult had intentionally contaminated </a:t>
            </a:r>
            <a:r>
              <a:rPr lang="en-US" dirty="0"/>
              <a:t>the salads bars with </a:t>
            </a:r>
            <a:r>
              <a:rPr lang="en-US" i="1" dirty="0"/>
              <a:t>Salmonella </a:t>
            </a:r>
            <a:r>
              <a:rPr lang="en-US" dirty="0"/>
              <a:t>organisms. </a:t>
            </a:r>
            <a:endParaRPr lang="en-US" dirty="0" smtClean="0"/>
          </a:p>
          <a:p>
            <a:endParaRPr lang="en-US" dirty="0"/>
          </a:p>
          <a:p>
            <a:pPr marL="114300" indent="0" algn="ctr">
              <a:buNone/>
            </a:pPr>
            <a:r>
              <a:rPr lang="en-US" b="1" dirty="0" smtClean="0">
                <a:solidFill>
                  <a:schemeClr val="accent2"/>
                </a:solidFill>
              </a:rPr>
              <a:t>“</a:t>
            </a:r>
            <a:r>
              <a:rPr lang="en-US" b="1" dirty="0">
                <a:solidFill>
                  <a:schemeClr val="accent2"/>
                </a:solidFill>
              </a:rPr>
              <a:t>When the epidemiology does not fit the natural pattern, think unnatural, i.e., intentional. </a:t>
            </a:r>
            <a:r>
              <a:rPr lang="en-US" b="1" dirty="0" smtClean="0">
                <a:solidFill>
                  <a:schemeClr val="accent2"/>
                </a:solidFill>
              </a:rPr>
              <a:t>“ </a:t>
            </a:r>
          </a:p>
          <a:p>
            <a:endParaRPr lang="en-US" dirty="0"/>
          </a:p>
        </p:txBody>
      </p:sp>
    </p:spTree>
    <p:extLst>
      <p:ext uri="{BB962C8B-B14F-4D97-AF65-F5344CB8AC3E}">
        <p14:creationId xmlns:p14="http://schemas.microsoft.com/office/powerpoint/2010/main" val="24825973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Measure of Risk – ATTACK RATE </a:t>
            </a:r>
            <a:endParaRPr lang="en-US" b="1" dirty="0">
              <a:solidFill>
                <a:srgbClr val="00B050"/>
              </a:solidFill>
            </a:endParaRPr>
          </a:p>
        </p:txBody>
      </p:sp>
      <p:sp>
        <p:nvSpPr>
          <p:cNvPr id="3" name="Text Placeholder 2"/>
          <p:cNvSpPr>
            <a:spLocks noGrp="1"/>
          </p:cNvSpPr>
          <p:nvPr>
            <p:ph type="body" idx="1"/>
          </p:nvPr>
        </p:nvSpPr>
        <p:spPr>
          <a:xfrm>
            <a:off x="381000" y="1825624"/>
            <a:ext cx="11658600" cy="4879975"/>
          </a:xfrm>
        </p:spPr>
        <p:txBody>
          <a:bodyPr>
            <a:normAutofit/>
          </a:bodyPr>
          <a:lstStyle/>
          <a:p>
            <a:r>
              <a:rPr lang="en-US" dirty="0"/>
              <a:t>The measure of risk used in outbreaks </a:t>
            </a:r>
            <a:r>
              <a:rPr lang="en-US" dirty="0" smtClean="0"/>
              <a:t>investigated using </a:t>
            </a:r>
            <a:r>
              <a:rPr lang="en-US" dirty="0"/>
              <a:t>cohort design is the </a:t>
            </a:r>
            <a:r>
              <a:rPr lang="en-US" b="1" dirty="0">
                <a:solidFill>
                  <a:srgbClr val="C00000"/>
                </a:solidFill>
              </a:rPr>
              <a:t>R</a:t>
            </a:r>
            <a:r>
              <a:rPr lang="en-US" b="1" dirty="0" smtClean="0">
                <a:solidFill>
                  <a:srgbClr val="C00000"/>
                </a:solidFill>
              </a:rPr>
              <a:t>isk-specific attack rate </a:t>
            </a:r>
            <a:r>
              <a:rPr lang="en-US" dirty="0"/>
              <a:t>(e.g., the food-specific attack rate for </a:t>
            </a:r>
            <a:r>
              <a:rPr lang="en-US" dirty="0" smtClean="0"/>
              <a:t>foodborne outbreaks</a:t>
            </a:r>
            <a:r>
              <a:rPr lang="en-US" dirty="0"/>
              <a:t>), </a:t>
            </a:r>
            <a:r>
              <a:rPr lang="en-US" b="1" dirty="0"/>
              <a:t>which is the number of persons who </a:t>
            </a:r>
            <a:r>
              <a:rPr lang="en-US" b="1" dirty="0" smtClean="0"/>
              <a:t>became ill </a:t>
            </a:r>
            <a:r>
              <a:rPr lang="en-US" b="1" dirty="0"/>
              <a:t>who reported the risk behavior divided </a:t>
            </a:r>
            <a:r>
              <a:rPr lang="en-US" b="1" dirty="0" smtClean="0"/>
              <a:t>by the </a:t>
            </a:r>
            <a:r>
              <a:rPr lang="en-US" b="1" dirty="0"/>
              <a:t>total number of people who reported that </a:t>
            </a:r>
            <a:r>
              <a:rPr lang="en-US" b="1" dirty="0" smtClean="0"/>
              <a:t>risk behavior.</a:t>
            </a:r>
          </a:p>
          <a:p>
            <a:endParaRPr lang="en-US" dirty="0"/>
          </a:p>
          <a:p>
            <a:pPr marL="114300" indent="0">
              <a:buNone/>
            </a:pPr>
            <a:r>
              <a:rPr lang="en-US" b="1" dirty="0">
                <a:solidFill>
                  <a:srgbClr val="00B050"/>
                </a:solidFill>
              </a:rPr>
              <a:t>Method for calculating risk ratio: </a:t>
            </a:r>
          </a:p>
          <a:p>
            <a:r>
              <a:rPr lang="en-US" dirty="0"/>
              <a:t>Attack rate (risk) </a:t>
            </a:r>
            <a:r>
              <a:rPr lang="en-US" dirty="0" smtClean="0"/>
              <a:t> in </a:t>
            </a:r>
            <a:r>
              <a:rPr lang="en-US" dirty="0"/>
              <a:t>exposed group </a:t>
            </a:r>
            <a:r>
              <a:rPr lang="en-US" dirty="0" smtClean="0"/>
              <a:t>/ Attack </a:t>
            </a:r>
            <a:r>
              <a:rPr lang="en-US" dirty="0"/>
              <a:t>rate (risk) </a:t>
            </a:r>
            <a:r>
              <a:rPr lang="en-US" dirty="0" smtClean="0"/>
              <a:t> in </a:t>
            </a:r>
            <a:r>
              <a:rPr lang="en-US" dirty="0"/>
              <a:t>unexposed group </a:t>
            </a:r>
          </a:p>
        </p:txBody>
      </p:sp>
    </p:spTree>
    <p:extLst>
      <p:ext uri="{BB962C8B-B14F-4D97-AF65-F5344CB8AC3E}">
        <p14:creationId xmlns:p14="http://schemas.microsoft.com/office/powerpoint/2010/main" val="3211998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The epidemiologic iceberg</a:t>
            </a:r>
            <a:endParaRPr lang="en-US" dirty="0">
              <a:solidFill>
                <a:srgbClr val="0070C0"/>
              </a:solidFill>
            </a:endParaRPr>
          </a:p>
        </p:txBody>
      </p:sp>
      <p:sp>
        <p:nvSpPr>
          <p:cNvPr id="3" name="Text Placeholder 2"/>
          <p:cNvSpPr>
            <a:spLocks noGrp="1"/>
          </p:cNvSpPr>
          <p:nvPr>
            <p:ph type="body" idx="1"/>
          </p:nvPr>
        </p:nvSpPr>
        <p:spPr/>
        <p:txBody>
          <a:bodyPr/>
          <a:lstStyle/>
          <a:p>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73152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914400"/>
            <a:ext cx="33813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872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70365" y="905453"/>
            <a:ext cx="7689271" cy="2781805"/>
          </a:xfrm>
          <a:prstGeom prst="rect">
            <a:avLst/>
          </a:prstGeom>
        </p:spPr>
      </p:pic>
      <p:pic>
        <p:nvPicPr>
          <p:cNvPr id="5" name="Picture 4"/>
          <p:cNvPicPr>
            <a:picLocks noChangeAspect="1"/>
          </p:cNvPicPr>
          <p:nvPr/>
        </p:nvPicPr>
        <p:blipFill>
          <a:blip r:embed="rId3"/>
          <a:stretch>
            <a:fillRect/>
          </a:stretch>
        </p:blipFill>
        <p:spPr>
          <a:xfrm>
            <a:off x="2102947" y="4319241"/>
            <a:ext cx="6799983" cy="1882053"/>
          </a:xfrm>
          <a:prstGeom prst="rect">
            <a:avLst/>
          </a:prstGeom>
        </p:spPr>
      </p:pic>
    </p:spTree>
    <p:extLst>
      <p:ext uri="{BB962C8B-B14F-4D97-AF65-F5344CB8AC3E}">
        <p14:creationId xmlns:p14="http://schemas.microsoft.com/office/powerpoint/2010/main" val="1279673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47800" y="365125"/>
            <a:ext cx="10134600" cy="6340475"/>
          </a:xfrm>
          <a:prstGeom prst="rect">
            <a:avLst/>
          </a:prstGeom>
        </p:spPr>
      </p:pic>
      <p:sp>
        <p:nvSpPr>
          <p:cNvPr id="5" name="TextBox 4"/>
          <p:cNvSpPr txBox="1"/>
          <p:nvPr/>
        </p:nvSpPr>
        <p:spPr>
          <a:xfrm>
            <a:off x="304800" y="685800"/>
            <a:ext cx="2667000" cy="4524315"/>
          </a:xfrm>
          <a:prstGeom prst="rect">
            <a:avLst/>
          </a:prstGeom>
          <a:noFill/>
        </p:spPr>
        <p:txBody>
          <a:bodyPr wrap="square" rtlCol="0">
            <a:spAutoFit/>
          </a:bodyPr>
          <a:lstStyle/>
          <a:p>
            <a:r>
              <a:rPr lang="en-US" sz="3600" b="1" dirty="0" smtClean="0">
                <a:solidFill>
                  <a:srgbClr val="00B050"/>
                </a:solidFill>
              </a:rPr>
              <a:t>Attack rate</a:t>
            </a:r>
            <a:r>
              <a:rPr lang="en-US" sz="3600" dirty="0" smtClean="0">
                <a:solidFill>
                  <a:srgbClr val="00B050"/>
                </a:solidFill>
              </a:rPr>
              <a:t>=</a:t>
            </a:r>
            <a:r>
              <a:rPr lang="en-US" sz="3600" dirty="0" smtClean="0"/>
              <a:t> number of cases / total number of specific exposure or risk factor. </a:t>
            </a:r>
            <a:endParaRPr lang="en-US" sz="3600" dirty="0"/>
          </a:p>
        </p:txBody>
      </p:sp>
    </p:spTree>
    <p:extLst>
      <p:ext uri="{BB962C8B-B14F-4D97-AF65-F5344CB8AC3E}">
        <p14:creationId xmlns:p14="http://schemas.microsoft.com/office/powerpoint/2010/main" val="1449302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57200" y="335145"/>
            <a:ext cx="11903261" cy="6324600"/>
          </a:xfrm>
          <a:prstGeom prst="rect">
            <a:avLst/>
          </a:prstGeom>
        </p:spPr>
      </p:pic>
      <p:sp>
        <p:nvSpPr>
          <p:cNvPr id="3" name="Text Placeholder 2"/>
          <p:cNvSpPr>
            <a:spLocks noGrp="1"/>
          </p:cNvSpPr>
          <p:nvPr>
            <p:ph type="body" idx="1"/>
          </p:nvPr>
        </p:nvSpPr>
        <p:spPr>
          <a:xfrm>
            <a:off x="228600" y="335144"/>
            <a:ext cx="2209800" cy="5227455"/>
          </a:xfrm>
        </p:spPr>
        <p:txBody>
          <a:bodyPr>
            <a:normAutofit/>
          </a:bodyPr>
          <a:lstStyle/>
          <a:p>
            <a:pPr marL="114300" indent="0">
              <a:buNone/>
            </a:pPr>
            <a:r>
              <a:rPr lang="en-US" b="1" dirty="0">
                <a:solidFill>
                  <a:srgbClr val="00B050"/>
                </a:solidFill>
              </a:rPr>
              <a:t>The relative risk (RR) </a:t>
            </a:r>
            <a:r>
              <a:rPr lang="en-US" dirty="0"/>
              <a:t>is the attack rate among those exposed to the risk factor </a:t>
            </a:r>
            <a:r>
              <a:rPr lang="en-US" dirty="0" smtClean="0"/>
              <a:t>/ </a:t>
            </a:r>
            <a:r>
              <a:rPr lang="en-US" dirty="0"/>
              <a:t>the attack rate in those who were not exposed. </a:t>
            </a:r>
          </a:p>
          <a:p>
            <a:pPr marL="114300" indent="0">
              <a:buNone/>
            </a:pPr>
            <a:endParaRPr lang="en-US" dirty="0"/>
          </a:p>
        </p:txBody>
      </p:sp>
    </p:spTree>
    <p:extLst>
      <p:ext uri="{BB962C8B-B14F-4D97-AF65-F5344CB8AC3E}">
        <p14:creationId xmlns:p14="http://schemas.microsoft.com/office/powerpoint/2010/main" val="2615146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365124"/>
            <a:ext cx="10515600" cy="6111875"/>
          </a:xfrm>
        </p:spPr>
        <p:txBody>
          <a:bodyPr>
            <a:normAutofit/>
          </a:bodyPr>
          <a:lstStyle/>
          <a:p>
            <a:pPr marL="114300" indent="0">
              <a:buNone/>
            </a:pPr>
            <a:r>
              <a:rPr lang="en-US" sz="3200" b="1" dirty="0">
                <a:solidFill>
                  <a:srgbClr val="0070C0"/>
                </a:solidFill>
              </a:rPr>
              <a:t>Implement Control </a:t>
            </a:r>
            <a:r>
              <a:rPr lang="en-US" sz="3200" b="1" dirty="0" smtClean="0">
                <a:solidFill>
                  <a:srgbClr val="0070C0"/>
                </a:solidFill>
              </a:rPr>
              <a:t>Measures</a:t>
            </a:r>
          </a:p>
          <a:p>
            <a:r>
              <a:rPr lang="en-US" dirty="0"/>
              <a:t>As soon as preliminary data indicate the </a:t>
            </a:r>
            <a:r>
              <a:rPr lang="en-US" dirty="0" smtClean="0"/>
              <a:t>magnitude and </a:t>
            </a:r>
            <a:r>
              <a:rPr lang="en-US" dirty="0"/>
              <a:t>severity of the outbreak, a hypothesis </a:t>
            </a:r>
            <a:r>
              <a:rPr lang="en-US" dirty="0" smtClean="0"/>
              <a:t>should be </a:t>
            </a:r>
            <a:r>
              <a:rPr lang="en-US" dirty="0"/>
              <a:t>developed regarding the time, place, and </a:t>
            </a:r>
            <a:r>
              <a:rPr lang="en-US" dirty="0" smtClean="0"/>
              <a:t>person; the </a:t>
            </a:r>
            <a:r>
              <a:rPr lang="en-US" dirty="0"/>
              <a:t>suspected etiologic agent(s); and the mode </a:t>
            </a:r>
            <a:r>
              <a:rPr lang="en-US" dirty="0" smtClean="0"/>
              <a:t>of transmission.</a:t>
            </a:r>
          </a:p>
          <a:p>
            <a:endParaRPr lang="en-US" b="1" dirty="0"/>
          </a:p>
          <a:p>
            <a:r>
              <a:rPr lang="en-US" dirty="0"/>
              <a:t>Remove source of contamination</a:t>
            </a:r>
          </a:p>
          <a:p>
            <a:r>
              <a:rPr lang="en-US" dirty="0" smtClean="0"/>
              <a:t>Remove </a:t>
            </a:r>
            <a:r>
              <a:rPr lang="en-US" dirty="0"/>
              <a:t>persons from exposure</a:t>
            </a:r>
          </a:p>
          <a:p>
            <a:r>
              <a:rPr lang="en-US" dirty="0" smtClean="0"/>
              <a:t>Inactivate </a:t>
            </a:r>
            <a:r>
              <a:rPr lang="en-US" dirty="0"/>
              <a:t>/ </a:t>
            </a:r>
            <a:r>
              <a:rPr lang="en-US" dirty="0" smtClean="0"/>
              <a:t>neutralize </a:t>
            </a:r>
            <a:r>
              <a:rPr lang="en-US" dirty="0"/>
              <a:t>the pathogen</a:t>
            </a:r>
          </a:p>
          <a:p>
            <a:r>
              <a:rPr lang="en-US" dirty="0" smtClean="0"/>
              <a:t>Isolate </a:t>
            </a:r>
            <a:r>
              <a:rPr lang="en-US" dirty="0"/>
              <a:t>and/or treat infected </a:t>
            </a:r>
            <a:r>
              <a:rPr lang="en-US" dirty="0" smtClean="0"/>
              <a:t>persons</a:t>
            </a:r>
          </a:p>
          <a:p>
            <a:r>
              <a:rPr lang="en-US" dirty="0" smtClean="0"/>
              <a:t>Interrupt transmission</a:t>
            </a:r>
          </a:p>
          <a:p>
            <a:r>
              <a:rPr lang="en-US" dirty="0"/>
              <a:t>Modify host response</a:t>
            </a:r>
            <a:endParaRPr lang="en-US" dirty="0" smtClean="0"/>
          </a:p>
          <a:p>
            <a:endParaRPr lang="en-US" dirty="0"/>
          </a:p>
        </p:txBody>
      </p:sp>
    </p:spTree>
    <p:extLst>
      <p:ext uri="{BB962C8B-B14F-4D97-AF65-F5344CB8AC3E}">
        <p14:creationId xmlns:p14="http://schemas.microsoft.com/office/powerpoint/2010/main" val="5926514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41492" y="533400"/>
            <a:ext cx="8610600" cy="5977731"/>
          </a:xfrm>
          <a:prstGeom prst="rect">
            <a:avLst/>
          </a:prstGeom>
        </p:spPr>
      </p:pic>
      <p:sp>
        <p:nvSpPr>
          <p:cNvPr id="3" name="Text Placeholder 2"/>
          <p:cNvSpPr>
            <a:spLocks noGrp="1"/>
          </p:cNvSpPr>
          <p:nvPr>
            <p:ph type="body" idx="1"/>
          </p:nvPr>
        </p:nvSpPr>
        <p:spPr>
          <a:xfrm>
            <a:off x="152400" y="365124"/>
            <a:ext cx="3124200" cy="6950075"/>
          </a:xfrm>
        </p:spPr>
        <p:txBody>
          <a:bodyPr/>
          <a:lstStyle/>
          <a:p>
            <a:pPr marL="114300" indent="0" algn="ctr">
              <a:buNone/>
            </a:pPr>
            <a:r>
              <a:rPr lang="en-US" b="1" dirty="0" smtClean="0">
                <a:solidFill>
                  <a:srgbClr val="C00000"/>
                </a:solidFill>
              </a:rPr>
              <a:t>“</a:t>
            </a:r>
            <a:r>
              <a:rPr lang="en-US" sz="3600" b="1" dirty="0" smtClean="0">
                <a:solidFill>
                  <a:srgbClr val="C00000"/>
                </a:solidFill>
              </a:rPr>
              <a:t>If we can’t stop it, we can slow it”</a:t>
            </a:r>
          </a:p>
          <a:p>
            <a:pPr marL="114300" indent="0">
              <a:buNone/>
            </a:pPr>
            <a:endParaRPr lang="en-US" sz="3600" dirty="0"/>
          </a:p>
          <a:p>
            <a:pPr marL="114300" indent="0">
              <a:buNone/>
            </a:pPr>
            <a:r>
              <a:rPr lang="en-US" sz="3600" b="1" dirty="0" smtClean="0">
                <a:solidFill>
                  <a:srgbClr val="FF0000"/>
                </a:solidFill>
              </a:rPr>
              <a:t>Mitigation</a:t>
            </a:r>
            <a:r>
              <a:rPr lang="en-US" sz="3600" dirty="0" smtClean="0"/>
              <a:t> is to slow the disease spread to give time for vaccine or treatment development. </a:t>
            </a:r>
            <a:endParaRPr lang="en-US" sz="3600" dirty="0"/>
          </a:p>
        </p:txBody>
      </p:sp>
    </p:spTree>
    <p:extLst>
      <p:ext uri="{BB962C8B-B14F-4D97-AF65-F5344CB8AC3E}">
        <p14:creationId xmlns:p14="http://schemas.microsoft.com/office/powerpoint/2010/main" val="4889105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Communicate findings </a:t>
            </a:r>
          </a:p>
        </p:txBody>
      </p:sp>
      <p:sp>
        <p:nvSpPr>
          <p:cNvPr id="3" name="Text Placeholder 2"/>
          <p:cNvSpPr>
            <a:spLocks noGrp="1"/>
          </p:cNvSpPr>
          <p:nvPr>
            <p:ph type="body" idx="1"/>
          </p:nvPr>
        </p:nvSpPr>
        <p:spPr/>
        <p:txBody>
          <a:bodyPr>
            <a:normAutofit/>
          </a:bodyPr>
          <a:lstStyle/>
          <a:p>
            <a:r>
              <a:rPr lang="en-US" dirty="0"/>
              <a:t>The final task is to summarize the investigation, its findings, and its outcome in a report, and to communicate this report in an effective </a:t>
            </a:r>
            <a:r>
              <a:rPr lang="en-US" dirty="0" smtClean="0"/>
              <a:t>manner.</a:t>
            </a:r>
          </a:p>
          <a:p>
            <a:endParaRPr lang="en-US" dirty="0" smtClean="0"/>
          </a:p>
          <a:p>
            <a:pPr marL="114300" indent="0">
              <a:buNone/>
            </a:pPr>
            <a:r>
              <a:rPr lang="en-US" b="1" dirty="0" smtClean="0">
                <a:solidFill>
                  <a:srgbClr val="00B050"/>
                </a:solidFill>
              </a:rPr>
              <a:t>Methods to communicate findings: </a:t>
            </a:r>
          </a:p>
          <a:p>
            <a:pPr marL="114300" indent="0">
              <a:buNone/>
            </a:pPr>
            <a:endParaRPr lang="en-US" b="1" dirty="0">
              <a:solidFill>
                <a:srgbClr val="00B050"/>
              </a:solidFill>
            </a:endParaRPr>
          </a:p>
          <a:p>
            <a:r>
              <a:rPr lang="en-US" b="1" dirty="0"/>
              <a:t>An oral briefing for local </a:t>
            </a:r>
            <a:r>
              <a:rPr lang="en-US" b="1" dirty="0" smtClean="0"/>
              <a:t>authorities.</a:t>
            </a:r>
          </a:p>
          <a:p>
            <a:endParaRPr lang="en-US" dirty="0"/>
          </a:p>
          <a:p>
            <a:r>
              <a:rPr lang="en-US" b="1" dirty="0"/>
              <a:t>A written report </a:t>
            </a:r>
            <a:endParaRPr lang="en-US" dirty="0"/>
          </a:p>
          <a:p>
            <a:pPr marL="114300" indent="0">
              <a:buNone/>
            </a:pPr>
            <a:endParaRPr lang="en-US" dirty="0"/>
          </a:p>
        </p:txBody>
      </p:sp>
    </p:spTree>
    <p:extLst>
      <p:ext uri="{BB962C8B-B14F-4D97-AF65-F5344CB8AC3E}">
        <p14:creationId xmlns:p14="http://schemas.microsoft.com/office/powerpoint/2010/main" val="31176046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8270" y="266007"/>
            <a:ext cx="11791934" cy="6517178"/>
          </a:xfrm>
          <a:prstGeom prst="rect">
            <a:avLst/>
          </a:prstGeom>
        </p:spPr>
      </p:pic>
    </p:spTree>
    <p:extLst>
      <p:ext uri="{BB962C8B-B14F-4D97-AF65-F5344CB8AC3E}">
        <p14:creationId xmlns:p14="http://schemas.microsoft.com/office/powerpoint/2010/main" val="40691646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Questions</a:t>
            </a:r>
            <a:endParaRPr lang="en-US" b="1" dirty="0">
              <a:solidFill>
                <a:schemeClr val="accent2"/>
              </a:solidFill>
            </a:endParaRP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3052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2237"/>
            <a:ext cx="10515600" cy="1325563"/>
          </a:xfrm>
        </p:spPr>
        <p:txBody>
          <a:bodyPr/>
          <a:lstStyle/>
          <a:p>
            <a:r>
              <a:rPr lang="en-US" b="1" dirty="0" smtClean="0">
                <a:solidFill>
                  <a:srgbClr val="0070C0"/>
                </a:solidFill>
              </a:rPr>
              <a:t>Why outbreak investigation is important?</a:t>
            </a:r>
            <a:endParaRPr lang="en-US" b="1" dirty="0">
              <a:solidFill>
                <a:srgbClr val="0070C0"/>
              </a:solidFill>
            </a:endParaRPr>
          </a:p>
        </p:txBody>
      </p:sp>
      <p:sp>
        <p:nvSpPr>
          <p:cNvPr id="3" name="Text Placeholder 2"/>
          <p:cNvSpPr>
            <a:spLocks noGrp="1"/>
          </p:cNvSpPr>
          <p:nvPr>
            <p:ph type="body" idx="1"/>
          </p:nvPr>
        </p:nvSpPr>
        <p:spPr>
          <a:xfrm>
            <a:off x="838200" y="1825624"/>
            <a:ext cx="9448800" cy="4803776"/>
          </a:xfrm>
        </p:spPr>
        <p:txBody>
          <a:bodyPr>
            <a:normAutofit/>
          </a:bodyPr>
          <a:lstStyle/>
          <a:p>
            <a:r>
              <a:rPr lang="en-US" b="1" dirty="0" smtClean="0"/>
              <a:t>To </a:t>
            </a:r>
            <a:r>
              <a:rPr lang="en-US" b="1" dirty="0"/>
              <a:t>control </a:t>
            </a:r>
            <a:r>
              <a:rPr lang="en-US" dirty="0"/>
              <a:t>the </a:t>
            </a:r>
            <a:r>
              <a:rPr lang="en-US" dirty="0" smtClean="0"/>
              <a:t>outbreak. </a:t>
            </a:r>
            <a:r>
              <a:rPr lang="en-US" dirty="0"/>
              <a:t> </a:t>
            </a:r>
            <a:endParaRPr lang="en-US" dirty="0" smtClean="0"/>
          </a:p>
          <a:p>
            <a:r>
              <a:rPr lang="en-US" b="1" dirty="0" smtClean="0"/>
              <a:t>To </a:t>
            </a:r>
            <a:r>
              <a:rPr lang="en-US" b="1" dirty="0"/>
              <a:t>prevent </a:t>
            </a:r>
            <a:r>
              <a:rPr lang="en-US" dirty="0"/>
              <a:t>future outbreaks  </a:t>
            </a:r>
            <a:endParaRPr lang="en-US" dirty="0" smtClean="0"/>
          </a:p>
          <a:p>
            <a:r>
              <a:rPr lang="en-US" b="1" dirty="0" smtClean="0"/>
              <a:t>To prepare </a:t>
            </a:r>
            <a:r>
              <a:rPr lang="en-US" dirty="0" smtClean="0"/>
              <a:t>by providing training opportunities</a:t>
            </a:r>
          </a:p>
          <a:p>
            <a:r>
              <a:rPr lang="en-US" dirty="0" smtClean="0"/>
              <a:t>To provide mandated services, policies and laws  </a:t>
            </a:r>
          </a:p>
          <a:p>
            <a:r>
              <a:rPr lang="en-US" dirty="0" smtClean="0"/>
              <a:t>To </a:t>
            </a:r>
            <a:r>
              <a:rPr lang="en-US" dirty="0"/>
              <a:t>strengthen surveillance at local level  </a:t>
            </a:r>
            <a:endParaRPr lang="en-US" dirty="0" smtClean="0"/>
          </a:p>
          <a:p>
            <a:r>
              <a:rPr lang="en-US" dirty="0" smtClean="0"/>
              <a:t>To </a:t>
            </a:r>
            <a:r>
              <a:rPr lang="en-US" dirty="0"/>
              <a:t>advance knowledge about a disease  </a:t>
            </a:r>
            <a:endParaRPr lang="en-US" dirty="0" smtClean="0"/>
          </a:p>
        </p:txBody>
      </p:sp>
    </p:spTree>
    <p:extLst>
      <p:ext uri="{BB962C8B-B14F-4D97-AF65-F5344CB8AC3E}">
        <p14:creationId xmlns:p14="http://schemas.microsoft.com/office/powerpoint/2010/main" val="1901740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Components of Effective </a:t>
            </a:r>
            <a:r>
              <a:rPr lang="en-US" dirty="0" smtClean="0">
                <a:solidFill>
                  <a:srgbClr val="0070C0"/>
                </a:solidFill>
              </a:rPr>
              <a:t>Outbreak Management</a:t>
            </a:r>
            <a:endParaRPr lang="en-US" dirty="0">
              <a:solidFill>
                <a:srgbClr val="0070C0"/>
              </a:solidFill>
            </a:endParaRPr>
          </a:p>
        </p:txBody>
      </p:sp>
      <p:sp>
        <p:nvSpPr>
          <p:cNvPr id="3" name="Text Placeholder 2"/>
          <p:cNvSpPr>
            <a:spLocks noGrp="1"/>
          </p:cNvSpPr>
          <p:nvPr>
            <p:ph type="body" idx="1"/>
          </p:nvPr>
        </p:nvSpPr>
        <p:spPr>
          <a:xfrm>
            <a:off x="838200" y="1825624"/>
            <a:ext cx="10515600" cy="4575175"/>
          </a:xfrm>
        </p:spPr>
        <p:txBody>
          <a:bodyPr/>
          <a:lstStyle/>
          <a:p>
            <a:r>
              <a:rPr lang="en-US" dirty="0"/>
              <a:t>Anticipation/Prediction </a:t>
            </a:r>
          </a:p>
          <a:p>
            <a:r>
              <a:rPr lang="en-US" dirty="0" smtClean="0"/>
              <a:t>Preparedness </a:t>
            </a:r>
          </a:p>
          <a:p>
            <a:r>
              <a:rPr lang="en-US" dirty="0" smtClean="0"/>
              <a:t>Early </a:t>
            </a:r>
            <a:r>
              <a:rPr lang="en-US" dirty="0"/>
              <a:t>warning/Surveillance </a:t>
            </a:r>
          </a:p>
          <a:p>
            <a:r>
              <a:rPr lang="en-US" dirty="0" smtClean="0"/>
              <a:t>Effective </a:t>
            </a:r>
            <a:r>
              <a:rPr lang="en-US" dirty="0"/>
              <a:t>and co-ordinated response</a:t>
            </a:r>
          </a:p>
        </p:txBody>
      </p:sp>
      <p:sp>
        <p:nvSpPr>
          <p:cNvPr id="4" name="Rectangle 3"/>
          <p:cNvSpPr/>
          <p:nvPr/>
        </p:nvSpPr>
        <p:spPr>
          <a:xfrm>
            <a:off x="1219200" y="4800600"/>
            <a:ext cx="10210800" cy="1815882"/>
          </a:xfrm>
          <a:prstGeom prst="rect">
            <a:avLst/>
          </a:prstGeom>
        </p:spPr>
        <p:txBody>
          <a:bodyPr wrap="square">
            <a:spAutoFit/>
          </a:bodyPr>
          <a:lstStyle/>
          <a:p>
            <a:r>
              <a:rPr lang="en-US" sz="2800" dirty="0"/>
              <a:t>A good field investigator must be a good manager and collaborator as well as a good epidemiologist, because most investigations are </a:t>
            </a:r>
            <a:r>
              <a:rPr lang="en-US" sz="2800" b="1" dirty="0">
                <a:solidFill>
                  <a:srgbClr val="FF0000"/>
                </a:solidFill>
              </a:rPr>
              <a:t>conducted by a team </a:t>
            </a:r>
            <a:r>
              <a:rPr lang="en-US" sz="2800" dirty="0"/>
              <a:t>rather than just one individual. </a:t>
            </a:r>
          </a:p>
        </p:txBody>
      </p:sp>
    </p:spTree>
    <p:extLst>
      <p:ext uri="{BB962C8B-B14F-4D97-AF65-F5344CB8AC3E}">
        <p14:creationId xmlns:p14="http://schemas.microsoft.com/office/powerpoint/2010/main" val="199554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Anticipation/Prediction</a:t>
            </a:r>
          </a:p>
        </p:txBody>
      </p:sp>
      <p:sp>
        <p:nvSpPr>
          <p:cNvPr id="3" name="Text Placeholder 2"/>
          <p:cNvSpPr>
            <a:spLocks noGrp="1"/>
          </p:cNvSpPr>
          <p:nvPr>
            <p:ph type="body" idx="1"/>
          </p:nvPr>
        </p:nvSpPr>
        <p:spPr/>
        <p:txBody>
          <a:bodyPr/>
          <a:lstStyle/>
          <a:p>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1697" y="3371850"/>
            <a:ext cx="6220429"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5742971"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4309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Preparedness </a:t>
            </a:r>
            <a:endParaRPr lang="en-US" dirty="0">
              <a:solidFill>
                <a:srgbClr val="FF0000"/>
              </a:solidFill>
            </a:endParaRPr>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idx="2"/>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5562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600200"/>
            <a:ext cx="6024269"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076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029200" cy="1325563"/>
          </a:xfrm>
        </p:spPr>
        <p:txBody>
          <a:bodyPr/>
          <a:lstStyle/>
          <a:p>
            <a:r>
              <a:rPr lang="en-US" dirty="0" smtClean="0">
                <a:solidFill>
                  <a:srgbClr val="FF0000"/>
                </a:solidFill>
              </a:rPr>
              <a:t>Early warning/ Surveillance</a:t>
            </a:r>
            <a:endParaRPr lang="en-US" dirty="0">
              <a:solidFill>
                <a:srgbClr val="FF0000"/>
              </a:solidFill>
            </a:endParaRPr>
          </a:p>
        </p:txBody>
      </p:sp>
      <p:sp>
        <p:nvSpPr>
          <p:cNvPr id="3" name="Text Placeholder 2"/>
          <p:cNvSpPr>
            <a:spLocks noGrp="1"/>
          </p:cNvSpPr>
          <p:nvPr>
            <p:ph type="body" idx="1"/>
          </p:nvPr>
        </p:nvSpPr>
        <p:spPr>
          <a:xfrm>
            <a:off x="228600" y="1825625"/>
            <a:ext cx="5562600" cy="4351338"/>
          </a:xfrm>
        </p:spPr>
        <p:txBody>
          <a:bodyPr>
            <a:normAutofit/>
          </a:bodyPr>
          <a:lstStyle/>
          <a:p>
            <a:pPr marL="114300" indent="0">
              <a:buNone/>
            </a:pPr>
            <a:r>
              <a:rPr lang="en-US" sz="2000" dirty="0"/>
              <a:t>“Too often infectious outbreaks spread undetected due to gaps in surveillance at the community level. These gaps have contributed to tragic and unnecessary illness and loss of life, as we have seen over the past year,” says senior author </a:t>
            </a:r>
            <a:r>
              <a:rPr lang="en-US" sz="2000" u="sng" dirty="0">
                <a:hlinkClick r:id="rId2"/>
              </a:rPr>
              <a:t>Jeffrey Shaman</a:t>
            </a:r>
            <a:r>
              <a:rPr lang="en-US" sz="2000" dirty="0"/>
              <a:t>, PhD, a professor in the Department of Environmental Health Sciences at the Columbia Mailman </a:t>
            </a:r>
            <a:r>
              <a:rPr lang="en-US" sz="2000" dirty="0" smtClean="0"/>
              <a:t>School.</a:t>
            </a:r>
          </a:p>
          <a:p>
            <a:pPr marL="114300" indent="0">
              <a:buNone/>
            </a:pPr>
            <a:endParaRPr lang="en-US" sz="2000" dirty="0"/>
          </a:p>
          <a:p>
            <a:pPr marL="114300" indent="0">
              <a:buNone/>
            </a:pPr>
            <a:endParaRPr lang="en-US" sz="20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347" y="453877"/>
            <a:ext cx="6210300" cy="637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268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TotalTime>
  <Words>2005</Words>
  <Application>Microsoft Office PowerPoint</Application>
  <PresentationFormat>Widescreen</PresentationFormat>
  <Paragraphs>239</Paragraphs>
  <Slides>47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Calibri Light</vt:lpstr>
      <vt:lpstr>Office Theme</vt:lpstr>
      <vt:lpstr>Outbreak investigation</vt:lpstr>
      <vt:lpstr>So how are outbreaks uncovered?</vt:lpstr>
      <vt:lpstr>When do outbreaks are investigated?</vt:lpstr>
      <vt:lpstr>The epidemiologic iceberg</vt:lpstr>
      <vt:lpstr>Why outbreak investigation is important?</vt:lpstr>
      <vt:lpstr>Components of Effective Outbreak Management</vt:lpstr>
      <vt:lpstr>Anticipation/Prediction</vt:lpstr>
      <vt:lpstr>Preparedness </vt:lpstr>
      <vt:lpstr>Early warning/ Surveillance</vt:lpstr>
      <vt:lpstr>https://www.cdc.gov/flu/weekly/overview.htm</vt:lpstr>
      <vt:lpstr>Effective and co-ordinated response </vt:lpstr>
      <vt:lpstr>STEPS IN AN OUTBREAK INVESTIGATION</vt:lpstr>
      <vt:lpstr>PowerPoint Presentation</vt:lpstr>
      <vt:lpstr>Simply</vt:lpstr>
      <vt:lpstr>Defining a case</vt:lpstr>
      <vt:lpstr>Components of a case definition for outbreak investigations</vt:lpstr>
      <vt:lpstr>Criteria of good case definition</vt:lpstr>
      <vt:lpstr>PowerPoint Presentation</vt:lpstr>
      <vt:lpstr>   WHO COVID-19: Case Definitions</vt:lpstr>
      <vt:lpstr>PowerPoint Presentation</vt:lpstr>
      <vt:lpstr>PowerPoint Presentation</vt:lpstr>
      <vt:lpstr>Find cases systematically and record information</vt:lpstr>
      <vt:lpstr>Collect Risk Information (Data)</vt:lpstr>
      <vt:lpstr>PowerPoint Presentation</vt:lpstr>
      <vt:lpstr>Data Collection for each case …. Line-Listing</vt:lpstr>
      <vt:lpstr>PowerPoint Presentation</vt:lpstr>
      <vt:lpstr>Epidemic curve, or epi-curve</vt:lpstr>
      <vt:lpstr>How to draw an epi-curve?</vt:lpstr>
      <vt:lpstr>PowerPoint Presentation</vt:lpstr>
      <vt:lpstr>PowerPoint Presentation</vt:lpstr>
      <vt:lpstr>What do Epi-Curve tell us?</vt:lpstr>
      <vt:lpstr>Probable exposure period</vt:lpstr>
      <vt:lpstr>PowerPoint Presentation</vt:lpstr>
      <vt:lpstr>PowerPoint Presentation</vt:lpstr>
      <vt:lpstr>Epidemiologic Map (Spot map)</vt:lpstr>
      <vt:lpstr>PowerPoint Presentation</vt:lpstr>
      <vt:lpstr>Develop hypotheses </vt:lpstr>
      <vt:lpstr>PowerPoint Presentation</vt:lpstr>
      <vt:lpstr>Measure of Risk – ATTACK RATE </vt:lpstr>
      <vt:lpstr>PowerPoint Presentation</vt:lpstr>
      <vt:lpstr>PowerPoint Presentation</vt:lpstr>
      <vt:lpstr>PowerPoint Presentation</vt:lpstr>
      <vt:lpstr>PowerPoint Presentation</vt:lpstr>
      <vt:lpstr>PowerPoint Presentation</vt:lpstr>
      <vt:lpstr>Communicate findings </vt:lpstr>
      <vt:lpstr>PowerPoint Presentation</vt:lpstr>
      <vt:lpstr>Questions</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Outbreak investigation</dc:title>
  <dc:creator>Ola Soudah</dc:creator>
  <cp:lastModifiedBy>Ola Soudah</cp:lastModifiedBy>
  <cp:revision>5</cp:revision>
  <dcterms:created xsi:type="dcterms:W3CDTF">2022-07-30T10:26:59Z</dcterms:created>
  <dcterms:modified xsi:type="dcterms:W3CDTF">2022-07-30T20:41:55Z</dcterms:modified>
</cp:coreProperties>
</file>