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60" r:id="rId3"/>
    <p:sldId id="261" r:id="rId4"/>
    <p:sldId id="262" r:id="rId5"/>
    <p:sldId id="263" r:id="rId6"/>
    <p:sldId id="264" r:id="rId7"/>
    <p:sldId id="312" r:id="rId8"/>
    <p:sldId id="266" r:id="rId9"/>
    <p:sldId id="267" r:id="rId10"/>
    <p:sldId id="268" r:id="rId11"/>
    <p:sldId id="274" r:id="rId12"/>
    <p:sldId id="275" r:id="rId13"/>
    <p:sldId id="276" r:id="rId14"/>
    <p:sldId id="277" r:id="rId15"/>
    <p:sldId id="278" r:id="rId16"/>
    <p:sldId id="279" r:id="rId17"/>
    <p:sldId id="273" r:id="rId18"/>
    <p:sldId id="281" r:id="rId19"/>
    <p:sldId id="284" r:id="rId20"/>
    <p:sldId id="286" r:id="rId21"/>
    <p:sldId id="313" r:id="rId22"/>
    <p:sldId id="315" r:id="rId23"/>
    <p:sldId id="314" r:id="rId24"/>
    <p:sldId id="316" r:id="rId25"/>
    <p:sldId id="317" r:id="rId26"/>
    <p:sldId id="318" r:id="rId27"/>
    <p:sldId id="320" r:id="rId28"/>
    <p:sldId id="287" r:id="rId29"/>
    <p:sldId id="288" r:id="rId30"/>
    <p:sldId id="289" r:id="rId31"/>
    <p:sldId id="290" r:id="rId32"/>
    <p:sldId id="292" r:id="rId33"/>
    <p:sldId id="295" r:id="rId34"/>
    <p:sldId id="327" r:id="rId35"/>
    <p:sldId id="331" r:id="rId36"/>
    <p:sldId id="328" r:id="rId37"/>
    <p:sldId id="329" r:id="rId38"/>
    <p:sldId id="330" r:id="rId39"/>
    <p:sldId id="296" r:id="rId40"/>
    <p:sldId id="298" r:id="rId41"/>
    <p:sldId id="301" r:id="rId42"/>
    <p:sldId id="302" r:id="rId43"/>
    <p:sldId id="307" r:id="rId44"/>
    <p:sldId id="308" r:id="rId45"/>
    <p:sldId id="309" r:id="rId46"/>
    <p:sldId id="310" r:id="rId47"/>
    <p:sldId id="32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5C631-5C4C-41C9-A57C-D370ACD3095F}" type="datetimeFigureOut">
              <a:rPr lang="en-US" smtClean="0"/>
              <a:t>7/30/2022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444A-33B0-4865-BAF7-47668E069982}" type="slidenum">
              <a:rPr lang="en-US" smtClean="0"/>
              <a:t>‹#›</a:t>
            </a:fld>
            <a:endParaRPr lang="en-US"/>
          </a:p>
        </p:txBody>
      </p:sp>
    </p:spTree>
    <p:extLst>
      <p:ext uri="{BB962C8B-B14F-4D97-AF65-F5344CB8AC3E}">
        <p14:creationId xmlns:p14="http://schemas.microsoft.com/office/powerpoint/2010/main" val="91174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51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DF382C-171B-472B-A2DA-71038057396B}"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13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F382C-171B-472B-A2DA-71038057396B}"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261846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F382C-171B-472B-A2DA-71038057396B}"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235467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F382C-171B-472B-A2DA-71038057396B}"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191786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F382C-171B-472B-A2DA-71038057396B}"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275267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DF382C-171B-472B-A2DA-71038057396B}"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42990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F382C-171B-472B-A2DA-71038057396B}"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41651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F382C-171B-472B-A2DA-71038057396B}"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211614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F382C-171B-472B-A2DA-71038057396B}"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210971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DF382C-171B-472B-A2DA-71038057396B}"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357199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DF382C-171B-472B-A2DA-71038057396B}"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01BA6-840C-4C2A-BC36-B5EAEB5893A2}" type="slidenum">
              <a:rPr lang="en-US" smtClean="0"/>
              <a:t>‹#›</a:t>
            </a:fld>
            <a:endParaRPr lang="en-US"/>
          </a:p>
        </p:txBody>
      </p:sp>
    </p:spTree>
    <p:extLst>
      <p:ext uri="{BB962C8B-B14F-4D97-AF65-F5344CB8AC3E}">
        <p14:creationId xmlns:p14="http://schemas.microsoft.com/office/powerpoint/2010/main" val="26828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F382C-171B-472B-A2DA-71038057396B}" type="datetimeFigureOut">
              <a:rPr lang="en-US" smtClean="0"/>
              <a:t>7/30/2022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01BA6-840C-4C2A-BC36-B5EAEB5893A2}" type="slidenum">
              <a:rPr lang="en-US" smtClean="0"/>
              <a:t>‹#›</a:t>
            </a:fld>
            <a:endParaRPr lang="en-US"/>
          </a:p>
        </p:txBody>
      </p:sp>
    </p:spTree>
    <p:extLst>
      <p:ext uri="{BB962C8B-B14F-4D97-AF65-F5344CB8AC3E}">
        <p14:creationId xmlns:p14="http://schemas.microsoft.com/office/powerpoint/2010/main" val="234322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70C0"/>
                </a:solidFill>
              </a:rPr>
              <a:t>The Dynamics of disease Transmission</a:t>
            </a:r>
            <a:endParaRPr lang="en-US" b="1" dirty="0">
              <a:solidFill>
                <a:srgbClr val="0070C0"/>
              </a:solidFill>
            </a:endParaRPr>
          </a:p>
        </p:txBody>
      </p:sp>
      <p:sp>
        <p:nvSpPr>
          <p:cNvPr id="3" name="Subtitle 2"/>
          <p:cNvSpPr>
            <a:spLocks noGrp="1"/>
          </p:cNvSpPr>
          <p:nvPr>
            <p:ph type="subTitle" idx="1"/>
          </p:nvPr>
        </p:nvSpPr>
        <p:spPr>
          <a:xfrm>
            <a:off x="2895600" y="4419600"/>
            <a:ext cx="6400800" cy="1219200"/>
          </a:xfrm>
        </p:spPr>
        <p:txBody>
          <a:bodyPr>
            <a:normAutofit fontScale="92500" lnSpcReduction="10000"/>
          </a:bodyPr>
          <a:lstStyle/>
          <a:p>
            <a:r>
              <a:rPr lang="en-US" dirty="0" smtClean="0"/>
              <a:t>MED 410</a:t>
            </a:r>
          </a:p>
          <a:p>
            <a:r>
              <a:rPr lang="en-US" dirty="0" err="1" smtClean="0"/>
              <a:t>Lec</a:t>
            </a:r>
            <a:r>
              <a:rPr lang="en-US" dirty="0" smtClean="0"/>
              <a:t>. 11</a:t>
            </a:r>
          </a:p>
          <a:p>
            <a:r>
              <a:rPr lang="en-US" dirty="0" smtClean="0"/>
              <a:t>Dr. Ola </a:t>
            </a:r>
            <a:r>
              <a:rPr lang="en-US" dirty="0" err="1" smtClean="0"/>
              <a:t>Soudah</a:t>
            </a:r>
            <a:endParaRPr lang="en-US" dirty="0" smtClean="0"/>
          </a:p>
          <a:p>
            <a:endParaRPr lang="en-US" dirty="0"/>
          </a:p>
        </p:txBody>
      </p:sp>
    </p:spTree>
    <p:extLst>
      <p:ext uri="{BB962C8B-B14F-4D97-AF65-F5344CB8AC3E}">
        <p14:creationId xmlns:p14="http://schemas.microsoft.com/office/powerpoint/2010/main" val="86201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91200"/>
          </a:xfrm>
        </p:spPr>
        <p:txBody>
          <a:bodyPr>
            <a:normAutofit lnSpcReduction="10000"/>
          </a:bodyPr>
          <a:lstStyle/>
          <a:p>
            <a:pPr fontAlgn="base"/>
            <a:r>
              <a:rPr lang="en-US" b="1" dirty="0">
                <a:solidFill>
                  <a:srgbClr val="0070C0"/>
                </a:solidFill>
              </a:rPr>
              <a:t>For example, an epidemic may arise from any of the following:</a:t>
            </a:r>
          </a:p>
          <a:p>
            <a:pPr fontAlgn="base"/>
            <a:endParaRPr lang="en-US" dirty="0"/>
          </a:p>
          <a:p>
            <a:pPr lvl="1" fontAlgn="base"/>
            <a:r>
              <a:rPr lang="en-US" dirty="0"/>
              <a:t>introduction of a new agent into the population</a:t>
            </a:r>
          </a:p>
          <a:p>
            <a:pPr lvl="1" fontAlgn="base"/>
            <a:r>
              <a:rPr lang="en-US" dirty="0"/>
              <a:t>increases in the ability of an agent to survive in the environment</a:t>
            </a:r>
          </a:p>
          <a:p>
            <a:pPr lvl="1" fontAlgn="base"/>
            <a:r>
              <a:rPr lang="en-US" dirty="0"/>
              <a:t>increases in an agent’s ability to infect the host (</a:t>
            </a:r>
            <a:r>
              <a:rPr lang="en-US" b="1" dirty="0"/>
              <a:t>infectivity</a:t>
            </a:r>
            <a:r>
              <a:rPr lang="en-US" dirty="0"/>
              <a:t>)</a:t>
            </a:r>
          </a:p>
          <a:p>
            <a:pPr lvl="1" fontAlgn="base"/>
            <a:r>
              <a:rPr lang="en-US" dirty="0"/>
              <a:t>increases in the ability of the agent to cause disease once inside the host (</a:t>
            </a:r>
            <a:r>
              <a:rPr lang="en-US" b="1" dirty="0"/>
              <a:t>pathogenicity</a:t>
            </a:r>
            <a:r>
              <a:rPr lang="en-US" dirty="0"/>
              <a:t>)</a:t>
            </a:r>
          </a:p>
          <a:p>
            <a:pPr lvl="1" fontAlgn="base"/>
            <a:r>
              <a:rPr lang="en-US" dirty="0"/>
              <a:t>increases in the severity of the disease caused by the agent once it has established itself in the host (</a:t>
            </a:r>
            <a:r>
              <a:rPr lang="en-US" b="1" dirty="0"/>
              <a:t>virulence</a:t>
            </a:r>
            <a:r>
              <a:rPr lang="en-US" dirty="0"/>
              <a:t>)</a:t>
            </a:r>
          </a:p>
          <a:p>
            <a:pPr lvl="1" fontAlgn="base"/>
            <a:r>
              <a:rPr lang="en-US" dirty="0"/>
              <a:t>increases in the proportion of susceptible in the population</a:t>
            </a:r>
          </a:p>
          <a:p>
            <a:pPr lvl="1" fontAlgn="base"/>
            <a:r>
              <a:rPr lang="en-US" dirty="0"/>
              <a:t>environmental changes that favor growth</a:t>
            </a:r>
          </a:p>
          <a:p>
            <a:pPr lvl="1" fontAlgn="base"/>
            <a:r>
              <a:rPr lang="en-US" dirty="0"/>
              <a:t>environmental changes that favor transmission of the agent</a:t>
            </a:r>
          </a:p>
          <a:p>
            <a:pPr lvl="1" fontAlgn="base"/>
            <a:r>
              <a:rPr lang="en-US" dirty="0"/>
              <a:t>environmental changes that compromise host resistance.</a:t>
            </a:r>
          </a:p>
          <a:p>
            <a:endParaRPr lang="en-US" dirty="0"/>
          </a:p>
        </p:txBody>
      </p:sp>
    </p:spTree>
    <p:extLst>
      <p:ext uri="{BB962C8B-B14F-4D97-AF65-F5344CB8AC3E}">
        <p14:creationId xmlns:p14="http://schemas.microsoft.com/office/powerpoint/2010/main" val="64753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44008"/>
            <a:ext cx="10515600" cy="1325563"/>
          </a:xfrm>
        </p:spPr>
        <p:txBody>
          <a:bodyPr/>
          <a:lstStyle/>
          <a:p>
            <a:r>
              <a:rPr lang="en-US" b="1" dirty="0" smtClean="0">
                <a:solidFill>
                  <a:srgbClr val="0070C0"/>
                </a:solidFill>
              </a:rPr>
              <a:t>The chain of infection</a:t>
            </a:r>
            <a:endParaRPr lang="en-US" b="1"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 t="14236" r="5065" b="7173"/>
          <a:stretch/>
        </p:blipFill>
        <p:spPr bwMode="auto">
          <a:xfrm>
            <a:off x="1718755" y="1175657"/>
            <a:ext cx="8704317" cy="550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63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11680" y="274638"/>
            <a:ext cx="8229600" cy="5410200"/>
          </a:xfrm>
        </p:spPr>
        <p:txBody>
          <a:bodyPr>
            <a:noAutofit/>
          </a:bodyPr>
          <a:lstStyle/>
          <a:p>
            <a:r>
              <a:rPr lang="en-US" sz="2400" dirty="0"/>
              <a:t>The diagram above is a model used to understand the infection process. Each link in the chain must be present and in the correct sequential order for an infection to occur</a:t>
            </a:r>
            <a:r>
              <a:rPr lang="en-US" sz="2400" b="1" dirty="0"/>
              <a:t>.</a:t>
            </a:r>
          </a:p>
          <a:p>
            <a:endParaRPr lang="en-US" sz="2400" b="1" dirty="0"/>
          </a:p>
          <a:p>
            <a:pPr marL="514350" indent="-514350">
              <a:buFont typeface="+mj-lt"/>
              <a:buAutoNum type="arabicPeriod"/>
            </a:pPr>
            <a:r>
              <a:rPr lang="en-US" sz="2400" b="1" dirty="0">
                <a:solidFill>
                  <a:srgbClr val="0070C0"/>
                </a:solidFill>
              </a:rPr>
              <a:t>Agent -</a:t>
            </a:r>
            <a:r>
              <a:rPr lang="en-US" sz="2400" b="1" dirty="0"/>
              <a:t> </a:t>
            </a:r>
            <a:r>
              <a:rPr lang="en-US" sz="2400" dirty="0"/>
              <a:t>a microbial organism with the ability to cause disease</a:t>
            </a:r>
          </a:p>
          <a:p>
            <a:pPr marL="514350" indent="-514350">
              <a:buFont typeface="+mj-lt"/>
              <a:buAutoNum type="arabicPeriod"/>
            </a:pPr>
            <a:r>
              <a:rPr lang="en-US" sz="2400" b="1" dirty="0">
                <a:solidFill>
                  <a:srgbClr val="0070C0"/>
                </a:solidFill>
              </a:rPr>
              <a:t>Reservoir</a:t>
            </a:r>
            <a:r>
              <a:rPr lang="en-US" sz="2400" b="1" dirty="0"/>
              <a:t> - </a:t>
            </a:r>
            <a:r>
              <a:rPr lang="en-US" sz="2400" dirty="0"/>
              <a:t>a place where agents can thrive and reproduce</a:t>
            </a:r>
          </a:p>
          <a:p>
            <a:pPr marL="514350" indent="-514350">
              <a:buFont typeface="+mj-lt"/>
              <a:buAutoNum type="arabicPeriod"/>
            </a:pPr>
            <a:r>
              <a:rPr lang="en-US" sz="2400" b="1" dirty="0">
                <a:solidFill>
                  <a:srgbClr val="0070C0"/>
                </a:solidFill>
              </a:rPr>
              <a:t>Portal of exit </a:t>
            </a:r>
            <a:r>
              <a:rPr lang="en-US" sz="2400" b="1" dirty="0"/>
              <a:t>- </a:t>
            </a:r>
            <a:r>
              <a:rPr lang="en-US" sz="2400" dirty="0"/>
              <a:t>a place of exit providing a way for an agent to leave the reservoir</a:t>
            </a:r>
          </a:p>
          <a:p>
            <a:pPr marL="514350" indent="-514350">
              <a:buFont typeface="+mj-lt"/>
              <a:buAutoNum type="arabicPeriod"/>
            </a:pPr>
            <a:r>
              <a:rPr lang="en-US" sz="2400" b="1" dirty="0">
                <a:solidFill>
                  <a:srgbClr val="0070C0"/>
                </a:solidFill>
              </a:rPr>
              <a:t>Mode of transmission </a:t>
            </a:r>
            <a:r>
              <a:rPr lang="en-US" sz="2400" b="1" dirty="0"/>
              <a:t>- </a:t>
            </a:r>
            <a:r>
              <a:rPr lang="en-US" sz="2400" dirty="0"/>
              <a:t>method of transfer by which the organism moves or is carried from one place to another</a:t>
            </a:r>
          </a:p>
          <a:p>
            <a:pPr marL="514350" indent="-514350">
              <a:buFont typeface="+mj-lt"/>
              <a:buAutoNum type="arabicPeriod"/>
            </a:pPr>
            <a:r>
              <a:rPr lang="en-US" sz="2400" b="1" dirty="0">
                <a:solidFill>
                  <a:srgbClr val="0070C0"/>
                </a:solidFill>
              </a:rPr>
              <a:t>Portal of Entry </a:t>
            </a:r>
            <a:r>
              <a:rPr lang="en-US" sz="2400" b="1" dirty="0"/>
              <a:t>- </a:t>
            </a:r>
            <a:r>
              <a:rPr lang="en-US" sz="2400" dirty="0"/>
              <a:t>an opening allowing the microorganism to enter the host</a:t>
            </a:r>
          </a:p>
          <a:p>
            <a:pPr marL="514350" indent="-514350">
              <a:buFont typeface="+mj-lt"/>
              <a:buAutoNum type="arabicPeriod"/>
            </a:pPr>
            <a:r>
              <a:rPr lang="en-US" sz="2400" b="1" dirty="0">
                <a:solidFill>
                  <a:srgbClr val="0070C0"/>
                </a:solidFill>
              </a:rPr>
              <a:t>Susceptible host </a:t>
            </a:r>
            <a:r>
              <a:rPr lang="en-US" sz="2400" b="1" dirty="0"/>
              <a:t>– </a:t>
            </a:r>
            <a:r>
              <a:rPr lang="en-US" sz="2400" dirty="0"/>
              <a:t>a person who cannot resist an microorganism invading the body, multiplying and resulting in infection.</a:t>
            </a:r>
          </a:p>
        </p:txBody>
      </p:sp>
    </p:spTree>
    <p:extLst>
      <p:ext uri="{BB962C8B-B14F-4D97-AF65-F5344CB8AC3E}">
        <p14:creationId xmlns:p14="http://schemas.microsoft.com/office/powerpoint/2010/main" val="101817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solidFill>
                  <a:srgbClr val="0070C0"/>
                </a:solidFill>
              </a:rPr>
              <a:t>Period </a:t>
            </a:r>
            <a:r>
              <a:rPr lang="en-US" b="1" dirty="0">
                <a:solidFill>
                  <a:srgbClr val="0070C0"/>
                </a:solidFill>
              </a:rPr>
              <a:t>of communicability </a:t>
            </a:r>
            <a:r>
              <a:rPr lang="en-US" dirty="0"/>
              <a:t>- the </a:t>
            </a:r>
            <a:r>
              <a:rPr lang="en-US" b="1" dirty="0"/>
              <a:t>period </a:t>
            </a:r>
            <a:r>
              <a:rPr lang="en-US" dirty="0"/>
              <a:t>when you are infectious and can spread your germs (</a:t>
            </a:r>
            <a:r>
              <a:rPr lang="en-US" dirty="0" smtClean="0"/>
              <a:t>whether bacteria</a:t>
            </a:r>
            <a:r>
              <a:rPr lang="en-US" dirty="0"/>
              <a:t>, viruses, or parasites) to an uninfected </a:t>
            </a:r>
            <a:r>
              <a:rPr lang="en-US" dirty="0" smtClean="0"/>
              <a:t>person.</a:t>
            </a:r>
          </a:p>
          <a:p>
            <a:endParaRPr lang="en-US" dirty="0"/>
          </a:p>
          <a:p>
            <a:r>
              <a:rPr lang="en-US" b="1" dirty="0" smtClean="0">
                <a:solidFill>
                  <a:srgbClr val="0070C0"/>
                </a:solidFill>
              </a:rPr>
              <a:t>Disease susceptibility or vulnerability: </a:t>
            </a:r>
            <a:r>
              <a:rPr lang="en-US" dirty="0" smtClean="0"/>
              <a:t>Persons </a:t>
            </a:r>
            <a:r>
              <a:rPr lang="en-US" dirty="0"/>
              <a:t>more vulnerable to becoming susceptible hosts include the young, the elderly, and people </a:t>
            </a:r>
            <a:r>
              <a:rPr lang="en-US" dirty="0" smtClean="0"/>
              <a:t>with weakened </a:t>
            </a:r>
            <a:r>
              <a:rPr lang="en-US" dirty="0"/>
              <a:t>immune systems.</a:t>
            </a:r>
          </a:p>
        </p:txBody>
      </p:sp>
    </p:spTree>
    <p:extLst>
      <p:ext uri="{BB962C8B-B14F-4D97-AF65-F5344CB8AC3E}">
        <p14:creationId xmlns:p14="http://schemas.microsoft.com/office/powerpoint/2010/main" val="166568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rPr>
              <a:t>Mode of transmission</a:t>
            </a:r>
            <a:endParaRPr lang="en-US" sz="4000" dirty="0">
              <a:solidFill>
                <a:srgbClr val="0070C0"/>
              </a:solidFill>
            </a:endParaRPr>
          </a:p>
        </p:txBody>
      </p:sp>
      <p:sp>
        <p:nvSpPr>
          <p:cNvPr id="4" name="Content Placeholder 3"/>
          <p:cNvSpPr>
            <a:spLocks noGrp="1"/>
          </p:cNvSpPr>
          <p:nvPr>
            <p:ph idx="1"/>
          </p:nvPr>
        </p:nvSpPr>
        <p:spPr>
          <a:xfrm>
            <a:off x="1981200" y="1417638"/>
            <a:ext cx="8229600" cy="5211762"/>
          </a:xfrm>
          <a:prstGeom prst="rect">
            <a:avLst/>
          </a:prstGeom>
        </p:spPr>
        <p:txBody>
          <a:bodyPr wrap="square">
            <a:spAutoFit/>
          </a:bodyPr>
          <a:lstStyle/>
          <a:p>
            <a:r>
              <a:rPr lang="en-US" b="1" dirty="0" smtClean="0">
                <a:solidFill>
                  <a:srgbClr val="FF0000"/>
                </a:solidFill>
              </a:rPr>
              <a:t>Direct transmission: </a:t>
            </a:r>
            <a:r>
              <a:rPr lang="en-US" dirty="0" smtClean="0"/>
              <a:t>a disease can be transmitted from person to person (direct transmission) by means of direct contact (as in the case of sexually transmitted infections). </a:t>
            </a:r>
          </a:p>
          <a:p>
            <a:endParaRPr lang="en-US" dirty="0"/>
          </a:p>
          <a:p>
            <a:r>
              <a:rPr lang="en-US" b="1" dirty="0" smtClean="0">
                <a:solidFill>
                  <a:srgbClr val="FF0000"/>
                </a:solidFill>
              </a:rPr>
              <a:t>Indirect transmission </a:t>
            </a:r>
            <a:r>
              <a:rPr lang="en-US" dirty="0" smtClean="0"/>
              <a:t>can occur through a common vehicle such as a contaminated air or water supply or by a vector such as the mosquito. </a:t>
            </a:r>
            <a:endParaRPr lang="en-US" dirty="0"/>
          </a:p>
        </p:txBody>
      </p:sp>
    </p:spTree>
    <p:extLst>
      <p:ext uri="{BB962C8B-B14F-4D97-AF65-F5344CB8AC3E}">
        <p14:creationId xmlns:p14="http://schemas.microsoft.com/office/powerpoint/2010/main" val="82634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36290" y="185422"/>
            <a:ext cx="6750312" cy="4717257"/>
          </a:xfrm>
          <a:prstGeom prst="rect">
            <a:avLst/>
          </a:prstGeom>
        </p:spPr>
      </p:pic>
      <p:sp>
        <p:nvSpPr>
          <p:cNvPr id="7" name="Rectangle 6"/>
          <p:cNvSpPr/>
          <p:nvPr/>
        </p:nvSpPr>
        <p:spPr>
          <a:xfrm>
            <a:off x="4686300" y="1212422"/>
            <a:ext cx="7364186" cy="5509200"/>
          </a:xfrm>
          <a:prstGeom prst="rect">
            <a:avLst/>
          </a:prstGeom>
          <a:solidFill>
            <a:schemeClr val="bg1">
              <a:lumMod val="95000"/>
            </a:schemeClr>
          </a:solidFill>
        </p:spPr>
        <p:txBody>
          <a:bodyPr wrap="square">
            <a:spAutoFit/>
          </a:bodyPr>
          <a:lstStyle/>
          <a:p>
            <a:r>
              <a:rPr lang="en-US" sz="3200" b="1" dirty="0" smtClean="0">
                <a:solidFill>
                  <a:srgbClr val="FF0000"/>
                </a:solidFill>
              </a:rPr>
              <a:t>Directly, </a:t>
            </a:r>
            <a:endParaRPr lang="en-US" sz="3200" dirty="0" smtClean="0"/>
          </a:p>
          <a:p>
            <a:r>
              <a:rPr lang="en-US" sz="2400" dirty="0" smtClean="0">
                <a:solidFill>
                  <a:srgbClr val="0070C0"/>
                </a:solidFill>
              </a:rPr>
              <a:t>Sexually</a:t>
            </a:r>
            <a:r>
              <a:rPr lang="en-US" sz="2400" dirty="0" smtClean="0"/>
              <a:t> (HIV), </a:t>
            </a:r>
          </a:p>
          <a:p>
            <a:r>
              <a:rPr lang="en-US" sz="2400" dirty="0" smtClean="0">
                <a:solidFill>
                  <a:srgbClr val="0070C0"/>
                </a:solidFill>
              </a:rPr>
              <a:t>Touching </a:t>
            </a:r>
            <a:r>
              <a:rPr lang="en-US" sz="2400" dirty="0" smtClean="0"/>
              <a:t> (scabies), by</a:t>
            </a:r>
            <a:r>
              <a:rPr lang="en-US" sz="2400" dirty="0" smtClean="0">
                <a:solidFill>
                  <a:srgbClr val="0070C0"/>
                </a:solidFill>
              </a:rPr>
              <a:t> biting </a:t>
            </a:r>
            <a:r>
              <a:rPr lang="en-US" sz="2400" dirty="0" smtClean="0"/>
              <a:t>(rabies), </a:t>
            </a:r>
          </a:p>
          <a:p>
            <a:r>
              <a:rPr lang="en-US" sz="2400" dirty="0" smtClean="0">
                <a:solidFill>
                  <a:srgbClr val="0070C0"/>
                </a:solidFill>
              </a:rPr>
              <a:t>Vertically from mother to child </a:t>
            </a:r>
            <a:r>
              <a:rPr lang="en-US" sz="2400" dirty="0" smtClean="0"/>
              <a:t>(rubella and cytomegalovirus (CMV)).</a:t>
            </a:r>
          </a:p>
          <a:p>
            <a:endParaRPr lang="en-US" sz="2400" dirty="0" smtClean="0"/>
          </a:p>
          <a:p>
            <a:r>
              <a:rPr lang="en-US" sz="3200" b="1" dirty="0" smtClean="0">
                <a:solidFill>
                  <a:srgbClr val="FF0000"/>
                </a:solidFill>
              </a:rPr>
              <a:t>Indirectly:</a:t>
            </a:r>
          </a:p>
          <a:p>
            <a:r>
              <a:rPr lang="en-US" sz="2400" dirty="0" smtClean="0">
                <a:solidFill>
                  <a:srgbClr val="0070C0"/>
                </a:solidFill>
              </a:rPr>
              <a:t>A vector or vehicle </a:t>
            </a:r>
            <a:r>
              <a:rPr lang="en-US" sz="2400" dirty="0" smtClean="0"/>
              <a:t>(food- and water-borne pathogens, healthcare-associated infections (HAIs), e.g. an infected catheter).</a:t>
            </a:r>
          </a:p>
          <a:p>
            <a:r>
              <a:rPr lang="en-US" sz="2400" dirty="0" smtClean="0">
                <a:solidFill>
                  <a:srgbClr val="0070C0"/>
                </a:solidFill>
              </a:rPr>
              <a:t>Droplets</a:t>
            </a:r>
            <a:r>
              <a:rPr lang="en-US" sz="2400" b="1" dirty="0" smtClean="0">
                <a:solidFill>
                  <a:srgbClr val="0070C0"/>
                </a:solidFill>
              </a:rPr>
              <a:t> </a:t>
            </a:r>
            <a:r>
              <a:rPr lang="en-US" sz="2400" dirty="0" smtClean="0"/>
              <a:t>over very short distances (Ebola) and by droplet nuclei, which are smaller and can travel longer distances (airborne transmission, e.g. influenza and tuberculosis (TB)).</a:t>
            </a:r>
            <a:endParaRPr lang="en-US" sz="2400" dirty="0"/>
          </a:p>
        </p:txBody>
      </p:sp>
    </p:spTree>
    <p:extLst>
      <p:ext uri="{BB962C8B-B14F-4D97-AF65-F5344CB8AC3E}">
        <p14:creationId xmlns:p14="http://schemas.microsoft.com/office/powerpoint/2010/main" val="313917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2" y="669472"/>
            <a:ext cx="11283043" cy="5715000"/>
          </a:xfrm>
        </p:spPr>
        <p:txBody>
          <a:bodyPr>
            <a:normAutofit/>
          </a:bodyPr>
          <a:lstStyle/>
          <a:p>
            <a:r>
              <a:rPr lang="en-US" b="1" dirty="0" smtClean="0">
                <a:solidFill>
                  <a:srgbClr val="0070C0"/>
                </a:solidFill>
              </a:rPr>
              <a:t>Vector</a:t>
            </a:r>
            <a:r>
              <a:rPr lang="en-US" b="1" dirty="0" smtClean="0"/>
              <a:t> – </a:t>
            </a:r>
            <a:r>
              <a:rPr lang="en-US" dirty="0" smtClean="0"/>
              <a:t>an animate intermediary </a:t>
            </a:r>
            <a:r>
              <a:rPr lang="en-US" dirty="0"/>
              <a:t>in the indirect transmission of an agent that carries the agent from </a:t>
            </a:r>
            <a:r>
              <a:rPr lang="en-US" dirty="0" smtClean="0"/>
              <a:t>a reservoir </a:t>
            </a:r>
            <a:r>
              <a:rPr lang="en-US" dirty="0"/>
              <a:t>to a susceptible host. </a:t>
            </a:r>
            <a:endParaRPr lang="en-US" dirty="0" smtClean="0"/>
          </a:p>
          <a:p>
            <a:pPr lvl="1"/>
            <a:r>
              <a:rPr lang="en-US" dirty="0" smtClean="0"/>
              <a:t>Sometimes </a:t>
            </a:r>
            <a:r>
              <a:rPr lang="en-US" dirty="0"/>
              <a:t>there are organisms as insects, arthropods, or even mammals as dogs or bats who can act </a:t>
            </a:r>
            <a:r>
              <a:rPr lang="en-US" dirty="0" smtClean="0"/>
              <a:t>as </a:t>
            </a:r>
            <a:r>
              <a:rPr lang="en-US" b="1" dirty="0" smtClean="0"/>
              <a:t>vectors;</a:t>
            </a:r>
            <a:r>
              <a:rPr lang="en-US" dirty="0" smtClean="0"/>
              <a:t> as </a:t>
            </a:r>
            <a:r>
              <a:rPr lang="en-US" dirty="0"/>
              <a:t>a mosquito transmits </a:t>
            </a:r>
            <a:r>
              <a:rPr lang="en-US" dirty="0" smtClean="0"/>
              <a:t>the malaria </a:t>
            </a:r>
            <a:r>
              <a:rPr lang="en-US" dirty="0"/>
              <a:t>protozoans</a:t>
            </a:r>
            <a:r>
              <a:rPr lang="en-US" dirty="0" smtClean="0"/>
              <a:t>.</a:t>
            </a:r>
          </a:p>
          <a:p>
            <a:pPr lvl="1"/>
            <a:endParaRPr lang="en-US" dirty="0"/>
          </a:p>
          <a:p>
            <a:r>
              <a:rPr lang="en-US" b="1" dirty="0" smtClean="0">
                <a:solidFill>
                  <a:srgbClr val="0070C0"/>
                </a:solidFill>
              </a:rPr>
              <a:t>Fomite</a:t>
            </a:r>
            <a:r>
              <a:rPr lang="en-US" b="1" dirty="0" smtClean="0"/>
              <a:t> </a:t>
            </a:r>
            <a:r>
              <a:rPr lang="en-US" b="1" dirty="0"/>
              <a:t>- </a:t>
            </a:r>
            <a:r>
              <a:rPr lang="en-US" dirty="0"/>
              <a:t>a physical object that serves to transmit an infectious agent from person to person.</a:t>
            </a:r>
          </a:p>
          <a:p>
            <a:pPr lvl="1"/>
            <a:r>
              <a:rPr lang="en-US" dirty="0" smtClean="0"/>
              <a:t>A </a:t>
            </a:r>
            <a:r>
              <a:rPr lang="en-US" dirty="0"/>
              <a:t>comb infested with one or more head lice would be a fomite or the dust particles containing </a:t>
            </a:r>
            <a:r>
              <a:rPr lang="en-US" dirty="0" smtClean="0"/>
              <a:t>infectious cold </a:t>
            </a:r>
            <a:r>
              <a:rPr lang="en-US" dirty="0"/>
              <a:t>virus that remain after droplets of infected saliva are coughed into the air</a:t>
            </a:r>
            <a:r>
              <a:rPr lang="en-US" dirty="0" smtClean="0"/>
              <a:t>.</a:t>
            </a:r>
          </a:p>
          <a:p>
            <a:pPr lvl="1"/>
            <a:endParaRPr lang="en-US" dirty="0"/>
          </a:p>
          <a:p>
            <a:r>
              <a:rPr lang="en-US" b="1" dirty="0" smtClean="0">
                <a:solidFill>
                  <a:srgbClr val="0070C0"/>
                </a:solidFill>
              </a:rPr>
              <a:t>Zoonosis</a:t>
            </a:r>
            <a:r>
              <a:rPr lang="en-US" b="1" dirty="0" smtClean="0"/>
              <a:t> </a:t>
            </a:r>
            <a:r>
              <a:rPr lang="en-US" dirty="0"/>
              <a:t>- An infectious disease that is transmissible from animals to humans.</a:t>
            </a:r>
          </a:p>
        </p:txBody>
      </p:sp>
    </p:spTree>
    <p:extLst>
      <p:ext uri="{BB962C8B-B14F-4D97-AF65-F5344CB8AC3E}">
        <p14:creationId xmlns:p14="http://schemas.microsoft.com/office/powerpoint/2010/main" val="158649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Infectious Diseases Transmitted</a:t>
            </a:r>
            <a:r>
              <a:rPr lang="en-US" b="1" dirty="0">
                <a:solidFill>
                  <a:srgbClr val="0070C0"/>
                </a:solidFill>
              </a:rPr>
              <a:t/>
            </a:r>
            <a:br>
              <a:rPr lang="en-US" b="1" dirty="0">
                <a:solidFill>
                  <a:srgbClr val="0070C0"/>
                </a:solidFill>
              </a:rPr>
            </a:br>
            <a:r>
              <a:rPr lang="en-US" b="1" dirty="0" smtClean="0">
                <a:solidFill>
                  <a:srgbClr val="0070C0"/>
                </a:solidFill>
              </a:rPr>
              <a:t>by More Than One Means</a:t>
            </a:r>
            <a:endParaRPr lang="en-US" dirty="0">
              <a:solidFill>
                <a:srgbClr val="0070C0"/>
              </a:solidFill>
            </a:endParaRPr>
          </a:p>
        </p:txBody>
      </p:sp>
      <p:sp>
        <p:nvSpPr>
          <p:cNvPr id="3" name="Content Placeholder 2"/>
          <p:cNvSpPr>
            <a:spLocks noGrp="1"/>
          </p:cNvSpPr>
          <p:nvPr>
            <p:ph idx="1"/>
          </p:nvPr>
        </p:nvSpPr>
        <p:spPr>
          <a:xfrm>
            <a:off x="1284514" y="1690688"/>
            <a:ext cx="10069286" cy="5167312"/>
          </a:xfrm>
        </p:spPr>
        <p:txBody>
          <a:bodyPr>
            <a:normAutofit lnSpcReduction="10000"/>
          </a:bodyPr>
          <a:lstStyle/>
          <a:p>
            <a:r>
              <a:rPr lang="en-US" b="1" dirty="0">
                <a:solidFill>
                  <a:srgbClr val="0070C0"/>
                </a:solidFill>
              </a:rPr>
              <a:t>Anthrax</a:t>
            </a:r>
            <a:r>
              <a:rPr lang="en-US" dirty="0"/>
              <a:t> is an infection with </a:t>
            </a:r>
            <a:r>
              <a:rPr lang="en-US" i="1" dirty="0"/>
              <a:t>Bacillus </a:t>
            </a:r>
            <a:r>
              <a:rPr lang="en-US" i="1" dirty="0" err="1" smtClean="0"/>
              <a:t>anthracis</a:t>
            </a:r>
            <a:r>
              <a:rPr lang="en-US" i="1" dirty="0" smtClean="0"/>
              <a:t>, </a:t>
            </a:r>
            <a:r>
              <a:rPr lang="en-US" dirty="0"/>
              <a:t>the resulting disease has </a:t>
            </a:r>
            <a:r>
              <a:rPr lang="en-US" dirty="0" smtClean="0"/>
              <a:t>three clinical </a:t>
            </a:r>
            <a:r>
              <a:rPr lang="en-US" dirty="0"/>
              <a:t>forms in humans: cutaneous, </a:t>
            </a:r>
            <a:r>
              <a:rPr lang="en-US" dirty="0" smtClean="0"/>
              <a:t>gastrointestinal </a:t>
            </a:r>
            <a:r>
              <a:rPr lang="en-US" dirty="0"/>
              <a:t>and inhalation anthrax</a:t>
            </a:r>
            <a:r>
              <a:rPr lang="en-US" dirty="0" smtClean="0"/>
              <a:t>.</a:t>
            </a:r>
          </a:p>
          <a:p>
            <a:endParaRPr lang="en-US" dirty="0" smtClean="0"/>
          </a:p>
          <a:p>
            <a:r>
              <a:rPr lang="en-US" sz="3200" dirty="0" smtClean="0">
                <a:solidFill>
                  <a:srgbClr val="0070C0"/>
                </a:solidFill>
              </a:rPr>
              <a:t>Different disease manifestation based on route of transmission:</a:t>
            </a:r>
          </a:p>
          <a:p>
            <a:pPr lvl="2"/>
            <a:r>
              <a:rPr lang="en-US" sz="2400" b="1" dirty="0" smtClean="0">
                <a:solidFill>
                  <a:srgbClr val="00B050"/>
                </a:solidFill>
              </a:rPr>
              <a:t>Contact</a:t>
            </a:r>
            <a:r>
              <a:rPr lang="en-US" sz="2400" dirty="0" smtClean="0"/>
              <a:t> with infected animal cause </a:t>
            </a:r>
            <a:r>
              <a:rPr lang="en-US" sz="2400" i="1" dirty="0" err="1" smtClean="0"/>
              <a:t>woolsorter’s</a:t>
            </a:r>
            <a:r>
              <a:rPr lang="en-US" sz="2400" i="1" dirty="0" smtClean="0"/>
              <a:t> disease.</a:t>
            </a:r>
          </a:p>
          <a:p>
            <a:pPr lvl="2"/>
            <a:r>
              <a:rPr lang="en-US" sz="2400" b="1" dirty="0" smtClean="0">
                <a:solidFill>
                  <a:srgbClr val="00B050"/>
                </a:solidFill>
              </a:rPr>
              <a:t>Inoculation </a:t>
            </a:r>
            <a:r>
              <a:rPr lang="en-US" sz="2400" b="1" dirty="0">
                <a:solidFill>
                  <a:srgbClr val="00B050"/>
                </a:solidFill>
              </a:rPr>
              <a:t>of organisms into the skin during </a:t>
            </a:r>
            <a:r>
              <a:rPr lang="en-US" sz="2400" dirty="0" smtClean="0"/>
              <a:t>butchering of </a:t>
            </a:r>
            <a:r>
              <a:rPr lang="en-US" sz="2400" dirty="0"/>
              <a:t>an infected animal; this type of </a:t>
            </a:r>
            <a:r>
              <a:rPr lang="en-US" sz="2400" dirty="0" smtClean="0"/>
              <a:t>exposure usually </a:t>
            </a:r>
            <a:r>
              <a:rPr lang="en-US" sz="2400" dirty="0"/>
              <a:t>leads to cutaneous </a:t>
            </a:r>
            <a:r>
              <a:rPr lang="en-US" sz="2400" dirty="0" smtClean="0"/>
              <a:t>anthrax.</a:t>
            </a:r>
          </a:p>
          <a:p>
            <a:pPr lvl="2"/>
            <a:r>
              <a:rPr lang="en-US" sz="2400" b="1" dirty="0">
                <a:solidFill>
                  <a:srgbClr val="00B050"/>
                </a:solidFill>
              </a:rPr>
              <a:t>Consumption </a:t>
            </a:r>
            <a:r>
              <a:rPr lang="en-US" sz="2400" b="1" dirty="0" smtClean="0">
                <a:solidFill>
                  <a:srgbClr val="00B050"/>
                </a:solidFill>
              </a:rPr>
              <a:t>of meat </a:t>
            </a:r>
            <a:r>
              <a:rPr lang="en-US" sz="2400" dirty="0"/>
              <a:t>from an infected animal leads to </a:t>
            </a:r>
            <a:r>
              <a:rPr lang="en-US" sz="2400" dirty="0" smtClean="0"/>
              <a:t>gastrointestinal anthrax.</a:t>
            </a:r>
          </a:p>
          <a:p>
            <a:pPr lvl="2"/>
            <a:r>
              <a:rPr lang="en-US" sz="2400" b="1" dirty="0">
                <a:solidFill>
                  <a:srgbClr val="00B050"/>
                </a:solidFill>
              </a:rPr>
              <a:t>Inhalation anthrax </a:t>
            </a:r>
            <a:r>
              <a:rPr lang="en-US" sz="2400" dirty="0" smtClean="0"/>
              <a:t>occurs when </a:t>
            </a:r>
            <a:r>
              <a:rPr lang="en-US" sz="2400" dirty="0"/>
              <a:t>an </a:t>
            </a:r>
            <a:r>
              <a:rPr lang="en-US" sz="2400" dirty="0" smtClean="0"/>
              <a:t>infectious aerosol </a:t>
            </a:r>
            <a:r>
              <a:rPr lang="en-US" sz="2400" dirty="0"/>
              <a:t>of </a:t>
            </a:r>
            <a:r>
              <a:rPr lang="en-US" sz="2400" i="1" dirty="0"/>
              <a:t>B. </a:t>
            </a:r>
            <a:r>
              <a:rPr lang="en-US" sz="2400" i="1" dirty="0" err="1"/>
              <a:t>anthracis</a:t>
            </a:r>
            <a:r>
              <a:rPr lang="en-US" sz="2400" i="1" dirty="0"/>
              <a:t> </a:t>
            </a:r>
            <a:r>
              <a:rPr lang="en-US" sz="2400" dirty="0"/>
              <a:t>spores </a:t>
            </a:r>
            <a:r>
              <a:rPr lang="en-US" sz="2400" dirty="0" smtClean="0"/>
              <a:t>is inhaled </a:t>
            </a:r>
            <a:r>
              <a:rPr lang="en-US" sz="2400" dirty="0"/>
              <a:t>and germinates in the pulmonary </a:t>
            </a:r>
            <a:r>
              <a:rPr lang="en-US" sz="2400" dirty="0" smtClean="0"/>
              <a:t>lymphatic tissues</a:t>
            </a:r>
            <a:r>
              <a:rPr lang="en-US" sz="2400" dirty="0"/>
              <a:t>.</a:t>
            </a:r>
            <a:endParaRPr lang="en-US" sz="2400" dirty="0" smtClean="0"/>
          </a:p>
        </p:txBody>
      </p:sp>
    </p:spTree>
    <p:extLst>
      <p:ext uri="{BB962C8B-B14F-4D97-AF65-F5344CB8AC3E}">
        <p14:creationId xmlns:p14="http://schemas.microsoft.com/office/powerpoint/2010/main" val="399319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rPr>
              <a:t>Natural History and Spectrum of Disease</a:t>
            </a:r>
            <a:endParaRPr lang="en-US" sz="3600" dirty="0">
              <a:solidFill>
                <a:srgbClr val="0070C0"/>
              </a:solidFill>
            </a:endParaRPr>
          </a:p>
        </p:txBody>
      </p:sp>
      <p:sp>
        <p:nvSpPr>
          <p:cNvPr id="3" name="Content Placeholder 2"/>
          <p:cNvSpPr>
            <a:spLocks noGrp="1"/>
          </p:cNvSpPr>
          <p:nvPr>
            <p:ph idx="1"/>
          </p:nvPr>
        </p:nvSpPr>
        <p:spPr/>
        <p:txBody>
          <a:bodyPr>
            <a:normAutofit/>
          </a:bodyPr>
          <a:lstStyle/>
          <a:p>
            <a:r>
              <a:rPr lang="en-US" sz="2400" dirty="0"/>
              <a:t>Natural history of disease refers to the progression of a disease process in an individual over time, in the absence of treatment.</a:t>
            </a:r>
          </a:p>
          <a:p>
            <a:endParaRPr lang="en-US" sz="2400" dirty="0"/>
          </a:p>
        </p:txBody>
      </p:sp>
      <p:pic>
        <p:nvPicPr>
          <p:cNvPr id="6" name="Picture 5"/>
          <p:cNvPicPr>
            <a:picLocks noChangeAspect="1"/>
          </p:cNvPicPr>
          <p:nvPr/>
        </p:nvPicPr>
        <p:blipFill>
          <a:blip r:embed="rId2"/>
          <a:stretch>
            <a:fillRect/>
          </a:stretch>
        </p:blipFill>
        <p:spPr>
          <a:xfrm>
            <a:off x="571499" y="2819400"/>
            <a:ext cx="10940143" cy="3886200"/>
          </a:xfrm>
          <a:prstGeom prst="rect">
            <a:avLst/>
          </a:prstGeom>
        </p:spPr>
      </p:pic>
    </p:spTree>
    <p:extLst>
      <p:ext uri="{BB962C8B-B14F-4D97-AF65-F5344CB8AC3E}">
        <p14:creationId xmlns:p14="http://schemas.microsoft.com/office/powerpoint/2010/main" val="185544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2" y="422322"/>
            <a:ext cx="8229600" cy="944562"/>
          </a:xfrm>
        </p:spPr>
        <p:txBody>
          <a:bodyPr>
            <a:normAutofit fontScale="90000"/>
          </a:bodyPr>
          <a:lstStyle/>
          <a:p>
            <a:r>
              <a:rPr lang="en-US" sz="5300" b="1" dirty="0">
                <a:solidFill>
                  <a:srgbClr val="C00000"/>
                </a:solidFill>
              </a:rPr>
              <a:t>The epidemiologic iceberg</a:t>
            </a:r>
            <a:r>
              <a:rPr lang="en-US" b="1" dirty="0"/>
              <a:t/>
            </a:r>
            <a:br>
              <a:rPr lang="en-US" b="1" dirty="0"/>
            </a:br>
            <a:endParaRPr lang="en-US" dirty="0"/>
          </a:p>
        </p:txBody>
      </p:sp>
      <p:sp>
        <p:nvSpPr>
          <p:cNvPr id="3" name="Content Placeholder 2"/>
          <p:cNvSpPr>
            <a:spLocks noGrp="1"/>
          </p:cNvSpPr>
          <p:nvPr>
            <p:ph idx="1"/>
          </p:nvPr>
        </p:nvSpPr>
        <p:spPr>
          <a:xfrm>
            <a:off x="359230" y="1888672"/>
            <a:ext cx="2988128" cy="5714999"/>
          </a:xfrm>
        </p:spPr>
        <p:txBody>
          <a:bodyPr>
            <a:normAutofit/>
          </a:bodyPr>
          <a:lstStyle/>
          <a:p>
            <a:pPr marL="0" indent="0">
              <a:buNone/>
            </a:pPr>
            <a:r>
              <a:rPr lang="en-US" dirty="0"/>
              <a:t>The bulk of a health problem in a population may be hidden from view. This phenomenon, referred to as the </a:t>
            </a:r>
            <a:r>
              <a:rPr lang="en-US" b="1" dirty="0">
                <a:solidFill>
                  <a:srgbClr val="0070C0"/>
                </a:solidFill>
              </a:rPr>
              <a:t>epidemiologic iceberg.</a:t>
            </a:r>
            <a:endParaRPr lang="en-US" dirty="0">
              <a:solidFill>
                <a:srgbClr val="0070C0"/>
              </a:solidFill>
            </a:endParaRPr>
          </a:p>
          <a:p>
            <a:endParaRPr lang="en-US" dirty="0"/>
          </a:p>
        </p:txBody>
      </p:sp>
      <p:pic>
        <p:nvPicPr>
          <p:cNvPr id="4" name="Picture 3"/>
          <p:cNvPicPr>
            <a:picLocks noChangeAspect="1"/>
          </p:cNvPicPr>
          <p:nvPr/>
        </p:nvPicPr>
        <p:blipFill>
          <a:blip r:embed="rId2"/>
          <a:stretch>
            <a:fillRect/>
          </a:stretch>
        </p:blipFill>
        <p:spPr>
          <a:xfrm>
            <a:off x="4180116" y="943554"/>
            <a:ext cx="7886700" cy="5684837"/>
          </a:xfrm>
          <a:prstGeom prst="rect">
            <a:avLst/>
          </a:prstGeom>
        </p:spPr>
      </p:pic>
      <p:sp>
        <p:nvSpPr>
          <p:cNvPr id="5" name="Rectangle 4"/>
          <p:cNvSpPr/>
          <p:nvPr/>
        </p:nvSpPr>
        <p:spPr>
          <a:xfrm>
            <a:off x="359230" y="5655495"/>
            <a:ext cx="11478984" cy="954107"/>
          </a:xfrm>
          <a:prstGeom prst="rect">
            <a:avLst/>
          </a:prstGeom>
          <a:solidFill>
            <a:schemeClr val="bg1"/>
          </a:solidFill>
        </p:spPr>
        <p:txBody>
          <a:bodyPr wrap="square">
            <a:spAutoFit/>
          </a:bodyPr>
          <a:lstStyle/>
          <a:p>
            <a:pPr algn="just" fontAlgn="base"/>
            <a:r>
              <a:rPr lang="en-US" sz="2800" b="1" dirty="0">
                <a:solidFill>
                  <a:srgbClr val="00B050"/>
                </a:solidFill>
                <a:latin typeface="+mj-lt"/>
              </a:rPr>
              <a:t>Uncovering disease that might otherwise be “below sea level” by screening and better detection often allows for better control of health problems.</a:t>
            </a:r>
          </a:p>
        </p:txBody>
      </p:sp>
    </p:spTree>
    <p:extLst>
      <p:ext uri="{BB962C8B-B14F-4D97-AF65-F5344CB8AC3E}">
        <p14:creationId xmlns:p14="http://schemas.microsoft.com/office/powerpoint/2010/main" val="131426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What is </a:t>
            </a:r>
            <a:r>
              <a:rPr lang="en-US" b="1" dirty="0" smtClean="0">
                <a:solidFill>
                  <a:srgbClr val="0070C0"/>
                </a:solidFill>
              </a:rPr>
              <a:t>epidemiology</a:t>
            </a:r>
            <a:r>
              <a:rPr lang="en-US" b="1" dirty="0">
                <a:solidFill>
                  <a:srgbClr val="0070C0"/>
                </a:solidFill>
              </a:rPr>
              <a:t>?</a:t>
            </a:r>
            <a:endParaRPr lang="en-US" dirty="0">
              <a:solidFill>
                <a:srgbClr val="0070C0"/>
              </a:solidFill>
            </a:endParaRPr>
          </a:p>
        </p:txBody>
      </p:sp>
      <p:sp>
        <p:nvSpPr>
          <p:cNvPr id="3" name="Content Placeholder 2"/>
          <p:cNvSpPr>
            <a:spLocks noGrp="1"/>
          </p:cNvSpPr>
          <p:nvPr>
            <p:ph idx="1"/>
          </p:nvPr>
        </p:nvSpPr>
        <p:spPr/>
        <p:txBody>
          <a:bodyPr>
            <a:noAutofit/>
          </a:bodyPr>
          <a:lstStyle/>
          <a:p>
            <a:pPr marL="0" indent="0" algn="ctr">
              <a:buNone/>
            </a:pPr>
            <a:r>
              <a:rPr lang="en-US" sz="3600" dirty="0" smtClean="0"/>
              <a:t>“I keep six honest serving-men (They taught me all I knew); Their names are What and Why and When And How and Where and Who”. —Rudyard Kipling1 (1865–1936)</a:t>
            </a:r>
          </a:p>
          <a:p>
            <a:endParaRPr lang="en-US" sz="3600" dirty="0"/>
          </a:p>
          <a:p>
            <a:endParaRPr lang="en-US" sz="3600" dirty="0"/>
          </a:p>
          <a:p>
            <a:r>
              <a:rPr lang="en-US" sz="3600" dirty="0" smtClean="0"/>
              <a:t>Epidemiologists </a:t>
            </a:r>
            <a:r>
              <a:rPr lang="en-US" sz="3600" dirty="0"/>
              <a:t>are the scientists </a:t>
            </a:r>
            <a:r>
              <a:rPr lang="en-US" sz="3600" dirty="0" smtClean="0"/>
              <a:t>that collect</a:t>
            </a:r>
            <a:r>
              <a:rPr lang="en-US" sz="3600" dirty="0"/>
              <a:t>, </a:t>
            </a:r>
            <a:r>
              <a:rPr lang="en-US" sz="3600" dirty="0" smtClean="0"/>
              <a:t>analyze, </a:t>
            </a:r>
            <a:r>
              <a:rPr lang="en-US" sz="3600" dirty="0"/>
              <a:t>and interpret data to inform interventions to halt </a:t>
            </a:r>
            <a:r>
              <a:rPr lang="en-US" sz="3600" dirty="0" smtClean="0"/>
              <a:t>further spread</a:t>
            </a:r>
            <a:r>
              <a:rPr lang="en-US" sz="3600" dirty="0"/>
              <a:t>.</a:t>
            </a:r>
          </a:p>
        </p:txBody>
      </p:sp>
    </p:spTree>
    <p:extLst>
      <p:ext uri="{BB962C8B-B14F-4D97-AF65-F5344CB8AC3E}">
        <p14:creationId xmlns:p14="http://schemas.microsoft.com/office/powerpoint/2010/main" val="255947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2899" y="365125"/>
            <a:ext cx="11691258" cy="6407459"/>
          </a:xfrm>
          <a:prstGeom prst="rect">
            <a:avLst/>
          </a:prstGeom>
        </p:spPr>
      </p:pic>
      <p:sp>
        <p:nvSpPr>
          <p:cNvPr id="3" name="Rectangle 2"/>
          <p:cNvSpPr/>
          <p:nvPr/>
        </p:nvSpPr>
        <p:spPr>
          <a:xfrm>
            <a:off x="0" y="6187809"/>
            <a:ext cx="9356272" cy="584775"/>
          </a:xfrm>
          <a:prstGeom prst="rect">
            <a:avLst/>
          </a:prstGeom>
          <a:solidFill>
            <a:schemeClr val="bg1"/>
          </a:solidFill>
        </p:spPr>
        <p:txBody>
          <a:bodyPr wrap="square">
            <a:spAutoFit/>
          </a:bodyPr>
          <a:lstStyle/>
          <a:p>
            <a:r>
              <a:rPr lang="en-US" sz="3200" b="1" dirty="0">
                <a:solidFill>
                  <a:srgbClr val="C00000"/>
                </a:solidFill>
                <a:latin typeface="Calibri Light" panose="020F0302020204030204"/>
                <a:ea typeface="+mj-ea"/>
                <a:cs typeface="+mj-cs"/>
              </a:rPr>
              <a:t>The case of COVID-19,why testing is important?</a:t>
            </a:r>
            <a:endParaRPr lang="en-US" dirty="0"/>
          </a:p>
        </p:txBody>
      </p:sp>
    </p:spTree>
    <p:extLst>
      <p:ext uri="{BB962C8B-B14F-4D97-AF65-F5344CB8AC3E}">
        <p14:creationId xmlns:p14="http://schemas.microsoft.com/office/powerpoint/2010/main" val="327930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62365"/>
            <a:ext cx="10515600" cy="1325563"/>
          </a:xfrm>
        </p:spPr>
        <p:txBody>
          <a:bodyPr/>
          <a:lstStyle/>
          <a:p>
            <a:r>
              <a:rPr lang="en-US" b="1" dirty="0" smtClean="0">
                <a:solidFill>
                  <a:srgbClr val="0070C0"/>
                </a:solidFill>
              </a:rPr>
              <a:t>The Ice-berg at Individual level ….</a:t>
            </a:r>
            <a:endParaRPr lang="en-US" b="1" dirty="0">
              <a:solidFill>
                <a:srgbClr val="0070C0"/>
              </a:solidFill>
            </a:endParaRPr>
          </a:p>
        </p:txBody>
      </p:sp>
      <p:pic>
        <p:nvPicPr>
          <p:cNvPr id="4" name="Content Placeholder 3"/>
          <p:cNvPicPr>
            <a:picLocks noGrp="1" noChangeAspect="1"/>
          </p:cNvPicPr>
          <p:nvPr>
            <p:ph idx="1"/>
          </p:nvPr>
        </p:nvPicPr>
        <p:blipFill rotWithShape="1">
          <a:blip r:embed="rId2"/>
          <a:srcRect t="3811" r="3133" b="9853"/>
          <a:stretch/>
        </p:blipFill>
        <p:spPr>
          <a:xfrm>
            <a:off x="1485900" y="1387928"/>
            <a:ext cx="9241971" cy="5355771"/>
          </a:xfrm>
          <a:prstGeom prst="rect">
            <a:avLst/>
          </a:prstGeom>
        </p:spPr>
      </p:pic>
    </p:spTree>
    <p:extLst>
      <p:ext uri="{BB962C8B-B14F-4D97-AF65-F5344CB8AC3E}">
        <p14:creationId xmlns:p14="http://schemas.microsoft.com/office/powerpoint/2010/main" val="174673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Clinical and Subclinical Disease</a:t>
            </a:r>
            <a:endParaRPr lang="en-US" b="1" dirty="0">
              <a:solidFill>
                <a:srgbClr val="0070C0"/>
              </a:solidFill>
            </a:endParaRPr>
          </a:p>
        </p:txBody>
      </p:sp>
      <p:sp>
        <p:nvSpPr>
          <p:cNvPr id="3" name="Content Placeholder 2"/>
          <p:cNvSpPr>
            <a:spLocks noGrp="1"/>
          </p:cNvSpPr>
          <p:nvPr>
            <p:ph idx="1"/>
          </p:nvPr>
        </p:nvSpPr>
        <p:spPr>
          <a:xfrm>
            <a:off x="381000" y="1730149"/>
            <a:ext cx="3913414" cy="4703308"/>
          </a:xfrm>
        </p:spPr>
        <p:txBody>
          <a:bodyPr>
            <a:normAutofit/>
          </a:bodyPr>
          <a:lstStyle/>
          <a:p>
            <a:r>
              <a:rPr lang="en-US" sz="3200" dirty="0" smtClean="0"/>
              <a:t>We should not only look at the iceberg, we need to understand the spectrum of severity …</a:t>
            </a:r>
          </a:p>
          <a:p>
            <a:endParaRPr lang="en-US" sz="3200" dirty="0"/>
          </a:p>
          <a:p>
            <a:r>
              <a:rPr lang="en-US" sz="3200" dirty="0" smtClean="0">
                <a:solidFill>
                  <a:srgbClr val="C00000"/>
                </a:solidFill>
              </a:rPr>
              <a:t>Which disease we should screen for??</a:t>
            </a:r>
            <a:endParaRPr lang="en-US" sz="3200" dirty="0">
              <a:solidFill>
                <a:srgbClr val="C00000"/>
              </a:solidFill>
            </a:endParaRPr>
          </a:p>
        </p:txBody>
      </p:sp>
      <p:pic>
        <p:nvPicPr>
          <p:cNvPr id="4" name="Picture 3"/>
          <p:cNvPicPr>
            <a:picLocks noChangeAspect="1"/>
          </p:cNvPicPr>
          <p:nvPr/>
        </p:nvPicPr>
        <p:blipFill>
          <a:blip r:embed="rId2"/>
          <a:stretch>
            <a:fillRect/>
          </a:stretch>
        </p:blipFill>
        <p:spPr>
          <a:xfrm>
            <a:off x="4294414" y="1525361"/>
            <a:ext cx="7772400" cy="5022396"/>
          </a:xfrm>
          <a:prstGeom prst="rect">
            <a:avLst/>
          </a:prstGeom>
        </p:spPr>
      </p:pic>
    </p:spTree>
    <p:extLst>
      <p:ext uri="{BB962C8B-B14F-4D97-AF65-F5344CB8AC3E}">
        <p14:creationId xmlns:p14="http://schemas.microsoft.com/office/powerpoint/2010/main" val="2855570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2128"/>
            <a:ext cx="10515600" cy="6155871"/>
          </a:xfrm>
        </p:spPr>
        <p:txBody>
          <a:bodyPr>
            <a:normAutofit/>
          </a:bodyPr>
          <a:lstStyle/>
          <a:p>
            <a:r>
              <a:rPr lang="en-US" sz="3200" b="1" dirty="0" smtClean="0">
                <a:solidFill>
                  <a:srgbClr val="C00000"/>
                </a:solidFill>
              </a:rPr>
              <a:t>CLINICAL DISEASE </a:t>
            </a:r>
            <a:r>
              <a:rPr lang="en-US" sz="3200" dirty="0" smtClean="0"/>
              <a:t>Clinical disease is characterized by signs and symptoms. </a:t>
            </a:r>
          </a:p>
          <a:p>
            <a:endParaRPr lang="en-US" sz="3200" dirty="0" smtClean="0"/>
          </a:p>
          <a:p>
            <a:r>
              <a:rPr lang="en-US" sz="3200" b="1" dirty="0" smtClean="0">
                <a:solidFill>
                  <a:srgbClr val="C00000"/>
                </a:solidFill>
              </a:rPr>
              <a:t>NONCLINICAL (INAPPARENT) DISEASE </a:t>
            </a:r>
            <a:r>
              <a:rPr lang="en-US" sz="3200" dirty="0" smtClean="0"/>
              <a:t>may include the following:</a:t>
            </a:r>
          </a:p>
          <a:p>
            <a:pPr marL="0" indent="0">
              <a:buNone/>
            </a:pPr>
            <a:r>
              <a:rPr lang="en-US" sz="3200" dirty="0" smtClean="0"/>
              <a:t> </a:t>
            </a:r>
          </a:p>
          <a:p>
            <a:pPr marL="971550" lvl="1" indent="-514350">
              <a:buFont typeface="+mj-lt"/>
              <a:buAutoNum type="alphaUcPeriod"/>
            </a:pPr>
            <a:r>
              <a:rPr lang="en-US" sz="2800" b="1" dirty="0" smtClean="0">
                <a:solidFill>
                  <a:srgbClr val="0070C0"/>
                </a:solidFill>
              </a:rPr>
              <a:t>Preclinical disease: </a:t>
            </a:r>
            <a:r>
              <a:rPr lang="en-US" sz="2800" dirty="0" smtClean="0"/>
              <a:t>Disease that is not yet clinically apparent but is destined to progress to clinical disease. </a:t>
            </a:r>
          </a:p>
          <a:p>
            <a:pPr marL="971550" lvl="1" indent="-514350">
              <a:buFont typeface="+mj-lt"/>
              <a:buAutoNum type="alphaUcPeriod"/>
            </a:pPr>
            <a:endParaRPr lang="en-US" sz="2800" dirty="0" smtClean="0"/>
          </a:p>
          <a:p>
            <a:pPr marL="971550" lvl="1" indent="-514350">
              <a:buFont typeface="+mj-lt"/>
              <a:buAutoNum type="alphaUcPeriod"/>
            </a:pPr>
            <a:r>
              <a:rPr lang="en-US" sz="2800" b="1" dirty="0" smtClean="0">
                <a:solidFill>
                  <a:srgbClr val="0070C0"/>
                </a:solidFill>
              </a:rPr>
              <a:t>Subclinical disease: </a:t>
            </a:r>
            <a:r>
              <a:rPr lang="en-US" sz="2800" dirty="0" smtClean="0"/>
              <a:t>Disease that is not clinically apparent and is not destined to become clinically apparent. This type of disease is often diagnosed by serologic (antibody) response or culture of the organism. </a:t>
            </a:r>
          </a:p>
          <a:p>
            <a:pPr marL="0" indent="0">
              <a:buNone/>
            </a:pPr>
            <a:endParaRPr lang="en-US" dirty="0" smtClean="0"/>
          </a:p>
        </p:txBody>
      </p:sp>
    </p:spTree>
    <p:extLst>
      <p:ext uri="{BB962C8B-B14F-4D97-AF65-F5344CB8AC3E}">
        <p14:creationId xmlns:p14="http://schemas.microsoft.com/office/powerpoint/2010/main" val="37789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959927"/>
          </a:xfrm>
        </p:spPr>
        <p:txBody>
          <a:bodyPr>
            <a:normAutofit fontScale="92500" lnSpcReduction="10000"/>
          </a:bodyPr>
          <a:lstStyle/>
          <a:p>
            <a:pPr marL="0" indent="0">
              <a:buNone/>
            </a:pPr>
            <a:r>
              <a:rPr lang="en-US" sz="3200" b="1" dirty="0" smtClean="0">
                <a:solidFill>
                  <a:srgbClr val="0070C0"/>
                </a:solidFill>
              </a:rPr>
              <a:t>C. Persistent (chronic) disease: </a:t>
            </a:r>
            <a:r>
              <a:rPr lang="en-US" sz="3200" dirty="0" smtClean="0"/>
              <a:t>A person fails to “shake off” the infection, and it persists for years, at times for life. </a:t>
            </a:r>
          </a:p>
          <a:p>
            <a:pPr marL="0" indent="0">
              <a:buNone/>
            </a:pPr>
            <a:endParaRPr lang="en-US" sz="3200" dirty="0" smtClean="0"/>
          </a:p>
          <a:p>
            <a:pPr marL="0" indent="0" algn="ctr">
              <a:buNone/>
            </a:pPr>
            <a:r>
              <a:rPr lang="en-US" sz="3200" dirty="0" smtClean="0"/>
              <a:t>“In recent years, an interesting phenomenon has been the manifestation of symptoms many years after an infection was thought to have been resolved. Ex. Long COVID-19syndrome”.</a:t>
            </a:r>
          </a:p>
          <a:p>
            <a:pPr marL="0" indent="0">
              <a:buNone/>
            </a:pPr>
            <a:endParaRPr lang="en-US" sz="3200" dirty="0" smtClean="0"/>
          </a:p>
          <a:p>
            <a:pPr marL="0" indent="0">
              <a:buNone/>
            </a:pPr>
            <a:r>
              <a:rPr lang="en-US" sz="3200" b="1" dirty="0" smtClean="0">
                <a:solidFill>
                  <a:srgbClr val="0070C0"/>
                </a:solidFill>
              </a:rPr>
              <a:t>D. Latent disease: </a:t>
            </a:r>
            <a:r>
              <a:rPr lang="en-US" sz="3200" dirty="0" smtClean="0"/>
              <a:t>An infection with no active multiplication of the agent, as when viral nucleic acid is incorporated into the nucleus of a cell as a provirus. </a:t>
            </a:r>
          </a:p>
          <a:p>
            <a:pPr marL="457200" lvl="1" indent="0">
              <a:buNone/>
            </a:pPr>
            <a:endParaRPr lang="en-US" sz="2800" dirty="0"/>
          </a:p>
          <a:p>
            <a:pPr marL="457200" lvl="1" indent="0">
              <a:buNone/>
            </a:pPr>
            <a:r>
              <a:rPr lang="en-US" sz="2800" dirty="0" smtClean="0"/>
              <a:t>In contrast to persistent infection, only the genetic message is present in the host, not the viable organism. EX. COVID -19 keep testing positive by PCR for 3 months in some individuals.</a:t>
            </a:r>
          </a:p>
          <a:p>
            <a:endParaRPr lang="en-US" dirty="0"/>
          </a:p>
        </p:txBody>
      </p:sp>
    </p:spTree>
    <p:extLst>
      <p:ext uri="{BB962C8B-B14F-4D97-AF65-F5344CB8AC3E}">
        <p14:creationId xmlns:p14="http://schemas.microsoft.com/office/powerpoint/2010/main" val="89032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9195"/>
            <a:ext cx="10515600" cy="4738461"/>
          </a:xfrm>
        </p:spPr>
        <p:txBody>
          <a:bodyPr>
            <a:noAutofit/>
          </a:bodyPr>
          <a:lstStyle/>
          <a:p>
            <a:r>
              <a:rPr lang="en-US" sz="4400" b="1" dirty="0" smtClean="0">
                <a:solidFill>
                  <a:srgbClr val="0070C0"/>
                </a:solidFill>
              </a:rPr>
              <a:t>Carrier Status </a:t>
            </a:r>
          </a:p>
          <a:p>
            <a:endParaRPr lang="en-US" sz="3200" dirty="0"/>
          </a:p>
          <a:p>
            <a:r>
              <a:rPr lang="en-US" sz="3200" dirty="0" smtClean="0"/>
              <a:t>A carrier is an individual who harbors the organism but is not infected as measured by serologic studies (no evidence of an antibody response) or shows no evidence of clinical illness. </a:t>
            </a:r>
          </a:p>
          <a:p>
            <a:endParaRPr lang="en-US" sz="3200" dirty="0" smtClean="0"/>
          </a:p>
          <a:p>
            <a:r>
              <a:rPr lang="en-US" sz="3200" dirty="0" smtClean="0"/>
              <a:t>This person can still infect others, although the infectivity is generally lower than with other infections. Carrier status may be of limited duration or may be chronic, lasting for months or years. </a:t>
            </a:r>
            <a:endParaRPr lang="en-US" sz="3200" dirty="0"/>
          </a:p>
        </p:txBody>
      </p:sp>
    </p:spTree>
    <p:extLst>
      <p:ext uri="{BB962C8B-B14F-4D97-AF65-F5344CB8AC3E}">
        <p14:creationId xmlns:p14="http://schemas.microsoft.com/office/powerpoint/2010/main" val="306073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Endemic, Epidemic, and Pandemic</a:t>
            </a:r>
            <a:endParaRPr lang="en-US" b="1"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4" name="Google Shape;97;p3"/>
          <p:cNvPicPr preferRelativeResize="0">
            <a:picLocks/>
          </p:cNvPicPr>
          <p:nvPr/>
        </p:nvPicPr>
        <p:blipFill rotWithShape="1">
          <a:blip r:embed="rId2">
            <a:alphaModFix/>
          </a:blip>
          <a:srcRect/>
          <a:stretch/>
        </p:blipFill>
        <p:spPr>
          <a:xfrm>
            <a:off x="830164" y="1551214"/>
            <a:ext cx="10523636" cy="5058132"/>
          </a:xfrm>
          <a:prstGeom prst="rect">
            <a:avLst/>
          </a:prstGeom>
          <a:noFill/>
          <a:ln>
            <a:noFill/>
          </a:ln>
        </p:spPr>
      </p:pic>
    </p:spTree>
    <p:extLst>
      <p:ext uri="{BB962C8B-B14F-4D97-AF65-F5344CB8AC3E}">
        <p14:creationId xmlns:p14="http://schemas.microsoft.com/office/powerpoint/2010/main" val="122664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en-US" b="1">
                <a:solidFill>
                  <a:srgbClr val="0070C0"/>
                </a:solidFill>
              </a:rPr>
              <a:t>Basic Epidemiology Terms – Levels of Disease Frequency</a:t>
            </a:r>
            <a:endParaRPr b="1">
              <a:solidFill>
                <a:srgbClr val="0070C0"/>
              </a:solidFill>
            </a:endParaRPr>
          </a:p>
        </p:txBody>
      </p:sp>
      <p:sp>
        <p:nvSpPr>
          <p:cNvPr id="91" name="Google Shape;91;p2"/>
          <p:cNvSpPr txBox="1">
            <a:spLocks noGrp="1"/>
          </p:cNvSpPr>
          <p:nvPr>
            <p:ph type="body" idx="1"/>
          </p:nvPr>
        </p:nvSpPr>
        <p:spPr>
          <a:xfrm>
            <a:off x="838200" y="1825624"/>
            <a:ext cx="10515600" cy="491205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FF0000"/>
              </a:buClr>
              <a:buSzPct val="100000"/>
              <a:buChar char="•"/>
            </a:pPr>
            <a:r>
              <a:rPr lang="en-US" b="1" dirty="0">
                <a:solidFill>
                  <a:srgbClr val="FF0000"/>
                </a:solidFill>
              </a:rPr>
              <a:t>Endemic</a:t>
            </a:r>
            <a:r>
              <a:rPr lang="en-US" dirty="0"/>
              <a:t> – disease or condition present among a population at </a:t>
            </a:r>
            <a:r>
              <a:rPr lang="en-US" dirty="0" smtClean="0"/>
              <a:t>low level in all </a:t>
            </a:r>
            <a:r>
              <a:rPr lang="en-US" dirty="0"/>
              <a:t>times. </a:t>
            </a:r>
            <a:endParaRPr dirty="0"/>
          </a:p>
          <a:p>
            <a:pPr marL="228600" lvl="0" indent="-228600" algn="l" rtl="0">
              <a:lnSpc>
                <a:spcPct val="90000"/>
              </a:lnSpc>
              <a:spcBef>
                <a:spcPts val="1000"/>
              </a:spcBef>
              <a:spcAft>
                <a:spcPts val="0"/>
              </a:spcAft>
              <a:buClr>
                <a:srgbClr val="FF0000"/>
              </a:buClr>
              <a:buSzPct val="100000"/>
              <a:buChar char="•"/>
            </a:pPr>
            <a:r>
              <a:rPr lang="en-US" b="1" dirty="0">
                <a:solidFill>
                  <a:srgbClr val="FF0000"/>
                </a:solidFill>
              </a:rPr>
              <a:t>Hyper-endemic</a:t>
            </a:r>
            <a:r>
              <a:rPr lang="en-US" b="1" dirty="0"/>
              <a:t>-- </a:t>
            </a:r>
            <a:r>
              <a:rPr lang="en-US" dirty="0"/>
              <a:t>refers to persistent, high levels of disease occurrence.</a:t>
            </a:r>
            <a:endParaRPr dirty="0"/>
          </a:p>
          <a:p>
            <a:pPr marL="228600" lvl="0" indent="-228600" algn="l" rtl="0">
              <a:lnSpc>
                <a:spcPct val="90000"/>
              </a:lnSpc>
              <a:spcBef>
                <a:spcPts val="1000"/>
              </a:spcBef>
              <a:spcAft>
                <a:spcPts val="0"/>
              </a:spcAft>
              <a:buClr>
                <a:srgbClr val="FF0000"/>
              </a:buClr>
              <a:buSzPct val="100000"/>
              <a:buChar char="•"/>
            </a:pPr>
            <a:r>
              <a:rPr lang="en-US" b="1" dirty="0">
                <a:solidFill>
                  <a:srgbClr val="FF0000"/>
                </a:solidFill>
              </a:rPr>
              <a:t>Outbreak </a:t>
            </a:r>
            <a:r>
              <a:rPr lang="en-US" dirty="0"/>
              <a:t>– (localized epidemic) – more cases of a particular disease than expected in a given area or among a specialized group of people over a particular period of time.</a:t>
            </a:r>
            <a:endParaRPr dirty="0"/>
          </a:p>
          <a:p>
            <a:pPr marL="228600" lvl="0" indent="-228600" algn="l" rtl="0">
              <a:lnSpc>
                <a:spcPct val="90000"/>
              </a:lnSpc>
              <a:spcBef>
                <a:spcPts val="1000"/>
              </a:spcBef>
              <a:spcAft>
                <a:spcPts val="0"/>
              </a:spcAft>
              <a:buClr>
                <a:srgbClr val="FF0000"/>
              </a:buClr>
              <a:buSzPct val="100000"/>
              <a:buChar char="•"/>
            </a:pPr>
            <a:r>
              <a:rPr lang="en-US" b="1" dirty="0">
                <a:solidFill>
                  <a:srgbClr val="FF0000"/>
                </a:solidFill>
              </a:rPr>
              <a:t>Epidemic</a:t>
            </a:r>
            <a:r>
              <a:rPr lang="en-US" dirty="0"/>
              <a:t> – large numbers of people over a wide geographic area affected.</a:t>
            </a:r>
            <a:endParaRPr dirty="0"/>
          </a:p>
          <a:p>
            <a:pPr marL="228600" lvl="0" indent="-228600" algn="l" rtl="0">
              <a:lnSpc>
                <a:spcPct val="90000"/>
              </a:lnSpc>
              <a:spcBef>
                <a:spcPts val="1000"/>
              </a:spcBef>
              <a:spcAft>
                <a:spcPts val="0"/>
              </a:spcAft>
              <a:buClr>
                <a:srgbClr val="FF0000"/>
              </a:buClr>
              <a:buSzPct val="100000"/>
              <a:buChar char="•"/>
            </a:pPr>
            <a:r>
              <a:rPr lang="en-US" b="1" dirty="0">
                <a:solidFill>
                  <a:srgbClr val="FF0000"/>
                </a:solidFill>
              </a:rPr>
              <a:t>Pandemic</a:t>
            </a:r>
            <a:r>
              <a:rPr lang="en-US" dirty="0"/>
              <a:t> -An epidemic occurring over a very wide area (several countries or continents) and usually affecting a large proportion of the population. </a:t>
            </a:r>
            <a:endParaRPr dirty="0"/>
          </a:p>
          <a:p>
            <a:pPr marL="228600" lvl="0" indent="-228600" algn="l" rtl="0">
              <a:lnSpc>
                <a:spcPct val="90000"/>
              </a:lnSpc>
              <a:spcBef>
                <a:spcPts val="1000"/>
              </a:spcBef>
              <a:spcAft>
                <a:spcPts val="0"/>
              </a:spcAft>
              <a:buClr>
                <a:srgbClr val="FF0000"/>
              </a:buClr>
              <a:buSzPct val="100000"/>
              <a:buChar char="•"/>
            </a:pPr>
            <a:r>
              <a:rPr lang="en-US" b="1" dirty="0">
                <a:solidFill>
                  <a:srgbClr val="FF0000"/>
                </a:solidFill>
              </a:rPr>
              <a:t>Cluster</a:t>
            </a:r>
            <a:r>
              <a:rPr lang="en-US" dirty="0"/>
              <a:t> –refers to an aggregation of cases grouped in place and time that are suspected to be greater than the number expected, even though the expected number may not be known. </a:t>
            </a:r>
            <a:endParaRPr dirty="0"/>
          </a:p>
          <a:p>
            <a:pPr marL="228600" lvl="0" indent="-228600" algn="l" rtl="0">
              <a:lnSpc>
                <a:spcPct val="90000"/>
              </a:lnSpc>
              <a:spcBef>
                <a:spcPts val="1000"/>
              </a:spcBef>
              <a:spcAft>
                <a:spcPts val="0"/>
              </a:spcAft>
              <a:buClr>
                <a:srgbClr val="FF0000"/>
              </a:buClr>
              <a:buSzPct val="100000"/>
              <a:buChar char="•"/>
            </a:pPr>
            <a:r>
              <a:rPr lang="en-US" b="1" dirty="0">
                <a:solidFill>
                  <a:srgbClr val="FF0000"/>
                </a:solidFill>
              </a:rPr>
              <a:t>Sporadic</a:t>
            </a:r>
            <a:r>
              <a:rPr lang="en-US" dirty="0"/>
              <a:t> – a disease that occurs infrequently and irregularly.</a:t>
            </a:r>
            <a:endParaRPr dirty="0"/>
          </a:p>
        </p:txBody>
      </p:sp>
    </p:spTree>
    <p:extLst>
      <p:ext uri="{BB962C8B-B14F-4D97-AF65-F5344CB8AC3E}">
        <p14:creationId xmlns:p14="http://schemas.microsoft.com/office/powerpoint/2010/main" val="217357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Epidemiologic Characteristics</a:t>
            </a:r>
            <a:br>
              <a:rPr lang="en-US" b="1" dirty="0">
                <a:solidFill>
                  <a:srgbClr val="0070C0"/>
                </a:solidFill>
              </a:rPr>
            </a:br>
            <a:r>
              <a:rPr lang="en-US" b="1" dirty="0">
                <a:solidFill>
                  <a:srgbClr val="0070C0"/>
                </a:solidFill>
              </a:rPr>
              <a:t>of Infectious Diseases</a:t>
            </a:r>
            <a:endParaRPr lang="en-US" dirty="0">
              <a:solidFill>
                <a:srgbClr val="0070C0"/>
              </a:solidFill>
            </a:endParaRPr>
          </a:p>
        </p:txBody>
      </p:sp>
      <p:sp>
        <p:nvSpPr>
          <p:cNvPr id="3" name="Content Placeholder 2"/>
          <p:cNvSpPr>
            <a:spLocks noGrp="1"/>
          </p:cNvSpPr>
          <p:nvPr>
            <p:ph idx="1"/>
          </p:nvPr>
        </p:nvSpPr>
        <p:spPr>
          <a:xfrm>
            <a:off x="914401" y="1870364"/>
            <a:ext cx="10939548" cy="4759036"/>
          </a:xfrm>
        </p:spPr>
        <p:txBody>
          <a:bodyPr>
            <a:normAutofit lnSpcReduction="10000"/>
          </a:bodyPr>
          <a:lstStyle/>
          <a:p>
            <a:pPr marL="514350" indent="-514350">
              <a:buFont typeface="+mj-lt"/>
              <a:buAutoNum type="arabicPeriod"/>
            </a:pPr>
            <a:r>
              <a:rPr lang="en-US" b="1" dirty="0">
                <a:solidFill>
                  <a:srgbClr val="FF0000"/>
                </a:solidFill>
              </a:rPr>
              <a:t>Incubation </a:t>
            </a:r>
            <a:r>
              <a:rPr lang="en-US" b="1" dirty="0" smtClean="0">
                <a:solidFill>
                  <a:srgbClr val="FF0000"/>
                </a:solidFill>
              </a:rPr>
              <a:t>Period:</a:t>
            </a:r>
          </a:p>
          <a:p>
            <a:r>
              <a:rPr lang="en-US" dirty="0"/>
              <a:t>The incubation period of an infectious disease is </a:t>
            </a:r>
            <a:r>
              <a:rPr lang="en-US" dirty="0" smtClean="0"/>
              <a:t>the time </a:t>
            </a:r>
            <a:r>
              <a:rPr lang="en-US" dirty="0"/>
              <a:t>between exposure to an infectious agent and </a:t>
            </a:r>
            <a:r>
              <a:rPr lang="en-US" dirty="0" smtClean="0"/>
              <a:t>the onset </a:t>
            </a:r>
            <a:r>
              <a:rPr lang="en-US" dirty="0"/>
              <a:t>of symptoms or signs of infection</a:t>
            </a:r>
            <a:r>
              <a:rPr lang="en-US" dirty="0" smtClean="0"/>
              <a:t>.</a:t>
            </a:r>
          </a:p>
          <a:p>
            <a:endParaRPr lang="en-US" dirty="0"/>
          </a:p>
          <a:p>
            <a:r>
              <a:rPr lang="en-US" dirty="0" smtClean="0"/>
              <a:t>Infectious agent during incubation period do multiply until it cross a threshold </a:t>
            </a:r>
            <a:r>
              <a:rPr lang="en-US" dirty="0"/>
              <a:t>necessary to produce symptoms or </a:t>
            </a:r>
            <a:r>
              <a:rPr lang="en-US" dirty="0" smtClean="0"/>
              <a:t>laboratory evidence </a:t>
            </a:r>
            <a:r>
              <a:rPr lang="en-US" dirty="0"/>
              <a:t>of </a:t>
            </a:r>
            <a:r>
              <a:rPr lang="en-US" dirty="0" smtClean="0"/>
              <a:t>infection.</a:t>
            </a:r>
          </a:p>
          <a:p>
            <a:endParaRPr lang="en-US" dirty="0" smtClean="0"/>
          </a:p>
          <a:p>
            <a:r>
              <a:rPr lang="en-US" dirty="0"/>
              <a:t>During this stage, disease is said to be asymptomatic (no symptoms) or </a:t>
            </a:r>
            <a:r>
              <a:rPr lang="en-US" dirty="0" err="1"/>
              <a:t>inapparent</a:t>
            </a:r>
            <a:r>
              <a:rPr lang="en-US" dirty="0"/>
              <a:t>.</a:t>
            </a:r>
          </a:p>
        </p:txBody>
      </p:sp>
    </p:spTree>
    <p:extLst>
      <p:ext uri="{BB962C8B-B14F-4D97-AF65-F5344CB8AC3E}">
        <p14:creationId xmlns:p14="http://schemas.microsoft.com/office/powerpoint/2010/main" val="48599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611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0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15" y="293915"/>
            <a:ext cx="11217728" cy="6411686"/>
          </a:xfrm>
        </p:spPr>
        <p:txBody>
          <a:bodyPr>
            <a:normAutofit lnSpcReduction="10000"/>
          </a:bodyPr>
          <a:lstStyle/>
          <a:p>
            <a:r>
              <a:rPr lang="en-US" sz="3600" b="1" dirty="0">
                <a:solidFill>
                  <a:srgbClr val="0070C0"/>
                </a:solidFill>
              </a:rPr>
              <a:t>Studies of the epidemiology of infectious diseases </a:t>
            </a:r>
            <a:r>
              <a:rPr lang="en-US" sz="3600" b="1" dirty="0" smtClean="0">
                <a:solidFill>
                  <a:srgbClr val="0070C0"/>
                </a:solidFill>
              </a:rPr>
              <a:t>include evaluation </a:t>
            </a:r>
            <a:r>
              <a:rPr lang="en-US" sz="3600" b="1" dirty="0">
                <a:solidFill>
                  <a:srgbClr val="0070C0"/>
                </a:solidFill>
              </a:rPr>
              <a:t>of </a:t>
            </a:r>
            <a:r>
              <a:rPr lang="en-US" sz="3600" b="1" dirty="0" smtClean="0">
                <a:solidFill>
                  <a:srgbClr val="0070C0"/>
                </a:solidFill>
              </a:rPr>
              <a:t>the:</a:t>
            </a:r>
          </a:p>
          <a:p>
            <a:pPr marL="0" indent="0">
              <a:buNone/>
            </a:pPr>
            <a:r>
              <a:rPr lang="en-US" sz="3600" dirty="0" smtClean="0"/>
              <a:t> </a:t>
            </a:r>
          </a:p>
          <a:p>
            <a:pPr lvl="2"/>
            <a:r>
              <a:rPr lang="en-US" sz="3600" b="1" dirty="0" smtClean="0">
                <a:solidFill>
                  <a:srgbClr val="00B0F0"/>
                </a:solidFill>
              </a:rPr>
              <a:t>Disease determinants</a:t>
            </a:r>
            <a:r>
              <a:rPr lang="en-US" sz="3600" dirty="0" smtClean="0"/>
              <a:t>: Factors </a:t>
            </a:r>
            <a:r>
              <a:rPr lang="en-US" sz="3600" dirty="0"/>
              <a:t>leading </a:t>
            </a:r>
            <a:r>
              <a:rPr lang="en-US" sz="3600" dirty="0" smtClean="0"/>
              <a:t>to the disease,</a:t>
            </a:r>
          </a:p>
          <a:p>
            <a:pPr lvl="2"/>
            <a:endParaRPr lang="en-US" sz="3600" dirty="0" smtClean="0"/>
          </a:p>
          <a:p>
            <a:pPr lvl="2"/>
            <a:r>
              <a:rPr lang="en-US" sz="3600" b="1" dirty="0" smtClean="0">
                <a:solidFill>
                  <a:srgbClr val="00B0F0"/>
                </a:solidFill>
              </a:rPr>
              <a:t>Transmission</a:t>
            </a:r>
            <a:r>
              <a:rPr lang="en-US" sz="3600" dirty="0" smtClean="0"/>
              <a:t>: factors </a:t>
            </a:r>
            <a:r>
              <a:rPr lang="en-US" sz="3600" dirty="0"/>
              <a:t>affecting the transmission </a:t>
            </a:r>
            <a:r>
              <a:rPr lang="en-US" sz="3600" dirty="0" smtClean="0"/>
              <a:t>of the disease from one person to another, </a:t>
            </a:r>
            <a:r>
              <a:rPr lang="en-US" sz="3600" dirty="0"/>
              <a:t>and </a:t>
            </a:r>
            <a:endParaRPr lang="en-US" sz="3600" dirty="0" smtClean="0"/>
          </a:p>
          <a:p>
            <a:pPr lvl="2"/>
            <a:endParaRPr lang="en-US" sz="3600" dirty="0" smtClean="0"/>
          </a:p>
          <a:p>
            <a:pPr lvl="2"/>
            <a:r>
              <a:rPr lang="en-US" sz="3600" b="1" dirty="0" smtClean="0">
                <a:solidFill>
                  <a:srgbClr val="00B0F0"/>
                </a:solidFill>
              </a:rPr>
              <a:t>Symptoms</a:t>
            </a:r>
            <a:r>
              <a:rPr lang="en-US" sz="3600" dirty="0" smtClean="0"/>
              <a:t>: factors </a:t>
            </a:r>
            <a:r>
              <a:rPr lang="en-US" sz="3600" dirty="0"/>
              <a:t>associated with </a:t>
            </a:r>
            <a:r>
              <a:rPr lang="en-US" sz="3600" dirty="0" smtClean="0"/>
              <a:t>clinically recognizable </a:t>
            </a:r>
            <a:r>
              <a:rPr lang="en-US" sz="3600" dirty="0"/>
              <a:t>disease among those </a:t>
            </a:r>
            <a:r>
              <a:rPr lang="en-US" sz="3600" dirty="0" smtClean="0"/>
              <a:t>who has the disease.</a:t>
            </a:r>
            <a:endParaRPr lang="en-US" sz="3600" dirty="0"/>
          </a:p>
        </p:txBody>
      </p:sp>
    </p:spTree>
    <p:extLst>
      <p:ext uri="{BB962C8B-B14F-4D97-AF65-F5344CB8AC3E}">
        <p14:creationId xmlns:p14="http://schemas.microsoft.com/office/powerpoint/2010/main" val="2092168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964" y="639445"/>
            <a:ext cx="9867207" cy="6477000"/>
          </a:xfrm>
        </p:spPr>
        <p:txBody>
          <a:bodyPr>
            <a:normAutofit/>
          </a:bodyPr>
          <a:lstStyle/>
          <a:p>
            <a:r>
              <a:rPr lang="en-US" b="1" dirty="0">
                <a:solidFill>
                  <a:srgbClr val="0070C0"/>
                </a:solidFill>
              </a:rPr>
              <a:t>The </a:t>
            </a:r>
            <a:r>
              <a:rPr lang="en-US" b="1" dirty="0" smtClean="0">
                <a:solidFill>
                  <a:srgbClr val="00B050"/>
                </a:solidFill>
              </a:rPr>
              <a:t>incubation period </a:t>
            </a:r>
            <a:r>
              <a:rPr lang="en-US" b="1" dirty="0" smtClean="0">
                <a:solidFill>
                  <a:srgbClr val="0070C0"/>
                </a:solidFill>
              </a:rPr>
              <a:t>from person to another may vary, Why? </a:t>
            </a:r>
          </a:p>
          <a:p>
            <a:endParaRPr lang="en-US" b="1" dirty="0" smtClean="0">
              <a:solidFill>
                <a:srgbClr val="0070C0"/>
              </a:solidFill>
            </a:endParaRPr>
          </a:p>
          <a:p>
            <a:pPr lvl="1"/>
            <a:r>
              <a:rPr lang="en-US" dirty="0" smtClean="0"/>
              <a:t>The dose </a:t>
            </a:r>
            <a:r>
              <a:rPr lang="en-US" dirty="0"/>
              <a:t>or inoculum of the infectious agent, </a:t>
            </a:r>
            <a:endParaRPr lang="en-US" dirty="0" smtClean="0"/>
          </a:p>
          <a:p>
            <a:pPr lvl="1"/>
            <a:endParaRPr lang="en-US" dirty="0" smtClean="0"/>
          </a:p>
          <a:p>
            <a:pPr lvl="1"/>
            <a:r>
              <a:rPr lang="en-US" dirty="0" smtClean="0"/>
              <a:t>The </a:t>
            </a:r>
            <a:r>
              <a:rPr lang="en-US" dirty="0"/>
              <a:t>route </a:t>
            </a:r>
            <a:r>
              <a:rPr lang="en-US" dirty="0" smtClean="0"/>
              <a:t>of inoculation</a:t>
            </a:r>
            <a:r>
              <a:rPr lang="en-US" dirty="0"/>
              <a:t>, and </a:t>
            </a:r>
            <a:endParaRPr lang="en-US" dirty="0" smtClean="0"/>
          </a:p>
          <a:p>
            <a:pPr lvl="1"/>
            <a:endParaRPr lang="en-US" dirty="0" smtClean="0"/>
          </a:p>
          <a:p>
            <a:pPr lvl="1"/>
            <a:r>
              <a:rPr lang="en-US" dirty="0" smtClean="0"/>
              <a:t>The </a:t>
            </a:r>
            <a:r>
              <a:rPr lang="en-US" dirty="0"/>
              <a:t>rate of replication of the organism</a:t>
            </a:r>
            <a:r>
              <a:rPr lang="en-US" dirty="0" smtClean="0"/>
              <a:t>.</a:t>
            </a:r>
          </a:p>
          <a:p>
            <a:pPr lvl="1"/>
            <a:endParaRPr lang="en-US" dirty="0" smtClean="0"/>
          </a:p>
          <a:p>
            <a:pPr marL="457200" lvl="1" indent="0">
              <a:buNone/>
            </a:pPr>
            <a:r>
              <a:rPr lang="en-US" sz="2600" b="1" dirty="0">
                <a:solidFill>
                  <a:srgbClr val="FF0000"/>
                </a:solidFill>
              </a:rPr>
              <a:t>Infectious dose or inoculation size </a:t>
            </a:r>
            <a:r>
              <a:rPr lang="en-US" sz="2600" dirty="0"/>
              <a:t>- the amount of pathogen (measured in number of microorganisms) required to cause an infection in the host. Usually it varies according to the pathogenic agent and the consumer's age and overall health.</a:t>
            </a:r>
          </a:p>
          <a:p>
            <a:pPr lvl="1"/>
            <a:endParaRPr lang="en-US" dirty="0"/>
          </a:p>
        </p:txBody>
      </p:sp>
    </p:spTree>
    <p:extLst>
      <p:ext uri="{BB962C8B-B14F-4D97-AF65-F5344CB8AC3E}">
        <p14:creationId xmlns:p14="http://schemas.microsoft.com/office/powerpoint/2010/main" val="84833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6" y="609600"/>
            <a:ext cx="4615543" cy="6248400"/>
          </a:xfrm>
        </p:spPr>
        <p:txBody>
          <a:bodyPr>
            <a:normAutofit/>
          </a:bodyPr>
          <a:lstStyle/>
          <a:p>
            <a:r>
              <a:rPr lang="en-US" dirty="0" smtClean="0"/>
              <a:t>Incubation period </a:t>
            </a:r>
            <a:r>
              <a:rPr lang="en-US" dirty="0"/>
              <a:t>applies to vector-borne </a:t>
            </a:r>
            <a:r>
              <a:rPr lang="en-US" dirty="0" smtClean="0"/>
              <a:t>infections; it </a:t>
            </a:r>
            <a:r>
              <a:rPr lang="en-US" dirty="0"/>
              <a:t>is the time that a vector-borne agent requires </a:t>
            </a:r>
            <a:r>
              <a:rPr lang="en-US" dirty="0" smtClean="0"/>
              <a:t>for maturation </a:t>
            </a:r>
            <a:r>
              <a:rPr lang="en-US" dirty="0"/>
              <a:t>to infectivity in the vector before the </a:t>
            </a:r>
            <a:r>
              <a:rPr lang="en-US" dirty="0" smtClean="0"/>
              <a:t>organism becomes </a:t>
            </a:r>
            <a:r>
              <a:rPr lang="en-US" dirty="0"/>
              <a:t>infectious to </a:t>
            </a:r>
            <a:r>
              <a:rPr lang="en-US" dirty="0" smtClean="0"/>
              <a:t>humans, we call it </a:t>
            </a:r>
            <a:r>
              <a:rPr lang="en-US" b="1" dirty="0">
                <a:solidFill>
                  <a:srgbClr val="FF0000"/>
                </a:solidFill>
              </a:rPr>
              <a:t>The </a:t>
            </a:r>
            <a:r>
              <a:rPr lang="en-US" b="1" dirty="0" smtClean="0">
                <a:solidFill>
                  <a:srgbClr val="FF0000"/>
                </a:solidFill>
              </a:rPr>
              <a:t>extrinsic incubation </a:t>
            </a:r>
            <a:r>
              <a:rPr lang="en-US" b="1" dirty="0">
                <a:solidFill>
                  <a:srgbClr val="FF0000"/>
                </a:solidFill>
              </a:rPr>
              <a:t>period</a:t>
            </a:r>
            <a:r>
              <a:rPr lang="en-US" dirty="0" smtClean="0"/>
              <a:t>.</a:t>
            </a:r>
          </a:p>
          <a:p>
            <a:endParaRPr lang="en-US" dirty="0"/>
          </a:p>
          <a:p>
            <a:r>
              <a:rPr lang="en-US" dirty="0"/>
              <a:t>The extrinsic </a:t>
            </a:r>
            <a:r>
              <a:rPr lang="en-US" dirty="0" smtClean="0"/>
              <a:t>incubation period </a:t>
            </a:r>
            <a:r>
              <a:rPr lang="en-US" dirty="0"/>
              <a:t>can be affected by environmental conditions </a:t>
            </a:r>
            <a:r>
              <a:rPr lang="en-US" dirty="0" smtClean="0"/>
              <a:t>as well</a:t>
            </a:r>
            <a:r>
              <a:rPr lang="en-US"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304799"/>
            <a:ext cx="6204856" cy="632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48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Biologic Characteristics of the Organism</a:t>
            </a:r>
            <a:r>
              <a:rPr lang="en-US" b="1" dirty="0" smtClean="0">
                <a:solidFill>
                  <a:srgbClr val="FF0000"/>
                </a:solidFill>
              </a:rPr>
              <a:t/>
            </a:r>
            <a:br>
              <a:rPr lang="en-US" b="1" dirty="0" smtClean="0">
                <a:solidFill>
                  <a:srgbClr val="FF0000"/>
                </a:solidFill>
              </a:rPr>
            </a:br>
            <a:endParaRPr lang="en-US" dirty="0"/>
          </a:p>
        </p:txBody>
      </p:sp>
      <p:sp>
        <p:nvSpPr>
          <p:cNvPr id="3" name="Content Placeholder 2"/>
          <p:cNvSpPr>
            <a:spLocks noGrp="1"/>
          </p:cNvSpPr>
          <p:nvPr>
            <p:ph idx="1"/>
          </p:nvPr>
        </p:nvSpPr>
        <p:spPr>
          <a:xfrm>
            <a:off x="917170" y="1474124"/>
            <a:ext cx="10745585" cy="5059363"/>
          </a:xfrm>
        </p:spPr>
        <p:txBody>
          <a:bodyPr>
            <a:normAutofit fontScale="92500" lnSpcReduction="10000"/>
          </a:bodyPr>
          <a:lstStyle/>
          <a:p>
            <a:r>
              <a:rPr lang="en-US" b="1" i="1" dirty="0" smtClean="0">
                <a:solidFill>
                  <a:srgbClr val="FF0000"/>
                </a:solidFill>
              </a:rPr>
              <a:t>Infectivity </a:t>
            </a:r>
            <a:r>
              <a:rPr lang="en-US" dirty="0" smtClean="0"/>
              <a:t>refers </a:t>
            </a:r>
            <a:r>
              <a:rPr lang="en-US" dirty="0"/>
              <a:t>to the proportion of exposed persons who become infected. </a:t>
            </a:r>
            <a:endParaRPr lang="en-US" dirty="0" smtClean="0"/>
          </a:p>
          <a:p>
            <a:endParaRPr lang="en-US" dirty="0"/>
          </a:p>
          <a:p>
            <a:r>
              <a:rPr lang="en-US" b="1" i="1" dirty="0">
                <a:solidFill>
                  <a:srgbClr val="FF0000"/>
                </a:solidFill>
              </a:rPr>
              <a:t>Pathogenicity</a:t>
            </a:r>
            <a:r>
              <a:rPr lang="en-US" i="1" dirty="0"/>
              <a:t> </a:t>
            </a:r>
            <a:r>
              <a:rPr lang="en-US" dirty="0"/>
              <a:t>refers to the proportion of infected persons who develop clinical disease</a:t>
            </a:r>
            <a:r>
              <a:rPr lang="en-US" dirty="0" smtClean="0"/>
              <a:t>.</a:t>
            </a:r>
          </a:p>
          <a:p>
            <a:endParaRPr lang="en-US" dirty="0"/>
          </a:p>
          <a:p>
            <a:r>
              <a:rPr lang="en-US" b="1" i="1" dirty="0">
                <a:solidFill>
                  <a:srgbClr val="FF0000"/>
                </a:solidFill>
              </a:rPr>
              <a:t>Virulence</a:t>
            </a:r>
            <a:r>
              <a:rPr lang="en-US" i="1" dirty="0"/>
              <a:t> </a:t>
            </a:r>
            <a:r>
              <a:rPr lang="en-US" dirty="0"/>
              <a:t>refers to the proportion of persons with clinical disease who become severely ill or die.</a:t>
            </a:r>
          </a:p>
          <a:p>
            <a:pPr lvl="1"/>
            <a:r>
              <a:rPr lang="en-US" dirty="0"/>
              <a:t>Virulence can best be measured by the case fatality rate or as the proportion of clinical cases that develop severe disease</a:t>
            </a:r>
            <a:r>
              <a:rPr lang="en-US" dirty="0" smtClean="0"/>
              <a:t>.</a:t>
            </a:r>
          </a:p>
          <a:p>
            <a:pPr lvl="1"/>
            <a:endParaRPr lang="en-US" dirty="0"/>
          </a:p>
          <a:p>
            <a:r>
              <a:rPr lang="en-US" b="1" dirty="0" smtClean="0">
                <a:solidFill>
                  <a:srgbClr val="FF0000"/>
                </a:solidFill>
              </a:rPr>
              <a:t>Immunogenicity</a:t>
            </a:r>
            <a:r>
              <a:rPr lang="en-US" dirty="0" smtClean="0"/>
              <a:t> is the ability of an organism to produce an immune response after an infection that is capable of providing protection against reinfection with the same or a similar organism.</a:t>
            </a:r>
          </a:p>
          <a:p>
            <a:endParaRPr lang="en-US" dirty="0"/>
          </a:p>
          <a:p>
            <a:endParaRPr lang="en-US" dirty="0" smtClean="0"/>
          </a:p>
          <a:p>
            <a:endParaRPr lang="en-US" dirty="0" smtClean="0"/>
          </a:p>
        </p:txBody>
      </p:sp>
    </p:spTree>
    <p:extLst>
      <p:ext uri="{BB962C8B-B14F-4D97-AF65-F5344CB8AC3E}">
        <p14:creationId xmlns:p14="http://schemas.microsoft.com/office/powerpoint/2010/main" val="71146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98" y="783268"/>
            <a:ext cx="10582101" cy="592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99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9926" y="739832"/>
            <a:ext cx="9839499" cy="5715000"/>
          </a:xfrm>
        </p:spPr>
        <p:txBody>
          <a:bodyPr>
            <a:normAutofit fontScale="92500" lnSpcReduction="10000"/>
          </a:bodyPr>
          <a:lstStyle/>
          <a:p>
            <a:r>
              <a:rPr lang="en-US" sz="3600" b="1" dirty="0">
                <a:solidFill>
                  <a:srgbClr val="00B050"/>
                </a:solidFill>
              </a:rPr>
              <a:t>Herd </a:t>
            </a:r>
            <a:r>
              <a:rPr lang="en-US" sz="3600" b="1" dirty="0">
                <a:solidFill>
                  <a:srgbClr val="00B050"/>
                </a:solidFill>
              </a:rPr>
              <a:t>Immunity</a:t>
            </a:r>
          </a:p>
          <a:p>
            <a:endParaRPr lang="en-US" sz="3600" b="1" dirty="0">
              <a:solidFill>
                <a:srgbClr val="00B050"/>
              </a:solidFill>
            </a:endParaRPr>
          </a:p>
          <a:p>
            <a:r>
              <a:rPr lang="en-US" dirty="0" smtClean="0"/>
              <a:t>The </a:t>
            </a:r>
            <a:r>
              <a:rPr lang="en-US" dirty="0"/>
              <a:t>level of immunity of the population may be critical in determining whether an epidemic will occur and, therefore, the risk of infection for a susceptible individual in the </a:t>
            </a:r>
            <a:r>
              <a:rPr lang="en-US" dirty="0" smtClean="0"/>
              <a:t>population. </a:t>
            </a:r>
          </a:p>
          <a:p>
            <a:endParaRPr lang="en-US" dirty="0"/>
          </a:p>
          <a:p>
            <a:r>
              <a:rPr lang="en-US" dirty="0" smtClean="0"/>
              <a:t>If </a:t>
            </a:r>
            <a:r>
              <a:rPr lang="en-US" dirty="0"/>
              <a:t>the number of immune persons is large enough that it is unlikely that a susceptible individual will have contact with an infected person, the population is said to have </a:t>
            </a:r>
            <a:r>
              <a:rPr lang="en-US" i="1" dirty="0"/>
              <a:t>herd immunity</a:t>
            </a:r>
            <a:r>
              <a:rPr lang="en-US" dirty="0"/>
              <a:t>.</a:t>
            </a:r>
          </a:p>
          <a:p>
            <a:pPr marL="0" indent="0">
              <a:buNone/>
            </a:pPr>
            <a:endParaRPr lang="en-US" dirty="0"/>
          </a:p>
          <a:p>
            <a:r>
              <a:rPr lang="en-US" dirty="0"/>
              <a:t>What percentage of a population must be immune for herd immunity to operate? </a:t>
            </a:r>
            <a:r>
              <a:rPr lang="en-US" b="1" dirty="0" smtClean="0">
                <a:solidFill>
                  <a:srgbClr val="00B0F0"/>
                </a:solidFill>
              </a:rPr>
              <a:t>The </a:t>
            </a:r>
            <a:r>
              <a:rPr lang="en-US" b="1" dirty="0">
                <a:solidFill>
                  <a:srgbClr val="00B0F0"/>
                </a:solidFill>
              </a:rPr>
              <a:t>level of immunity required </a:t>
            </a:r>
            <a:r>
              <a:rPr lang="en-US" b="1" dirty="0" smtClean="0">
                <a:solidFill>
                  <a:srgbClr val="00B0F0"/>
                </a:solidFill>
              </a:rPr>
              <a:t>(immune individual percentages) </a:t>
            </a:r>
            <a:r>
              <a:rPr lang="en-US" dirty="0" smtClean="0"/>
              <a:t>to </a:t>
            </a:r>
            <a:r>
              <a:rPr lang="en-US" dirty="0"/>
              <a:t>attain </a:t>
            </a:r>
            <a:r>
              <a:rPr lang="en-US" dirty="0" smtClean="0"/>
              <a:t>herd immunity </a:t>
            </a:r>
            <a:r>
              <a:rPr lang="en-US" dirty="0"/>
              <a:t>depends on the characteristics of the </a:t>
            </a:r>
            <a:r>
              <a:rPr lang="en-US" dirty="0" smtClean="0"/>
              <a:t>infectious disease</a:t>
            </a:r>
            <a:r>
              <a:rPr lang="en-US" dirty="0"/>
              <a:t>.</a:t>
            </a:r>
          </a:p>
        </p:txBody>
      </p:sp>
    </p:spTree>
    <p:extLst>
      <p:ext uri="{BB962C8B-B14F-4D97-AF65-F5344CB8AC3E}">
        <p14:creationId xmlns:p14="http://schemas.microsoft.com/office/powerpoint/2010/main" val="914703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1327" y="2053245"/>
            <a:ext cx="10490034" cy="4375194"/>
          </a:xfrm>
          <a:prstGeom prst="rect">
            <a:avLst/>
          </a:prstGeom>
        </p:spPr>
      </p:pic>
      <p:sp>
        <p:nvSpPr>
          <p:cNvPr id="5" name="Rectangle 4"/>
          <p:cNvSpPr/>
          <p:nvPr/>
        </p:nvSpPr>
        <p:spPr>
          <a:xfrm>
            <a:off x="1061257" y="681335"/>
            <a:ext cx="10350103" cy="830997"/>
          </a:xfrm>
          <a:prstGeom prst="rect">
            <a:avLst/>
          </a:prstGeom>
        </p:spPr>
        <p:txBody>
          <a:bodyPr wrap="square">
            <a:spAutoFit/>
          </a:bodyPr>
          <a:lstStyle/>
          <a:p>
            <a:r>
              <a:rPr lang="en-US" sz="2400" b="1" dirty="0">
                <a:solidFill>
                  <a:srgbClr val="0070C0"/>
                </a:solidFill>
              </a:rPr>
              <a:t>Herd immunity </a:t>
            </a:r>
            <a:r>
              <a:rPr lang="en-US" sz="2400" dirty="0"/>
              <a:t>is defined as the resistance of a group of people to an attack by a disease to which a large proportion of the members of the group are immune. </a:t>
            </a:r>
          </a:p>
        </p:txBody>
      </p:sp>
    </p:spTree>
    <p:extLst>
      <p:ext uri="{BB962C8B-B14F-4D97-AF65-F5344CB8AC3E}">
        <p14:creationId xmlns:p14="http://schemas.microsoft.com/office/powerpoint/2010/main" val="4030048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4542" y="365125"/>
            <a:ext cx="8305800" cy="6278562"/>
          </a:xfrm>
          <a:prstGeom prst="rect">
            <a:avLst/>
          </a:prstGeom>
        </p:spPr>
      </p:pic>
      <p:sp>
        <p:nvSpPr>
          <p:cNvPr id="3" name="Rectangle 2"/>
          <p:cNvSpPr/>
          <p:nvPr/>
        </p:nvSpPr>
        <p:spPr>
          <a:xfrm>
            <a:off x="378229" y="1712113"/>
            <a:ext cx="2730731" cy="3970318"/>
          </a:xfrm>
          <a:prstGeom prst="rect">
            <a:avLst/>
          </a:prstGeom>
        </p:spPr>
        <p:txBody>
          <a:bodyPr wrap="square">
            <a:spAutoFit/>
          </a:bodyPr>
          <a:lstStyle/>
          <a:p>
            <a:r>
              <a:rPr lang="en-US" sz="2800" dirty="0"/>
              <a:t>If a large percentage of the population is immune, the entire population is likely to be protected, not just those who are immune.</a:t>
            </a:r>
          </a:p>
        </p:txBody>
      </p:sp>
    </p:spTree>
    <p:extLst>
      <p:ext uri="{BB962C8B-B14F-4D97-AF65-F5344CB8AC3E}">
        <p14:creationId xmlns:p14="http://schemas.microsoft.com/office/powerpoint/2010/main" val="2480286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levels of herd immunity and individual </a:t>
            </a:r>
            <a:r>
              <a:rPr lang="en-US" dirty="0" smtClean="0"/>
              <a:t>susceptibility to </a:t>
            </a:r>
            <a:r>
              <a:rPr lang="en-US" dirty="0"/>
              <a:t>infections are major epidemiologic </a:t>
            </a:r>
            <a:r>
              <a:rPr lang="en-US" dirty="0" smtClean="0"/>
              <a:t>factors that </a:t>
            </a:r>
            <a:r>
              <a:rPr lang="en-US" dirty="0"/>
              <a:t>have influenced the periodicity and </a:t>
            </a:r>
            <a:r>
              <a:rPr lang="en-US" dirty="0" smtClean="0"/>
              <a:t>secular trends </a:t>
            </a:r>
            <a:r>
              <a:rPr lang="en-US" dirty="0"/>
              <a:t>observed in many diseases, such as </a:t>
            </a:r>
            <a:r>
              <a:rPr lang="en-US" dirty="0" smtClean="0"/>
              <a:t>measles, rubella</a:t>
            </a:r>
            <a:r>
              <a:rPr lang="en-US" dirty="0"/>
              <a:t>, varicella, and polio.</a:t>
            </a:r>
          </a:p>
        </p:txBody>
      </p:sp>
    </p:spTree>
    <p:extLst>
      <p:ext uri="{BB962C8B-B14F-4D97-AF65-F5344CB8AC3E}">
        <p14:creationId xmlns:p14="http://schemas.microsoft.com/office/powerpoint/2010/main" val="1727768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0912" r="19332"/>
          <a:stretch/>
        </p:blipFill>
        <p:spPr>
          <a:xfrm>
            <a:off x="290557" y="213519"/>
            <a:ext cx="6691357" cy="6583361"/>
          </a:xfrm>
          <a:prstGeom prst="rect">
            <a:avLst/>
          </a:prstGeom>
        </p:spPr>
      </p:pic>
      <p:pic>
        <p:nvPicPr>
          <p:cNvPr id="7" name="Picture 6"/>
          <p:cNvPicPr>
            <a:picLocks noChangeAspect="1"/>
          </p:cNvPicPr>
          <p:nvPr/>
        </p:nvPicPr>
        <p:blipFill>
          <a:blip r:embed="rId3"/>
          <a:stretch>
            <a:fillRect/>
          </a:stretch>
        </p:blipFill>
        <p:spPr>
          <a:xfrm>
            <a:off x="7276744" y="2341655"/>
            <a:ext cx="4077056" cy="3804258"/>
          </a:xfrm>
          <a:prstGeom prst="rect">
            <a:avLst/>
          </a:prstGeom>
        </p:spPr>
      </p:pic>
      <p:sp>
        <p:nvSpPr>
          <p:cNvPr id="8" name="Rectangle 7"/>
          <p:cNvSpPr/>
          <p:nvPr/>
        </p:nvSpPr>
        <p:spPr>
          <a:xfrm>
            <a:off x="6739783" y="6427548"/>
            <a:ext cx="5452217" cy="369332"/>
          </a:xfrm>
          <a:prstGeom prst="rect">
            <a:avLst/>
          </a:prstGeom>
        </p:spPr>
        <p:txBody>
          <a:bodyPr wrap="square">
            <a:spAutoFit/>
          </a:bodyPr>
          <a:lstStyle/>
          <a:p>
            <a:r>
              <a:rPr lang="en-US" dirty="0">
                <a:solidFill>
                  <a:srgbClr val="0070C0"/>
                </a:solidFill>
              </a:rPr>
              <a:t>https://www.nature.com/articles/d41586-020-02278-5</a:t>
            </a:r>
          </a:p>
        </p:txBody>
      </p:sp>
      <p:sp>
        <p:nvSpPr>
          <p:cNvPr id="9" name="TextBox 8"/>
          <p:cNvSpPr txBox="1"/>
          <p:nvPr/>
        </p:nvSpPr>
        <p:spPr>
          <a:xfrm>
            <a:off x="7276744" y="771994"/>
            <a:ext cx="1828800" cy="1200329"/>
          </a:xfrm>
          <a:prstGeom prst="rect">
            <a:avLst/>
          </a:prstGeom>
          <a:noFill/>
        </p:spPr>
        <p:txBody>
          <a:bodyPr wrap="square" rtlCol="0">
            <a:spAutoFit/>
          </a:bodyPr>
          <a:lstStyle/>
          <a:p>
            <a:r>
              <a:rPr lang="en-US" sz="2400" dirty="0">
                <a:solidFill>
                  <a:srgbClr val="00B0F0"/>
                </a:solidFill>
              </a:rPr>
              <a:t>Based on Simulation study.</a:t>
            </a:r>
            <a:endParaRPr lang="en-US" sz="2400" dirty="0">
              <a:solidFill>
                <a:srgbClr val="00B0F0"/>
              </a:solidFill>
            </a:endParaRPr>
          </a:p>
        </p:txBody>
      </p:sp>
    </p:spTree>
    <p:extLst>
      <p:ext uri="{BB962C8B-B14F-4D97-AF65-F5344CB8AC3E}">
        <p14:creationId xmlns:p14="http://schemas.microsoft.com/office/powerpoint/2010/main" val="170891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Quantification of </a:t>
            </a:r>
            <a:r>
              <a:rPr lang="en-US" b="1" dirty="0" smtClean="0">
                <a:solidFill>
                  <a:srgbClr val="0070C0"/>
                </a:solidFill>
              </a:rPr>
              <a:t>Diseases</a:t>
            </a:r>
            <a:endParaRPr lang="en-US" dirty="0">
              <a:solidFill>
                <a:srgbClr val="0070C0"/>
              </a:solidFill>
            </a:endParaRPr>
          </a:p>
        </p:txBody>
      </p:sp>
      <p:sp>
        <p:nvSpPr>
          <p:cNvPr id="3" name="Content Placeholder 2"/>
          <p:cNvSpPr>
            <a:spLocks noGrp="1"/>
          </p:cNvSpPr>
          <p:nvPr>
            <p:ph idx="1"/>
          </p:nvPr>
        </p:nvSpPr>
        <p:spPr/>
        <p:txBody>
          <a:bodyPr>
            <a:normAutofit fontScale="92500"/>
          </a:bodyPr>
          <a:lstStyle/>
          <a:p>
            <a:r>
              <a:rPr lang="en-US" dirty="0"/>
              <a:t>Epidemiologists use a variety of measurements </a:t>
            </a:r>
            <a:r>
              <a:rPr lang="en-US" dirty="0" smtClean="0"/>
              <a:t>to quantify </a:t>
            </a:r>
            <a:r>
              <a:rPr lang="en-US" dirty="0"/>
              <a:t>the occurrence of </a:t>
            </a:r>
            <a:r>
              <a:rPr lang="en-US" dirty="0" smtClean="0"/>
              <a:t>disease:</a:t>
            </a:r>
          </a:p>
          <a:p>
            <a:endParaRPr lang="en-US" dirty="0" smtClean="0"/>
          </a:p>
          <a:p>
            <a:pPr lvl="1"/>
            <a:r>
              <a:rPr lang="en-US" b="1" dirty="0">
                <a:solidFill>
                  <a:srgbClr val="00B0F0"/>
                </a:solidFill>
              </a:rPr>
              <a:t>The </a:t>
            </a:r>
            <a:r>
              <a:rPr lang="en-US" b="1" dirty="0" smtClean="0">
                <a:solidFill>
                  <a:srgbClr val="00B0F0"/>
                </a:solidFill>
              </a:rPr>
              <a:t>prevalence </a:t>
            </a:r>
            <a:r>
              <a:rPr lang="en-US" dirty="0" smtClean="0"/>
              <a:t>of </a:t>
            </a:r>
            <a:r>
              <a:rPr lang="en-US" dirty="0"/>
              <a:t>disease in a population is the number of </a:t>
            </a:r>
            <a:r>
              <a:rPr lang="en-US" dirty="0" smtClean="0"/>
              <a:t>people who </a:t>
            </a:r>
            <a:r>
              <a:rPr lang="en-US" dirty="0"/>
              <a:t>are infected divided by the number of </a:t>
            </a:r>
            <a:r>
              <a:rPr lang="en-US" dirty="0" smtClean="0"/>
              <a:t>people in </a:t>
            </a:r>
            <a:r>
              <a:rPr lang="en-US" dirty="0"/>
              <a:t>the population</a:t>
            </a:r>
            <a:r>
              <a:rPr lang="en-US" dirty="0" smtClean="0"/>
              <a:t>.</a:t>
            </a:r>
          </a:p>
          <a:p>
            <a:pPr lvl="1"/>
            <a:endParaRPr lang="en-US" dirty="0"/>
          </a:p>
          <a:p>
            <a:pPr lvl="1"/>
            <a:r>
              <a:rPr lang="en-US" b="1" dirty="0">
                <a:solidFill>
                  <a:srgbClr val="00B0F0"/>
                </a:solidFill>
              </a:rPr>
              <a:t>The incidence </a:t>
            </a:r>
            <a:r>
              <a:rPr lang="en-US" dirty="0"/>
              <a:t>is </a:t>
            </a:r>
            <a:r>
              <a:rPr lang="en-US" dirty="0" smtClean="0"/>
              <a:t>either the </a:t>
            </a:r>
            <a:r>
              <a:rPr lang="en-US" dirty="0"/>
              <a:t>rate at which persons acquire the disease or </a:t>
            </a:r>
            <a:r>
              <a:rPr lang="en-US" dirty="0" smtClean="0"/>
              <a:t>the rate </a:t>
            </a:r>
            <a:r>
              <a:rPr lang="en-US" dirty="0"/>
              <a:t>at which the infectious agent is being </a:t>
            </a:r>
            <a:r>
              <a:rPr lang="en-US" dirty="0" smtClean="0"/>
              <a:t>transmitted throughout </a:t>
            </a:r>
            <a:r>
              <a:rPr lang="en-US" dirty="0"/>
              <a:t>the </a:t>
            </a:r>
            <a:r>
              <a:rPr lang="en-US" dirty="0" smtClean="0"/>
              <a:t>population.</a:t>
            </a:r>
          </a:p>
          <a:p>
            <a:pPr lvl="1"/>
            <a:endParaRPr lang="en-US" dirty="0"/>
          </a:p>
          <a:p>
            <a:r>
              <a:rPr lang="en-US" dirty="0" smtClean="0"/>
              <a:t>Both measures always include </a:t>
            </a:r>
            <a:r>
              <a:rPr lang="en-US" dirty="0"/>
              <a:t>a unit of time—the number of </a:t>
            </a:r>
            <a:r>
              <a:rPr lang="en-US" dirty="0" smtClean="0"/>
              <a:t>cases of </a:t>
            </a:r>
            <a:r>
              <a:rPr lang="en-US" dirty="0"/>
              <a:t>influenza in a given year, month, or </a:t>
            </a:r>
            <a:r>
              <a:rPr lang="en-US" dirty="0" smtClean="0"/>
              <a:t>week.</a:t>
            </a:r>
            <a:endParaRPr lang="en-US" dirty="0"/>
          </a:p>
        </p:txBody>
      </p:sp>
    </p:spTree>
    <p:extLst>
      <p:ext uri="{BB962C8B-B14F-4D97-AF65-F5344CB8AC3E}">
        <p14:creationId xmlns:p14="http://schemas.microsoft.com/office/powerpoint/2010/main" val="13716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014"/>
            <a:ext cx="10515600" cy="5082949"/>
          </a:xfrm>
        </p:spPr>
        <p:txBody>
          <a:bodyPr>
            <a:noAutofit/>
          </a:bodyPr>
          <a:lstStyle/>
          <a:p>
            <a:r>
              <a:rPr lang="en-US" sz="3600" b="1" dirty="0" smtClean="0">
                <a:solidFill>
                  <a:srgbClr val="00B050"/>
                </a:solidFill>
              </a:rPr>
              <a:t> In public health, </a:t>
            </a:r>
            <a:r>
              <a:rPr lang="en-US" sz="3600" dirty="0"/>
              <a:t>it </a:t>
            </a:r>
            <a:r>
              <a:rPr lang="en-US" sz="3600" dirty="0" smtClean="0"/>
              <a:t>is the </a:t>
            </a:r>
            <a:r>
              <a:rPr lang="en-US" sz="3600" dirty="0"/>
              <a:t>epidemiologic features—for instance, the </a:t>
            </a:r>
            <a:r>
              <a:rPr lang="en-US" sz="3600" dirty="0" smtClean="0"/>
              <a:t>prevalence, incidence</a:t>
            </a:r>
            <a:r>
              <a:rPr lang="en-US" sz="3600" dirty="0"/>
              <a:t>, transmission route, and </a:t>
            </a:r>
            <a:r>
              <a:rPr lang="en-US" sz="3600" dirty="0" smtClean="0"/>
              <a:t>susceptible populations—that </a:t>
            </a:r>
            <a:r>
              <a:rPr lang="en-US" sz="3600" dirty="0"/>
              <a:t>are of paramount importance </a:t>
            </a:r>
            <a:r>
              <a:rPr lang="en-US" sz="3600" dirty="0" smtClean="0"/>
              <a:t>in developing </a:t>
            </a:r>
            <a:r>
              <a:rPr lang="en-US" sz="3600" dirty="0"/>
              <a:t>a control program. </a:t>
            </a:r>
            <a:endParaRPr lang="en-US" sz="3600" dirty="0" smtClean="0"/>
          </a:p>
          <a:p>
            <a:pPr marL="0" indent="0">
              <a:buNone/>
            </a:pPr>
            <a:endParaRPr lang="en-US" sz="3600" dirty="0"/>
          </a:p>
          <a:p>
            <a:r>
              <a:rPr lang="en-US" sz="3600" b="1" dirty="0" smtClean="0">
                <a:solidFill>
                  <a:srgbClr val="00B050"/>
                </a:solidFill>
              </a:rPr>
              <a:t>Clinicians</a:t>
            </a:r>
            <a:r>
              <a:rPr lang="en-US" sz="3600" dirty="0" smtClean="0"/>
              <a:t> role </a:t>
            </a:r>
            <a:r>
              <a:rPr lang="en-US" sz="3600" dirty="0"/>
              <a:t>is to treat a disease may be </a:t>
            </a:r>
            <a:r>
              <a:rPr lang="en-US" sz="3600" dirty="0" smtClean="0"/>
              <a:t>more concerned </a:t>
            </a:r>
            <a:r>
              <a:rPr lang="en-US" sz="3600" dirty="0"/>
              <a:t>with the clinical symptoms or pathophysiology.</a:t>
            </a:r>
          </a:p>
        </p:txBody>
      </p:sp>
    </p:spTree>
    <p:extLst>
      <p:ext uri="{BB962C8B-B14F-4D97-AF65-F5344CB8AC3E}">
        <p14:creationId xmlns:p14="http://schemas.microsoft.com/office/powerpoint/2010/main" val="3342442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Surveillance of </a:t>
            </a:r>
            <a:r>
              <a:rPr lang="en-US" b="1" dirty="0" smtClean="0">
                <a:solidFill>
                  <a:srgbClr val="0070C0"/>
                </a:solidFill>
              </a:rPr>
              <a:t>Communicable Diseases</a:t>
            </a:r>
            <a:endParaRPr lang="en-US" dirty="0">
              <a:solidFill>
                <a:srgbClr val="0070C0"/>
              </a:solidFill>
            </a:endParaRPr>
          </a:p>
        </p:txBody>
      </p:sp>
      <p:sp>
        <p:nvSpPr>
          <p:cNvPr id="3" name="Content Placeholder 2"/>
          <p:cNvSpPr>
            <a:spLocks noGrp="1"/>
          </p:cNvSpPr>
          <p:nvPr>
            <p:ph idx="1"/>
          </p:nvPr>
        </p:nvSpPr>
        <p:spPr>
          <a:xfrm>
            <a:off x="555567" y="1690688"/>
            <a:ext cx="10117975" cy="5105400"/>
          </a:xfrm>
        </p:spPr>
        <p:txBody>
          <a:bodyPr>
            <a:normAutofit/>
          </a:bodyPr>
          <a:lstStyle/>
          <a:p>
            <a:r>
              <a:rPr lang="en-US" sz="2400" b="1" i="1" dirty="0">
                <a:solidFill>
                  <a:srgbClr val="FF0000"/>
                </a:solidFill>
              </a:rPr>
              <a:t>Surveillance </a:t>
            </a:r>
            <a:r>
              <a:rPr lang="en-US" sz="2400" dirty="0"/>
              <a:t>can be defined as the ongoing and systematic collection, collation, and analysis of data, and the dissemination of the results to those who need to know to avoid or prevent infections or epidemics</a:t>
            </a:r>
            <a:r>
              <a:rPr lang="en-US" sz="2400" dirty="0" smtClean="0"/>
              <a:t>.</a:t>
            </a:r>
          </a:p>
          <a:p>
            <a:endParaRPr lang="en-US" dirty="0"/>
          </a:p>
          <a:p>
            <a:r>
              <a:rPr lang="en-US" sz="2400" dirty="0"/>
              <a:t>A </a:t>
            </a:r>
            <a:r>
              <a:rPr lang="en-US" sz="2400" dirty="0" smtClean="0"/>
              <a:t>disease </a:t>
            </a:r>
            <a:r>
              <a:rPr lang="en-US" sz="2400" dirty="0"/>
              <a:t>surveillance system serves </a:t>
            </a:r>
            <a:r>
              <a:rPr lang="en-US" sz="2400" b="1" dirty="0">
                <a:solidFill>
                  <a:srgbClr val="00B0F0"/>
                </a:solidFill>
              </a:rPr>
              <a:t>two key functions</a:t>
            </a:r>
            <a:r>
              <a:rPr lang="en-US" sz="2400" dirty="0">
                <a:solidFill>
                  <a:srgbClr val="00B0F0"/>
                </a:solidFill>
              </a:rPr>
              <a:t>; </a:t>
            </a:r>
            <a:endParaRPr lang="en-US" sz="2400" dirty="0" smtClean="0">
              <a:solidFill>
                <a:srgbClr val="00B0F0"/>
              </a:solidFill>
            </a:endParaRPr>
          </a:p>
          <a:p>
            <a:pPr lvl="2"/>
            <a:r>
              <a:rPr lang="en-US" sz="2400" b="1" dirty="0" smtClean="0">
                <a:solidFill>
                  <a:srgbClr val="00B0F0"/>
                </a:solidFill>
              </a:rPr>
              <a:t>The early warning functions </a:t>
            </a:r>
            <a:r>
              <a:rPr lang="en-US" sz="2400" dirty="0" smtClean="0"/>
              <a:t>of surveillance are fundamental for national, regional and global health security. </a:t>
            </a:r>
          </a:p>
          <a:p>
            <a:pPr lvl="2"/>
            <a:endParaRPr lang="en-US" sz="2400" dirty="0" smtClean="0"/>
          </a:p>
          <a:p>
            <a:pPr lvl="2"/>
            <a:r>
              <a:rPr lang="en-US" sz="2400" b="1" dirty="0" smtClean="0">
                <a:solidFill>
                  <a:srgbClr val="00B0F0"/>
                </a:solidFill>
              </a:rPr>
              <a:t>The </a:t>
            </a:r>
            <a:r>
              <a:rPr lang="en-US" sz="2400" b="1" dirty="0" err="1" smtClean="0">
                <a:solidFill>
                  <a:srgbClr val="00B0F0"/>
                </a:solidFill>
              </a:rPr>
              <a:t>programme</a:t>
            </a:r>
            <a:r>
              <a:rPr lang="en-US" sz="2400" b="1" dirty="0" smtClean="0">
                <a:solidFill>
                  <a:srgbClr val="00B0F0"/>
                </a:solidFill>
              </a:rPr>
              <a:t> monitoring </a:t>
            </a:r>
            <a:r>
              <a:rPr lang="en-US" sz="2400" dirty="0" smtClean="0"/>
              <a:t>function of surveillance of communicable diseases encompasses a variety of goals such as eradication or elimination and surveillance to monitor trends of endemic diseases. </a:t>
            </a:r>
            <a:endParaRPr lang="en-US" sz="2400" dirty="0"/>
          </a:p>
        </p:txBody>
      </p:sp>
    </p:spTree>
    <p:extLst>
      <p:ext uri="{BB962C8B-B14F-4D97-AF65-F5344CB8AC3E}">
        <p14:creationId xmlns:p14="http://schemas.microsoft.com/office/powerpoint/2010/main" val="717760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70C0"/>
                </a:solidFill>
              </a:rPr>
              <a:t>Trends </a:t>
            </a:r>
            <a:r>
              <a:rPr lang="en-US" sz="4000" b="1" dirty="0">
                <a:solidFill>
                  <a:srgbClr val="0070C0"/>
                </a:solidFill>
              </a:rPr>
              <a:t>of Infectious </a:t>
            </a:r>
            <a:r>
              <a:rPr lang="en-US" sz="4000" b="1" dirty="0" smtClean="0">
                <a:solidFill>
                  <a:srgbClr val="0070C0"/>
                </a:solidFill>
              </a:rPr>
              <a:t>Diseases overtime</a:t>
            </a:r>
            <a:endParaRPr lang="en-US" sz="4000" dirty="0">
              <a:solidFill>
                <a:srgbClr val="0070C0"/>
              </a:solidFill>
            </a:endParaRPr>
          </a:p>
        </p:txBody>
      </p:sp>
      <p:sp>
        <p:nvSpPr>
          <p:cNvPr id="3" name="Content Placeholder 2"/>
          <p:cNvSpPr>
            <a:spLocks noGrp="1"/>
          </p:cNvSpPr>
          <p:nvPr>
            <p:ph idx="1"/>
          </p:nvPr>
        </p:nvSpPr>
        <p:spPr/>
        <p:txBody>
          <a:bodyPr>
            <a:normAutofit/>
          </a:bodyPr>
          <a:lstStyle/>
          <a:p>
            <a:r>
              <a:rPr lang="en-US" b="1" dirty="0">
                <a:solidFill>
                  <a:srgbClr val="00B050"/>
                </a:solidFill>
              </a:rPr>
              <a:t>Seasonal </a:t>
            </a:r>
            <a:r>
              <a:rPr lang="en-US" b="1" dirty="0" smtClean="0">
                <a:solidFill>
                  <a:srgbClr val="00B050"/>
                </a:solidFill>
              </a:rPr>
              <a:t>Variation</a:t>
            </a:r>
          </a:p>
        </p:txBody>
      </p:sp>
      <p:pic>
        <p:nvPicPr>
          <p:cNvPr id="4" name="Picture 3"/>
          <p:cNvPicPr>
            <a:picLocks noChangeAspect="1"/>
          </p:cNvPicPr>
          <p:nvPr/>
        </p:nvPicPr>
        <p:blipFill>
          <a:blip r:embed="rId2"/>
          <a:stretch>
            <a:fillRect/>
          </a:stretch>
        </p:blipFill>
        <p:spPr>
          <a:xfrm>
            <a:off x="1573877" y="2788921"/>
            <a:ext cx="8750530" cy="3727988"/>
          </a:xfrm>
          <a:prstGeom prst="rect">
            <a:avLst/>
          </a:prstGeom>
        </p:spPr>
      </p:pic>
    </p:spTree>
    <p:extLst>
      <p:ext uri="{BB962C8B-B14F-4D97-AF65-F5344CB8AC3E}">
        <p14:creationId xmlns:p14="http://schemas.microsoft.com/office/powerpoint/2010/main" val="1350923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644" y="294233"/>
            <a:ext cx="11139054" cy="4525963"/>
          </a:xfrm>
        </p:spPr>
        <p:txBody>
          <a:bodyPr>
            <a:normAutofit/>
          </a:bodyPr>
          <a:lstStyle/>
          <a:p>
            <a:r>
              <a:rPr lang="en-US" b="1" dirty="0">
                <a:solidFill>
                  <a:srgbClr val="00B050"/>
                </a:solidFill>
              </a:rPr>
              <a:t>Annual Variation</a:t>
            </a:r>
          </a:p>
          <a:p>
            <a:r>
              <a:rPr lang="en-US" sz="2400" dirty="0"/>
              <a:t>Infections exhibited marked and repetitive cyclical trends, which depended largely on an epidemic exhausting the susceptible population and another birth cohort replenishing it. </a:t>
            </a:r>
          </a:p>
          <a:p>
            <a:r>
              <a:rPr lang="en-US" sz="2400" dirty="0"/>
              <a:t>This cyclical pattern indicates persistent transmission.</a:t>
            </a:r>
          </a:p>
          <a:p>
            <a:endParaRPr lang="en-US" sz="2400" dirty="0"/>
          </a:p>
          <a:p>
            <a:endParaRPr lang="en-US" dirty="0"/>
          </a:p>
        </p:txBody>
      </p:sp>
      <p:pic>
        <p:nvPicPr>
          <p:cNvPr id="1026" name="Picture 2" descr="The annual number of reported cases of the measles in the Netherland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155" y="2655612"/>
            <a:ext cx="7531332" cy="3792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1643" y="2755365"/>
            <a:ext cx="1895301" cy="2308324"/>
          </a:xfrm>
          <a:prstGeom prst="rect">
            <a:avLst/>
          </a:prstGeom>
        </p:spPr>
        <p:txBody>
          <a:bodyPr wrap="square">
            <a:spAutoFit/>
          </a:bodyPr>
          <a:lstStyle/>
          <a:p>
            <a:r>
              <a:rPr lang="en-US" dirty="0">
                <a:solidFill>
                  <a:srgbClr val="333333"/>
                </a:solidFill>
                <a:latin typeface="Roboto"/>
              </a:rPr>
              <a:t>The annual number of reported cases of the measles in the Netherlands in the period 1976–2014.</a:t>
            </a:r>
            <a:endParaRPr lang="en-US" dirty="0"/>
          </a:p>
        </p:txBody>
      </p:sp>
    </p:spTree>
    <p:extLst>
      <p:ext uri="{BB962C8B-B14F-4D97-AF65-F5344CB8AC3E}">
        <p14:creationId xmlns:p14="http://schemas.microsoft.com/office/powerpoint/2010/main" val="361639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Variations of Infectious Diseases Over Decades</a:t>
            </a:r>
            <a:endParaRPr lang="en-US" dirty="0">
              <a:solidFill>
                <a:srgbClr val="7030A0"/>
              </a:solidFill>
            </a:endParaRPr>
          </a:p>
        </p:txBody>
      </p:sp>
      <p:sp>
        <p:nvSpPr>
          <p:cNvPr id="3" name="Content Placeholder 2"/>
          <p:cNvSpPr>
            <a:spLocks noGrp="1"/>
          </p:cNvSpPr>
          <p:nvPr>
            <p:ph idx="1"/>
          </p:nvPr>
        </p:nvSpPr>
        <p:spPr>
          <a:xfrm>
            <a:off x="1981200" y="1524001"/>
            <a:ext cx="8229600" cy="4602163"/>
          </a:xfrm>
        </p:spPr>
        <p:txBody>
          <a:bodyPr>
            <a:normAutofit/>
          </a:bodyPr>
          <a:lstStyle/>
          <a:p>
            <a:r>
              <a:rPr lang="en-US" dirty="0"/>
              <a:t>After 1800s, there is at dramatic reduction in mortality rate that attributed to reduction in infectious diseases mortality. </a:t>
            </a:r>
          </a:p>
          <a:p>
            <a:endParaRPr lang="en-US" dirty="0"/>
          </a:p>
          <a:p>
            <a:endParaRPr lang="en-US" dirty="0"/>
          </a:p>
        </p:txBody>
      </p:sp>
      <p:pic>
        <p:nvPicPr>
          <p:cNvPr id="4" name="Picture 3"/>
          <p:cNvPicPr>
            <a:picLocks noChangeAspect="1"/>
          </p:cNvPicPr>
          <p:nvPr/>
        </p:nvPicPr>
        <p:blipFill>
          <a:blip r:embed="rId2"/>
          <a:stretch>
            <a:fillRect/>
          </a:stretch>
        </p:blipFill>
        <p:spPr>
          <a:xfrm>
            <a:off x="2362201" y="2897916"/>
            <a:ext cx="7667625" cy="3960084"/>
          </a:xfrm>
          <a:prstGeom prst="rect">
            <a:avLst/>
          </a:prstGeom>
        </p:spPr>
      </p:pic>
    </p:spTree>
    <p:extLst>
      <p:ext uri="{BB962C8B-B14F-4D97-AF65-F5344CB8AC3E}">
        <p14:creationId xmlns:p14="http://schemas.microsoft.com/office/powerpoint/2010/main" val="456782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07" y="731520"/>
            <a:ext cx="10354887" cy="960438"/>
          </a:xfrm>
        </p:spPr>
        <p:txBody>
          <a:bodyPr>
            <a:noAutofit/>
          </a:bodyPr>
          <a:lstStyle/>
          <a:p>
            <a:pPr algn="l"/>
            <a:r>
              <a:rPr lang="en-US" sz="3600" dirty="0">
                <a:solidFill>
                  <a:srgbClr val="0070C0"/>
                </a:solidFill>
              </a:rPr>
              <a:t>What caused these remarkable reductions in the mortality from common infectious diseases?</a:t>
            </a:r>
          </a:p>
        </p:txBody>
      </p:sp>
      <p:sp>
        <p:nvSpPr>
          <p:cNvPr id="3" name="Content Placeholder 2"/>
          <p:cNvSpPr>
            <a:spLocks noGrp="1"/>
          </p:cNvSpPr>
          <p:nvPr>
            <p:ph idx="1"/>
          </p:nvPr>
        </p:nvSpPr>
        <p:spPr>
          <a:xfrm>
            <a:off x="875607" y="2438401"/>
            <a:ext cx="9598429" cy="3687763"/>
          </a:xfrm>
        </p:spPr>
        <p:txBody>
          <a:bodyPr>
            <a:normAutofit/>
          </a:bodyPr>
          <a:lstStyle/>
          <a:p>
            <a:pPr marL="0" indent="0">
              <a:buNone/>
            </a:pPr>
            <a:r>
              <a:rPr lang="en-US" dirty="0" smtClean="0"/>
              <a:t>One might surmise </a:t>
            </a:r>
            <a:r>
              <a:rPr lang="en-US" dirty="0"/>
              <a:t>that the development of modern </a:t>
            </a:r>
            <a:r>
              <a:rPr lang="en-US" dirty="0" smtClean="0"/>
              <a:t>microbiology with </a:t>
            </a:r>
            <a:r>
              <a:rPr lang="en-US" dirty="0"/>
              <a:t>the understanding the discipline provided </a:t>
            </a:r>
            <a:r>
              <a:rPr lang="en-US" dirty="0" smtClean="0"/>
              <a:t>about </a:t>
            </a:r>
            <a:r>
              <a:rPr lang="en-US" dirty="0"/>
              <a:t>the pathogenesis of specific infections led to the </a:t>
            </a:r>
            <a:r>
              <a:rPr lang="en-US" dirty="0" smtClean="0"/>
              <a:t>creation of </a:t>
            </a:r>
            <a:r>
              <a:rPr lang="en-US" dirty="0"/>
              <a:t>vaccines and effective antibiotics to prevent </a:t>
            </a:r>
            <a:r>
              <a:rPr lang="en-US" dirty="0" smtClean="0"/>
              <a:t>or treat </a:t>
            </a:r>
            <a:r>
              <a:rPr lang="en-US" dirty="0"/>
              <a:t>infections.</a:t>
            </a:r>
          </a:p>
        </p:txBody>
      </p:sp>
    </p:spTree>
    <p:extLst>
      <p:ext uri="{BB962C8B-B14F-4D97-AF65-F5344CB8AC3E}">
        <p14:creationId xmlns:p14="http://schemas.microsoft.com/office/powerpoint/2010/main" val="3803107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74639"/>
            <a:ext cx="8229600" cy="5851525"/>
          </a:xfrm>
        </p:spPr>
        <p:txBody>
          <a:bodyPr/>
          <a:lstStyle/>
          <a:p>
            <a:r>
              <a:rPr lang="en-US" dirty="0"/>
              <a:t>In reality, for most of these </a:t>
            </a:r>
            <a:r>
              <a:rPr lang="en-US" dirty="0" smtClean="0"/>
              <a:t>infections, the </a:t>
            </a:r>
            <a:r>
              <a:rPr lang="en-US" dirty="0"/>
              <a:t>evidence suggests a more complex scenario.</a:t>
            </a:r>
          </a:p>
        </p:txBody>
      </p:sp>
      <p:pic>
        <p:nvPicPr>
          <p:cNvPr id="5" name="Picture 4"/>
          <p:cNvPicPr>
            <a:picLocks noChangeAspect="1"/>
          </p:cNvPicPr>
          <p:nvPr/>
        </p:nvPicPr>
        <p:blipFill>
          <a:blip r:embed="rId2"/>
          <a:stretch>
            <a:fillRect/>
          </a:stretch>
        </p:blipFill>
        <p:spPr>
          <a:xfrm>
            <a:off x="1600199" y="1443765"/>
            <a:ext cx="9572105" cy="4983163"/>
          </a:xfrm>
          <a:prstGeom prst="rect">
            <a:avLst/>
          </a:prstGeom>
        </p:spPr>
      </p:pic>
    </p:spTree>
    <p:extLst>
      <p:ext uri="{BB962C8B-B14F-4D97-AF65-F5344CB8AC3E}">
        <p14:creationId xmlns:p14="http://schemas.microsoft.com/office/powerpoint/2010/main" val="755858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0935" cy="1325563"/>
          </a:xfrm>
        </p:spPr>
        <p:txBody>
          <a:bodyPr>
            <a:normAutofit/>
          </a:bodyPr>
          <a:lstStyle/>
          <a:p>
            <a:r>
              <a:rPr lang="en-US" sz="4000" dirty="0">
                <a:solidFill>
                  <a:srgbClr val="0070C0"/>
                </a:solidFill>
              </a:rPr>
              <a:t>What might account for these declines in mortality?</a:t>
            </a:r>
          </a:p>
        </p:txBody>
      </p:sp>
      <p:sp>
        <p:nvSpPr>
          <p:cNvPr id="3" name="Content Placeholder 2"/>
          <p:cNvSpPr>
            <a:spLocks noGrp="1"/>
          </p:cNvSpPr>
          <p:nvPr>
            <p:ph idx="1"/>
          </p:nvPr>
        </p:nvSpPr>
        <p:spPr>
          <a:xfrm>
            <a:off x="838200" y="1961804"/>
            <a:ext cx="10267604" cy="4896196"/>
          </a:xfrm>
        </p:spPr>
        <p:txBody>
          <a:bodyPr>
            <a:normAutofit fontScale="85000" lnSpcReduction="10000"/>
          </a:bodyPr>
          <a:lstStyle/>
          <a:p>
            <a:r>
              <a:rPr lang="en-US" dirty="0" smtClean="0"/>
              <a:t>In Africa, some</a:t>
            </a:r>
            <a:r>
              <a:rPr lang="en-US" dirty="0"/>
              <a:t> </a:t>
            </a:r>
            <a:r>
              <a:rPr lang="en-US" dirty="0" smtClean="0"/>
              <a:t>of </a:t>
            </a:r>
            <a:r>
              <a:rPr lang="en-US" dirty="0"/>
              <a:t>these diseases still have high mortality in </a:t>
            </a:r>
            <a:r>
              <a:rPr lang="en-US" dirty="0" smtClean="0"/>
              <a:t>certain populations</a:t>
            </a:r>
            <a:r>
              <a:rPr lang="en-US" dirty="0"/>
              <a:t>. </a:t>
            </a:r>
            <a:endParaRPr lang="en-US" dirty="0" smtClean="0"/>
          </a:p>
          <a:p>
            <a:endParaRPr lang="en-US" dirty="0" smtClean="0"/>
          </a:p>
          <a:p>
            <a:r>
              <a:rPr lang="en-US" dirty="0" smtClean="0"/>
              <a:t>For </a:t>
            </a:r>
            <a:r>
              <a:rPr lang="en-US" dirty="0"/>
              <a:t>example, measles, which </a:t>
            </a:r>
            <a:r>
              <a:rPr lang="en-US" dirty="0" smtClean="0"/>
              <a:t>is rarely </a:t>
            </a:r>
            <a:r>
              <a:rPr lang="en-US" dirty="0"/>
              <a:t>fatal when it occurs in children in the </a:t>
            </a:r>
            <a:r>
              <a:rPr lang="en-US" dirty="0" smtClean="0"/>
              <a:t>United States</a:t>
            </a:r>
            <a:r>
              <a:rPr lang="en-US" dirty="0"/>
              <a:t>, is still associated with a 15–20% </a:t>
            </a:r>
            <a:r>
              <a:rPr lang="en-US" dirty="0" smtClean="0"/>
              <a:t>mortality rate </a:t>
            </a:r>
            <a:r>
              <a:rPr lang="en-US" dirty="0"/>
              <a:t>in infants and children in sub-Saharan Africa.</a:t>
            </a:r>
          </a:p>
          <a:p>
            <a:endParaRPr lang="en-US" dirty="0" smtClean="0"/>
          </a:p>
          <a:p>
            <a:r>
              <a:rPr lang="en-US" dirty="0" smtClean="0"/>
              <a:t>Hypotheses </a:t>
            </a:r>
            <a:r>
              <a:rPr lang="en-US" dirty="0"/>
              <a:t>to explain this difference have </a:t>
            </a:r>
            <a:r>
              <a:rPr lang="en-US" b="1" dirty="0" smtClean="0">
                <a:solidFill>
                  <a:srgbClr val="0070C0"/>
                </a:solidFill>
              </a:rPr>
              <a:t>included poorer </a:t>
            </a:r>
            <a:r>
              <a:rPr lang="en-US" b="1" dirty="0">
                <a:solidFill>
                  <a:srgbClr val="0070C0"/>
                </a:solidFill>
              </a:rPr>
              <a:t>nutritional status, earlier ages at </a:t>
            </a:r>
            <a:r>
              <a:rPr lang="en-US" b="1" dirty="0" smtClean="0">
                <a:solidFill>
                  <a:srgbClr val="0070C0"/>
                </a:solidFill>
              </a:rPr>
              <a:t>exposure, other </a:t>
            </a:r>
            <a:r>
              <a:rPr lang="en-US" b="1" dirty="0">
                <a:solidFill>
                  <a:srgbClr val="0070C0"/>
                </a:solidFill>
              </a:rPr>
              <a:t>concomitant infections, higher </a:t>
            </a:r>
            <a:r>
              <a:rPr lang="en-US" b="1" dirty="0" smtClean="0">
                <a:solidFill>
                  <a:srgbClr val="0070C0"/>
                </a:solidFill>
              </a:rPr>
              <a:t>infectious dose</a:t>
            </a:r>
            <a:r>
              <a:rPr lang="en-US" b="1" dirty="0">
                <a:solidFill>
                  <a:srgbClr val="0070C0"/>
                </a:solidFill>
              </a:rPr>
              <a:t>, and greater crowding</a:t>
            </a:r>
            <a:r>
              <a:rPr lang="en-US" dirty="0"/>
              <a:t> during epidemic </a:t>
            </a:r>
            <a:r>
              <a:rPr lang="en-US" dirty="0" smtClean="0"/>
              <a:t>spread among </a:t>
            </a:r>
            <a:r>
              <a:rPr lang="en-US" dirty="0"/>
              <a:t>infants </a:t>
            </a:r>
            <a:r>
              <a:rPr lang="en-US" dirty="0" smtClean="0"/>
              <a:t>in Africa. </a:t>
            </a:r>
          </a:p>
          <a:p>
            <a:endParaRPr lang="en-US" dirty="0"/>
          </a:p>
          <a:p>
            <a:r>
              <a:rPr lang="en-US" dirty="0" smtClean="0"/>
              <a:t>Clearly</a:t>
            </a:r>
            <a:r>
              <a:rPr lang="en-US" dirty="0"/>
              <a:t>, </a:t>
            </a:r>
            <a:r>
              <a:rPr lang="en-US" b="1" dirty="0">
                <a:solidFill>
                  <a:srgbClr val="0070C0"/>
                </a:solidFill>
              </a:rPr>
              <a:t>the complex </a:t>
            </a:r>
            <a:r>
              <a:rPr lang="en-US" b="1" dirty="0" smtClean="0">
                <a:solidFill>
                  <a:srgbClr val="0070C0"/>
                </a:solidFill>
              </a:rPr>
              <a:t>changes that </a:t>
            </a:r>
            <a:r>
              <a:rPr lang="en-US" b="1" dirty="0">
                <a:solidFill>
                  <a:srgbClr val="0070C0"/>
                </a:solidFill>
              </a:rPr>
              <a:t>have occurred in society, hygiene, and </a:t>
            </a:r>
            <a:r>
              <a:rPr lang="en-US" b="1" dirty="0" smtClean="0">
                <a:solidFill>
                  <a:srgbClr val="0070C0"/>
                </a:solidFill>
              </a:rPr>
              <a:t>lifestyle </a:t>
            </a:r>
            <a:r>
              <a:rPr lang="en-US" dirty="0" smtClean="0"/>
              <a:t>in </a:t>
            </a:r>
            <a:r>
              <a:rPr lang="en-US" dirty="0"/>
              <a:t>the United States and in Europe during the </a:t>
            </a:r>
            <a:r>
              <a:rPr lang="en-US" dirty="0" smtClean="0"/>
              <a:t>late 1800s </a:t>
            </a:r>
            <a:r>
              <a:rPr lang="en-US" dirty="0"/>
              <a:t>and early 1900s have had a profound </a:t>
            </a:r>
            <a:r>
              <a:rPr lang="en-US" dirty="0" smtClean="0"/>
              <a:t>effect on </a:t>
            </a:r>
            <a:r>
              <a:rPr lang="en-US" dirty="0"/>
              <a:t>these diseases</a:t>
            </a:r>
            <a:r>
              <a:rPr lang="en-US" dirty="0" smtClean="0"/>
              <a:t>.</a:t>
            </a:r>
            <a:endParaRPr lang="en-US" dirty="0"/>
          </a:p>
        </p:txBody>
      </p:sp>
    </p:spTree>
    <p:extLst>
      <p:ext uri="{BB962C8B-B14F-4D97-AF65-F5344CB8AC3E}">
        <p14:creationId xmlns:p14="http://schemas.microsoft.com/office/powerpoint/2010/main" val="2927654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Questions</a:t>
            </a:r>
            <a:endParaRPr lang="en-US" b="1" dirty="0">
              <a:solidFill>
                <a:schemeClr val="accent2"/>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083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rPr>
              <a:t>Epidemiologic Triad</a:t>
            </a:r>
            <a:br>
              <a:rPr lang="en-US" sz="4000" b="1" dirty="0">
                <a:solidFill>
                  <a:srgbClr val="0070C0"/>
                </a:solidFill>
              </a:rPr>
            </a:br>
            <a:r>
              <a:rPr lang="en-US" sz="4000" b="1" dirty="0">
                <a:solidFill>
                  <a:srgbClr val="7030A0"/>
                </a:solidFill>
              </a:rPr>
              <a:t>Agent, host, and the environment</a:t>
            </a:r>
            <a:endParaRPr lang="en-US" sz="40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1541039" y="1690688"/>
            <a:ext cx="9109922" cy="5037251"/>
          </a:xfrm>
          <a:prstGeom prst="rect">
            <a:avLst/>
          </a:prstGeom>
        </p:spPr>
      </p:pic>
    </p:spTree>
    <p:extLst>
      <p:ext uri="{BB962C8B-B14F-4D97-AF65-F5344CB8AC3E}">
        <p14:creationId xmlns:p14="http://schemas.microsoft.com/office/powerpoint/2010/main" val="237494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8457"/>
            <a:ext cx="10515600" cy="5682343"/>
          </a:xfrm>
        </p:spPr>
        <p:txBody>
          <a:bodyPr>
            <a:normAutofit/>
          </a:bodyPr>
          <a:lstStyle/>
          <a:p>
            <a:r>
              <a:rPr lang="en-US" b="1" dirty="0">
                <a:solidFill>
                  <a:srgbClr val="7030A0"/>
                </a:solidFill>
              </a:rPr>
              <a:t>Agents</a:t>
            </a:r>
            <a:r>
              <a:rPr lang="en-US" dirty="0"/>
              <a:t> are biological, physical, and chemical factors whose presence, absence, or relative amount (too much or too little) are necessary for disease to </a:t>
            </a:r>
            <a:r>
              <a:rPr lang="en-US" dirty="0" smtClean="0"/>
              <a:t>occur.</a:t>
            </a:r>
            <a:r>
              <a:rPr lang="en-US" dirty="0"/>
              <a:t> </a:t>
            </a:r>
            <a:endParaRPr lang="en-US" dirty="0" smtClean="0"/>
          </a:p>
          <a:p>
            <a:endParaRPr lang="en-US" dirty="0" smtClean="0"/>
          </a:p>
          <a:p>
            <a:r>
              <a:rPr lang="en-US" b="1" dirty="0" smtClean="0">
                <a:solidFill>
                  <a:srgbClr val="7030A0"/>
                </a:solidFill>
              </a:rPr>
              <a:t>Host </a:t>
            </a:r>
            <a:r>
              <a:rPr lang="en-US" b="1" dirty="0">
                <a:solidFill>
                  <a:srgbClr val="7030A0"/>
                </a:solidFill>
              </a:rPr>
              <a:t>factors</a:t>
            </a:r>
            <a:r>
              <a:rPr lang="en-US" dirty="0"/>
              <a:t> include personal characteristics and behaviors, genetic predispositions, and immunologic and other susceptibility-related factors that influence the likelihood or severity of disease. Host factors can be physiological, anatomical, genetic, behavioral, occupational, or constitutional. </a:t>
            </a:r>
            <a:endParaRPr lang="en-US" dirty="0" smtClean="0"/>
          </a:p>
          <a:p>
            <a:endParaRPr lang="en-US" dirty="0" smtClean="0"/>
          </a:p>
          <a:p>
            <a:r>
              <a:rPr lang="en-US" b="1" dirty="0" smtClean="0">
                <a:solidFill>
                  <a:srgbClr val="7030A0"/>
                </a:solidFill>
              </a:rPr>
              <a:t>Environmental </a:t>
            </a:r>
            <a:r>
              <a:rPr lang="en-US" b="1" dirty="0">
                <a:solidFill>
                  <a:srgbClr val="7030A0"/>
                </a:solidFill>
              </a:rPr>
              <a:t>factors</a:t>
            </a:r>
            <a:r>
              <a:rPr lang="en-US" dirty="0"/>
              <a:t> are external conditions other than the agent that contribute to the disease process. Environmental factors can be physical, biological, social, economic, or political in nature.</a:t>
            </a:r>
          </a:p>
        </p:txBody>
      </p:sp>
    </p:spTree>
    <p:extLst>
      <p:ext uri="{BB962C8B-B14F-4D97-AF65-F5344CB8AC3E}">
        <p14:creationId xmlns:p14="http://schemas.microsoft.com/office/powerpoint/2010/main" val="38001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08314" y="365124"/>
            <a:ext cx="9323615" cy="6492875"/>
          </a:xfrm>
          <a:prstGeom prst="rect">
            <a:avLst/>
          </a:prstGeom>
        </p:spPr>
      </p:pic>
    </p:spTree>
    <p:extLst>
      <p:ext uri="{BB962C8B-B14F-4D97-AF65-F5344CB8AC3E}">
        <p14:creationId xmlns:p14="http://schemas.microsoft.com/office/powerpoint/2010/main" val="396572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Epidemiologic </a:t>
            </a:r>
            <a:r>
              <a:rPr lang="en-US" b="1" dirty="0">
                <a:solidFill>
                  <a:srgbClr val="0070C0"/>
                </a:solidFill>
              </a:rPr>
              <a:t>homeostasis</a:t>
            </a:r>
            <a:endParaRPr lang="en-US" dirty="0">
              <a:solidFill>
                <a:srgbClr val="0070C0"/>
              </a:solidFill>
            </a:endParaRPr>
          </a:p>
        </p:txBody>
      </p:sp>
      <p:sp>
        <p:nvSpPr>
          <p:cNvPr id="3" name="Content Placeholder 2"/>
          <p:cNvSpPr>
            <a:spLocks noGrp="1"/>
          </p:cNvSpPr>
          <p:nvPr>
            <p:ph idx="1"/>
          </p:nvPr>
        </p:nvSpPr>
        <p:spPr>
          <a:xfrm>
            <a:off x="1045029" y="1600200"/>
            <a:ext cx="9911442" cy="5105400"/>
          </a:xfrm>
        </p:spPr>
        <p:txBody>
          <a:bodyPr>
            <a:normAutofit/>
          </a:bodyPr>
          <a:lstStyle/>
          <a:p>
            <a:pPr fontAlgn="base"/>
            <a:r>
              <a:rPr lang="en-US" sz="3200" dirty="0"/>
              <a:t>Over time, an </a:t>
            </a:r>
            <a:r>
              <a:rPr lang="en-US" sz="3200" b="1" dirty="0"/>
              <a:t>epidemiologic homeostasis</a:t>
            </a:r>
            <a:r>
              <a:rPr lang="en-US" sz="3200" dirty="0"/>
              <a:t> may form as agent, host, and environmental factors reach </a:t>
            </a:r>
            <a:r>
              <a:rPr lang="en-US" sz="3200" dirty="0" smtClean="0"/>
              <a:t>equilibrium (balance). </a:t>
            </a:r>
          </a:p>
          <a:p>
            <a:pPr fontAlgn="base"/>
            <a:endParaRPr lang="en-US" sz="3200" dirty="0"/>
          </a:p>
          <a:p>
            <a:pPr fontAlgn="base"/>
            <a:r>
              <a:rPr lang="en-US" sz="3200" dirty="0" smtClean="0"/>
              <a:t>When </a:t>
            </a:r>
            <a:r>
              <a:rPr lang="en-US" sz="3200" dirty="0"/>
              <a:t>an element contributing to the epidemiologic equilibrium is disturbed, the population may experience an increase or decrease in disease occurrence. </a:t>
            </a:r>
            <a:endParaRPr lang="en-US" sz="3200" dirty="0" smtClean="0"/>
          </a:p>
          <a:p>
            <a:pPr fontAlgn="base"/>
            <a:endParaRPr lang="en-US" dirty="0"/>
          </a:p>
          <a:p>
            <a:endParaRPr lang="en-US" dirty="0"/>
          </a:p>
        </p:txBody>
      </p:sp>
    </p:spTree>
    <p:extLst>
      <p:ext uri="{BB962C8B-B14F-4D97-AF65-F5344CB8AC3E}">
        <p14:creationId xmlns:p14="http://schemas.microsoft.com/office/powerpoint/2010/main" val="26653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10515600" cy="1325563"/>
          </a:xfrm>
        </p:spPr>
        <p:txBody>
          <a:bodyPr>
            <a:noAutofit/>
          </a:bodyPr>
          <a:lstStyle/>
          <a:p>
            <a:r>
              <a:rPr lang="en-US" sz="3600" dirty="0">
                <a:solidFill>
                  <a:srgbClr val="0070C0"/>
                </a:solidFill>
              </a:rPr>
              <a:t>Agent, host, and environmental homeostasis and imbalance.</a:t>
            </a:r>
          </a:p>
        </p:txBody>
      </p:sp>
      <p:sp>
        <p:nvSpPr>
          <p:cNvPr id="3" name="Content Placeholder 2"/>
          <p:cNvSpPr>
            <a:spLocks noGrp="1"/>
          </p:cNvSpPr>
          <p:nvPr>
            <p:ph idx="1"/>
          </p:nvPr>
        </p:nvSpPr>
        <p:spPr>
          <a:xfrm>
            <a:off x="838200" y="1690688"/>
            <a:ext cx="10515600" cy="4351338"/>
          </a:xfrm>
        </p:spPr>
        <p:txBody>
          <a:bodyPr/>
          <a:lstStyle/>
          <a:p>
            <a:r>
              <a:rPr lang="en-US" sz="2400" dirty="0"/>
              <a:t>Causal forces can strengthen, weaken, or cancel-out each other, tipping the epidemiologic balance in favor of the host or in favor of the disease causing agent.</a:t>
            </a:r>
          </a:p>
        </p:txBody>
      </p:sp>
      <p:pic>
        <p:nvPicPr>
          <p:cNvPr id="4" name="Picture 3"/>
          <p:cNvPicPr>
            <a:picLocks noChangeAspect="1"/>
          </p:cNvPicPr>
          <p:nvPr/>
        </p:nvPicPr>
        <p:blipFill>
          <a:blip r:embed="rId2"/>
          <a:stretch>
            <a:fillRect/>
          </a:stretch>
        </p:blipFill>
        <p:spPr>
          <a:xfrm>
            <a:off x="2155371" y="2596243"/>
            <a:ext cx="8507186" cy="4109357"/>
          </a:xfrm>
          <a:prstGeom prst="rect">
            <a:avLst/>
          </a:prstGeom>
        </p:spPr>
      </p:pic>
    </p:spTree>
    <p:extLst>
      <p:ext uri="{BB962C8B-B14F-4D97-AF65-F5344CB8AC3E}">
        <p14:creationId xmlns:p14="http://schemas.microsoft.com/office/powerpoint/2010/main" val="3588242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2427</Words>
  <Application>Microsoft Office PowerPoint</Application>
  <PresentationFormat>Widescreen</PresentationFormat>
  <Paragraphs>196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Roboto</vt:lpstr>
      <vt:lpstr>Office Theme</vt:lpstr>
      <vt:lpstr>The Dynamics of disease Transmission</vt:lpstr>
      <vt:lpstr>What is epidemiology?</vt:lpstr>
      <vt:lpstr>PowerPoint Presentation</vt:lpstr>
      <vt:lpstr>PowerPoint Presentation</vt:lpstr>
      <vt:lpstr>Epidemiologic Triad Agent, host, and the environment</vt:lpstr>
      <vt:lpstr>PowerPoint Presentation</vt:lpstr>
      <vt:lpstr>PowerPoint Presentation</vt:lpstr>
      <vt:lpstr>Epidemiologic homeostasis</vt:lpstr>
      <vt:lpstr>Agent, host, and environmental homeostasis and imbalance.</vt:lpstr>
      <vt:lpstr>PowerPoint Presentation</vt:lpstr>
      <vt:lpstr>The chain of infection</vt:lpstr>
      <vt:lpstr>PowerPoint Presentation</vt:lpstr>
      <vt:lpstr>PowerPoint Presentation</vt:lpstr>
      <vt:lpstr>Mode of transmission</vt:lpstr>
      <vt:lpstr>PowerPoint Presentation</vt:lpstr>
      <vt:lpstr>PowerPoint Presentation</vt:lpstr>
      <vt:lpstr>Infectious Diseases Transmitted by More Than One Means</vt:lpstr>
      <vt:lpstr>Natural History and Spectrum of Disease</vt:lpstr>
      <vt:lpstr>The epidemiologic iceberg </vt:lpstr>
      <vt:lpstr>PowerPoint Presentation</vt:lpstr>
      <vt:lpstr>The Ice-berg at Individual level ….</vt:lpstr>
      <vt:lpstr>Clinical and Subclinical Disease</vt:lpstr>
      <vt:lpstr>PowerPoint Presentation</vt:lpstr>
      <vt:lpstr>PowerPoint Presentation</vt:lpstr>
      <vt:lpstr>PowerPoint Presentation</vt:lpstr>
      <vt:lpstr>Endemic, Epidemic, and Pandemic</vt:lpstr>
      <vt:lpstr>Basic Epidemiology Terms – Levels of Disease Frequency</vt:lpstr>
      <vt:lpstr>Epidemiologic Characteristics of Infectious Diseases</vt:lpstr>
      <vt:lpstr>PowerPoint Presentation</vt:lpstr>
      <vt:lpstr>PowerPoint Presentation</vt:lpstr>
      <vt:lpstr>PowerPoint Presentation</vt:lpstr>
      <vt:lpstr>Biologic Characteristics of the Organism </vt:lpstr>
      <vt:lpstr>PowerPoint Presentation</vt:lpstr>
      <vt:lpstr>PowerPoint Presentation</vt:lpstr>
      <vt:lpstr>PowerPoint Presentation</vt:lpstr>
      <vt:lpstr>PowerPoint Presentation</vt:lpstr>
      <vt:lpstr>PowerPoint Presentation</vt:lpstr>
      <vt:lpstr>PowerPoint Presentation</vt:lpstr>
      <vt:lpstr>Quantification of Diseases</vt:lpstr>
      <vt:lpstr>Surveillance of Communicable Diseases</vt:lpstr>
      <vt:lpstr>Trends of Infectious Diseases overtime</vt:lpstr>
      <vt:lpstr>PowerPoint Presentation</vt:lpstr>
      <vt:lpstr>Variations of Infectious Diseases Over Decades</vt:lpstr>
      <vt:lpstr>What caused these remarkable reductions in the mortality from common infectious diseases?</vt:lpstr>
      <vt:lpstr>PowerPoint Presentation</vt:lpstr>
      <vt:lpstr>What might account for these declines in mortality?</vt:lpstr>
      <vt:lpstr>Questions</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Dynamics of disease Transmission</dc:title>
  <dc:creator>Ola Soudah</dc:creator>
  <cp:lastModifiedBy>Ola Soudah</cp:lastModifiedBy>
  <cp:revision>19</cp:revision>
  <dcterms:created xsi:type="dcterms:W3CDTF">2022-07-30T06:53:21Z</dcterms:created>
  <dcterms:modified xsi:type="dcterms:W3CDTF">2022-07-30T17:39:43Z</dcterms:modified>
</cp:coreProperties>
</file>