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66" r:id="rId6"/>
    <p:sldId id="269" r:id="rId7"/>
    <p:sldId id="258" r:id="rId8"/>
    <p:sldId id="259" r:id="rId9"/>
    <p:sldId id="260" r:id="rId10"/>
    <p:sldId id="261" r:id="rId11"/>
    <p:sldId id="262" r:id="rId12"/>
    <p:sldId id="273" r:id="rId13"/>
    <p:sldId id="274" r:id="rId14"/>
    <p:sldId id="263" r:id="rId15"/>
    <p:sldId id="275" r:id="rId16"/>
    <p:sldId id="276" r:id="rId17"/>
    <p:sldId id="270" r:id="rId18"/>
    <p:sldId id="264" r:id="rId19"/>
    <p:sldId id="277" r:id="rId20"/>
    <p:sldId id="271" r:id="rId21"/>
    <p:sldId id="272" r:id="rId22"/>
    <p:sldId id="278" r:id="rId23"/>
    <p:sldId id="280" r:id="rId24"/>
    <p:sldId id="279" r:id="rId25"/>
    <p:sldId id="281" r:id="rId26"/>
    <p:sldId id="283" r:id="rId27"/>
    <p:sldId id="282" r:id="rId28"/>
    <p:sldId id="285" r:id="rId29"/>
    <p:sldId id="286" r:id="rId30"/>
    <p:sldId id="284" r:id="rId31"/>
    <p:sldId id="287" r:id="rId32"/>
    <p:sldId id="288" r:id="rId33"/>
    <p:sldId id="289" r:id="rId34"/>
    <p:sldId id="290" r:id="rId35"/>
    <p:sldId id="291" r:id="rId36"/>
    <p:sldId id="292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6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9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6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8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5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7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07AC-972C-4CC9-9645-6DCD2C0417AD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FB988-657F-45E3-A940-D6ECB6A9C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Measures of disease occurrence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5238"/>
            <a:ext cx="9144000" cy="1655762"/>
          </a:xfrm>
        </p:spPr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. </a:t>
            </a:r>
            <a:r>
              <a:rPr lang="en-US"/>
              <a:t>9</a:t>
            </a:r>
            <a:r>
              <a:rPr lang="en-US" smtClean="0"/>
              <a:t> </a:t>
            </a:r>
            <a:endParaRPr lang="en-US" dirty="0" smtClean="0"/>
          </a:p>
          <a:p>
            <a:r>
              <a:rPr lang="en-US" dirty="0" smtClean="0"/>
              <a:t>MED 410</a:t>
            </a:r>
          </a:p>
          <a:p>
            <a:r>
              <a:rPr lang="en-US" dirty="0" smtClean="0"/>
              <a:t>Dr. Ola Soudah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2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o.quizlet.com/za5SgMih0.XFUraOX9byOQ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8" y="495348"/>
            <a:ext cx="9897532" cy="59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6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How </a:t>
            </a:r>
            <a:r>
              <a:rPr lang="en-US" sz="4000" b="1" dirty="0">
                <a:solidFill>
                  <a:srgbClr val="00B050"/>
                </a:solidFill>
              </a:rPr>
              <a:t>can prevalence be affected by disease duration?</a:t>
            </a:r>
          </a:p>
        </p:txBody>
      </p:sp>
      <p:pic>
        <p:nvPicPr>
          <p:cNvPr id="3074" name="Picture 2" descr="https://o.quizlet.com/8xzXyirch9jWCScIj8hX3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58" y="1690688"/>
            <a:ext cx="9985484" cy="469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5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dirty="0" smtClean="0">
                <a:solidFill>
                  <a:srgbClr val="00B050"/>
                </a:solidFill>
              </a:rPr>
              <a:t>actors determine prevalence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B0F0"/>
                </a:solidFill>
              </a:rPr>
              <a:t>severity of illness </a:t>
            </a:r>
            <a:r>
              <a:rPr lang="en-US" dirty="0" smtClean="0"/>
              <a:t>(if many people who develop a disease die within a short time, its prevalence is decreased);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B0F0"/>
                </a:solidFill>
              </a:rPr>
              <a:t>duration of illness </a:t>
            </a:r>
            <a:r>
              <a:rPr lang="en-US" dirty="0" smtClean="0"/>
              <a:t>(if a disease lasts a short time its prevalence is lower than if it lasts a long time);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B0F0"/>
                </a:solidFill>
              </a:rPr>
              <a:t>number of new cases </a:t>
            </a:r>
            <a:r>
              <a:rPr lang="en-US" dirty="0" smtClean="0"/>
              <a:t>(if many people develop a disease, its prevalence is higher than if few people do so).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706" y="1188720"/>
            <a:ext cx="8794587" cy="51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6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Incidence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Incidence</a:t>
            </a:r>
            <a:r>
              <a:rPr lang="en-US" dirty="0" smtClean="0"/>
              <a:t> refers to the rate at which new events occur in a population.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64" y="3418464"/>
            <a:ext cx="10127519" cy="28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7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Cumulative incidence </a:t>
            </a:r>
            <a:r>
              <a:rPr lang="en-US" dirty="0" smtClean="0"/>
              <a:t>is a simpler measure of the occurrence of a disease or health status. Unlike incidence, it measures the denominator only at the beginning of a study.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56" y="3632662"/>
            <a:ext cx="8523354" cy="236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5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Cross-Sectional survey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043" y="2535381"/>
            <a:ext cx="8730146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3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Relationship between incidence and prevalence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5710" y="1326860"/>
            <a:ext cx="8387542" cy="51903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995" y="1398300"/>
            <a:ext cx="5776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Prevalence = incidence x duration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9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4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5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1690688"/>
            <a:ext cx="10347960" cy="45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46C0A"/>
                </a:solidFill>
              </a:defRPr>
            </a:lvl1pPr>
          </a:lstStyle>
          <a:p>
            <a:r>
              <a:rPr b="1" dirty="0"/>
              <a:t>Overview</a:t>
            </a:r>
          </a:p>
        </p:txBody>
      </p:sp>
      <p:sp>
        <p:nvSpPr>
          <p:cNvPr id="9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81200" y="1447800"/>
            <a:ext cx="8229600" cy="54102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 sz="3100" b="1">
                <a:solidFill>
                  <a:srgbClr val="0070C0"/>
                </a:solidFill>
              </a:defRPr>
            </a:pPr>
            <a:r>
              <a:rPr dirty="0"/>
              <a:t>Proportions</a:t>
            </a:r>
            <a:r>
              <a:rPr b="0" dirty="0"/>
              <a:t> </a:t>
            </a:r>
            <a:endParaRPr sz="2400" dirty="0"/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/>
              <a:t>It is the number of (a) observation with specific characteristics divided by total number of the observations in a given group.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endParaRPr dirty="0"/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/>
              <a:t>Example: (a) represent the number of diabetic patients in Jordan , (b) represent the non-diabetics patients in Jordan.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defRPr sz="4100"/>
            </a:pPr>
            <a:endParaRPr dirty="0"/>
          </a:p>
          <a:p>
            <a:pPr marL="0" indent="0" algn="ctr">
              <a:lnSpc>
                <a:spcPct val="80000"/>
              </a:lnSpc>
              <a:buNone/>
              <a:defRPr sz="3100" b="1">
                <a:solidFill>
                  <a:srgbClr val="0070C0"/>
                </a:solidFill>
              </a:defRPr>
            </a:pPr>
            <a:r>
              <a:rPr dirty="0"/>
              <a:t>Proportion = a / (</a:t>
            </a:r>
            <a:r>
              <a:rPr dirty="0" err="1"/>
              <a:t>a+b</a:t>
            </a:r>
            <a:r>
              <a:rPr dirty="0"/>
              <a:t>) </a:t>
            </a:r>
            <a:endParaRPr sz="2400" dirty="0"/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endParaRPr sz="2400" dirty="0"/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dirty="0"/>
              <a:t>Note that: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defRPr sz="1800"/>
            </a:pPr>
            <a:r>
              <a:rPr dirty="0"/>
              <a:t>a= diabetics number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defRPr sz="1800"/>
            </a:pPr>
            <a:r>
              <a:rPr dirty="0"/>
              <a:t>b= non-diabetics number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defRPr sz="1800"/>
            </a:pPr>
            <a:r>
              <a:rPr dirty="0" err="1"/>
              <a:t>a+b</a:t>
            </a:r>
            <a:r>
              <a:rPr dirty="0"/>
              <a:t> = n (total population) </a:t>
            </a:r>
          </a:p>
        </p:txBody>
      </p:sp>
      <p:sp>
        <p:nvSpPr>
          <p:cNvPr id="99" name="Rectangle 4"/>
          <p:cNvSpPr/>
          <p:nvPr/>
        </p:nvSpPr>
        <p:spPr>
          <a:xfrm>
            <a:off x="3505200" y="3886200"/>
            <a:ext cx="5486400" cy="83820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00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Measures of mortality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death rate </a:t>
            </a:r>
            <a:r>
              <a:rPr lang="en-US" dirty="0" smtClean="0"/>
              <a:t>(or crude mortality rate) for all deaths or a specific cause of death.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82" y="3464416"/>
            <a:ext cx="9693381" cy="19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35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Age-specific death rates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Infant mortality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006" y="2255622"/>
            <a:ext cx="8280191" cy="1745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081" y="5092700"/>
            <a:ext cx="7287837" cy="151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09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Maternal mortality rate </a:t>
            </a:r>
            <a:r>
              <a:rPr lang="en-US" sz="2400" dirty="0" smtClean="0"/>
              <a:t>The maternal mortality rate refers to the risk of mothers dying from causes associated with delivering babies, complications of pregnancy or childbirth.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72" y="3203518"/>
            <a:ext cx="7673745" cy="22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6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Case fatality (CFR)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Case fatality </a:t>
            </a:r>
            <a:r>
              <a:rPr lang="en-US" dirty="0" smtClean="0"/>
              <a:t>is a measure of disease severity and is defined as the proportion of cases with a specified disease or condition who die within a specified time.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511" y="3702035"/>
            <a:ext cx="7940713" cy="197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4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Check the denominator ….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335" y="1421477"/>
            <a:ext cx="9585959" cy="50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4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Why COVID-19 May Be Less Deadly Than We Think | Ti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98023"/>
            <a:ext cx="10515600" cy="56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67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Other population health measures:  </a:t>
            </a:r>
          </a:p>
          <a:p>
            <a:pPr lvl="1"/>
            <a:r>
              <a:rPr lang="en-US" dirty="0" smtClean="0"/>
              <a:t>Years of potential life lost (PLL) based on the years of life lost through premature death (before an arbitrarily determined age); </a:t>
            </a:r>
          </a:p>
          <a:p>
            <a:pPr lvl="1"/>
            <a:r>
              <a:rPr lang="en-US" dirty="0" smtClean="0"/>
              <a:t>Healthy life expectancy (HALE); </a:t>
            </a:r>
          </a:p>
          <a:p>
            <a:pPr lvl="1"/>
            <a:r>
              <a:rPr lang="en-US" dirty="0" smtClean="0"/>
              <a:t>Disability-free life expectancy (DFLE); </a:t>
            </a:r>
          </a:p>
          <a:p>
            <a:pPr lvl="1"/>
            <a:r>
              <a:rPr lang="en-US" dirty="0" smtClean="0"/>
              <a:t>Quality-adjusted life years (QALYS); </a:t>
            </a:r>
          </a:p>
          <a:p>
            <a:pPr lvl="1"/>
            <a:r>
              <a:rPr lang="en-US" dirty="0" smtClean="0"/>
              <a:t>Disability-adjusted life years (DALYS).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It combine duration of life with its quality.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28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Comparing disease occurrence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risk difference </a:t>
            </a:r>
            <a:r>
              <a:rPr lang="en-US" dirty="0" smtClean="0"/>
              <a:t>is the difference in rates of occurrence between exposed and unexposed groups in the population.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133214" y="4962698"/>
            <a:ext cx="548640" cy="382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144990" y="5680363"/>
            <a:ext cx="548640" cy="382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10789920" y="5153890"/>
            <a:ext cx="191193" cy="71766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205556" y="5345083"/>
            <a:ext cx="118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Difference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811" y="2718262"/>
            <a:ext cx="7678189" cy="39817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7556" y="3371980"/>
            <a:ext cx="35606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risk difference between the incidence rate of stroke in women, who smoke, and the rate of stroke in women who have never smoked, is </a:t>
            </a:r>
            <a:r>
              <a:rPr lang="en-US" sz="2400" b="1" dirty="0" smtClean="0">
                <a:solidFill>
                  <a:srgbClr val="0070C0"/>
                </a:solidFill>
              </a:rPr>
              <a:t>31.9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per 100 000 </a:t>
            </a:r>
            <a:r>
              <a:rPr lang="en-US" sz="2400" dirty="0" smtClean="0"/>
              <a:t>person-years.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219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753283"/>
            <a:ext cx="10515600" cy="4351338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The population attributable risk (PAR) </a:t>
            </a:r>
            <a:r>
              <a:rPr lang="en-US" dirty="0" smtClean="0"/>
              <a:t>is the incidence of a disease in a population that is associated with (or attributed to) an exposure to a risk factor.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633" y="2302624"/>
            <a:ext cx="7400839" cy="29358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930" y="5495617"/>
            <a:ext cx="11091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measure is useful for determining the </a:t>
            </a:r>
            <a:r>
              <a:rPr lang="en-US" sz="2000" b="1" dirty="0" smtClean="0"/>
              <a:t>relative importance of exposures </a:t>
            </a:r>
            <a:r>
              <a:rPr lang="en-US" sz="2000" dirty="0" smtClean="0"/>
              <a:t>for the entire population.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 is the proportion by which the incidence rate of the outcome in the entire population </a:t>
            </a:r>
            <a:r>
              <a:rPr lang="en-US" sz="2000" b="1" dirty="0" smtClean="0"/>
              <a:t>would be reduced if exposure were eliminated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7541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attributable risk of smoking for stroke in the smokers is: ((49.6 – 17.7)/49.6) ×100 = 64%.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05" y="2876967"/>
            <a:ext cx="7097684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1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Content Placeholder 3"/>
          <p:cNvSpPr txBox="1">
            <a:spLocks noGrp="1"/>
          </p:cNvSpPr>
          <p:nvPr>
            <p:ph type="body" sz="quarter" idx="1"/>
          </p:nvPr>
        </p:nvSpPr>
        <p:spPr>
          <a:xfrm>
            <a:off x="1981200" y="2667001"/>
            <a:ext cx="8229600" cy="1371601"/>
          </a:xfrm>
          <a:prstGeom prst="rect">
            <a:avLst/>
          </a:prstGeom>
          <a:ln w="25400">
            <a:solidFill>
              <a:srgbClr val="C00000"/>
            </a:solidFill>
            <a:round/>
          </a:ln>
        </p:spPr>
        <p:txBody>
          <a:bodyPr anchor="ctr"/>
          <a:lstStyle/>
          <a:p>
            <a:pPr marL="0" indent="0" defTabSz="704087">
              <a:spcBef>
                <a:spcPts val="500"/>
              </a:spcBef>
              <a:buNone/>
              <a:defRPr sz="2464" b="1">
                <a:solidFill>
                  <a:srgbClr val="0070C0"/>
                </a:solidFill>
              </a:defRPr>
            </a:pPr>
            <a:r>
              <a:t>     </a:t>
            </a:r>
            <a:endParaRPr>
              <a:solidFill>
                <a:srgbClr val="FFFFFF"/>
              </a:solidFill>
            </a:endParaRPr>
          </a:p>
          <a:p>
            <a:pPr marL="0" indent="0" algn="ctr" defTabSz="704087">
              <a:spcBef>
                <a:spcPts val="500"/>
              </a:spcBef>
              <a:buNone/>
              <a:defRPr sz="2464" b="1">
                <a:solidFill>
                  <a:srgbClr val="0070C0"/>
                </a:solidFill>
              </a:defRPr>
            </a:pPr>
            <a:r>
              <a:t>Percentage</a:t>
            </a:r>
            <a:r>
              <a:rPr b="0"/>
              <a:t> </a:t>
            </a:r>
            <a:r>
              <a:t>= Proportion x 100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Measures of associations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0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81200" y="838200"/>
            <a:ext cx="6629400" cy="579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 </a:t>
            </a:r>
          </a:p>
          <a:p>
            <a:pPr marL="0" indent="0">
              <a:spcBef>
                <a:spcPts val="800"/>
              </a:spcBef>
              <a:buNone/>
              <a:defRPr sz="3600" b="1">
                <a:solidFill>
                  <a:srgbClr val="0070C0"/>
                </a:solidFill>
              </a:defRPr>
            </a:pPr>
            <a:r>
              <a:rPr dirty="0"/>
              <a:t>Ratio </a:t>
            </a:r>
          </a:p>
          <a:p>
            <a:pPr>
              <a:spcBef>
                <a:spcPts val="600"/>
              </a:spcBef>
              <a:defRPr sz="2800"/>
            </a:pPr>
            <a:r>
              <a:rPr dirty="0"/>
              <a:t>It is the number of (a) observation with specific characteristics divided by the number (b) of the observations without the given characteristics. </a:t>
            </a:r>
            <a:endParaRPr dirty="0" smtClean="0"/>
          </a:p>
          <a:p>
            <a:pPr marL="0" indent="0" algn="ctr">
              <a:buNone/>
              <a:defRPr b="1">
                <a:solidFill>
                  <a:srgbClr val="0070C0"/>
                </a:solidFill>
              </a:defRPr>
            </a:pPr>
            <a:endParaRPr lang="en-US" dirty="0" smtClean="0"/>
          </a:p>
          <a:p>
            <a:pPr marL="0" indent="0" algn="ctr">
              <a:buNone/>
              <a:defRPr b="1">
                <a:solidFill>
                  <a:srgbClr val="0070C0"/>
                </a:solidFill>
              </a:defRPr>
            </a:pPr>
            <a:r>
              <a:rPr dirty="0" smtClean="0"/>
              <a:t>Ratio = a / b   or     a / ( n – a )</a:t>
            </a:r>
          </a:p>
          <a:p>
            <a:pPr marL="0" indent="0" algn="ctr">
              <a:buNone/>
              <a:defRPr sz="2800"/>
            </a:pPr>
            <a:endParaRPr dirty="0"/>
          </a:p>
          <a:p>
            <a:pPr>
              <a:spcBef>
                <a:spcPts val="600"/>
              </a:spcBef>
              <a:defRPr sz="2800"/>
            </a:pPr>
            <a:r>
              <a:rPr dirty="0" smtClean="0"/>
              <a:t>Note that:</a:t>
            </a:r>
            <a:endParaRPr lang="en-US" dirty="0" smtClean="0"/>
          </a:p>
          <a:p>
            <a:pPr>
              <a:spcBef>
                <a:spcPts val="600"/>
              </a:spcBef>
              <a:defRPr sz="2800"/>
            </a:pPr>
            <a:r>
              <a:rPr lang="en-US" sz="2400" dirty="0" smtClean="0"/>
              <a:t>The numerator is not part of the denominator. </a:t>
            </a:r>
            <a:endParaRPr sz="2400" dirty="0" smtClean="0"/>
          </a:p>
        </p:txBody>
      </p:sp>
      <p:sp>
        <p:nvSpPr>
          <p:cNvPr id="106" name="Rectangle 6"/>
          <p:cNvSpPr/>
          <p:nvPr/>
        </p:nvSpPr>
        <p:spPr>
          <a:xfrm>
            <a:off x="2552700" y="3733800"/>
            <a:ext cx="5486401" cy="106680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Oval Callout 1"/>
          <p:cNvSpPr/>
          <p:nvPr/>
        </p:nvSpPr>
        <p:spPr>
          <a:xfrm>
            <a:off x="9067801" y="1032956"/>
            <a:ext cx="1524000" cy="3635452"/>
          </a:xfrm>
          <a:prstGeom prst="wedgeEllipseCallout">
            <a:avLst>
              <a:gd name="adj1" fmla="val -114357"/>
              <a:gd name="adj2" fmla="val 3602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en-US" dirty="0">
                <a:solidFill>
                  <a:srgbClr val="000000"/>
                </a:solidFill>
                <a:sym typeface="Calibri"/>
              </a:rPr>
              <a:t>Usually used to calculate risk ratios like Odds ratio (OR) &amp; relative risk ratio (RR).</a:t>
            </a:r>
          </a:p>
        </p:txBody>
      </p:sp>
    </p:spTree>
    <p:extLst>
      <p:ext uri="{BB962C8B-B14F-4D97-AF65-F5344CB8AC3E}">
        <p14:creationId xmlns:p14="http://schemas.microsoft.com/office/powerpoint/2010/main" val="35746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Relative Risk (RR)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relative risk </a:t>
            </a:r>
            <a:r>
              <a:rPr lang="en-US" dirty="0" smtClean="0"/>
              <a:t>(also called the risk ratio) is the ratio of the risk of occurrence of a disease among exposed people to that among the unexposed.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804" y="3359785"/>
            <a:ext cx="7078720" cy="1283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4876584"/>
            <a:ext cx="96501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An RR = 1.00 means that the risk of the event is identical in the exposed and control samples. </a:t>
            </a:r>
          </a:p>
          <a:p>
            <a:r>
              <a:rPr lang="en-US" sz="2400" dirty="0" smtClean="0"/>
              <a:t>An RR &lt; 1.00 means that the risk is lower in the exposed sample. </a:t>
            </a:r>
          </a:p>
          <a:p>
            <a:r>
              <a:rPr lang="en-US" sz="2400" dirty="0" smtClean="0"/>
              <a:t>An RR &gt; 1.00 means that the risk is increased in the exposed sample.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738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496"/>
            <a:ext cx="9055333" cy="4710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075237"/>
            <a:ext cx="107331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How many times more likely are exposed persons to become disease, relative to non-exposed persons?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Example an RR = 1.9 means, people whom got exposed are 1.9 likely to develop the disease compared to those didn’t exposed.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384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Odds Ratio (OR)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47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odds ratio is a measure of association used when we can calculate incidence rate.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70C0"/>
                </a:solidFill>
              </a:rPr>
              <a:t>Odds ratio </a:t>
            </a:r>
            <a:r>
              <a:rPr lang="en-US" dirty="0" smtClean="0"/>
              <a:t>refer to the odds of people with the disease (cases) may got exposed.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Similar to RR:</a:t>
            </a:r>
          </a:p>
          <a:p>
            <a:r>
              <a:rPr lang="en-US" dirty="0" smtClean="0"/>
              <a:t>OR = 1 , no association or relationship.</a:t>
            </a:r>
          </a:p>
          <a:p>
            <a:r>
              <a:rPr lang="en-US" dirty="0" smtClean="0"/>
              <a:t>An OR &lt; 1.00 means that the risk is lower in the exposed sample. </a:t>
            </a:r>
          </a:p>
          <a:p>
            <a:r>
              <a:rPr lang="en-US" dirty="0" smtClean="0"/>
              <a:t>An OR &gt; 1.00 means that the risk is increased in the exposed sample.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31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545" y="185511"/>
            <a:ext cx="8033656" cy="4518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4884056"/>
            <a:ext cx="110000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How many times more likely are persons with the disease being exposed compared to persons don’t have the disease?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Example an OR = 0.5 means, the odds of people with the disease got exposed are 0.5 less likely compared to those don’t have the disease.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7786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164" y="1393824"/>
            <a:ext cx="9127672" cy="36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58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017" y="1094014"/>
            <a:ext cx="9073097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69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Questions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74638"/>
            <a:ext cx="8077200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0070C0"/>
                </a:solidFill>
              </a:defRPr>
            </a:lvl1pPr>
          </a:lstStyle>
          <a:p>
            <a:r>
              <a:t>Rates </a:t>
            </a:r>
          </a:p>
        </p:txBody>
      </p:sp>
      <p:sp>
        <p:nvSpPr>
          <p:cNvPr id="10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rPr dirty="0"/>
              <a:t>Rates are similar to proportions except that the </a:t>
            </a:r>
            <a:r>
              <a:rPr b="1" dirty="0"/>
              <a:t>multiplier </a:t>
            </a:r>
            <a:r>
              <a:rPr dirty="0"/>
              <a:t>(</a:t>
            </a:r>
            <a:r>
              <a:rPr dirty="0" err="1"/>
              <a:t>eg</a:t>
            </a:r>
            <a:r>
              <a:rPr dirty="0"/>
              <a:t>. 1,000  , 10,000 , 100,000) is used, and they are computed </a:t>
            </a:r>
            <a:r>
              <a:rPr b="1" dirty="0"/>
              <a:t>over a specific period of time. </a:t>
            </a:r>
          </a:p>
          <a:p>
            <a:pPr marL="0" indent="0">
              <a:buNone/>
            </a:pPr>
            <a:endParaRPr b="1" dirty="0"/>
          </a:p>
          <a:p>
            <a:pPr>
              <a:spcBef>
                <a:spcPts val="600"/>
              </a:spcBef>
              <a:defRPr sz="2800"/>
            </a:pPr>
            <a:r>
              <a:rPr dirty="0"/>
              <a:t>The multiplier is called the </a:t>
            </a:r>
            <a:r>
              <a:rPr b="1" dirty="0">
                <a:solidFill>
                  <a:srgbClr val="0070C0"/>
                </a:solidFill>
              </a:rPr>
              <a:t>base            .</a:t>
            </a:r>
          </a:p>
          <a:p>
            <a:pPr>
              <a:defRPr sz="2800" b="1">
                <a:solidFill>
                  <a:srgbClr val="0070C0"/>
                </a:solidFill>
              </a:defRPr>
            </a:pPr>
            <a:endParaRPr b="1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  <a:defRPr sz="2800" b="1">
                <a:solidFill>
                  <a:srgbClr val="0070C0"/>
                </a:solidFill>
              </a:defRPr>
            </a:pPr>
            <a:r>
              <a:rPr dirty="0"/>
              <a:t>Rates = Proportion x base  or   ( a / (a + b) ) x base </a:t>
            </a:r>
          </a:p>
        </p:txBody>
      </p:sp>
      <p:grpSp>
        <p:nvGrpSpPr>
          <p:cNvPr id="112" name="Content Placeholder 3"/>
          <p:cNvGrpSpPr/>
          <p:nvPr/>
        </p:nvGrpSpPr>
        <p:grpSpPr>
          <a:xfrm>
            <a:off x="1981200" y="4009496"/>
            <a:ext cx="8229601" cy="1371600"/>
            <a:chOff x="0" y="0"/>
            <a:chExt cx="8229600" cy="1371600"/>
          </a:xfrm>
        </p:grpSpPr>
        <p:sp>
          <p:nvSpPr>
            <p:cNvPr id="110" name="Rectangle"/>
            <p:cNvSpPr/>
            <p:nvPr/>
          </p:nvSpPr>
          <p:spPr>
            <a:xfrm>
              <a:off x="0" y="0"/>
              <a:ext cx="8229600" cy="1371600"/>
            </a:xfrm>
            <a:prstGeom prst="rect">
              <a:avLst/>
            </a:prstGeom>
            <a:noFill/>
            <a:ln w="2540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700"/>
                </a:spcBef>
                <a:defRPr sz="3200">
                  <a:solidFill>
                    <a:srgbClr val="FFFFFF"/>
                  </a:solidFill>
                </a:defRPr>
              </a:pPr>
              <a:endParaRPr sz="3200"/>
            </a:p>
          </p:txBody>
        </p:sp>
        <p:sp>
          <p:nvSpPr>
            <p:cNvPr id="111" name="Text"/>
            <p:cNvSpPr txBox="1"/>
            <p:nvPr/>
          </p:nvSpPr>
          <p:spPr>
            <a:xfrm>
              <a:off x="58419" y="393413"/>
              <a:ext cx="8112761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spcBef>
                  <a:spcPts val="700"/>
                </a:spcBef>
                <a:defRPr sz="3200" b="1">
                  <a:solidFill>
                    <a:srgbClr val="0070C0"/>
                  </a:solidFill>
                </a:defRPr>
              </a:lvl1pPr>
            </a:lstStyle>
            <a:p>
              <a:r>
                <a:t>     </a:t>
              </a: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95069" y="3169022"/>
            <a:ext cx="923925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Line Callout 1 1"/>
          <p:cNvSpPr/>
          <p:nvPr/>
        </p:nvSpPr>
        <p:spPr>
          <a:xfrm>
            <a:off x="5181600" y="331637"/>
            <a:ext cx="5181600" cy="923328"/>
          </a:xfrm>
          <a:prstGeom prst="borderCallout1">
            <a:avLst>
              <a:gd name="adj1" fmla="val 18750"/>
              <a:gd name="adj2" fmla="val -8333"/>
              <a:gd name="adj3" fmla="val 56283"/>
              <a:gd name="adj4" fmla="val -31669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en-US" dirty="0">
                <a:solidFill>
                  <a:srgbClr val="000000"/>
                </a:solidFill>
                <a:sym typeface="Calibri"/>
              </a:rPr>
              <a:t>The most commonly used measure</a:t>
            </a:r>
            <a:r>
              <a:rPr lang="en-US" dirty="0">
                <a:solidFill>
                  <a:srgbClr val="000000"/>
                </a:solidFill>
              </a:rPr>
              <a:t>s in descriptive epidemiology to calculate health burden due to certain disease or health outcome. </a:t>
            </a:r>
            <a:endParaRPr lang="en-US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1" y="5573457"/>
            <a:ext cx="6096000" cy="12064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rPr lang="en-US" dirty="0"/>
              <a:t>Note that: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en-US" dirty="0"/>
              <a:t>a= diabetics number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en-US" dirty="0"/>
              <a:t>b= non-diabetics number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en-US" dirty="0" err="1"/>
              <a:t>a+b</a:t>
            </a:r>
            <a:r>
              <a:rPr lang="en-US" dirty="0"/>
              <a:t> = n (total population) </a:t>
            </a:r>
          </a:p>
        </p:txBody>
      </p:sp>
    </p:spTree>
    <p:extLst>
      <p:ext uri="{BB962C8B-B14F-4D97-AF65-F5344CB8AC3E}">
        <p14:creationId xmlns:p14="http://schemas.microsoft.com/office/powerpoint/2010/main" val="15328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Population at risk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690687"/>
            <a:ext cx="5173133" cy="49302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important factor in calculating measures of disease frequency is the correct estimate of the numbers of people under study (Denominator). </a:t>
            </a:r>
          </a:p>
          <a:p>
            <a:endParaRPr lang="en-US" dirty="0"/>
          </a:p>
          <a:p>
            <a:r>
              <a:rPr lang="en-US" dirty="0" smtClean="0"/>
              <a:t>Ideally these numbers should only include people who are potentially susceptible to the diseases being studied. For instance, men should not be included when calculating the frequency of cervical cancer.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783821"/>
            <a:ext cx="6654800" cy="41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7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Measures of disease Morbidity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2421467"/>
            <a:ext cx="10236199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Prevalence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Prevalence</a:t>
            </a:r>
            <a:r>
              <a:rPr lang="en-US" dirty="0" smtClean="0"/>
              <a:t> is defined as the number of affected persons present in the population at a specific time divided by the number of persons in the population at that time.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17" y="3352800"/>
            <a:ext cx="9513666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1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Types of Prevalence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422208"/>
            <a:ext cx="10287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Point prevalence: </a:t>
            </a:r>
            <a:r>
              <a:rPr lang="en-US" sz="2800" dirty="0" smtClean="0"/>
              <a:t>number of people with the disease at point of time.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0070C0"/>
                </a:solidFill>
              </a:rPr>
              <a:t>Period prevalence: </a:t>
            </a:r>
            <a:r>
              <a:rPr lang="en-US" sz="2800" dirty="0" smtClean="0"/>
              <a:t>Number of people with a disease over period of time, the denominator is the average of the population size during that period of time (accounting for dynamic population).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600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1118</Words>
  <Application>Microsoft Office PowerPoint</Application>
  <PresentationFormat>Widescreen</PresentationFormat>
  <Paragraphs>111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Measures of disease occurrence</vt:lpstr>
      <vt:lpstr>Overview</vt:lpstr>
      <vt:lpstr>PowerPoint Presentation</vt:lpstr>
      <vt:lpstr>PowerPoint Presentation</vt:lpstr>
      <vt:lpstr>Rates </vt:lpstr>
      <vt:lpstr>Population at risk</vt:lpstr>
      <vt:lpstr>Measures of disease Morbidity </vt:lpstr>
      <vt:lpstr>Prevalence</vt:lpstr>
      <vt:lpstr>Types of Prevalence</vt:lpstr>
      <vt:lpstr>PowerPoint Presentation</vt:lpstr>
      <vt:lpstr>How can prevalence be affected by disease duration?</vt:lpstr>
      <vt:lpstr>Factors determine prevalence </vt:lpstr>
      <vt:lpstr>PowerPoint Presentation</vt:lpstr>
      <vt:lpstr>Incidence</vt:lpstr>
      <vt:lpstr>PowerPoint Presentation</vt:lpstr>
      <vt:lpstr>Cross-Sectional survey</vt:lpstr>
      <vt:lpstr>Relationship between incidence and prevalence</vt:lpstr>
      <vt:lpstr>PowerPoint Presentation</vt:lpstr>
      <vt:lpstr>PowerPoint Presentation</vt:lpstr>
      <vt:lpstr>Measures of mortality</vt:lpstr>
      <vt:lpstr>PowerPoint Presentation</vt:lpstr>
      <vt:lpstr>PowerPoint Presentation</vt:lpstr>
      <vt:lpstr>Case fatality (CFR)</vt:lpstr>
      <vt:lpstr>Check the denominator ….</vt:lpstr>
      <vt:lpstr>PowerPoint Presentation</vt:lpstr>
      <vt:lpstr>PowerPoint Presentation</vt:lpstr>
      <vt:lpstr>Comparing disease occurrence</vt:lpstr>
      <vt:lpstr>PowerPoint Presentation</vt:lpstr>
      <vt:lpstr>PowerPoint Presentation</vt:lpstr>
      <vt:lpstr>Measures of associations</vt:lpstr>
      <vt:lpstr>Relative Risk (RR)</vt:lpstr>
      <vt:lpstr>PowerPoint Presentation</vt:lpstr>
      <vt:lpstr>Odds Ratio (OR)</vt:lpstr>
      <vt:lpstr>PowerPoint Presentation</vt:lpstr>
      <vt:lpstr>PowerPoint Presentation</vt:lpstr>
      <vt:lpstr>PowerPoint Presentation</vt:lpstr>
      <vt:lpstr>Questions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Measures of disease occurrence</dc:title>
  <dc:creator>Ola Soudah</dc:creator>
  <cp:lastModifiedBy>Ola Soudah</cp:lastModifiedBy>
  <cp:revision>26</cp:revision>
  <dcterms:created xsi:type="dcterms:W3CDTF">2022-07-26T20:13:29Z</dcterms:created>
  <dcterms:modified xsi:type="dcterms:W3CDTF">2022-07-26T23:53:40Z</dcterms:modified>
</cp:coreProperties>
</file>