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7"/>
  </p:notesMasterIdLst>
  <p:sldIdLst>
    <p:sldId id="449" r:id="rId2"/>
    <p:sldId id="450" r:id="rId3"/>
    <p:sldId id="451" r:id="rId4"/>
    <p:sldId id="452" r:id="rId5"/>
    <p:sldId id="453" r:id="rId6"/>
    <p:sldId id="454" r:id="rId7"/>
    <p:sldId id="455" r:id="rId8"/>
    <p:sldId id="456" r:id="rId9"/>
    <p:sldId id="787" r:id="rId10"/>
    <p:sldId id="398" r:id="rId11"/>
    <p:sldId id="400" r:id="rId12"/>
    <p:sldId id="401" r:id="rId13"/>
    <p:sldId id="402" r:id="rId14"/>
    <p:sldId id="403" r:id="rId15"/>
    <p:sldId id="404" r:id="rId16"/>
    <p:sldId id="405" r:id="rId17"/>
    <p:sldId id="406" r:id="rId18"/>
    <p:sldId id="407" r:id="rId19"/>
    <p:sldId id="786" r:id="rId20"/>
    <p:sldId id="396" r:id="rId21"/>
    <p:sldId id="397" r:id="rId22"/>
    <p:sldId id="408" r:id="rId23"/>
    <p:sldId id="788" r:id="rId24"/>
    <p:sldId id="334" r:id="rId25"/>
    <p:sldId id="306" r:id="rId26"/>
    <p:sldId id="308" r:id="rId27"/>
    <p:sldId id="309" r:id="rId28"/>
    <p:sldId id="336" r:id="rId29"/>
    <p:sldId id="337" r:id="rId30"/>
    <p:sldId id="325" r:id="rId31"/>
    <p:sldId id="326" r:id="rId32"/>
    <p:sldId id="327" r:id="rId33"/>
    <p:sldId id="328" r:id="rId34"/>
    <p:sldId id="329" r:id="rId35"/>
    <p:sldId id="789"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61" d="100"/>
          <a:sy n="61" d="100"/>
        </p:scale>
        <p:origin x="48" y="5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2FB0F-6CAB-429F-8236-496C915AA708}" type="datetimeFigureOut">
              <a:rPr lang="en-US" smtClean="0"/>
              <a:t>7/25/2022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270DCF-128E-4C4B-B1A8-3C4646B79A2C}" type="slidenum">
              <a:rPr lang="en-US" smtClean="0"/>
              <a:t>‹#›</a:t>
            </a:fld>
            <a:endParaRPr lang="en-US"/>
          </a:p>
        </p:txBody>
      </p:sp>
    </p:spTree>
    <p:extLst>
      <p:ext uri="{BB962C8B-B14F-4D97-AF65-F5344CB8AC3E}">
        <p14:creationId xmlns:p14="http://schemas.microsoft.com/office/powerpoint/2010/main" val="3887277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Active voice –</a:t>
            </a:r>
            <a:r>
              <a:rPr lang="en-GB" baseline="0" dirty="0"/>
              <a:t> when the subject of the sentence performs the action. </a:t>
            </a:r>
            <a:endParaRPr lang="en-GB" dirty="0"/>
          </a:p>
          <a:p>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24</a:t>
            </a:fld>
            <a:endParaRPr lang="en-GB"/>
          </a:p>
        </p:txBody>
      </p:sp>
    </p:spTree>
    <p:extLst>
      <p:ext uri="{BB962C8B-B14F-4D97-AF65-F5344CB8AC3E}">
        <p14:creationId xmlns:p14="http://schemas.microsoft.com/office/powerpoint/2010/main" val="437044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the</a:t>
            </a:r>
            <a:r>
              <a:rPr lang="en-GB" baseline="0" dirty="0"/>
              <a:t> word-for-word copying from the original source text with no referencing. </a:t>
            </a:r>
          </a:p>
          <a:p>
            <a:r>
              <a:rPr lang="en-GB" baseline="0" dirty="0"/>
              <a:t>N.B.: note also that direct plagiarism isn’t always intentional </a:t>
            </a:r>
          </a:p>
          <a:p>
            <a:endParaRPr lang="en-GB" baseline="0" dirty="0"/>
          </a:p>
        </p:txBody>
      </p:sp>
      <p:sp>
        <p:nvSpPr>
          <p:cNvPr id="4" name="Slide Number Placeholder 3"/>
          <p:cNvSpPr>
            <a:spLocks noGrp="1"/>
          </p:cNvSpPr>
          <p:nvPr>
            <p:ph type="sldNum" sz="quarter" idx="10"/>
          </p:nvPr>
        </p:nvSpPr>
        <p:spPr/>
        <p:txBody>
          <a:bodyPr/>
          <a:lstStyle/>
          <a:p>
            <a:fld id="{C57B4774-CDB1-44AF-97DC-4F6482A25305}" type="slidenum">
              <a:rPr lang="en-GB" smtClean="0"/>
              <a:t>34</a:t>
            </a:fld>
            <a:endParaRPr lang="en-GB"/>
          </a:p>
        </p:txBody>
      </p:sp>
    </p:spTree>
    <p:extLst>
      <p:ext uri="{BB962C8B-B14F-4D97-AF65-F5344CB8AC3E}">
        <p14:creationId xmlns:p14="http://schemas.microsoft.com/office/powerpoint/2010/main" val="2973120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Active voice –</a:t>
            </a:r>
            <a:r>
              <a:rPr lang="en-GB" baseline="0" dirty="0"/>
              <a:t> when the sentence subject performs the action. </a:t>
            </a:r>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25</a:t>
            </a:fld>
            <a:endParaRPr lang="en-GB"/>
          </a:p>
        </p:txBody>
      </p:sp>
    </p:spTree>
    <p:extLst>
      <p:ext uri="{BB962C8B-B14F-4D97-AF65-F5344CB8AC3E}">
        <p14:creationId xmlns:p14="http://schemas.microsoft.com/office/powerpoint/2010/main" val="1631986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57B4774-CDB1-44AF-97DC-4F6482A25305}" type="slidenum">
              <a:rPr lang="en-GB" smtClean="0"/>
              <a:t>26</a:t>
            </a:fld>
            <a:endParaRPr lang="en-GB"/>
          </a:p>
        </p:txBody>
      </p:sp>
    </p:spTree>
    <p:extLst>
      <p:ext uri="{BB962C8B-B14F-4D97-AF65-F5344CB8AC3E}">
        <p14:creationId xmlns:p14="http://schemas.microsoft.com/office/powerpoint/2010/main" val="23258587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27</a:t>
            </a:fld>
            <a:endParaRPr lang="en-GB"/>
          </a:p>
        </p:txBody>
      </p:sp>
    </p:spTree>
    <p:extLst>
      <p:ext uri="{BB962C8B-B14F-4D97-AF65-F5344CB8AC3E}">
        <p14:creationId xmlns:p14="http://schemas.microsoft.com/office/powerpoint/2010/main" val="3976106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29</a:t>
            </a:fld>
            <a:endParaRPr lang="en-GB"/>
          </a:p>
        </p:txBody>
      </p:sp>
    </p:spTree>
    <p:extLst>
      <p:ext uri="{BB962C8B-B14F-4D97-AF65-F5344CB8AC3E}">
        <p14:creationId xmlns:p14="http://schemas.microsoft.com/office/powerpoint/2010/main" val="825811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a:solidFill>
                  <a:schemeClr val="tx1"/>
                </a:solidFill>
                <a:latin typeface="+mn-lt"/>
                <a:ea typeface="+mn-ea"/>
                <a:cs typeface="+mn-cs"/>
              </a:rPr>
              <a:t>Whenever you refer to someone else’s ideas or writing, you have to credit them by referencing their work.     </a:t>
            </a:r>
          </a:p>
        </p:txBody>
      </p:sp>
      <p:sp>
        <p:nvSpPr>
          <p:cNvPr id="4" name="Slide Number Placeholder 3"/>
          <p:cNvSpPr>
            <a:spLocks noGrp="1"/>
          </p:cNvSpPr>
          <p:nvPr>
            <p:ph type="sldNum" sz="quarter" idx="10"/>
          </p:nvPr>
        </p:nvSpPr>
        <p:spPr/>
        <p:txBody>
          <a:bodyPr/>
          <a:lstStyle/>
          <a:p>
            <a:fld id="{C57B4774-CDB1-44AF-97DC-4F6482A25305}" type="slidenum">
              <a:rPr lang="en-GB" smtClean="0"/>
              <a:t>30</a:t>
            </a:fld>
            <a:endParaRPr lang="en-GB"/>
          </a:p>
        </p:txBody>
      </p:sp>
    </p:spTree>
    <p:extLst>
      <p:ext uri="{BB962C8B-B14F-4D97-AF65-F5344CB8AC3E}">
        <p14:creationId xmlns:p14="http://schemas.microsoft.com/office/powerpoint/2010/main" val="192225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Brief</a:t>
            </a:r>
            <a:r>
              <a:rPr lang="en-GB" baseline="0" dirty="0"/>
              <a:t> summary of what has been stated (still referenced), so not plagiarising. </a:t>
            </a:r>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31</a:t>
            </a:fld>
            <a:endParaRPr lang="en-GB"/>
          </a:p>
        </p:txBody>
      </p:sp>
    </p:spTree>
    <p:extLst>
      <p:ext uri="{BB962C8B-B14F-4D97-AF65-F5344CB8AC3E}">
        <p14:creationId xmlns:p14="http://schemas.microsoft.com/office/powerpoint/2010/main" val="1739516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Where we</a:t>
            </a:r>
            <a:r>
              <a:rPr lang="en-GB" baseline="0" dirty="0"/>
              <a:t> relay the information in our own words, still not our own ideas (need to reference source) </a:t>
            </a:r>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32</a:t>
            </a:fld>
            <a:endParaRPr lang="en-GB"/>
          </a:p>
        </p:txBody>
      </p:sp>
    </p:spTree>
    <p:extLst>
      <p:ext uri="{BB962C8B-B14F-4D97-AF65-F5344CB8AC3E}">
        <p14:creationId xmlns:p14="http://schemas.microsoft.com/office/powerpoint/2010/main" val="3192183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Direct quotation</a:t>
            </a:r>
            <a:r>
              <a:rPr lang="en-GB" baseline="0" dirty="0"/>
              <a:t> with reference to the source. </a:t>
            </a:r>
            <a:endParaRPr lang="en-GB" dirty="0"/>
          </a:p>
        </p:txBody>
      </p:sp>
      <p:sp>
        <p:nvSpPr>
          <p:cNvPr id="4" name="Slide Number Placeholder 3"/>
          <p:cNvSpPr>
            <a:spLocks noGrp="1"/>
          </p:cNvSpPr>
          <p:nvPr>
            <p:ph type="sldNum" sz="quarter" idx="10"/>
          </p:nvPr>
        </p:nvSpPr>
        <p:spPr/>
        <p:txBody>
          <a:bodyPr/>
          <a:lstStyle/>
          <a:p>
            <a:fld id="{C57B4774-CDB1-44AF-97DC-4F6482A25305}" type="slidenum">
              <a:rPr lang="en-GB" smtClean="0"/>
              <a:t>33</a:t>
            </a:fld>
            <a:endParaRPr lang="en-GB"/>
          </a:p>
        </p:txBody>
      </p:sp>
    </p:spTree>
    <p:extLst>
      <p:ext uri="{BB962C8B-B14F-4D97-AF65-F5344CB8AC3E}">
        <p14:creationId xmlns:p14="http://schemas.microsoft.com/office/powerpoint/2010/main" val="3948703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smtClean="0"/>
              <a:t>7/25/2022</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Tree>
    <p:extLst>
      <p:ext uri="{BB962C8B-B14F-4D97-AF65-F5344CB8AC3E}">
        <p14:creationId xmlns:p14="http://schemas.microsoft.com/office/powerpoint/2010/main" val="1873730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2"/>
            <a:ext cx="9144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866216" y="2099733"/>
            <a:ext cx="6619244" cy="2677648"/>
          </a:xfrm>
        </p:spPr>
        <p:txBody>
          <a:bodyPr anchor="b"/>
          <a:lstStyle>
            <a:lvl1pPr>
              <a:defRPr sz="4050"/>
            </a:lvl1pPr>
          </a:lstStyle>
          <a:p>
            <a:r>
              <a:rPr lang="en-US"/>
              <a:t>Click to edit Master title style</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7443218" y="1830324"/>
            <a:ext cx="990599" cy="228599"/>
          </a:xfrm>
        </p:spPr>
        <p:txBody>
          <a:bodyPr anchor="t"/>
          <a:lstStyle>
            <a:lvl1pPr algn="l">
              <a:defRPr b="0" i="0">
                <a:solidFill>
                  <a:schemeClr val="bg1"/>
                </a:solidFill>
              </a:defRPr>
            </a:lvl1pPr>
          </a:lstStyle>
          <a:p>
            <a:fld id="{1E700B27-DE4C-4B9E-BB11-B9027034A00F}" type="datetimeFigureOut">
              <a:rPr lang="en-US" smtClean="0"/>
              <a:pPr/>
              <a:t>7/25/2022</a:t>
            </a:fld>
            <a:endParaRPr lang="en-US" dirty="0"/>
          </a:p>
        </p:txBody>
      </p:sp>
      <p:sp>
        <p:nvSpPr>
          <p:cNvPr id="5" name="Footer Placeholder 4"/>
          <p:cNvSpPr>
            <a:spLocks noGrp="1"/>
          </p:cNvSpPr>
          <p:nvPr>
            <p:ph type="ftr" sz="quarter" idx="11"/>
          </p:nvPr>
        </p:nvSpPr>
        <p:spPr>
          <a:xfrm rot="5400000">
            <a:off x="6237220" y="3264921"/>
            <a:ext cx="3859795" cy="228601"/>
          </a:xfrm>
        </p:spPr>
        <p:txBody>
          <a:bodyPr/>
          <a:lstStyle>
            <a:lvl1pPr>
              <a:defRPr b="0" i="0">
                <a:solidFill>
                  <a:schemeClr val="bg1"/>
                </a:solidFill>
              </a:defRPr>
            </a:lvl1pPr>
          </a:lstStyle>
          <a:p>
            <a:r>
              <a:rPr lang="en-US"/>
              <a:t>
              </a:t>
            </a:r>
            <a:endParaRPr lang="en-US" dirty="0"/>
          </a:p>
        </p:txBody>
      </p:sp>
      <p:sp>
        <p:nvSpPr>
          <p:cNvPr id="10" name="Rectangle 9"/>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74102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B0ED5D-64D5-4402-8EA3-7C53061B42D3}"/>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663CA269-D23F-48A3-9342-8688278C79CD}"/>
              </a:ext>
            </a:extLst>
          </p:cNvPr>
          <p:cNvSpPr>
            <a:spLocks noGrp="1" noChangeArrowheads="1"/>
          </p:cNvSpPr>
          <p:nvPr>
            <p:ph type="ftr" sz="quarter" idx="11"/>
          </p:nvPr>
        </p:nvSpPr>
        <p:spPr>
          <a:ln/>
        </p:spPr>
        <p:txBody>
          <a:bodyPr/>
          <a:lstStyle>
            <a:lvl1pPr>
              <a:defRPr/>
            </a:lvl1pPr>
          </a:lstStyle>
          <a:p>
            <a:pPr>
              <a:defRPr/>
            </a:pPr>
            <a:r>
              <a:rPr lang="en-GB"/>
              <a:t>Systematic Reviews</a:t>
            </a:r>
          </a:p>
        </p:txBody>
      </p:sp>
      <p:sp>
        <p:nvSpPr>
          <p:cNvPr id="4" name="Rectangle 6">
            <a:extLst>
              <a:ext uri="{FF2B5EF4-FFF2-40B4-BE49-F238E27FC236}">
                <a16:creationId xmlns:a16="http://schemas.microsoft.com/office/drawing/2014/main" id="{B453A435-7B2E-4A72-8DBE-C7D1A258847E}"/>
              </a:ext>
            </a:extLst>
          </p:cNvPr>
          <p:cNvSpPr>
            <a:spLocks noGrp="1" noChangeArrowheads="1"/>
          </p:cNvSpPr>
          <p:nvPr>
            <p:ph type="sldNum" sz="quarter" idx="12"/>
          </p:nvPr>
        </p:nvSpPr>
        <p:spPr>
          <a:xfrm>
            <a:off x="7764406" y="295730"/>
            <a:ext cx="628649" cy="767687"/>
          </a:xfrm>
          <a:prstGeom prst="rect">
            <a:avLst/>
          </a:prstGeom>
          <a:ln/>
        </p:spPr>
        <p:txBody>
          <a:bodyPr/>
          <a:lstStyle>
            <a:lvl1pPr>
              <a:defRPr/>
            </a:lvl1pPr>
          </a:lstStyle>
          <a:p>
            <a:fld id="{3E7AA6DD-0A1F-416C-A687-45EF21D7A234}" type="slidenum">
              <a:rPr lang="en-GB" altLang="en-US"/>
              <a:pPr/>
              <a:t>‹#›</a:t>
            </a:fld>
            <a:endParaRPr lang="en-GB" altLang="en-US"/>
          </a:p>
        </p:txBody>
      </p:sp>
    </p:spTree>
    <p:extLst>
      <p:ext uri="{BB962C8B-B14F-4D97-AF65-F5344CB8AC3E}">
        <p14:creationId xmlns:p14="http://schemas.microsoft.com/office/powerpoint/2010/main" val="510184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5254BEE-A56C-4CFA-AF5C-FDB2537C8133}" type="datetimeFigureOut">
              <a:rPr lang="en-GB" smtClean="0"/>
              <a:pPr/>
              <a:t>25/07/2022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69DE60-EAD1-4F81-B990-62B961631E12}" type="slidenum">
              <a:rPr lang="en-GB" smtClean="0"/>
              <a:pPr/>
              <a:t>‹#›</a:t>
            </a:fld>
            <a:endParaRPr lang="en-GB"/>
          </a:p>
        </p:txBody>
      </p:sp>
    </p:spTree>
    <p:extLst>
      <p:ext uri="{BB962C8B-B14F-4D97-AF65-F5344CB8AC3E}">
        <p14:creationId xmlns:p14="http://schemas.microsoft.com/office/powerpoint/2010/main" val="32076502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2"/>
            <a:ext cx="9144000" cy="6867027"/>
            <a:chOff x="0" y="-2373"/>
            <a:chExt cx="12192000" cy="6867027"/>
          </a:xfrm>
        </p:grpSpPr>
        <p:sp>
          <p:nvSpPr>
            <p:cNvPr id="26" name="Rectangle 25"/>
            <p:cNvSpPr/>
            <p:nvPr/>
          </p:nvSpPr>
          <p:spPr>
            <a:xfrm>
              <a:off x="0" y="0"/>
              <a:ext cx="12192000" cy="6858000"/>
            </a:xfrm>
            <a:prstGeom prst="rect">
              <a:avLst/>
            </a:prstGeom>
            <a:blipFill>
              <a:blip r:embed="rId6">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866215" y="973668"/>
            <a:ext cx="6571060"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6216" y="2603500"/>
            <a:ext cx="6571059"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88204" y="6394062"/>
            <a:ext cx="742949" cy="304799"/>
          </a:xfrm>
          <a:prstGeom prst="rect">
            <a:avLst/>
          </a:prstGeom>
        </p:spPr>
        <p:txBody>
          <a:bodyPr vert="horz" lIns="91440" tIns="45720" rIns="91440" bIns="45720" rtlCol="0" anchor="t"/>
          <a:lstStyle>
            <a:lvl1pPr algn="r">
              <a:defRPr sz="750" b="1" i="0">
                <a:solidFill>
                  <a:schemeClr val="accent1"/>
                </a:solidFill>
              </a:defRPr>
            </a:lvl1pPr>
          </a:lstStyle>
          <a:p>
            <a:fld id="{7E0D914D-B099-4142-A885-11F276715148}" type="datetimeFigureOut">
              <a:rPr lang="en-US" smtClean="0"/>
              <a:t>7/25/2022</a:t>
            </a:fld>
            <a:endParaRPr lang="en-US" dirty="0"/>
          </a:p>
        </p:txBody>
      </p:sp>
      <p:sp>
        <p:nvSpPr>
          <p:cNvPr id="5" name="Footer Placeholder 4"/>
          <p:cNvSpPr>
            <a:spLocks noGrp="1"/>
          </p:cNvSpPr>
          <p:nvPr>
            <p:ph type="ftr" sz="quarter" idx="3"/>
          </p:nvPr>
        </p:nvSpPr>
        <p:spPr>
          <a:xfrm>
            <a:off x="396269" y="6391839"/>
            <a:ext cx="2894846" cy="304801"/>
          </a:xfrm>
          <a:prstGeom prst="rect">
            <a:avLst/>
          </a:prstGeom>
        </p:spPr>
        <p:txBody>
          <a:bodyPr vert="horz" lIns="91440" tIns="45720" rIns="91440" bIns="45720" rtlCol="0" anchor="b"/>
          <a:lstStyle>
            <a:lvl1pPr algn="l">
              <a:defRPr sz="750" b="1" i="0">
                <a:solidFill>
                  <a:schemeClr val="accent1"/>
                </a:solidFill>
                <a:latin typeface="+mn-lt"/>
              </a:defRPr>
            </a:lvl1pPr>
          </a:lstStyle>
          <a:p>
            <a:r>
              <a:rPr lang="en-US"/>
              <a:t>
              </a:t>
            </a:r>
            <a:endParaRPr lang="en-US" dirty="0"/>
          </a:p>
        </p:txBody>
      </p:sp>
      <p:sp>
        <p:nvSpPr>
          <p:cNvPr id="22" name="Rectangle 21"/>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961330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3776A-D9FA-4ABD-850C-E373DCFDBAB3}"/>
              </a:ext>
            </a:extLst>
          </p:cNvPr>
          <p:cNvSpPr>
            <a:spLocks noGrp="1"/>
          </p:cNvSpPr>
          <p:nvPr>
            <p:ph type="ctrTitle"/>
          </p:nvPr>
        </p:nvSpPr>
        <p:spPr/>
        <p:txBody>
          <a:bodyPr/>
          <a:lstStyle/>
          <a:p>
            <a:r>
              <a:rPr lang="en-US" b="1" dirty="0"/>
              <a:t>Presenting your work and Academic writing</a:t>
            </a:r>
          </a:p>
        </p:txBody>
      </p:sp>
      <p:sp>
        <p:nvSpPr>
          <p:cNvPr id="5" name="Subtitle 4">
            <a:extLst>
              <a:ext uri="{FF2B5EF4-FFF2-40B4-BE49-F238E27FC236}">
                <a16:creationId xmlns:a16="http://schemas.microsoft.com/office/drawing/2014/main" id="{1813D063-32C4-40F1-BB3F-964A97CAEC14}"/>
              </a:ext>
            </a:extLst>
          </p:cNvPr>
          <p:cNvSpPr>
            <a:spLocks noGrp="1"/>
          </p:cNvSpPr>
          <p:nvPr>
            <p:ph type="subTitle" idx="1"/>
          </p:nvPr>
        </p:nvSpPr>
        <p:spPr>
          <a:xfrm>
            <a:off x="866216" y="4777381"/>
            <a:ext cx="6619244" cy="861420"/>
          </a:xfrm>
        </p:spPr>
        <p:txBody>
          <a:bodyPr/>
          <a:lstStyle/>
          <a:p>
            <a:r>
              <a:rPr lang="en-US" b="1" dirty="0"/>
              <a:t>Dr. Reema Karasneh </a:t>
            </a:r>
          </a:p>
          <a:p>
            <a:r>
              <a:rPr lang="en-US" b="1" dirty="0"/>
              <a:t>Community Medicine</a:t>
            </a:r>
          </a:p>
        </p:txBody>
      </p:sp>
    </p:spTree>
    <p:extLst>
      <p:ext uri="{BB962C8B-B14F-4D97-AF65-F5344CB8AC3E}">
        <p14:creationId xmlns:p14="http://schemas.microsoft.com/office/powerpoint/2010/main" val="3358595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lstStyle/>
          <a:p>
            <a:pPr algn="l"/>
            <a:r>
              <a:rPr lang="en-US" sz="1800" b="1" i="0" u="none" strike="noStrike" baseline="0" dirty="0">
                <a:latin typeface="AdvTimes-b"/>
              </a:rPr>
              <a:t>DO</a:t>
            </a:r>
          </a:p>
          <a:p>
            <a:pPr lvl="1"/>
            <a:r>
              <a:rPr lang="en-US" dirty="0"/>
              <a:t>Arrive early and make sure the room is set out in the way that you want.</a:t>
            </a:r>
          </a:p>
          <a:p>
            <a:pPr lvl="1"/>
            <a:r>
              <a:rPr lang="en-US" dirty="0"/>
              <a:t>Make sure that all the equipment is available and that you know how to work it.</a:t>
            </a:r>
          </a:p>
          <a:p>
            <a:pPr lvl="1"/>
            <a:endParaRPr lang="en-US" dirty="0"/>
          </a:p>
          <a:p>
            <a:r>
              <a:rPr lang="en-US" b="1" dirty="0"/>
              <a:t>DON’T</a:t>
            </a:r>
          </a:p>
          <a:p>
            <a:pPr lvl="1"/>
            <a:r>
              <a:rPr lang="en-US" dirty="0"/>
              <a:t>Rush in late, find that the overhead projector doesn’t work and that you have no pen for the whiteboard.</a:t>
            </a:r>
          </a:p>
        </p:txBody>
      </p:sp>
    </p:spTree>
    <p:extLst>
      <p:ext uri="{BB962C8B-B14F-4D97-AF65-F5344CB8AC3E}">
        <p14:creationId xmlns:p14="http://schemas.microsoft.com/office/powerpoint/2010/main" val="1593515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normAutofit/>
          </a:bodyPr>
          <a:lstStyle/>
          <a:p>
            <a:pPr algn="l"/>
            <a:r>
              <a:rPr lang="en-US" sz="1800" b="1" i="0" u="none" strike="noStrike" baseline="0" dirty="0">
                <a:latin typeface="AdvTimes-b"/>
              </a:rPr>
              <a:t>DO</a:t>
            </a:r>
          </a:p>
          <a:p>
            <a:pPr lvl="1"/>
            <a:r>
              <a:rPr lang="en-US" dirty="0"/>
              <a:t>Try to relax and breathe deeply.</a:t>
            </a:r>
          </a:p>
          <a:p>
            <a:pPr lvl="1"/>
            <a:r>
              <a:rPr lang="en-US" dirty="0"/>
              <a:t>Acknowledge that this is your first presentation and people will tend to help you along.</a:t>
            </a:r>
          </a:p>
          <a:p>
            <a:endParaRPr lang="en-US" b="1" dirty="0"/>
          </a:p>
          <a:p>
            <a:r>
              <a:rPr lang="en-US" b="1" dirty="0"/>
              <a:t>DON’T</a:t>
            </a:r>
          </a:p>
          <a:p>
            <a:pPr lvl="1"/>
            <a:r>
              <a:rPr lang="en-US" dirty="0"/>
              <a:t>Worry about showing your nerves.</a:t>
            </a:r>
          </a:p>
          <a:p>
            <a:pPr lvl="1"/>
            <a:r>
              <a:rPr lang="en-US" dirty="0"/>
              <a:t>Everybody gets nervous when they first start giving presentations and your audience should know this.</a:t>
            </a:r>
          </a:p>
        </p:txBody>
      </p:sp>
    </p:spTree>
    <p:extLst>
      <p:ext uri="{BB962C8B-B14F-4D97-AF65-F5344CB8AC3E}">
        <p14:creationId xmlns:p14="http://schemas.microsoft.com/office/powerpoint/2010/main" val="1198277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lstStyle/>
          <a:p>
            <a:pPr algn="l"/>
            <a:r>
              <a:rPr lang="en-US" sz="1800" b="1" i="0" u="none" strike="noStrike" baseline="0" dirty="0">
                <a:latin typeface="AdvTimes-b"/>
              </a:rPr>
              <a:t>DO</a:t>
            </a:r>
          </a:p>
          <a:p>
            <a:pPr lvl="1"/>
            <a:r>
              <a:rPr lang="en-US" dirty="0"/>
              <a:t>Produce aide memoirs, either on cards, paper, or presentation software such as PowerPoint.</a:t>
            </a:r>
          </a:p>
          <a:p>
            <a:pPr lvl="1"/>
            <a:endParaRPr lang="en-US" dirty="0"/>
          </a:p>
          <a:p>
            <a:r>
              <a:rPr lang="en-US" b="1" dirty="0"/>
              <a:t>DON’T</a:t>
            </a:r>
          </a:p>
          <a:p>
            <a:pPr lvl="1"/>
            <a:r>
              <a:rPr lang="en-US" dirty="0"/>
              <a:t>Read straight from a paper you have written</a:t>
            </a:r>
          </a:p>
        </p:txBody>
      </p:sp>
    </p:spTree>
    <p:extLst>
      <p:ext uri="{BB962C8B-B14F-4D97-AF65-F5344CB8AC3E}">
        <p14:creationId xmlns:p14="http://schemas.microsoft.com/office/powerpoint/2010/main" val="29541119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normAutofit fontScale="92500" lnSpcReduction="10000"/>
          </a:bodyPr>
          <a:lstStyle/>
          <a:p>
            <a:pPr algn="l"/>
            <a:r>
              <a:rPr lang="en-US" sz="1800" b="1" i="0" u="none" strike="noStrike" baseline="0" dirty="0">
                <a:latin typeface="AdvTimes-b"/>
              </a:rPr>
              <a:t>DO</a:t>
            </a:r>
          </a:p>
          <a:p>
            <a:pPr lvl="1"/>
            <a:r>
              <a:rPr lang="en-US" dirty="0"/>
              <a:t>Make it clear from the outset whether you are happy to be interrupted or whether questions should be left for the end. </a:t>
            </a:r>
          </a:p>
          <a:p>
            <a:pPr lvl="1"/>
            <a:r>
              <a:rPr lang="en-US" dirty="0"/>
              <a:t>If you have invited questions, make sure you make every effort to answer them.</a:t>
            </a:r>
          </a:p>
          <a:p>
            <a:pPr lvl="1"/>
            <a:endParaRPr lang="en-US" dirty="0"/>
          </a:p>
          <a:p>
            <a:r>
              <a:rPr lang="en-US" b="1" dirty="0"/>
              <a:t>DON’T</a:t>
            </a:r>
          </a:p>
          <a:p>
            <a:pPr lvl="1"/>
            <a:r>
              <a:rPr lang="en-US" dirty="0"/>
              <a:t>Get cross if you are interrupted and have not mentioned that you don’t want this to happen. </a:t>
            </a:r>
          </a:p>
          <a:p>
            <a:pPr lvl="1"/>
            <a:r>
              <a:rPr lang="en-US" dirty="0"/>
              <a:t>Invite questions and then do not answer them or </a:t>
            </a:r>
            <a:r>
              <a:rPr lang="en-US" dirty="0" err="1"/>
              <a:t>patronise</a:t>
            </a:r>
            <a:r>
              <a:rPr lang="en-US" dirty="0"/>
              <a:t> the inquirer.</a:t>
            </a:r>
          </a:p>
        </p:txBody>
      </p:sp>
    </p:spTree>
    <p:extLst>
      <p:ext uri="{BB962C8B-B14F-4D97-AF65-F5344CB8AC3E}">
        <p14:creationId xmlns:p14="http://schemas.microsoft.com/office/powerpoint/2010/main" val="105516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lstStyle/>
          <a:p>
            <a:pPr algn="l"/>
            <a:r>
              <a:rPr lang="en-US" sz="1800" b="1" i="0" u="none" strike="noStrike" baseline="0" dirty="0">
                <a:latin typeface="AdvTimes-b"/>
              </a:rPr>
              <a:t>DO</a:t>
            </a:r>
          </a:p>
          <a:p>
            <a:pPr lvl="1"/>
            <a:r>
              <a:rPr lang="en-US" dirty="0"/>
              <a:t>Look around the room while you are speaking – if it’s a small group, make eye-contact with as many people as possible.</a:t>
            </a:r>
          </a:p>
          <a:p>
            <a:pPr lvl="1"/>
            <a:endParaRPr lang="en-US" dirty="0"/>
          </a:p>
          <a:p>
            <a:r>
              <a:rPr lang="en-US" b="1" dirty="0"/>
              <a:t>DON’T</a:t>
            </a:r>
          </a:p>
          <a:p>
            <a:pPr lvl="1"/>
            <a:r>
              <a:rPr lang="en-US" dirty="0"/>
              <a:t>Look at your notes, never raising your head.</a:t>
            </a:r>
          </a:p>
        </p:txBody>
      </p:sp>
    </p:spTree>
    <p:extLst>
      <p:ext uri="{BB962C8B-B14F-4D97-AF65-F5344CB8AC3E}">
        <p14:creationId xmlns:p14="http://schemas.microsoft.com/office/powerpoint/2010/main" val="1721897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normAutofit/>
          </a:bodyPr>
          <a:lstStyle/>
          <a:p>
            <a:pPr algn="l"/>
            <a:r>
              <a:rPr lang="en-US" sz="1800" b="1" i="0" u="none" strike="noStrike" baseline="0" dirty="0">
                <a:latin typeface="AdvTimes-b"/>
              </a:rPr>
              <a:t>DO</a:t>
            </a:r>
          </a:p>
          <a:p>
            <a:pPr lvl="1"/>
            <a:r>
              <a:rPr lang="en-US" dirty="0"/>
              <a:t>Present interesting visual information such as graphs, charts and tables in a format which can be viewed by everyone. </a:t>
            </a:r>
          </a:p>
          <a:p>
            <a:pPr lvl="1"/>
            <a:r>
              <a:rPr lang="en-US" dirty="0"/>
              <a:t>This could be PowerPoint or handouts.</a:t>
            </a:r>
          </a:p>
          <a:p>
            <a:pPr lvl="1"/>
            <a:endParaRPr lang="en-US" dirty="0"/>
          </a:p>
          <a:p>
            <a:r>
              <a:rPr lang="en-US" b="1" dirty="0"/>
              <a:t>DON’T</a:t>
            </a:r>
          </a:p>
          <a:p>
            <a:pPr lvl="1"/>
            <a:r>
              <a:rPr lang="en-US" dirty="0"/>
              <a:t>Produce visual information which people can’t see, either due to its size or print quality.</a:t>
            </a:r>
          </a:p>
        </p:txBody>
      </p:sp>
    </p:spTree>
    <p:extLst>
      <p:ext uri="{BB962C8B-B14F-4D97-AF65-F5344CB8AC3E}">
        <p14:creationId xmlns:p14="http://schemas.microsoft.com/office/powerpoint/2010/main" val="2597609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normAutofit/>
          </a:bodyPr>
          <a:lstStyle/>
          <a:p>
            <a:pPr algn="l"/>
            <a:r>
              <a:rPr lang="en-US" sz="1800" b="1" i="0" u="none" strike="noStrike" baseline="0" dirty="0">
                <a:latin typeface="AdvTimes-b"/>
              </a:rPr>
              <a:t>DO</a:t>
            </a:r>
          </a:p>
          <a:p>
            <a:pPr lvl="1"/>
            <a:r>
              <a:rPr lang="en-US" dirty="0"/>
              <a:t>Alter the tone and pitch of your voice, length of sentence and facial/ hand gestures to maintain audience interest. </a:t>
            </a:r>
          </a:p>
          <a:p>
            <a:pPr lvl="1"/>
            <a:r>
              <a:rPr lang="en-US" dirty="0"/>
              <a:t>Show that you are interested in your subject.</a:t>
            </a:r>
          </a:p>
          <a:p>
            <a:pPr lvl="1"/>
            <a:endParaRPr lang="en-US" dirty="0"/>
          </a:p>
          <a:p>
            <a:r>
              <a:rPr lang="en-US" b="1" dirty="0"/>
              <a:t>DON’T</a:t>
            </a:r>
          </a:p>
          <a:p>
            <a:pPr lvl="1"/>
            <a:r>
              <a:rPr lang="en-US" dirty="0"/>
              <a:t>Present in a monotone voice with no facial/hand gestures. Make it clear that your subject bores the pants off you.</a:t>
            </a:r>
          </a:p>
        </p:txBody>
      </p:sp>
    </p:spTree>
    <p:extLst>
      <p:ext uri="{BB962C8B-B14F-4D97-AF65-F5344CB8AC3E}">
        <p14:creationId xmlns:p14="http://schemas.microsoft.com/office/powerpoint/2010/main" val="698797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lstStyle/>
          <a:p>
            <a:pPr algn="l"/>
            <a:r>
              <a:rPr lang="en-US" sz="1800" b="1" i="0" u="none" strike="noStrike" baseline="0" dirty="0">
                <a:latin typeface="AdvTimes-b"/>
              </a:rPr>
              <a:t>DO</a:t>
            </a:r>
          </a:p>
          <a:p>
            <a:pPr lvl="1"/>
            <a:r>
              <a:rPr lang="en-US" dirty="0"/>
              <a:t>Produce a paper or handout which people can take away with them.</a:t>
            </a:r>
          </a:p>
          <a:p>
            <a:pPr lvl="1"/>
            <a:endParaRPr lang="en-US" dirty="0"/>
          </a:p>
          <a:p>
            <a:r>
              <a:rPr lang="en-US" b="1" dirty="0"/>
              <a:t>DON’T</a:t>
            </a:r>
          </a:p>
          <a:p>
            <a:pPr lvl="1"/>
            <a:r>
              <a:rPr lang="en-US" dirty="0"/>
              <a:t>Let the audience go home without any record of what you have said.</a:t>
            </a:r>
          </a:p>
        </p:txBody>
      </p:sp>
    </p:spTree>
    <p:extLst>
      <p:ext uri="{BB962C8B-B14F-4D97-AF65-F5344CB8AC3E}">
        <p14:creationId xmlns:p14="http://schemas.microsoft.com/office/powerpoint/2010/main" val="1191455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F583-B61A-4527-98E7-66BD426E8F48}"/>
              </a:ext>
            </a:extLst>
          </p:cNvPr>
          <p:cNvSpPr>
            <a:spLocks noGrp="1"/>
          </p:cNvSpPr>
          <p:nvPr>
            <p:ph type="title"/>
          </p:nvPr>
        </p:nvSpPr>
        <p:spPr/>
        <p:txBody>
          <a:bodyPr/>
          <a:lstStyle/>
          <a:p>
            <a:r>
              <a:rPr lang="en-US" dirty="0"/>
              <a:t>MAKING PRESENTATIONS: DOS AND DON’TS</a:t>
            </a:r>
          </a:p>
        </p:txBody>
      </p:sp>
      <p:sp>
        <p:nvSpPr>
          <p:cNvPr id="5" name="Content Placeholder 4">
            <a:extLst>
              <a:ext uri="{FF2B5EF4-FFF2-40B4-BE49-F238E27FC236}">
                <a16:creationId xmlns:a16="http://schemas.microsoft.com/office/drawing/2014/main" id="{53B3734E-0212-403C-B6D0-7AAE65EFF9CB}"/>
              </a:ext>
            </a:extLst>
          </p:cNvPr>
          <p:cNvSpPr>
            <a:spLocks noGrp="1"/>
          </p:cNvSpPr>
          <p:nvPr>
            <p:ph idx="1"/>
          </p:nvPr>
        </p:nvSpPr>
        <p:spPr/>
        <p:txBody>
          <a:bodyPr/>
          <a:lstStyle/>
          <a:p>
            <a:pPr algn="l"/>
            <a:r>
              <a:rPr lang="en-US" sz="1800" b="1" i="0" u="none" strike="noStrike" baseline="0" dirty="0">
                <a:latin typeface="AdvTimes-b"/>
              </a:rPr>
              <a:t>DO</a:t>
            </a:r>
          </a:p>
          <a:p>
            <a:pPr lvl="1"/>
            <a:r>
              <a:rPr lang="en-US" dirty="0"/>
              <a:t>Talk to people after your presentation and ask them how it went, whether there are any improvements they might suggest for future presentations.</a:t>
            </a:r>
          </a:p>
          <a:p>
            <a:pPr lvl="1"/>
            <a:endParaRPr lang="en-US" dirty="0"/>
          </a:p>
          <a:p>
            <a:r>
              <a:rPr lang="en-US" b="1" dirty="0"/>
              <a:t>DON’T</a:t>
            </a:r>
          </a:p>
          <a:p>
            <a:pPr lvl="1"/>
            <a:r>
              <a:rPr lang="en-US" dirty="0"/>
              <a:t>Run away never to be seen again.</a:t>
            </a:r>
          </a:p>
        </p:txBody>
      </p:sp>
    </p:spTree>
    <p:extLst>
      <p:ext uri="{BB962C8B-B14F-4D97-AF65-F5344CB8AC3E}">
        <p14:creationId xmlns:p14="http://schemas.microsoft.com/office/powerpoint/2010/main" val="3910370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FA44B-6B10-11AA-1F27-EF236EB2D9F1}"/>
              </a:ext>
            </a:extLst>
          </p:cNvPr>
          <p:cNvSpPr>
            <a:spLocks noGrp="1"/>
          </p:cNvSpPr>
          <p:nvPr>
            <p:ph type="ctrTitle"/>
          </p:nvPr>
        </p:nvSpPr>
        <p:spPr/>
        <p:txBody>
          <a:bodyPr/>
          <a:lstStyle/>
          <a:p>
            <a:r>
              <a:rPr lang="en-US" b="1" dirty="0"/>
              <a:t>Presenting your work as a journal article</a:t>
            </a:r>
          </a:p>
        </p:txBody>
      </p:sp>
      <p:sp>
        <p:nvSpPr>
          <p:cNvPr id="3" name="Subtitle 2">
            <a:extLst>
              <a:ext uri="{FF2B5EF4-FFF2-40B4-BE49-F238E27FC236}">
                <a16:creationId xmlns:a16="http://schemas.microsoft.com/office/drawing/2014/main" id="{ABC61FDE-0A34-1021-1472-ACDA4D0A1C0C}"/>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2054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173B1E6-535E-41F3-9BE0-521D89D16613}"/>
              </a:ext>
            </a:extLst>
          </p:cNvPr>
          <p:cNvSpPr>
            <a:spLocks noGrp="1"/>
          </p:cNvSpPr>
          <p:nvPr>
            <p:ph type="title"/>
          </p:nvPr>
        </p:nvSpPr>
        <p:spPr/>
        <p:txBody>
          <a:bodyPr/>
          <a:lstStyle/>
          <a:p>
            <a:r>
              <a:rPr lang="en-US" dirty="0"/>
              <a:t>Asking questions</a:t>
            </a:r>
          </a:p>
        </p:txBody>
      </p:sp>
      <p:sp>
        <p:nvSpPr>
          <p:cNvPr id="5" name="Content Placeholder 4">
            <a:extLst>
              <a:ext uri="{FF2B5EF4-FFF2-40B4-BE49-F238E27FC236}">
                <a16:creationId xmlns:a16="http://schemas.microsoft.com/office/drawing/2014/main" id="{F9B1ED1A-FB4C-4AF6-9447-6D0D9A96A90B}"/>
              </a:ext>
            </a:extLst>
          </p:cNvPr>
          <p:cNvSpPr>
            <a:spLocks noGrp="1"/>
          </p:cNvSpPr>
          <p:nvPr>
            <p:ph idx="1"/>
          </p:nvPr>
        </p:nvSpPr>
        <p:spPr/>
        <p:txBody>
          <a:bodyPr/>
          <a:lstStyle/>
          <a:p>
            <a:r>
              <a:rPr lang="en-US" dirty="0"/>
              <a:t>Why have I decided to do some research?</a:t>
            </a:r>
          </a:p>
          <a:p>
            <a:r>
              <a:rPr lang="en-US" dirty="0"/>
              <a:t>How can I remain interested in my research?</a:t>
            </a:r>
          </a:p>
          <a:p>
            <a:r>
              <a:rPr lang="en-US" dirty="0"/>
              <a:t>What personal characteristics do I have which might help me to complete my research?</a:t>
            </a:r>
          </a:p>
          <a:p>
            <a:r>
              <a:rPr lang="en-US" dirty="0"/>
              <a:t>What skills and experience do I have which might help in my research?</a:t>
            </a:r>
          </a:p>
          <a:p>
            <a:endParaRPr lang="en-US" dirty="0"/>
          </a:p>
        </p:txBody>
      </p:sp>
    </p:spTree>
    <p:extLst>
      <p:ext uri="{BB962C8B-B14F-4D97-AF65-F5344CB8AC3E}">
        <p14:creationId xmlns:p14="http://schemas.microsoft.com/office/powerpoint/2010/main" val="1446308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71638-940C-44FB-AFC7-F878422D2266}"/>
              </a:ext>
            </a:extLst>
          </p:cNvPr>
          <p:cNvSpPr>
            <a:spLocks noGrp="1"/>
          </p:cNvSpPr>
          <p:nvPr>
            <p:ph type="title"/>
          </p:nvPr>
        </p:nvSpPr>
        <p:spPr/>
        <p:txBody>
          <a:bodyPr/>
          <a:lstStyle/>
          <a:p>
            <a:r>
              <a:rPr lang="en-US" dirty="0"/>
              <a:t>JOURNAL ARTICLES</a:t>
            </a:r>
          </a:p>
        </p:txBody>
      </p:sp>
      <p:sp>
        <p:nvSpPr>
          <p:cNvPr id="3" name="Content Placeholder 2">
            <a:extLst>
              <a:ext uri="{FF2B5EF4-FFF2-40B4-BE49-F238E27FC236}">
                <a16:creationId xmlns:a16="http://schemas.microsoft.com/office/drawing/2014/main" id="{83ED084A-4111-44E7-987E-D0EA2818903A}"/>
              </a:ext>
            </a:extLst>
          </p:cNvPr>
          <p:cNvSpPr>
            <a:spLocks noGrp="1"/>
          </p:cNvSpPr>
          <p:nvPr>
            <p:ph idx="1"/>
          </p:nvPr>
        </p:nvSpPr>
        <p:spPr>
          <a:xfrm>
            <a:off x="326572" y="2603499"/>
            <a:ext cx="8406882" cy="3750647"/>
          </a:xfrm>
        </p:spPr>
        <p:txBody>
          <a:bodyPr>
            <a:normAutofit/>
          </a:bodyPr>
          <a:lstStyle/>
          <a:p>
            <a:r>
              <a:rPr lang="en-US" dirty="0"/>
              <a:t>Producing an article for a journal. </a:t>
            </a:r>
          </a:p>
          <a:p>
            <a:r>
              <a:rPr lang="en-US" dirty="0"/>
              <a:t>Most academic journals do not pay for articles they publish, but many professional or trade publications do pay for your contribution, if published.</a:t>
            </a:r>
          </a:p>
          <a:p>
            <a:r>
              <a:rPr lang="en-US" dirty="0"/>
              <a:t>However, competition can be fierce, and your article will have to stand out from the crowd if you want to be successful.</a:t>
            </a:r>
          </a:p>
        </p:txBody>
      </p:sp>
    </p:spTree>
    <p:extLst>
      <p:ext uri="{BB962C8B-B14F-4D97-AF65-F5344CB8AC3E}">
        <p14:creationId xmlns:p14="http://schemas.microsoft.com/office/powerpoint/2010/main" val="4169554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5A845-45B0-4C37-B6A9-7B69ECBDF9D9}"/>
              </a:ext>
            </a:extLst>
          </p:cNvPr>
          <p:cNvSpPr>
            <a:spLocks noGrp="1"/>
          </p:cNvSpPr>
          <p:nvPr>
            <p:ph type="title"/>
          </p:nvPr>
        </p:nvSpPr>
        <p:spPr/>
        <p:txBody>
          <a:bodyPr/>
          <a:lstStyle/>
          <a:p>
            <a:r>
              <a:rPr lang="en-US" dirty="0"/>
              <a:t>Tip for choosing the right journal</a:t>
            </a:r>
          </a:p>
        </p:txBody>
      </p:sp>
      <p:sp>
        <p:nvSpPr>
          <p:cNvPr id="3" name="Content Placeholder 2">
            <a:extLst>
              <a:ext uri="{FF2B5EF4-FFF2-40B4-BE49-F238E27FC236}">
                <a16:creationId xmlns:a16="http://schemas.microsoft.com/office/drawing/2014/main" id="{44AAA166-0E98-418F-ABB1-F04B958D89F7}"/>
              </a:ext>
            </a:extLst>
          </p:cNvPr>
          <p:cNvSpPr>
            <a:spLocks noGrp="1"/>
          </p:cNvSpPr>
          <p:nvPr>
            <p:ph idx="1"/>
          </p:nvPr>
        </p:nvSpPr>
        <p:spPr>
          <a:xfrm>
            <a:off x="329784" y="2308485"/>
            <a:ext cx="8454452" cy="4062335"/>
          </a:xfrm>
        </p:spPr>
        <p:txBody>
          <a:bodyPr>
            <a:normAutofit/>
          </a:bodyPr>
          <a:lstStyle/>
          <a:p>
            <a:r>
              <a:rPr lang="en-US" dirty="0"/>
              <a:t>Choose a topical, original piece of research. </a:t>
            </a:r>
          </a:p>
          <a:p>
            <a:r>
              <a:rPr lang="en-US" dirty="0"/>
              <a:t>Do your market research – find out which journal publishes articles in your subject area.</a:t>
            </a:r>
          </a:p>
          <a:p>
            <a:r>
              <a:rPr lang="en-US" dirty="0"/>
              <a:t>Check on submission guidelines – produce an article in the correct style and format and of the right length.</a:t>
            </a:r>
          </a:p>
          <a:p>
            <a:r>
              <a:rPr lang="en-US" dirty="0"/>
              <a:t>Read several copies of the journal to get an idea about the preferences of editors.</a:t>
            </a:r>
          </a:p>
          <a:p>
            <a:r>
              <a:rPr lang="en-US" dirty="0"/>
              <a:t>Produce a succinct, clear, interesting and well-written article – ask friends, tutors or colleagues to read it and provide comments.</a:t>
            </a:r>
          </a:p>
          <a:p>
            <a:r>
              <a:rPr lang="en-US" dirty="0"/>
              <a:t>Make sure there are no mistakes, remembering to check the bibliography.</a:t>
            </a:r>
          </a:p>
        </p:txBody>
      </p:sp>
    </p:spTree>
    <p:extLst>
      <p:ext uri="{BB962C8B-B14F-4D97-AF65-F5344CB8AC3E}">
        <p14:creationId xmlns:p14="http://schemas.microsoft.com/office/powerpoint/2010/main" val="7633401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7344-2A08-4691-B1AC-75C012F9AF42}"/>
              </a:ext>
            </a:extLst>
          </p:cNvPr>
          <p:cNvSpPr>
            <a:spLocks noGrp="1"/>
          </p:cNvSpPr>
          <p:nvPr>
            <p:ph type="ctrTitle"/>
          </p:nvPr>
        </p:nvSpPr>
        <p:spPr/>
        <p:txBody>
          <a:bodyPr/>
          <a:lstStyle/>
          <a:p>
            <a:r>
              <a:rPr lang="en-US" b="1" dirty="0"/>
              <a:t>INTRODUCTION TO SCIENTIFIC WRITING</a:t>
            </a:r>
          </a:p>
        </p:txBody>
      </p:sp>
      <p:sp>
        <p:nvSpPr>
          <p:cNvPr id="3" name="Subtitle 2">
            <a:extLst>
              <a:ext uri="{FF2B5EF4-FFF2-40B4-BE49-F238E27FC236}">
                <a16:creationId xmlns:a16="http://schemas.microsoft.com/office/drawing/2014/main" id="{9D83DD7C-1DFA-488E-9131-40029DFF2ED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2032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BB5AE-2CA0-81C8-047A-343D5E868ACD}"/>
              </a:ext>
            </a:extLst>
          </p:cNvPr>
          <p:cNvSpPr>
            <a:spLocks noGrp="1"/>
          </p:cNvSpPr>
          <p:nvPr>
            <p:ph type="title"/>
          </p:nvPr>
        </p:nvSpPr>
        <p:spPr/>
        <p:txBody>
          <a:bodyPr/>
          <a:lstStyle/>
          <a:p>
            <a:r>
              <a:rPr lang="en-US" dirty="0"/>
              <a:t>Principles of scientific writing</a:t>
            </a:r>
          </a:p>
        </p:txBody>
      </p:sp>
      <p:sp>
        <p:nvSpPr>
          <p:cNvPr id="3" name="Content Placeholder 2">
            <a:extLst>
              <a:ext uri="{FF2B5EF4-FFF2-40B4-BE49-F238E27FC236}">
                <a16:creationId xmlns:a16="http://schemas.microsoft.com/office/drawing/2014/main" id="{A713F8E3-EFB1-5736-190D-D6A40B73736E}"/>
              </a:ext>
            </a:extLst>
          </p:cNvPr>
          <p:cNvSpPr>
            <a:spLocks noGrp="1"/>
          </p:cNvSpPr>
          <p:nvPr>
            <p:ph idx="1"/>
          </p:nvPr>
        </p:nvSpPr>
        <p:spPr>
          <a:xfrm>
            <a:off x="237995" y="2279737"/>
            <a:ext cx="8617905" cy="4421688"/>
          </a:xfrm>
        </p:spPr>
        <p:txBody>
          <a:bodyPr>
            <a:normAutofit fontScale="77500" lnSpcReduction="20000"/>
          </a:bodyPr>
          <a:lstStyle/>
          <a:p>
            <a:r>
              <a:rPr lang="en-US" dirty="0"/>
              <a:t>Avoid ambiguities or misunderstandings</a:t>
            </a:r>
          </a:p>
          <a:p>
            <a:r>
              <a:rPr lang="en-US" dirty="0"/>
              <a:t>Your aim is to illuminate, not to confuse (use the simplest language consistent with this goal-accuracy, brevity, clarity).</a:t>
            </a:r>
          </a:p>
          <a:p>
            <a:r>
              <a:rPr lang="en-US" dirty="0"/>
              <a:t>Read representative samples of published work within your discipline-gain an idea of voice, tense and concision used</a:t>
            </a:r>
          </a:p>
          <a:p>
            <a:r>
              <a:rPr lang="en-US" dirty="0"/>
              <a:t>Readers expect information in a certain order under specified headings</a:t>
            </a:r>
          </a:p>
          <a:p>
            <a:r>
              <a:rPr lang="en-US" dirty="0"/>
              <a:t>Most use </a:t>
            </a:r>
            <a:r>
              <a:rPr lang="en-US" dirty="0" err="1"/>
              <a:t>IMRaD</a:t>
            </a:r>
            <a:r>
              <a:rPr lang="en-US" dirty="0"/>
              <a:t> format i.e.: Introduction, Methodology, Results and Discussion </a:t>
            </a:r>
          </a:p>
          <a:p>
            <a:r>
              <a:rPr lang="en-US" dirty="0"/>
              <a:t>Watch your choice of words – use synonyms (words with same meaning), to provide variation to the reader </a:t>
            </a:r>
          </a:p>
          <a:p>
            <a:r>
              <a:rPr lang="en-US" dirty="0"/>
              <a:t>Consistency i.e.: in spelling</a:t>
            </a:r>
          </a:p>
          <a:p>
            <a:r>
              <a:rPr lang="en-US" dirty="0"/>
              <a:t>Use the correct citation style </a:t>
            </a:r>
          </a:p>
          <a:p>
            <a:r>
              <a:rPr lang="en-US" dirty="0"/>
              <a:t>Use direct quotations sparingly </a:t>
            </a:r>
          </a:p>
          <a:p>
            <a:r>
              <a:rPr lang="en-US" dirty="0"/>
              <a:t>Use the </a:t>
            </a:r>
            <a:r>
              <a:rPr lang="en-US" b="1" u="sng" dirty="0"/>
              <a:t>active voice </a:t>
            </a:r>
          </a:p>
          <a:p>
            <a:r>
              <a:rPr lang="en-US" dirty="0"/>
              <a:t>Write in the proper tense </a:t>
            </a:r>
          </a:p>
          <a:p>
            <a:pPr lvl="1"/>
            <a:r>
              <a:rPr lang="en-US" dirty="0"/>
              <a:t>Past </a:t>
            </a:r>
            <a:r>
              <a:rPr lang="en-US" dirty="0">
                <a:solidFill>
                  <a:schemeClr val="tx1"/>
                </a:solidFill>
              </a:rPr>
              <a:t>tense</a:t>
            </a:r>
            <a:r>
              <a:rPr lang="en-US" dirty="0">
                <a:solidFill>
                  <a:schemeClr val="tx2">
                    <a:lumMod val="60000"/>
                    <a:lumOff val="40000"/>
                  </a:schemeClr>
                </a:solidFill>
              </a:rPr>
              <a:t> </a:t>
            </a:r>
            <a:r>
              <a:rPr lang="en-US" dirty="0">
                <a:solidFill>
                  <a:schemeClr val="accent4"/>
                </a:solidFill>
              </a:rPr>
              <a:t>(methodology descriptions, discussion of other’s work)</a:t>
            </a:r>
          </a:p>
          <a:p>
            <a:pPr lvl="1"/>
            <a:r>
              <a:rPr lang="en-US" dirty="0"/>
              <a:t>Present tense </a:t>
            </a:r>
            <a:r>
              <a:rPr lang="en-US" dirty="0">
                <a:solidFill>
                  <a:schemeClr val="accent4"/>
                </a:solidFill>
              </a:rPr>
              <a:t>(for statements that are continuously true i.e.: facts and general truths)</a:t>
            </a:r>
          </a:p>
          <a:p>
            <a:endParaRPr lang="en-US" dirty="0"/>
          </a:p>
        </p:txBody>
      </p:sp>
    </p:spTree>
    <p:extLst>
      <p:ext uri="{BB962C8B-B14F-4D97-AF65-F5344CB8AC3E}">
        <p14:creationId xmlns:p14="http://schemas.microsoft.com/office/powerpoint/2010/main" val="351135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4" y="973668"/>
            <a:ext cx="7188021" cy="706964"/>
          </a:xfrm>
        </p:spPr>
        <p:txBody>
          <a:bodyPr/>
          <a:lstStyle/>
          <a:p>
            <a:r>
              <a:rPr lang="en-GB" dirty="0"/>
              <a:t>Principles of scientific writing …</a:t>
            </a:r>
          </a:p>
        </p:txBody>
      </p:sp>
      <p:sp>
        <p:nvSpPr>
          <p:cNvPr id="3" name="Content Placeholder 2"/>
          <p:cNvSpPr>
            <a:spLocks noGrp="1"/>
          </p:cNvSpPr>
          <p:nvPr>
            <p:ph idx="1"/>
          </p:nvPr>
        </p:nvSpPr>
        <p:spPr>
          <a:xfrm>
            <a:off x="375781" y="2317315"/>
            <a:ext cx="8542751" cy="4146115"/>
          </a:xfrm>
        </p:spPr>
        <p:txBody>
          <a:bodyPr>
            <a:normAutofit fontScale="85000" lnSpcReduction="10000"/>
          </a:bodyPr>
          <a:lstStyle/>
          <a:p>
            <a:r>
              <a:rPr lang="en-GB" dirty="0"/>
              <a:t>Even in scientific writing, too much use of the </a:t>
            </a:r>
            <a:r>
              <a:rPr lang="en-GB" b="1" dirty="0"/>
              <a:t>passive voice </a:t>
            </a:r>
            <a:r>
              <a:rPr lang="en-GB" dirty="0"/>
              <a:t>can cloud the meaning of your sentences.</a:t>
            </a:r>
          </a:p>
          <a:p>
            <a:r>
              <a:rPr lang="en-GB" dirty="0"/>
              <a:t>Use of the </a:t>
            </a:r>
            <a:r>
              <a:rPr lang="en-GB" b="1" dirty="0"/>
              <a:t>active voice </a:t>
            </a:r>
            <a:r>
              <a:rPr lang="en-GB" dirty="0"/>
              <a:t>often requires fewer words whilst conveying the same meaning</a:t>
            </a:r>
          </a:p>
          <a:p>
            <a:r>
              <a:rPr lang="en-GB" dirty="0"/>
              <a:t>Can inform the reader of possession – i.e.: who did the work. </a:t>
            </a:r>
          </a:p>
          <a:p>
            <a:pPr marL="0" indent="0">
              <a:buNone/>
            </a:pPr>
            <a:endParaRPr lang="en-GB" dirty="0"/>
          </a:p>
          <a:p>
            <a:pPr marL="0" indent="0">
              <a:buNone/>
            </a:pPr>
            <a:r>
              <a:rPr lang="en-GB" dirty="0"/>
              <a:t>EXAMPLE: </a:t>
            </a:r>
            <a:r>
              <a:rPr lang="en-GB" dirty="0">
                <a:solidFill>
                  <a:srgbClr val="FF0000"/>
                </a:solidFill>
              </a:rPr>
              <a:t>agent/subject</a:t>
            </a:r>
            <a:r>
              <a:rPr lang="en-GB" dirty="0"/>
              <a:t> | </a:t>
            </a:r>
            <a:r>
              <a:rPr lang="en-GB" dirty="0">
                <a:solidFill>
                  <a:schemeClr val="accent4"/>
                </a:solidFill>
              </a:rPr>
              <a:t>action</a:t>
            </a:r>
            <a:r>
              <a:rPr lang="en-GB" dirty="0">
                <a:solidFill>
                  <a:schemeClr val="accent5"/>
                </a:solidFill>
              </a:rPr>
              <a:t> </a:t>
            </a:r>
          </a:p>
          <a:p>
            <a:pPr marL="0" indent="0">
              <a:buNone/>
            </a:pPr>
            <a:endParaRPr lang="en-GB" dirty="0">
              <a:solidFill>
                <a:srgbClr val="FF0000"/>
              </a:solidFill>
            </a:endParaRPr>
          </a:p>
          <a:p>
            <a:r>
              <a:rPr lang="en-GB" dirty="0">
                <a:solidFill>
                  <a:schemeClr val="accent4"/>
                </a:solidFill>
              </a:rPr>
              <a:t>The entrance exam </a:t>
            </a:r>
            <a:r>
              <a:rPr lang="en-GB" dirty="0"/>
              <a:t>was failed by over </a:t>
            </a:r>
            <a:r>
              <a:rPr lang="en-GB" dirty="0">
                <a:solidFill>
                  <a:srgbClr val="FF0000"/>
                </a:solidFill>
              </a:rPr>
              <a:t>one-third of the applicants </a:t>
            </a:r>
            <a:r>
              <a:rPr lang="en-GB" dirty="0"/>
              <a:t>to the school </a:t>
            </a:r>
          </a:p>
          <a:p>
            <a:r>
              <a:rPr lang="en-GB" dirty="0">
                <a:solidFill>
                  <a:srgbClr val="FF0000"/>
                </a:solidFill>
              </a:rPr>
              <a:t>Over one-third of the applicants </a:t>
            </a:r>
            <a:r>
              <a:rPr lang="en-GB" dirty="0"/>
              <a:t>to the school failed the </a:t>
            </a:r>
            <a:r>
              <a:rPr lang="en-GB" dirty="0">
                <a:solidFill>
                  <a:schemeClr val="accent4"/>
                </a:solidFill>
              </a:rPr>
              <a:t>entrance exam </a:t>
            </a:r>
          </a:p>
          <a:p>
            <a:pPr marL="0" indent="0">
              <a:buNone/>
            </a:pPr>
            <a:endParaRPr lang="en-GB" dirty="0"/>
          </a:p>
          <a:p>
            <a:r>
              <a:rPr lang="en-GB" dirty="0"/>
              <a:t>The </a:t>
            </a:r>
            <a:r>
              <a:rPr lang="en-GB" dirty="0">
                <a:solidFill>
                  <a:schemeClr val="accent4"/>
                </a:solidFill>
              </a:rPr>
              <a:t>marathon</a:t>
            </a:r>
            <a:r>
              <a:rPr lang="en-GB" dirty="0">
                <a:solidFill>
                  <a:schemeClr val="accent5"/>
                </a:solidFill>
              </a:rPr>
              <a:t> </a:t>
            </a:r>
            <a:r>
              <a:rPr lang="en-GB" dirty="0"/>
              <a:t>was run by </a:t>
            </a:r>
            <a:r>
              <a:rPr lang="en-GB" dirty="0">
                <a:solidFill>
                  <a:srgbClr val="FF0000"/>
                </a:solidFill>
              </a:rPr>
              <a:t>me</a:t>
            </a:r>
            <a:r>
              <a:rPr lang="en-GB" dirty="0"/>
              <a:t> in record time (passive)</a:t>
            </a:r>
            <a:r>
              <a:rPr lang="en-GB" dirty="0">
                <a:solidFill>
                  <a:schemeClr val="accent5"/>
                </a:solidFill>
              </a:rPr>
              <a:t> </a:t>
            </a:r>
          </a:p>
          <a:p>
            <a:r>
              <a:rPr lang="en-GB" dirty="0">
                <a:solidFill>
                  <a:srgbClr val="FF0000"/>
                </a:solidFill>
              </a:rPr>
              <a:t>I </a:t>
            </a:r>
            <a:r>
              <a:rPr lang="en-GB" dirty="0"/>
              <a:t>ran</a:t>
            </a:r>
            <a:r>
              <a:rPr lang="en-GB" dirty="0">
                <a:solidFill>
                  <a:srgbClr val="FF0000"/>
                </a:solidFill>
              </a:rPr>
              <a:t> </a:t>
            </a:r>
            <a:r>
              <a:rPr lang="en-GB" dirty="0">
                <a:solidFill>
                  <a:schemeClr val="accent4"/>
                </a:solidFill>
              </a:rPr>
              <a:t>the marathon </a:t>
            </a:r>
            <a:r>
              <a:rPr lang="en-GB" dirty="0"/>
              <a:t>in record time (active)</a:t>
            </a:r>
          </a:p>
          <a:p>
            <a:pPr marL="0" indent="0">
              <a:buNone/>
            </a:pPr>
            <a:endParaRPr lang="en-GB" dirty="0"/>
          </a:p>
        </p:txBody>
      </p:sp>
      <p:sp>
        <p:nvSpPr>
          <p:cNvPr id="4" name="Curved Up Arrow 3"/>
          <p:cNvSpPr/>
          <p:nvPr/>
        </p:nvSpPr>
        <p:spPr>
          <a:xfrm rot="10800000">
            <a:off x="2258299" y="4192350"/>
            <a:ext cx="2664296" cy="396044"/>
          </a:xfrm>
          <a:prstGeom prst="curvedUpArrow">
            <a:avLst>
              <a:gd name="adj1" fmla="val 25000"/>
              <a:gd name="adj2" fmla="val 86452"/>
              <a:gd name="adj3" fmla="val 36127"/>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Tree>
    <p:extLst>
      <p:ext uri="{BB962C8B-B14F-4D97-AF65-F5344CB8AC3E}">
        <p14:creationId xmlns:p14="http://schemas.microsoft.com/office/powerpoint/2010/main" val="154696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015" y="986862"/>
            <a:ext cx="8377412" cy="562074"/>
          </a:xfrm>
        </p:spPr>
        <p:txBody>
          <a:bodyPr/>
          <a:lstStyle/>
          <a:p>
            <a:r>
              <a:rPr lang="en-GB" dirty="0"/>
              <a:t>Principles of scientific writing cont… </a:t>
            </a:r>
          </a:p>
        </p:txBody>
      </p:sp>
      <p:sp>
        <p:nvSpPr>
          <p:cNvPr id="3" name="Content Placeholder 2"/>
          <p:cNvSpPr>
            <a:spLocks noGrp="1"/>
          </p:cNvSpPr>
          <p:nvPr>
            <p:ph idx="1"/>
          </p:nvPr>
        </p:nvSpPr>
        <p:spPr>
          <a:xfrm>
            <a:off x="179511" y="2217107"/>
            <a:ext cx="8784976" cy="4496843"/>
          </a:xfrm>
        </p:spPr>
        <p:txBody>
          <a:bodyPr>
            <a:normAutofit lnSpcReduction="10000"/>
          </a:bodyPr>
          <a:lstStyle/>
          <a:p>
            <a:r>
              <a:rPr lang="en-GB" dirty="0"/>
              <a:t>Write precisely and omit redundancy by:</a:t>
            </a:r>
          </a:p>
          <a:p>
            <a:pPr>
              <a:buFontTx/>
              <a:buChar char="-"/>
            </a:pPr>
            <a:r>
              <a:rPr lang="en-GB" dirty="0"/>
              <a:t>Avoid hedging verbs i.e.: ‘appear’ and ‘seem’ </a:t>
            </a:r>
          </a:p>
          <a:p>
            <a:pPr>
              <a:buFontTx/>
              <a:buChar char="-"/>
            </a:pPr>
            <a:r>
              <a:rPr lang="en-GB" dirty="0"/>
              <a:t>Avoid qualifiers such as ‘perhaps’, ‘very’, ‘quite’, ‘several’, ‘essentially’, ‘basically’, ‘always’ and ‘actually’.  </a:t>
            </a:r>
          </a:p>
          <a:p>
            <a:r>
              <a:rPr lang="en-GB" dirty="0"/>
              <a:t>Limit the use of prepositional phrases and adjectives </a:t>
            </a:r>
          </a:p>
          <a:p>
            <a:endParaRPr lang="en-GB" dirty="0"/>
          </a:p>
          <a:p>
            <a:pPr marL="0" indent="0">
              <a:buNone/>
            </a:pPr>
            <a:endParaRPr lang="en-GB" dirty="0"/>
          </a:p>
          <a:p>
            <a:pPr marL="0" indent="0">
              <a:buNone/>
            </a:pPr>
            <a:r>
              <a:rPr lang="en-GB" b="1" dirty="0"/>
              <a:t>WORDY EXAMPLE:</a:t>
            </a:r>
            <a:r>
              <a:rPr lang="en-GB" dirty="0"/>
              <a:t> ‘</a:t>
            </a:r>
            <a:r>
              <a:rPr lang="en-GB" dirty="0">
                <a:solidFill>
                  <a:srgbClr val="FF0000"/>
                </a:solidFill>
              </a:rPr>
              <a:t>In the first trial </a:t>
            </a:r>
            <a:r>
              <a:rPr lang="en-GB" dirty="0"/>
              <a:t>conducted </a:t>
            </a:r>
            <a:r>
              <a:rPr lang="en-GB" dirty="0">
                <a:solidFill>
                  <a:srgbClr val="FF0000"/>
                </a:solidFill>
              </a:rPr>
              <a:t>in this experiment</a:t>
            </a:r>
            <a:r>
              <a:rPr lang="en-GB" dirty="0"/>
              <a:t>, there </a:t>
            </a:r>
            <a:r>
              <a:rPr lang="en-GB" dirty="0">
                <a:solidFill>
                  <a:srgbClr val="FF0000"/>
                </a:solidFill>
              </a:rPr>
              <a:t>appears</a:t>
            </a:r>
            <a:r>
              <a:rPr lang="en-GB" dirty="0"/>
              <a:t> to be a demonstration of the effects when the substances are combined </a:t>
            </a:r>
            <a:r>
              <a:rPr lang="en-GB" dirty="0">
                <a:solidFill>
                  <a:srgbClr val="FF0000"/>
                </a:solidFill>
              </a:rPr>
              <a:t>into one</a:t>
            </a:r>
            <a:r>
              <a:rPr lang="en-GB" dirty="0"/>
              <a:t>.’ </a:t>
            </a:r>
          </a:p>
          <a:p>
            <a:pPr marL="0" indent="0">
              <a:buNone/>
            </a:pPr>
            <a:endParaRPr lang="en-GB" b="1" dirty="0"/>
          </a:p>
          <a:p>
            <a:pPr marL="0" indent="0">
              <a:buNone/>
            </a:pPr>
            <a:r>
              <a:rPr lang="en-GB" b="1" dirty="0"/>
              <a:t>CONCISE: ‘</a:t>
            </a:r>
            <a:r>
              <a:rPr lang="en-GB" dirty="0"/>
              <a:t>The </a:t>
            </a:r>
            <a:r>
              <a:rPr lang="en-GB" dirty="0">
                <a:solidFill>
                  <a:srgbClr val="FF0000"/>
                </a:solidFill>
              </a:rPr>
              <a:t>first trial </a:t>
            </a:r>
            <a:r>
              <a:rPr lang="en-GB" dirty="0"/>
              <a:t>demonstrated the negative effects of </a:t>
            </a:r>
            <a:r>
              <a:rPr lang="en-GB" dirty="0">
                <a:solidFill>
                  <a:schemeClr val="accent4"/>
                </a:solidFill>
              </a:rPr>
              <a:t>combining the substances</a:t>
            </a:r>
            <a:r>
              <a:rPr lang="en-GB" dirty="0"/>
              <a:t>’</a:t>
            </a:r>
          </a:p>
          <a:p>
            <a:pPr marL="0" indent="0">
              <a:buNone/>
            </a:pPr>
            <a:endParaRPr lang="en-GB" dirty="0"/>
          </a:p>
        </p:txBody>
      </p:sp>
      <p:sp>
        <p:nvSpPr>
          <p:cNvPr id="4" name="TextBox 3"/>
          <p:cNvSpPr txBox="1"/>
          <p:nvPr/>
        </p:nvSpPr>
        <p:spPr>
          <a:xfrm>
            <a:off x="3057573" y="5308464"/>
            <a:ext cx="4668266" cy="369332"/>
          </a:xfrm>
          <a:prstGeom prst="rect">
            <a:avLst/>
          </a:prstGeom>
          <a:noFill/>
        </p:spPr>
        <p:txBody>
          <a:bodyPr wrap="none" rtlCol="0">
            <a:spAutoFit/>
          </a:bodyPr>
          <a:lstStyle/>
          <a:p>
            <a:r>
              <a:rPr lang="en-GB" dirty="0">
                <a:solidFill>
                  <a:schemeClr val="accent4"/>
                </a:solidFill>
              </a:rPr>
              <a:t>Redundant (combined already implied)</a:t>
            </a:r>
          </a:p>
        </p:txBody>
      </p:sp>
      <p:sp>
        <p:nvSpPr>
          <p:cNvPr id="5" name="TextBox 4"/>
          <p:cNvSpPr txBox="1"/>
          <p:nvPr/>
        </p:nvSpPr>
        <p:spPr>
          <a:xfrm>
            <a:off x="3884224" y="4343806"/>
            <a:ext cx="2523448" cy="369332"/>
          </a:xfrm>
          <a:prstGeom prst="rect">
            <a:avLst/>
          </a:prstGeom>
          <a:noFill/>
        </p:spPr>
        <p:txBody>
          <a:bodyPr wrap="none" rtlCol="0">
            <a:spAutoFit/>
          </a:bodyPr>
          <a:lstStyle/>
          <a:p>
            <a:r>
              <a:rPr lang="en-GB" dirty="0">
                <a:solidFill>
                  <a:schemeClr val="accent4"/>
                </a:solidFill>
              </a:rPr>
              <a:t>Prepositional phrases</a:t>
            </a:r>
          </a:p>
        </p:txBody>
      </p:sp>
      <p:sp>
        <p:nvSpPr>
          <p:cNvPr id="6" name="TextBox 5"/>
          <p:cNvSpPr txBox="1"/>
          <p:nvPr/>
        </p:nvSpPr>
        <p:spPr>
          <a:xfrm>
            <a:off x="173898" y="5640372"/>
            <a:ext cx="4911922" cy="369332"/>
          </a:xfrm>
          <a:prstGeom prst="rect">
            <a:avLst/>
          </a:prstGeom>
          <a:noFill/>
        </p:spPr>
        <p:txBody>
          <a:bodyPr wrap="none" rtlCol="0">
            <a:spAutoFit/>
          </a:bodyPr>
          <a:lstStyle/>
          <a:p>
            <a:r>
              <a:rPr lang="en-GB" dirty="0">
                <a:solidFill>
                  <a:schemeClr val="accent4"/>
                </a:solidFill>
              </a:rPr>
              <a:t>Active voice i.e.: </a:t>
            </a:r>
            <a:r>
              <a:rPr lang="en-GB" dirty="0">
                <a:solidFill>
                  <a:srgbClr val="FF0000"/>
                </a:solidFill>
              </a:rPr>
              <a:t>subject/agent</a:t>
            </a:r>
            <a:r>
              <a:rPr lang="en-GB" dirty="0">
                <a:solidFill>
                  <a:schemeClr val="accent5"/>
                </a:solidFill>
              </a:rPr>
              <a:t> </a:t>
            </a:r>
            <a:r>
              <a:rPr lang="en-GB" dirty="0"/>
              <a:t>|</a:t>
            </a:r>
            <a:r>
              <a:rPr lang="en-GB" dirty="0">
                <a:solidFill>
                  <a:schemeClr val="accent5"/>
                </a:solidFill>
              </a:rPr>
              <a:t> </a:t>
            </a:r>
            <a:r>
              <a:rPr lang="en-GB" dirty="0">
                <a:solidFill>
                  <a:schemeClr val="accent4"/>
                </a:solidFill>
              </a:rPr>
              <a:t>action</a:t>
            </a:r>
            <a:r>
              <a:rPr lang="en-GB" dirty="0">
                <a:solidFill>
                  <a:schemeClr val="accent5"/>
                </a:solidFill>
              </a:rPr>
              <a:t>   </a:t>
            </a:r>
          </a:p>
        </p:txBody>
      </p:sp>
      <p:cxnSp>
        <p:nvCxnSpPr>
          <p:cNvPr id="8" name="Curved Connector 7"/>
          <p:cNvCxnSpPr/>
          <p:nvPr/>
        </p:nvCxnSpPr>
        <p:spPr>
          <a:xfrm rot="10800000">
            <a:off x="2602650" y="5308465"/>
            <a:ext cx="504056" cy="184665"/>
          </a:xfrm>
          <a:prstGeom prst="curvedConnector3">
            <a:avLst>
              <a:gd name="adj1" fmla="val 50000"/>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3" name="Curved Connector 12"/>
          <p:cNvCxnSpPr/>
          <p:nvPr/>
        </p:nvCxnSpPr>
        <p:spPr>
          <a:xfrm rot="10800000" flipV="1">
            <a:off x="3106706" y="4519607"/>
            <a:ext cx="909845" cy="216024"/>
          </a:xfrm>
          <a:prstGeom prst="curvedConnector3">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urved Connector 14"/>
          <p:cNvCxnSpPr>
            <a:stCxn id="5" idx="3"/>
          </p:cNvCxnSpPr>
          <p:nvPr/>
        </p:nvCxnSpPr>
        <p:spPr>
          <a:xfrm>
            <a:off x="6407672" y="4528472"/>
            <a:ext cx="355162" cy="229651"/>
          </a:xfrm>
          <a:prstGeom prst="curvedConnector3">
            <a:avLst>
              <a:gd name="adj1" fmla="val 50000"/>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76032" y="4273965"/>
            <a:ext cx="1718740" cy="369332"/>
          </a:xfrm>
          <a:prstGeom prst="rect">
            <a:avLst/>
          </a:prstGeom>
          <a:noFill/>
        </p:spPr>
        <p:txBody>
          <a:bodyPr wrap="none" rtlCol="0">
            <a:spAutoFit/>
          </a:bodyPr>
          <a:lstStyle/>
          <a:p>
            <a:r>
              <a:rPr lang="en-GB" dirty="0">
                <a:solidFill>
                  <a:schemeClr val="accent4"/>
                </a:solidFill>
              </a:rPr>
              <a:t>Hedging verb</a:t>
            </a:r>
          </a:p>
        </p:txBody>
      </p:sp>
      <p:cxnSp>
        <p:nvCxnSpPr>
          <p:cNvPr id="19" name="Curved Connector 18"/>
          <p:cNvCxnSpPr/>
          <p:nvPr/>
        </p:nvCxnSpPr>
        <p:spPr>
          <a:xfrm rot="5400000">
            <a:off x="-108901" y="4718496"/>
            <a:ext cx="744084" cy="79255"/>
          </a:xfrm>
          <a:prstGeom prst="curvedConnector3">
            <a:avLst>
              <a:gd name="adj1" fmla="val 50000"/>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503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870" y="1032672"/>
            <a:ext cx="8089314" cy="562074"/>
          </a:xfrm>
        </p:spPr>
        <p:txBody>
          <a:bodyPr/>
          <a:lstStyle/>
          <a:p>
            <a:r>
              <a:rPr lang="en-GB" dirty="0"/>
              <a:t>Principles of scientific writing cont…</a:t>
            </a:r>
          </a:p>
        </p:txBody>
      </p:sp>
      <p:sp>
        <p:nvSpPr>
          <p:cNvPr id="3" name="Content Placeholder 2"/>
          <p:cNvSpPr>
            <a:spLocks noGrp="1"/>
          </p:cNvSpPr>
          <p:nvPr>
            <p:ph idx="1"/>
          </p:nvPr>
        </p:nvSpPr>
        <p:spPr>
          <a:xfrm>
            <a:off x="300626" y="2304789"/>
            <a:ext cx="8567802" cy="4108537"/>
          </a:xfrm>
        </p:spPr>
        <p:txBody>
          <a:bodyPr>
            <a:normAutofit fontScale="77500" lnSpcReduction="20000"/>
          </a:bodyPr>
          <a:lstStyle/>
          <a:p>
            <a:r>
              <a:rPr lang="en-GB" dirty="0"/>
              <a:t>Remember that you are always building an argument - </a:t>
            </a:r>
            <a:r>
              <a:rPr lang="en-GB" dirty="0">
                <a:solidFill>
                  <a:schemeClr val="accent4"/>
                </a:solidFill>
              </a:rPr>
              <a:t>b</a:t>
            </a:r>
            <a:r>
              <a:rPr lang="en-GB" sz="2000" dirty="0">
                <a:solidFill>
                  <a:schemeClr val="accent4"/>
                </a:solidFill>
              </a:rPr>
              <a:t>uild arguments by connecting sentences</a:t>
            </a:r>
          </a:p>
          <a:p>
            <a:r>
              <a:rPr lang="en-GB" sz="2000" dirty="0"/>
              <a:t>Structure sentences beginning with old information (topic position) and then new information (stress position)</a:t>
            </a:r>
          </a:p>
          <a:p>
            <a:pPr marL="0" indent="0">
              <a:buNone/>
            </a:pPr>
            <a:endParaRPr lang="en-GB" sz="2000" dirty="0"/>
          </a:p>
          <a:p>
            <a:pPr marL="0" indent="0">
              <a:buNone/>
            </a:pPr>
            <a:r>
              <a:rPr lang="en-GB" sz="2000" b="1" dirty="0"/>
              <a:t>UNCLEAR: </a:t>
            </a:r>
            <a:r>
              <a:rPr lang="en-GB" sz="2000" dirty="0"/>
              <a:t>“Intramembranous bones, in the cranium, are ossified from membranes transformed from mesenchymal tissues. The cranial vault, facial bones, the mandible, and the clavicle are intramembranous bones.”</a:t>
            </a:r>
          </a:p>
          <a:p>
            <a:pPr marL="0" indent="0">
              <a:buNone/>
            </a:pPr>
            <a:endParaRPr lang="en-GB" sz="2000" dirty="0"/>
          </a:p>
          <a:p>
            <a:pPr marL="0" indent="0">
              <a:buNone/>
            </a:pPr>
            <a:r>
              <a:rPr lang="en-GB" sz="2000" b="1" dirty="0"/>
              <a:t>CLEARER: </a:t>
            </a:r>
            <a:r>
              <a:rPr lang="en-GB" sz="2000" dirty="0"/>
              <a:t>“</a:t>
            </a:r>
            <a:r>
              <a:rPr lang="en-GB" sz="2000" dirty="0">
                <a:solidFill>
                  <a:schemeClr val="accent4"/>
                </a:solidFill>
              </a:rPr>
              <a:t>Some areas of the cranium are ossified from membranes transformed from mesenchymal</a:t>
            </a:r>
            <a:r>
              <a:rPr lang="en-GB" sz="2000" dirty="0">
                <a:solidFill>
                  <a:schemeClr val="accent5"/>
                </a:solidFill>
              </a:rPr>
              <a:t> </a:t>
            </a:r>
            <a:r>
              <a:rPr lang="en-GB" sz="2000" dirty="0">
                <a:solidFill>
                  <a:schemeClr val="accent4"/>
                </a:solidFill>
              </a:rPr>
              <a:t>tissues</a:t>
            </a:r>
            <a:r>
              <a:rPr lang="en-GB" sz="2000" dirty="0">
                <a:solidFill>
                  <a:schemeClr val="accent5"/>
                </a:solidFill>
              </a:rPr>
              <a:t> </a:t>
            </a:r>
            <a:r>
              <a:rPr lang="en-GB" sz="2000" dirty="0">
                <a:solidFill>
                  <a:srgbClr val="FF0000"/>
                </a:solidFill>
              </a:rPr>
              <a:t>and are called intramembranous bones</a:t>
            </a:r>
            <a:r>
              <a:rPr lang="en-GB" sz="2000" dirty="0"/>
              <a:t>. These bones include the cranial vault, facial bones, the mandible, and the clavicle.”</a:t>
            </a:r>
          </a:p>
          <a:p>
            <a:pPr marL="0" indent="0">
              <a:buNone/>
            </a:pPr>
            <a:endParaRPr lang="en-GB" sz="2000" dirty="0"/>
          </a:p>
          <a:p>
            <a:pPr marL="0" indent="0">
              <a:buNone/>
            </a:pPr>
            <a:r>
              <a:rPr lang="en-GB" sz="2000" dirty="0"/>
              <a:t>By connecting the sentences in this way, the new information in the first sentence becomes the old information in the second, allowing the reader to follow the ideas being presented. </a:t>
            </a:r>
          </a:p>
          <a:p>
            <a:pPr marL="0" indent="0">
              <a:buNone/>
            </a:pPr>
            <a:endParaRPr lang="en-GB" sz="2000" dirty="0"/>
          </a:p>
          <a:p>
            <a:pPr marL="0" indent="0">
              <a:buNone/>
            </a:pPr>
            <a:endParaRPr lang="en-GB" sz="2000" dirty="0"/>
          </a:p>
        </p:txBody>
      </p:sp>
      <p:sp>
        <p:nvSpPr>
          <p:cNvPr id="4" name="TextBox 3"/>
          <p:cNvSpPr txBox="1"/>
          <p:nvPr/>
        </p:nvSpPr>
        <p:spPr>
          <a:xfrm>
            <a:off x="6675478" y="4189780"/>
            <a:ext cx="1544012" cy="338554"/>
          </a:xfrm>
          <a:prstGeom prst="rect">
            <a:avLst/>
          </a:prstGeom>
          <a:noFill/>
        </p:spPr>
        <p:txBody>
          <a:bodyPr wrap="none" rtlCol="0">
            <a:spAutoFit/>
          </a:bodyPr>
          <a:lstStyle/>
          <a:p>
            <a:r>
              <a:rPr lang="en-GB" sz="1600" b="1" dirty="0">
                <a:solidFill>
                  <a:schemeClr val="accent4"/>
                </a:solidFill>
              </a:rPr>
              <a:t>Topic</a:t>
            </a:r>
            <a:r>
              <a:rPr lang="en-GB" sz="1600" b="1" dirty="0">
                <a:solidFill>
                  <a:schemeClr val="accent5"/>
                </a:solidFill>
              </a:rPr>
              <a:t> </a:t>
            </a:r>
            <a:r>
              <a:rPr lang="en-GB" sz="1600" dirty="0">
                <a:solidFill>
                  <a:schemeClr val="accent4"/>
                </a:solidFill>
              </a:rPr>
              <a:t>position</a:t>
            </a:r>
          </a:p>
        </p:txBody>
      </p:sp>
      <p:sp>
        <p:nvSpPr>
          <p:cNvPr id="5" name="TextBox 4"/>
          <p:cNvSpPr txBox="1"/>
          <p:nvPr/>
        </p:nvSpPr>
        <p:spPr>
          <a:xfrm>
            <a:off x="7022112" y="5118508"/>
            <a:ext cx="1000081" cy="584775"/>
          </a:xfrm>
          <a:prstGeom prst="rect">
            <a:avLst/>
          </a:prstGeom>
          <a:noFill/>
        </p:spPr>
        <p:txBody>
          <a:bodyPr wrap="square" rtlCol="0">
            <a:spAutoFit/>
          </a:bodyPr>
          <a:lstStyle/>
          <a:p>
            <a:r>
              <a:rPr lang="en-GB" sz="1600" b="1" dirty="0">
                <a:solidFill>
                  <a:schemeClr val="accent4"/>
                </a:solidFill>
              </a:rPr>
              <a:t>Stress</a:t>
            </a:r>
            <a:r>
              <a:rPr lang="en-GB" sz="1600" dirty="0">
                <a:solidFill>
                  <a:schemeClr val="accent5"/>
                </a:solidFill>
              </a:rPr>
              <a:t> </a:t>
            </a:r>
            <a:r>
              <a:rPr lang="en-GB" sz="1600" dirty="0">
                <a:solidFill>
                  <a:schemeClr val="accent4"/>
                </a:solidFill>
              </a:rPr>
              <a:t>position</a:t>
            </a:r>
          </a:p>
        </p:txBody>
      </p:sp>
      <p:cxnSp>
        <p:nvCxnSpPr>
          <p:cNvPr id="7" name="Curved Connector 6"/>
          <p:cNvCxnSpPr/>
          <p:nvPr/>
        </p:nvCxnSpPr>
        <p:spPr>
          <a:xfrm rot="10800000" flipV="1">
            <a:off x="5080155" y="4473414"/>
            <a:ext cx="1486882" cy="189106"/>
          </a:xfrm>
          <a:prstGeom prst="curvedConnector3">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cxnSp>
        <p:nvCxnSpPr>
          <p:cNvPr id="9" name="Curved Connector 8"/>
          <p:cNvCxnSpPr/>
          <p:nvPr/>
        </p:nvCxnSpPr>
        <p:spPr>
          <a:xfrm rot="10800000">
            <a:off x="5347785" y="5090681"/>
            <a:ext cx="1656184" cy="510489"/>
          </a:xfrm>
          <a:prstGeom prst="curvedConnector3">
            <a:avLst>
              <a:gd name="adj1" fmla="val 50000"/>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96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597" y="1002082"/>
            <a:ext cx="8074992" cy="562074"/>
          </a:xfrm>
        </p:spPr>
        <p:txBody>
          <a:bodyPr/>
          <a:lstStyle/>
          <a:p>
            <a:r>
              <a:rPr lang="en-GB" dirty="0"/>
              <a:t>Principles of scientific writing cont…</a:t>
            </a:r>
          </a:p>
        </p:txBody>
      </p:sp>
      <p:sp>
        <p:nvSpPr>
          <p:cNvPr id="3" name="Content Placeholder 2"/>
          <p:cNvSpPr>
            <a:spLocks noGrp="1"/>
          </p:cNvSpPr>
          <p:nvPr>
            <p:ph idx="1"/>
          </p:nvPr>
        </p:nvSpPr>
        <p:spPr>
          <a:xfrm>
            <a:off x="388308" y="2267211"/>
            <a:ext cx="8317282" cy="4246323"/>
          </a:xfrm>
        </p:spPr>
        <p:txBody>
          <a:bodyPr>
            <a:normAutofit/>
          </a:bodyPr>
          <a:lstStyle/>
          <a:p>
            <a:r>
              <a:rPr lang="en-GB" dirty="0"/>
              <a:t>Keep the subject and verb close together </a:t>
            </a:r>
            <a:r>
              <a:rPr lang="en-GB" dirty="0">
                <a:solidFill>
                  <a:schemeClr val="accent4"/>
                </a:solidFill>
              </a:rPr>
              <a:t>(makes it easier for readers to follow) </a:t>
            </a:r>
          </a:p>
          <a:p>
            <a:pPr marL="0" indent="0">
              <a:buNone/>
            </a:pPr>
            <a:endParaRPr lang="en-GB" dirty="0"/>
          </a:p>
          <a:p>
            <a:pPr marL="0" indent="0">
              <a:buNone/>
            </a:pPr>
            <a:r>
              <a:rPr lang="en-GB" b="1" dirty="0"/>
              <a:t>EXAMPLE</a:t>
            </a:r>
            <a:r>
              <a:rPr lang="en-GB" dirty="0"/>
              <a:t>: “</a:t>
            </a:r>
            <a:r>
              <a:rPr lang="en-GB" dirty="0">
                <a:solidFill>
                  <a:srgbClr val="FF0000"/>
                </a:solidFill>
              </a:rPr>
              <a:t>DNA</a:t>
            </a:r>
            <a:r>
              <a:rPr lang="en-GB" dirty="0"/>
              <a:t>, </a:t>
            </a:r>
            <a:r>
              <a:rPr lang="en-GB" dirty="0">
                <a:solidFill>
                  <a:schemeClr val="accent3"/>
                </a:solidFill>
              </a:rPr>
              <a:t>found in the body fluids (blood, saliva, urine and semen), soft tissues, bone, teeth, nails, hair roots (nuclear DNA), hair shafts (mitochondrial DNA), </a:t>
            </a:r>
            <a:r>
              <a:rPr lang="en-GB" dirty="0">
                <a:solidFill>
                  <a:srgbClr val="FF0000"/>
                </a:solidFill>
              </a:rPr>
              <a:t>contains genetic code</a:t>
            </a:r>
            <a:r>
              <a:rPr lang="en-GB" dirty="0"/>
              <a:t>. </a:t>
            </a:r>
          </a:p>
          <a:p>
            <a:pPr marL="0" indent="0">
              <a:buNone/>
            </a:pPr>
            <a:endParaRPr lang="en-GB" dirty="0"/>
          </a:p>
          <a:p>
            <a:pPr marL="0" indent="0">
              <a:buNone/>
            </a:pPr>
            <a:r>
              <a:rPr lang="en-GB" b="1" dirty="0"/>
              <a:t>CLEARER: </a:t>
            </a:r>
            <a:r>
              <a:rPr lang="en-GB" dirty="0"/>
              <a:t>“ </a:t>
            </a:r>
            <a:r>
              <a:rPr lang="en-GB" dirty="0">
                <a:solidFill>
                  <a:srgbClr val="FF0000"/>
                </a:solidFill>
              </a:rPr>
              <a:t>DNA contains genetic code </a:t>
            </a:r>
            <a:r>
              <a:rPr lang="en-GB" dirty="0"/>
              <a:t>and is found in body fluids ….”</a:t>
            </a:r>
          </a:p>
          <a:p>
            <a:pPr marL="0" indent="0">
              <a:buNone/>
            </a:pPr>
            <a:endParaRPr lang="en-GB" dirty="0"/>
          </a:p>
          <a:p>
            <a:pPr marL="0" indent="0">
              <a:buNone/>
            </a:pPr>
            <a:r>
              <a:rPr lang="en-GB" dirty="0"/>
              <a:t>In this revision, the reader isn’t bogged down by an extensive list of examples before understanding what the author aims to convey. </a:t>
            </a:r>
          </a:p>
        </p:txBody>
      </p:sp>
      <p:sp>
        <p:nvSpPr>
          <p:cNvPr id="4" name="TextBox 3"/>
          <p:cNvSpPr txBox="1"/>
          <p:nvPr/>
        </p:nvSpPr>
        <p:spPr>
          <a:xfrm>
            <a:off x="3597278" y="2984589"/>
            <a:ext cx="1023037" cy="369332"/>
          </a:xfrm>
          <a:prstGeom prst="rect">
            <a:avLst/>
          </a:prstGeom>
          <a:noFill/>
        </p:spPr>
        <p:txBody>
          <a:bodyPr wrap="none" rtlCol="0">
            <a:spAutoFit/>
          </a:bodyPr>
          <a:lstStyle/>
          <a:p>
            <a:r>
              <a:rPr lang="en-GB" dirty="0">
                <a:solidFill>
                  <a:schemeClr val="accent4"/>
                </a:solidFill>
              </a:rPr>
              <a:t>Subject</a:t>
            </a:r>
          </a:p>
        </p:txBody>
      </p:sp>
      <p:cxnSp>
        <p:nvCxnSpPr>
          <p:cNvPr id="6" name="Curved Connector 5"/>
          <p:cNvCxnSpPr/>
          <p:nvPr/>
        </p:nvCxnSpPr>
        <p:spPr>
          <a:xfrm rot="10800000" flipV="1">
            <a:off x="2164454" y="3140968"/>
            <a:ext cx="1440160" cy="288032"/>
          </a:xfrm>
          <a:prstGeom prst="curvedConnector3">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113300" y="4232541"/>
            <a:ext cx="2830283" cy="369332"/>
          </a:xfrm>
          <a:prstGeom prst="rect">
            <a:avLst/>
          </a:prstGeom>
          <a:noFill/>
        </p:spPr>
        <p:txBody>
          <a:bodyPr wrap="square" rtlCol="0">
            <a:spAutoFit/>
          </a:bodyPr>
          <a:lstStyle/>
          <a:p>
            <a:r>
              <a:rPr lang="en-GB" dirty="0">
                <a:solidFill>
                  <a:schemeClr val="accent4"/>
                </a:solidFill>
              </a:rPr>
              <a:t>Information to convey</a:t>
            </a:r>
          </a:p>
        </p:txBody>
      </p:sp>
      <p:cxnSp>
        <p:nvCxnSpPr>
          <p:cNvPr id="9" name="Curved Connector 8"/>
          <p:cNvCxnSpPr>
            <a:cxnSpLocks/>
            <a:stCxn id="7" idx="1"/>
          </p:cNvCxnSpPr>
          <p:nvPr/>
        </p:nvCxnSpPr>
        <p:spPr>
          <a:xfrm rot="10800000">
            <a:off x="5681258" y="4232543"/>
            <a:ext cx="432043" cy="184664"/>
          </a:xfrm>
          <a:prstGeom prst="curvedConnector3">
            <a:avLst/>
          </a:prstGeom>
          <a:ln>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65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Simplifying a sentence…</a:t>
            </a:r>
          </a:p>
        </p:txBody>
      </p:sp>
      <p:sp>
        <p:nvSpPr>
          <p:cNvPr id="3" name="Content Placeholder 2"/>
          <p:cNvSpPr>
            <a:spLocks noGrp="1"/>
          </p:cNvSpPr>
          <p:nvPr>
            <p:ph idx="1"/>
          </p:nvPr>
        </p:nvSpPr>
        <p:spPr>
          <a:xfrm>
            <a:off x="313152" y="2279737"/>
            <a:ext cx="8392438" cy="4396636"/>
          </a:xfrm>
        </p:spPr>
        <p:txBody>
          <a:bodyPr>
            <a:normAutofit fontScale="70000" lnSpcReduction="20000"/>
          </a:bodyPr>
          <a:lstStyle/>
          <a:p>
            <a:pPr marL="0" indent="0">
              <a:buNone/>
            </a:pPr>
            <a:r>
              <a:rPr lang="en-GB" b="1" dirty="0"/>
              <a:t>Substitute a single word for each of the following phrases: </a:t>
            </a:r>
          </a:p>
          <a:p>
            <a:r>
              <a:rPr lang="en-GB" dirty="0"/>
              <a:t>at this point in time ________________________ </a:t>
            </a:r>
          </a:p>
          <a:p>
            <a:r>
              <a:rPr lang="en-GB" dirty="0"/>
              <a:t>at that point in time ________________________ </a:t>
            </a:r>
          </a:p>
          <a:p>
            <a:r>
              <a:rPr lang="en-GB" dirty="0"/>
              <a:t>has the ability to _______________________ </a:t>
            </a:r>
          </a:p>
          <a:p>
            <a:r>
              <a:rPr lang="en-GB" dirty="0"/>
              <a:t>has the potential to _______________________ </a:t>
            </a:r>
          </a:p>
          <a:p>
            <a:r>
              <a:rPr lang="en-GB" dirty="0"/>
              <a:t>in the event that _______________________ </a:t>
            </a:r>
          </a:p>
          <a:p>
            <a:r>
              <a:rPr lang="en-GB" dirty="0"/>
              <a:t>in the vicinity of _______________________ </a:t>
            </a:r>
          </a:p>
          <a:p>
            <a:r>
              <a:rPr lang="en-GB" dirty="0"/>
              <a:t>owing to the fact that _______________________ </a:t>
            </a:r>
          </a:p>
          <a:p>
            <a:r>
              <a:rPr lang="en-GB" dirty="0"/>
              <a:t>there is no doubt that ______________________ </a:t>
            </a:r>
          </a:p>
          <a:p>
            <a:r>
              <a:rPr lang="en-GB" dirty="0"/>
              <a:t>with the exception of ______________________ </a:t>
            </a:r>
          </a:p>
          <a:p>
            <a:r>
              <a:rPr lang="en-GB" dirty="0"/>
              <a:t>in the near future ______________________ </a:t>
            </a:r>
          </a:p>
          <a:p>
            <a:r>
              <a:rPr lang="en-GB" dirty="0"/>
              <a:t>in addition to _____________________ </a:t>
            </a:r>
          </a:p>
          <a:p>
            <a:r>
              <a:rPr lang="en-GB" dirty="0"/>
              <a:t>in the course _____________________ </a:t>
            </a:r>
          </a:p>
          <a:p>
            <a:r>
              <a:rPr lang="en-GB" dirty="0"/>
              <a:t>in the majority of cases _____________________ </a:t>
            </a:r>
          </a:p>
          <a:p>
            <a:r>
              <a:rPr lang="en-GB" dirty="0"/>
              <a:t>it would appear that _____________________ </a:t>
            </a:r>
          </a:p>
        </p:txBody>
      </p:sp>
    </p:spTree>
    <p:extLst>
      <p:ext uri="{BB962C8B-B14F-4D97-AF65-F5344CB8AC3E}">
        <p14:creationId xmlns:p14="http://schemas.microsoft.com/office/powerpoint/2010/main" val="29273594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Answers:</a:t>
            </a:r>
          </a:p>
        </p:txBody>
      </p:sp>
      <p:sp>
        <p:nvSpPr>
          <p:cNvPr id="3" name="Content Placeholder 2"/>
          <p:cNvSpPr>
            <a:spLocks noGrp="1"/>
          </p:cNvSpPr>
          <p:nvPr>
            <p:ph idx="1"/>
          </p:nvPr>
        </p:nvSpPr>
        <p:spPr>
          <a:xfrm>
            <a:off x="350730" y="2154477"/>
            <a:ext cx="8430016" cy="4290714"/>
          </a:xfrm>
        </p:spPr>
        <p:txBody>
          <a:bodyPr>
            <a:normAutofit fontScale="77500" lnSpcReduction="20000"/>
          </a:bodyPr>
          <a:lstStyle/>
          <a:p>
            <a:r>
              <a:rPr lang="en-GB" dirty="0"/>
              <a:t>at this point in time </a:t>
            </a:r>
            <a:r>
              <a:rPr lang="en-GB" dirty="0">
                <a:solidFill>
                  <a:srgbClr val="FF0000"/>
                </a:solidFill>
              </a:rPr>
              <a:t>Now</a:t>
            </a:r>
          </a:p>
          <a:p>
            <a:r>
              <a:rPr lang="en-GB" dirty="0"/>
              <a:t>at that point in time </a:t>
            </a:r>
            <a:r>
              <a:rPr lang="en-GB" dirty="0">
                <a:solidFill>
                  <a:srgbClr val="FF0000"/>
                </a:solidFill>
              </a:rPr>
              <a:t>Then</a:t>
            </a:r>
          </a:p>
          <a:p>
            <a:r>
              <a:rPr lang="en-GB" dirty="0"/>
              <a:t>has the ability to </a:t>
            </a:r>
            <a:r>
              <a:rPr lang="en-GB" dirty="0">
                <a:solidFill>
                  <a:srgbClr val="FF0000"/>
                </a:solidFill>
              </a:rPr>
              <a:t>Aptitude </a:t>
            </a:r>
            <a:endParaRPr lang="en-GB" dirty="0"/>
          </a:p>
          <a:p>
            <a:r>
              <a:rPr lang="en-GB" dirty="0"/>
              <a:t>has the potential to </a:t>
            </a:r>
            <a:r>
              <a:rPr lang="en-GB" dirty="0">
                <a:solidFill>
                  <a:srgbClr val="FF0000"/>
                </a:solidFill>
              </a:rPr>
              <a:t>Capacity </a:t>
            </a:r>
            <a:r>
              <a:rPr lang="en-GB" dirty="0"/>
              <a:t> </a:t>
            </a:r>
          </a:p>
          <a:p>
            <a:r>
              <a:rPr lang="en-GB" dirty="0"/>
              <a:t>in the event that </a:t>
            </a:r>
            <a:r>
              <a:rPr lang="en-GB" dirty="0">
                <a:solidFill>
                  <a:srgbClr val="FF0000"/>
                </a:solidFill>
              </a:rPr>
              <a:t>if, when </a:t>
            </a:r>
          </a:p>
          <a:p>
            <a:r>
              <a:rPr lang="en-GB" dirty="0"/>
              <a:t>in the vicinity of </a:t>
            </a:r>
            <a:r>
              <a:rPr lang="en-GB" dirty="0">
                <a:solidFill>
                  <a:srgbClr val="FF0000"/>
                </a:solidFill>
              </a:rPr>
              <a:t>Near, close </a:t>
            </a:r>
          </a:p>
          <a:p>
            <a:r>
              <a:rPr lang="en-GB" dirty="0"/>
              <a:t>owing to the fact that </a:t>
            </a:r>
            <a:r>
              <a:rPr lang="en-GB" dirty="0">
                <a:solidFill>
                  <a:srgbClr val="FF0000"/>
                </a:solidFill>
              </a:rPr>
              <a:t>Because </a:t>
            </a:r>
          </a:p>
          <a:p>
            <a:r>
              <a:rPr lang="en-GB" dirty="0"/>
              <a:t>there is no doubt that </a:t>
            </a:r>
            <a:r>
              <a:rPr lang="en-GB" dirty="0">
                <a:solidFill>
                  <a:srgbClr val="FF0000"/>
                </a:solidFill>
              </a:rPr>
              <a:t>Certain </a:t>
            </a:r>
          </a:p>
          <a:p>
            <a:r>
              <a:rPr lang="en-GB" dirty="0"/>
              <a:t>with the exception of </a:t>
            </a:r>
            <a:r>
              <a:rPr lang="en-GB" dirty="0">
                <a:solidFill>
                  <a:srgbClr val="FF0000"/>
                </a:solidFill>
              </a:rPr>
              <a:t>Except, excepting </a:t>
            </a:r>
          </a:p>
          <a:p>
            <a:r>
              <a:rPr lang="en-GB" dirty="0"/>
              <a:t>in the near future </a:t>
            </a:r>
            <a:r>
              <a:rPr lang="en-GB" dirty="0">
                <a:solidFill>
                  <a:srgbClr val="FF0000"/>
                </a:solidFill>
              </a:rPr>
              <a:t>Soon</a:t>
            </a:r>
          </a:p>
          <a:p>
            <a:r>
              <a:rPr lang="en-GB" dirty="0"/>
              <a:t>in addition to </a:t>
            </a:r>
            <a:r>
              <a:rPr lang="en-GB" dirty="0">
                <a:solidFill>
                  <a:srgbClr val="FF0000"/>
                </a:solidFill>
              </a:rPr>
              <a:t>Also, and, besides, beyond </a:t>
            </a:r>
          </a:p>
          <a:p>
            <a:r>
              <a:rPr lang="en-GB" dirty="0"/>
              <a:t>in the course </a:t>
            </a:r>
            <a:r>
              <a:rPr lang="en-GB" dirty="0">
                <a:solidFill>
                  <a:srgbClr val="FF0000"/>
                </a:solidFill>
              </a:rPr>
              <a:t>During</a:t>
            </a:r>
          </a:p>
          <a:p>
            <a:r>
              <a:rPr lang="en-GB" dirty="0"/>
              <a:t>in the majority of cases </a:t>
            </a:r>
            <a:r>
              <a:rPr lang="en-GB" dirty="0">
                <a:solidFill>
                  <a:srgbClr val="FF0000"/>
                </a:solidFill>
              </a:rPr>
              <a:t>Most </a:t>
            </a:r>
          </a:p>
          <a:p>
            <a:r>
              <a:rPr lang="en-GB" dirty="0"/>
              <a:t>it would appear that </a:t>
            </a:r>
            <a:r>
              <a:rPr lang="en-GB" dirty="0">
                <a:solidFill>
                  <a:srgbClr val="FF0000"/>
                </a:solidFill>
              </a:rPr>
              <a:t>Apparently, clearly, obviously </a:t>
            </a:r>
          </a:p>
        </p:txBody>
      </p:sp>
      <p:sp>
        <p:nvSpPr>
          <p:cNvPr id="4" name="Rectangle 3"/>
          <p:cNvSpPr/>
          <p:nvPr/>
        </p:nvSpPr>
        <p:spPr>
          <a:xfrm>
            <a:off x="39653" y="6445191"/>
            <a:ext cx="9052170" cy="369332"/>
          </a:xfrm>
          <a:prstGeom prst="rect">
            <a:avLst/>
          </a:prstGeom>
        </p:spPr>
        <p:txBody>
          <a:bodyPr wrap="square">
            <a:spAutoFit/>
          </a:bodyPr>
          <a:lstStyle/>
          <a:p>
            <a:r>
              <a:rPr lang="en-GB" dirty="0">
                <a:solidFill>
                  <a:schemeClr val="accent4"/>
                </a:solidFill>
              </a:rPr>
              <a:t>http://www.kingcounty.gov/exec/styleguide/concisewriting/wordyphrases.aspx</a:t>
            </a:r>
          </a:p>
        </p:txBody>
      </p:sp>
    </p:spTree>
    <p:extLst>
      <p:ext uri="{BB962C8B-B14F-4D97-AF65-F5344CB8AC3E}">
        <p14:creationId xmlns:p14="http://schemas.microsoft.com/office/powerpoint/2010/main" val="2323439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DA2CD46-3AB0-47B9-8B51-0C007FAF6E5A}"/>
              </a:ext>
            </a:extLst>
          </p:cNvPr>
          <p:cNvSpPr>
            <a:spLocks noGrp="1"/>
          </p:cNvSpPr>
          <p:nvPr>
            <p:ph type="title"/>
          </p:nvPr>
        </p:nvSpPr>
        <p:spPr/>
        <p:txBody>
          <a:bodyPr/>
          <a:lstStyle/>
          <a:p>
            <a:r>
              <a:rPr lang="en-US" dirty="0"/>
              <a:t>THE FIVE ‘WS’</a:t>
            </a:r>
          </a:p>
        </p:txBody>
      </p:sp>
      <p:sp>
        <p:nvSpPr>
          <p:cNvPr id="5" name="Content Placeholder 4">
            <a:extLst>
              <a:ext uri="{FF2B5EF4-FFF2-40B4-BE49-F238E27FC236}">
                <a16:creationId xmlns:a16="http://schemas.microsoft.com/office/drawing/2014/main" id="{21C8C59D-A520-4C51-A999-ADC4AC1B205A}"/>
              </a:ext>
            </a:extLst>
          </p:cNvPr>
          <p:cNvSpPr>
            <a:spLocks noGrp="1"/>
          </p:cNvSpPr>
          <p:nvPr>
            <p:ph idx="1"/>
          </p:nvPr>
        </p:nvSpPr>
        <p:spPr/>
        <p:txBody>
          <a:bodyPr>
            <a:normAutofit/>
          </a:bodyPr>
          <a:lstStyle/>
          <a:p>
            <a:r>
              <a:rPr lang="en-US" dirty="0"/>
              <a:t>What?</a:t>
            </a:r>
          </a:p>
          <a:p>
            <a:r>
              <a:rPr lang="en-US" dirty="0"/>
              <a:t>Why?</a:t>
            </a:r>
          </a:p>
          <a:p>
            <a:r>
              <a:rPr lang="en-US" dirty="0"/>
              <a:t>Who?</a:t>
            </a:r>
          </a:p>
          <a:p>
            <a:r>
              <a:rPr lang="en-US" dirty="0"/>
              <a:t>Where?</a:t>
            </a:r>
          </a:p>
          <a:p>
            <a:r>
              <a:rPr lang="en-US" dirty="0"/>
              <a:t>When?</a:t>
            </a:r>
          </a:p>
          <a:p>
            <a:endParaRPr lang="en-US" dirty="0"/>
          </a:p>
          <a:p>
            <a:r>
              <a:rPr lang="en-US" dirty="0"/>
              <a:t>Once you have thought about these five ‘</a:t>
            </a:r>
            <a:r>
              <a:rPr lang="en-US" dirty="0" err="1"/>
              <a:t>Ws</a:t>
            </a:r>
            <a:r>
              <a:rPr lang="en-US" dirty="0"/>
              <a:t>’ you can move on to think about how you are going to collect  your data.</a:t>
            </a:r>
          </a:p>
        </p:txBody>
      </p:sp>
    </p:spTree>
    <p:extLst>
      <p:ext uri="{BB962C8B-B14F-4D97-AF65-F5344CB8AC3E}">
        <p14:creationId xmlns:p14="http://schemas.microsoft.com/office/powerpoint/2010/main" val="30994104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Plagiarism</a:t>
            </a:r>
          </a:p>
        </p:txBody>
      </p:sp>
      <p:sp>
        <p:nvSpPr>
          <p:cNvPr id="3" name="Content Placeholder 2"/>
          <p:cNvSpPr>
            <a:spLocks noGrp="1"/>
          </p:cNvSpPr>
          <p:nvPr>
            <p:ph idx="1"/>
          </p:nvPr>
        </p:nvSpPr>
        <p:spPr>
          <a:xfrm>
            <a:off x="313151" y="2267211"/>
            <a:ext cx="8555275" cy="4308953"/>
          </a:xfrm>
        </p:spPr>
        <p:txBody>
          <a:bodyPr>
            <a:normAutofit lnSpcReduction="10000"/>
          </a:bodyPr>
          <a:lstStyle/>
          <a:p>
            <a:pPr marL="0" indent="0">
              <a:buNone/>
            </a:pPr>
            <a:r>
              <a:rPr lang="en-GB" sz="2800" dirty="0">
                <a:solidFill>
                  <a:schemeClr val="accent5"/>
                </a:solidFill>
              </a:rPr>
              <a:t>“An object (text, diagram, graphs, ideas) which has been taken from a source (books, journals, internet) without adequate acknowledgement, with or without intention to deceive.” </a:t>
            </a:r>
          </a:p>
          <a:p>
            <a:pPr marL="0" indent="0">
              <a:buNone/>
            </a:pPr>
            <a:endParaRPr lang="en-GB" dirty="0"/>
          </a:p>
          <a:p>
            <a:r>
              <a:rPr lang="en-GB" dirty="0"/>
              <a:t>Plagiarism is bad for your development as a researcher </a:t>
            </a:r>
          </a:p>
          <a:p>
            <a:r>
              <a:rPr lang="en-GB" dirty="0"/>
              <a:t>Whenever you refer to someone else’s ideas or writing, you have to credit them by referencing their work.</a:t>
            </a:r>
          </a:p>
          <a:p>
            <a:r>
              <a:rPr lang="en-GB" dirty="0"/>
              <a:t>When you use a source </a:t>
            </a:r>
            <a:r>
              <a:rPr lang="en-GB" b="1" dirty="0">
                <a:solidFill>
                  <a:schemeClr val="accent5"/>
                </a:solidFill>
              </a:rPr>
              <a:t>word-for-word without referencing </a:t>
            </a:r>
            <a:r>
              <a:rPr lang="en-GB" dirty="0"/>
              <a:t>you are plagiarizing.</a:t>
            </a:r>
          </a:p>
          <a:p>
            <a:r>
              <a:rPr lang="en-GB" dirty="0"/>
              <a:t>Whenever you quote, you </a:t>
            </a:r>
            <a:r>
              <a:rPr lang="en-GB" b="1" u="sng" dirty="0"/>
              <a:t>must reference your source</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17449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Plagiarism </a:t>
            </a:r>
          </a:p>
        </p:txBody>
      </p:sp>
      <p:sp>
        <p:nvSpPr>
          <p:cNvPr id="3" name="Content Placeholder 2"/>
          <p:cNvSpPr>
            <a:spLocks noGrp="1"/>
          </p:cNvSpPr>
          <p:nvPr>
            <p:ph idx="1"/>
          </p:nvPr>
        </p:nvSpPr>
        <p:spPr>
          <a:xfrm>
            <a:off x="179512" y="2292262"/>
            <a:ext cx="8784976" cy="4186125"/>
          </a:xfrm>
        </p:spPr>
        <p:txBody>
          <a:bodyPr>
            <a:normAutofit lnSpcReduction="10000"/>
          </a:bodyPr>
          <a:lstStyle/>
          <a:p>
            <a:pPr marL="0" indent="0">
              <a:buNone/>
            </a:pPr>
            <a:r>
              <a:rPr lang="en-GB" b="1" dirty="0"/>
              <a:t>SOURCE TEXT: </a:t>
            </a:r>
          </a:p>
          <a:p>
            <a:pPr marL="0" indent="0">
              <a:buNone/>
            </a:pPr>
            <a:r>
              <a:rPr lang="en-GB" dirty="0">
                <a:solidFill>
                  <a:schemeClr val="accent4"/>
                </a:solidFill>
              </a:rPr>
              <a:t>“Paradoxically, as we move towards constructing and rehearsing outlines and arguments, freewriting and generative writing can still prove useful, as we explore options. They can help us to move beyond the fragments of a thesis by having several attempts at pulling them together. They allow us to write briefly about the whole thesis. They can help us to find the type of story that our thesis will tell.” </a:t>
            </a:r>
            <a:r>
              <a:rPr lang="en-GB" dirty="0"/>
              <a:t>(Murray 2011: 117)</a:t>
            </a:r>
            <a:endParaRPr lang="en-GB" b="1" dirty="0"/>
          </a:p>
          <a:p>
            <a:pPr marL="0" indent="0">
              <a:buNone/>
            </a:pPr>
            <a:endParaRPr lang="en-GB" b="1" dirty="0"/>
          </a:p>
          <a:p>
            <a:pPr marL="0" indent="0">
              <a:buNone/>
            </a:pPr>
            <a:endParaRPr lang="en-GB" b="1" dirty="0"/>
          </a:p>
          <a:p>
            <a:pPr marL="0" indent="0">
              <a:buNone/>
            </a:pPr>
            <a:endParaRPr lang="en-GB" b="1" dirty="0"/>
          </a:p>
          <a:p>
            <a:pPr marL="0" indent="0">
              <a:buNone/>
            </a:pPr>
            <a:r>
              <a:rPr lang="en-GB" b="1" dirty="0"/>
              <a:t>SUMMARISE: </a:t>
            </a:r>
          </a:p>
          <a:p>
            <a:pPr marL="0" indent="0">
              <a:buNone/>
            </a:pPr>
            <a:r>
              <a:rPr lang="en-GB" dirty="0"/>
              <a:t>Murray (2011) argues that we can use free and generative writing to develop a thesis.</a:t>
            </a:r>
          </a:p>
          <a:p>
            <a:pPr marL="0" indent="0">
              <a:buNone/>
            </a:pPr>
            <a:endParaRPr lang="en-GB" dirty="0"/>
          </a:p>
        </p:txBody>
      </p:sp>
      <p:sp>
        <p:nvSpPr>
          <p:cNvPr id="4" name="Left Brace 3"/>
          <p:cNvSpPr/>
          <p:nvPr/>
        </p:nvSpPr>
        <p:spPr>
          <a:xfrm>
            <a:off x="84952" y="2621504"/>
            <a:ext cx="318264" cy="2520280"/>
          </a:xfrm>
          <a:prstGeom prst="leftBrace">
            <a:avLst>
              <a:gd name="adj1" fmla="val 12269"/>
              <a:gd name="adj2" fmla="val 50000"/>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solidFill>
                <a:schemeClr val="accent4"/>
              </a:solidFill>
            </a:endParaRPr>
          </a:p>
        </p:txBody>
      </p:sp>
      <p:sp>
        <p:nvSpPr>
          <p:cNvPr id="8" name="Left Brace 7"/>
          <p:cNvSpPr/>
          <p:nvPr/>
        </p:nvSpPr>
        <p:spPr>
          <a:xfrm rot="10800000">
            <a:off x="8556169" y="2471192"/>
            <a:ext cx="382592" cy="2520280"/>
          </a:xfrm>
          <a:prstGeom prst="leftBrace">
            <a:avLst>
              <a:gd name="adj1" fmla="val 8333"/>
              <a:gd name="adj2" fmla="val 50605"/>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716738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Plagiarism </a:t>
            </a:r>
          </a:p>
        </p:txBody>
      </p:sp>
      <p:sp>
        <p:nvSpPr>
          <p:cNvPr id="3" name="Content Placeholder 2"/>
          <p:cNvSpPr>
            <a:spLocks noGrp="1"/>
          </p:cNvSpPr>
          <p:nvPr>
            <p:ph idx="1"/>
          </p:nvPr>
        </p:nvSpPr>
        <p:spPr>
          <a:xfrm>
            <a:off x="179512" y="2041742"/>
            <a:ext cx="8784976" cy="4411593"/>
          </a:xfrm>
        </p:spPr>
        <p:txBody>
          <a:bodyPr>
            <a:normAutofit/>
          </a:bodyPr>
          <a:lstStyle/>
          <a:p>
            <a:pPr marL="0" indent="0">
              <a:buNone/>
            </a:pPr>
            <a:r>
              <a:rPr lang="en-GB" b="1" dirty="0"/>
              <a:t>SOURCE TEXT: </a:t>
            </a:r>
          </a:p>
          <a:p>
            <a:pPr marL="0" indent="0" algn="ctr">
              <a:buNone/>
            </a:pPr>
            <a:r>
              <a:rPr lang="en-GB" dirty="0">
                <a:solidFill>
                  <a:schemeClr val="accent4"/>
                </a:solidFill>
              </a:rPr>
              <a:t>“Paradoxically, as we move towards constructing and rehearsing outlines and arguments, freewriting and generative writing can still prove useful, as we explore options. They can help us to move beyond the fragments of a thesis by having several attempts at pulling them together. They allow us to write briefly about the whole thesis. They can help us to find the type of story that our thesis will tell.” </a:t>
            </a:r>
            <a:r>
              <a:rPr lang="en-GB" dirty="0"/>
              <a:t>(Murray 2011: 117)</a:t>
            </a:r>
            <a:endParaRPr lang="en-GB" b="1" dirty="0"/>
          </a:p>
          <a:p>
            <a:pPr marL="0" indent="0" algn="ctr">
              <a:buNone/>
            </a:pPr>
            <a:endParaRPr lang="en-GB" b="1" dirty="0"/>
          </a:p>
          <a:p>
            <a:pPr marL="0" indent="0">
              <a:buNone/>
            </a:pPr>
            <a:endParaRPr lang="en-GB" b="1" dirty="0"/>
          </a:p>
          <a:p>
            <a:pPr marL="0" indent="0">
              <a:buNone/>
            </a:pPr>
            <a:r>
              <a:rPr lang="en-GB" b="1" dirty="0"/>
              <a:t>PARAPHRASE: </a:t>
            </a:r>
          </a:p>
          <a:p>
            <a:pPr marL="0" indent="0">
              <a:buNone/>
            </a:pPr>
            <a:r>
              <a:rPr lang="en-GB" dirty="0"/>
              <a:t>It seems contradictory, but it is possible to develop a thesis using free and generative writing. These strategies allow us to synthesize our ideas. We can write our way towards a story for our thesis (Murray, 2011).</a:t>
            </a:r>
          </a:p>
          <a:p>
            <a:pPr marL="0" indent="0">
              <a:buNone/>
            </a:pPr>
            <a:endParaRPr lang="en-GB" dirty="0"/>
          </a:p>
        </p:txBody>
      </p:sp>
      <p:sp>
        <p:nvSpPr>
          <p:cNvPr id="4" name="Left Brace 3"/>
          <p:cNvSpPr/>
          <p:nvPr/>
        </p:nvSpPr>
        <p:spPr>
          <a:xfrm>
            <a:off x="35496" y="2400437"/>
            <a:ext cx="288032" cy="2232248"/>
          </a:xfrm>
          <a:prstGeom prst="lef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Left Brace 5"/>
          <p:cNvSpPr/>
          <p:nvPr/>
        </p:nvSpPr>
        <p:spPr>
          <a:xfrm rot="10800000">
            <a:off x="8708269" y="2320678"/>
            <a:ext cx="256219" cy="2216643"/>
          </a:xfrm>
          <a:prstGeom prst="lef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1354554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Plagiarism </a:t>
            </a:r>
          </a:p>
        </p:txBody>
      </p:sp>
      <p:sp>
        <p:nvSpPr>
          <p:cNvPr id="3" name="Content Placeholder 2"/>
          <p:cNvSpPr>
            <a:spLocks noGrp="1"/>
          </p:cNvSpPr>
          <p:nvPr>
            <p:ph idx="1"/>
          </p:nvPr>
        </p:nvSpPr>
        <p:spPr>
          <a:xfrm>
            <a:off x="179512" y="2029216"/>
            <a:ext cx="8784976" cy="4424120"/>
          </a:xfrm>
        </p:spPr>
        <p:txBody>
          <a:bodyPr>
            <a:normAutofit lnSpcReduction="10000"/>
          </a:bodyPr>
          <a:lstStyle/>
          <a:p>
            <a:pPr marL="0" indent="0">
              <a:buNone/>
            </a:pPr>
            <a:r>
              <a:rPr lang="en-GB" b="1" dirty="0"/>
              <a:t>SOURCE TEXT: </a:t>
            </a:r>
          </a:p>
          <a:p>
            <a:pPr marL="0" indent="0" algn="ctr">
              <a:buNone/>
            </a:pPr>
            <a:r>
              <a:rPr lang="en-GB" dirty="0">
                <a:solidFill>
                  <a:schemeClr val="accent4"/>
                </a:solidFill>
              </a:rPr>
              <a:t>“Paradoxically, as we move towards constructing and rehearsing outlines and arguments, freewriting and generative writing can still prove useful, as we explore options. They can help us to move beyond the fragments of a thesis by having several attempts at pulling them together. They allow us to write briefly about the whole thesis. They can help us to find the type of story that our thesis will tell.” </a:t>
            </a:r>
            <a:r>
              <a:rPr lang="en-GB" dirty="0"/>
              <a:t>(Murray 2011: 117)</a:t>
            </a:r>
            <a:endParaRPr lang="en-GB" b="1" dirty="0"/>
          </a:p>
          <a:p>
            <a:pPr marL="0" indent="0">
              <a:buNone/>
            </a:pPr>
            <a:endParaRPr lang="en-GB" b="1" dirty="0"/>
          </a:p>
          <a:p>
            <a:pPr marL="0" indent="0">
              <a:buNone/>
            </a:pPr>
            <a:endParaRPr lang="en-GB" b="1" dirty="0"/>
          </a:p>
          <a:p>
            <a:pPr marL="0" indent="0">
              <a:buNone/>
            </a:pPr>
            <a:r>
              <a:rPr lang="en-GB" b="1" dirty="0"/>
              <a:t>QUOTE: </a:t>
            </a:r>
          </a:p>
          <a:p>
            <a:pPr marL="0" indent="0">
              <a:buNone/>
            </a:pPr>
            <a:r>
              <a:rPr lang="en-GB" dirty="0"/>
              <a:t>Although free and generative writing are perceived to be strategies that belong at the start of a writing process, they can “help us to move beyond the fragments of a thesis by having several attempts at pulling them together” (Murray, 2011). </a:t>
            </a:r>
          </a:p>
          <a:p>
            <a:pPr marL="0" indent="0">
              <a:buNone/>
            </a:pPr>
            <a:endParaRPr lang="en-GB" dirty="0"/>
          </a:p>
        </p:txBody>
      </p:sp>
      <p:sp>
        <p:nvSpPr>
          <p:cNvPr id="4" name="Left Brace 3"/>
          <p:cNvSpPr/>
          <p:nvPr/>
        </p:nvSpPr>
        <p:spPr>
          <a:xfrm>
            <a:off x="35496" y="2370983"/>
            <a:ext cx="360040" cy="2304256"/>
          </a:xfrm>
          <a:prstGeom prst="lef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Left Brace 7"/>
          <p:cNvSpPr/>
          <p:nvPr/>
        </p:nvSpPr>
        <p:spPr>
          <a:xfrm rot="10800000">
            <a:off x="8748464" y="2370983"/>
            <a:ext cx="360040" cy="2304256"/>
          </a:xfrm>
          <a:prstGeom prst="leftBrace">
            <a:avLst>
              <a:gd name="adj1" fmla="val 8333"/>
              <a:gd name="adj2" fmla="val 50605"/>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301495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Plagiarism </a:t>
            </a:r>
          </a:p>
        </p:txBody>
      </p:sp>
      <p:sp>
        <p:nvSpPr>
          <p:cNvPr id="3" name="Content Placeholder 2"/>
          <p:cNvSpPr>
            <a:spLocks noGrp="1"/>
          </p:cNvSpPr>
          <p:nvPr>
            <p:ph idx="1"/>
          </p:nvPr>
        </p:nvSpPr>
        <p:spPr>
          <a:xfrm>
            <a:off x="143508" y="2054268"/>
            <a:ext cx="8784976" cy="4374015"/>
          </a:xfrm>
        </p:spPr>
        <p:txBody>
          <a:bodyPr>
            <a:normAutofit lnSpcReduction="10000"/>
          </a:bodyPr>
          <a:lstStyle/>
          <a:p>
            <a:pPr marL="0" indent="0">
              <a:buNone/>
            </a:pPr>
            <a:r>
              <a:rPr lang="en-GB" b="1" dirty="0"/>
              <a:t>SOURCE TEXT: </a:t>
            </a:r>
          </a:p>
          <a:p>
            <a:pPr marL="0" indent="0" algn="ctr">
              <a:buNone/>
            </a:pPr>
            <a:r>
              <a:rPr lang="en-GB" dirty="0">
                <a:solidFill>
                  <a:schemeClr val="accent4"/>
                </a:solidFill>
              </a:rPr>
              <a:t>“Paradoxically, as we move towards constructing and rehearsing outlines and arguments, freewriting and generative writing can still prove useful, as we explore options. They can help us to move beyond the fragments of a thesis by having several attempts at pulling them together. They allow us to write briefly about the whole thesis. They can help us to find the type of story that our thesis will tell.” </a:t>
            </a:r>
            <a:r>
              <a:rPr lang="en-GB" dirty="0"/>
              <a:t>(Murray 2011: 117)</a:t>
            </a:r>
          </a:p>
          <a:p>
            <a:pPr marL="0" indent="0" algn="ctr">
              <a:buNone/>
            </a:pPr>
            <a:endParaRPr lang="en-GB" b="1" dirty="0"/>
          </a:p>
          <a:p>
            <a:pPr marL="0" indent="0" algn="ctr">
              <a:buNone/>
            </a:pPr>
            <a:endParaRPr lang="en-GB" b="1" dirty="0"/>
          </a:p>
          <a:p>
            <a:pPr marL="0" indent="0">
              <a:buNone/>
            </a:pPr>
            <a:r>
              <a:rPr lang="en-GB" b="1" dirty="0"/>
              <a:t>PLAGIARISM: </a:t>
            </a:r>
          </a:p>
          <a:p>
            <a:pPr marL="0" indent="0">
              <a:buNone/>
            </a:pPr>
            <a:r>
              <a:rPr lang="en-GB" dirty="0"/>
              <a:t>It is possible to move towards constructing and rehearsing outlines and arguments using freewriting and generative writing. We can move beyond the fragments of a thesis by having several attempts at pulling them together.</a:t>
            </a:r>
          </a:p>
        </p:txBody>
      </p:sp>
      <p:sp>
        <p:nvSpPr>
          <p:cNvPr id="4" name="Left Brace 3"/>
          <p:cNvSpPr/>
          <p:nvPr/>
        </p:nvSpPr>
        <p:spPr>
          <a:xfrm>
            <a:off x="95977" y="2458666"/>
            <a:ext cx="360040" cy="2304256"/>
          </a:xfrm>
          <a:prstGeom prst="leftBrace">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8" name="Left Brace 7"/>
          <p:cNvSpPr/>
          <p:nvPr/>
        </p:nvSpPr>
        <p:spPr>
          <a:xfrm rot="10800000">
            <a:off x="8615975" y="2183094"/>
            <a:ext cx="360040" cy="2304256"/>
          </a:xfrm>
          <a:prstGeom prst="leftBrace">
            <a:avLst>
              <a:gd name="adj1" fmla="val 8333"/>
              <a:gd name="adj2" fmla="val 50605"/>
            </a:avLst>
          </a:prstGeom>
          <a:ln w="38100">
            <a:solidFill>
              <a:schemeClr val="accent5"/>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Tree>
    <p:extLst>
      <p:ext uri="{BB962C8B-B14F-4D97-AF65-F5344CB8AC3E}">
        <p14:creationId xmlns:p14="http://schemas.microsoft.com/office/powerpoint/2010/main" val="4150926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52958-3C59-276D-E674-B068CB642C65}"/>
              </a:ext>
            </a:extLst>
          </p:cNvPr>
          <p:cNvSpPr>
            <a:spLocks noGrp="1"/>
          </p:cNvSpPr>
          <p:nvPr>
            <p:ph type="ctrTitle"/>
          </p:nvPr>
        </p:nvSpPr>
        <p:spPr/>
        <p:txBody>
          <a:bodyPr/>
          <a:lstStyle/>
          <a:p>
            <a:r>
              <a:rPr lang="en-US" b="1" dirty="0"/>
              <a:t>Mendeley – Referencing software</a:t>
            </a:r>
          </a:p>
        </p:txBody>
      </p:sp>
      <p:sp>
        <p:nvSpPr>
          <p:cNvPr id="3" name="Subtitle 2">
            <a:extLst>
              <a:ext uri="{FF2B5EF4-FFF2-40B4-BE49-F238E27FC236}">
                <a16:creationId xmlns:a16="http://schemas.microsoft.com/office/drawing/2014/main" id="{492EF8A5-9B02-4D78-1153-CF2F3863187B}"/>
              </a:ext>
            </a:extLst>
          </p:cNvPr>
          <p:cNvSpPr>
            <a:spLocks noGrp="1"/>
          </p:cNvSpPr>
          <p:nvPr>
            <p:ph type="subTitle" idx="1"/>
          </p:nvPr>
        </p:nvSpPr>
        <p:spPr>
          <a:xfrm>
            <a:off x="866216" y="4977797"/>
            <a:ext cx="6619244" cy="861420"/>
          </a:xfrm>
        </p:spPr>
        <p:txBody>
          <a:bodyPr/>
          <a:lstStyle/>
          <a:p>
            <a:r>
              <a:rPr lang="en-US" b="1" dirty="0"/>
              <a:t>https://www.youtube.com/watch?v=XTfVCiksapk</a:t>
            </a:r>
          </a:p>
        </p:txBody>
      </p:sp>
    </p:spTree>
    <p:extLst>
      <p:ext uri="{BB962C8B-B14F-4D97-AF65-F5344CB8AC3E}">
        <p14:creationId xmlns:p14="http://schemas.microsoft.com/office/powerpoint/2010/main" val="1982088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47690-0A30-4C45-A9FC-C13D0FB3816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119A8D4-831B-48DD-9250-D5FC23D4EDCB}"/>
              </a:ext>
            </a:extLst>
          </p:cNvPr>
          <p:cNvSpPr>
            <a:spLocks noGrp="1"/>
          </p:cNvSpPr>
          <p:nvPr>
            <p:ph idx="1"/>
          </p:nvPr>
        </p:nvSpPr>
        <p:spPr>
          <a:xfrm>
            <a:off x="522514" y="2258007"/>
            <a:ext cx="8248262" cy="4161453"/>
          </a:xfrm>
        </p:spPr>
        <p:txBody>
          <a:bodyPr>
            <a:normAutofit/>
          </a:bodyPr>
          <a:lstStyle/>
          <a:p>
            <a:r>
              <a:rPr lang="en-US" dirty="0"/>
              <a:t>You must take time to think about your research as this will save you problems later.</a:t>
            </a:r>
          </a:p>
          <a:p>
            <a:r>
              <a:rPr lang="en-US" dirty="0"/>
              <a:t>When you’re thinking about your research, ask yourself the five ‘</a:t>
            </a:r>
            <a:r>
              <a:rPr lang="en-US" dirty="0" err="1"/>
              <a:t>Ws</a:t>
            </a:r>
            <a:r>
              <a:rPr lang="en-US" dirty="0"/>
              <a:t>’:</a:t>
            </a:r>
          </a:p>
          <a:p>
            <a:pPr lvl="1"/>
            <a:r>
              <a:rPr lang="en-US" dirty="0"/>
              <a:t>What is my research?</a:t>
            </a:r>
          </a:p>
          <a:p>
            <a:pPr lvl="1"/>
            <a:r>
              <a:rPr lang="en-US" dirty="0"/>
              <a:t>Why do I want to do the research?</a:t>
            </a:r>
          </a:p>
          <a:p>
            <a:pPr lvl="1"/>
            <a:r>
              <a:rPr lang="en-US" dirty="0"/>
              <a:t>Who are my research participants?</a:t>
            </a:r>
          </a:p>
          <a:p>
            <a:pPr lvl="1"/>
            <a:r>
              <a:rPr lang="en-US" dirty="0"/>
              <a:t>Where am I going to do the research?</a:t>
            </a:r>
          </a:p>
          <a:p>
            <a:pPr lvl="1"/>
            <a:r>
              <a:rPr lang="en-US" dirty="0"/>
              <a:t>When am I going to do the research?</a:t>
            </a:r>
          </a:p>
          <a:p>
            <a:r>
              <a:rPr lang="en-US" dirty="0"/>
              <a:t>Sum up your research project in one sentence.</a:t>
            </a:r>
          </a:p>
          <a:p>
            <a:r>
              <a:rPr lang="en-US" dirty="0"/>
              <a:t>Discuss your sentence with your tutor or boss and revise if there is any confusion.</a:t>
            </a:r>
          </a:p>
        </p:txBody>
      </p:sp>
    </p:spTree>
    <p:extLst>
      <p:ext uri="{BB962C8B-B14F-4D97-AF65-F5344CB8AC3E}">
        <p14:creationId xmlns:p14="http://schemas.microsoft.com/office/powerpoint/2010/main" val="755428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2CD31-B9C0-44CC-A90E-BA4824053A2E}"/>
              </a:ext>
            </a:extLst>
          </p:cNvPr>
          <p:cNvSpPr>
            <a:spLocks noGrp="1"/>
          </p:cNvSpPr>
          <p:nvPr>
            <p:ph type="ctrTitle"/>
          </p:nvPr>
        </p:nvSpPr>
        <p:spPr/>
        <p:txBody>
          <a:bodyPr/>
          <a:lstStyle/>
          <a:p>
            <a:r>
              <a:rPr lang="en-US" b="1" dirty="0"/>
              <a:t>How to Decide Upon a</a:t>
            </a:r>
            <a:br>
              <a:rPr lang="en-US" b="1" dirty="0"/>
            </a:br>
            <a:r>
              <a:rPr lang="en-US" b="1" dirty="0"/>
              <a:t>Methodology</a:t>
            </a:r>
          </a:p>
        </p:txBody>
      </p:sp>
      <p:sp>
        <p:nvSpPr>
          <p:cNvPr id="3" name="Subtitle 2">
            <a:extLst>
              <a:ext uri="{FF2B5EF4-FFF2-40B4-BE49-F238E27FC236}">
                <a16:creationId xmlns:a16="http://schemas.microsoft.com/office/drawing/2014/main" id="{1AE2303C-EFDC-461F-9B00-4D02DC75D83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7349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784490-0B88-4B62-A5E2-4B74F70795DD}"/>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7FFE756C-0461-461F-96A9-5AD984200E28}"/>
              </a:ext>
            </a:extLst>
          </p:cNvPr>
          <p:cNvSpPr>
            <a:spLocks noGrp="1"/>
          </p:cNvSpPr>
          <p:nvPr>
            <p:ph idx="1"/>
          </p:nvPr>
        </p:nvSpPr>
        <p:spPr>
          <a:xfrm>
            <a:off x="357052" y="2290353"/>
            <a:ext cx="8403772" cy="4334382"/>
          </a:xfrm>
        </p:spPr>
        <p:txBody>
          <a:bodyPr>
            <a:normAutofit lnSpcReduction="10000"/>
          </a:bodyPr>
          <a:lstStyle/>
          <a:p>
            <a:r>
              <a:rPr lang="en-US" dirty="0"/>
              <a:t>The research methodology is the philosophy or general principle which guides the research.</a:t>
            </a:r>
          </a:p>
          <a:p>
            <a:r>
              <a:rPr lang="en-US" dirty="0"/>
              <a:t>Research methods are the tools you use to gather your data.</a:t>
            </a:r>
          </a:p>
          <a:p>
            <a:r>
              <a:rPr lang="en-US" dirty="0"/>
              <a:t>Qualitative research explores attitudes, </a:t>
            </a:r>
            <a:r>
              <a:rPr lang="en-US" dirty="0" err="1"/>
              <a:t>behaviour</a:t>
            </a:r>
            <a:r>
              <a:rPr lang="en-US" dirty="0"/>
              <a:t> and experiences.</a:t>
            </a:r>
          </a:p>
          <a:p>
            <a:r>
              <a:rPr lang="en-US" dirty="0"/>
              <a:t>Quantitative research generates statistics through the use of large-scale survey research.</a:t>
            </a:r>
          </a:p>
          <a:p>
            <a:r>
              <a:rPr lang="en-US" dirty="0"/>
              <a:t>Neither qualitative nor quantitative research is better – they are just different. Both have their strengths and weaknesses.</a:t>
            </a:r>
          </a:p>
          <a:p>
            <a:r>
              <a:rPr lang="en-US" dirty="0"/>
              <a:t>Your own intuition and the words you use will give pointers to whether qualitative or quantitative research is more appropriate for your chosen project.</a:t>
            </a:r>
          </a:p>
          <a:p>
            <a:r>
              <a:rPr lang="en-US" dirty="0"/>
              <a:t>The term ‘triangulation’ is used when a combination of qualitative and quantitative forms of inquiry are used.</a:t>
            </a:r>
          </a:p>
        </p:txBody>
      </p:sp>
    </p:spTree>
    <p:extLst>
      <p:ext uri="{BB962C8B-B14F-4D97-AF65-F5344CB8AC3E}">
        <p14:creationId xmlns:p14="http://schemas.microsoft.com/office/powerpoint/2010/main" val="58516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B619-86FE-416A-A231-F4AEC0E2AA12}"/>
              </a:ext>
            </a:extLst>
          </p:cNvPr>
          <p:cNvSpPr>
            <a:spLocks noGrp="1"/>
          </p:cNvSpPr>
          <p:nvPr>
            <p:ph type="ctrTitle"/>
          </p:nvPr>
        </p:nvSpPr>
        <p:spPr/>
        <p:txBody>
          <a:bodyPr/>
          <a:lstStyle/>
          <a:p>
            <a:r>
              <a:rPr lang="en-US" b="1" dirty="0"/>
              <a:t>How to Choose Your</a:t>
            </a:r>
            <a:br>
              <a:rPr lang="en-US" b="1" dirty="0"/>
            </a:br>
            <a:r>
              <a:rPr lang="en-US" b="1" dirty="0"/>
              <a:t>Research Methods</a:t>
            </a:r>
          </a:p>
        </p:txBody>
      </p:sp>
      <p:sp>
        <p:nvSpPr>
          <p:cNvPr id="3" name="Subtitle 2">
            <a:extLst>
              <a:ext uri="{FF2B5EF4-FFF2-40B4-BE49-F238E27FC236}">
                <a16:creationId xmlns:a16="http://schemas.microsoft.com/office/drawing/2014/main" id="{9F28AEB6-E904-48D8-BF10-98C5608A0B6B}"/>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915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3156598-0862-4B84-81F3-E880BFB2A94B}"/>
              </a:ext>
            </a:extLst>
          </p:cNvPr>
          <p:cNvSpPr>
            <a:spLocks noGrp="1"/>
          </p:cNvSpPr>
          <p:nvPr>
            <p:ph type="title"/>
          </p:nvPr>
        </p:nvSpPr>
        <p:spPr/>
        <p:txBody>
          <a:bodyPr/>
          <a:lstStyle/>
          <a:p>
            <a:endParaRPr lang="en-US"/>
          </a:p>
        </p:txBody>
      </p:sp>
      <p:sp>
        <p:nvSpPr>
          <p:cNvPr id="5" name="Content Placeholder 4">
            <a:extLst>
              <a:ext uri="{FF2B5EF4-FFF2-40B4-BE49-F238E27FC236}">
                <a16:creationId xmlns:a16="http://schemas.microsoft.com/office/drawing/2014/main" id="{1F8454B8-BCF2-4C5B-AA21-C1F65A409703}"/>
              </a:ext>
            </a:extLst>
          </p:cNvPr>
          <p:cNvSpPr>
            <a:spLocks noGrp="1"/>
          </p:cNvSpPr>
          <p:nvPr>
            <p:ph idx="1"/>
          </p:nvPr>
        </p:nvSpPr>
        <p:spPr>
          <a:xfrm>
            <a:off x="363894" y="2323321"/>
            <a:ext cx="8360228" cy="4292083"/>
          </a:xfrm>
        </p:spPr>
        <p:txBody>
          <a:bodyPr>
            <a:normAutofit fontScale="85000" lnSpcReduction="10000"/>
          </a:bodyPr>
          <a:lstStyle/>
          <a:p>
            <a:r>
              <a:rPr lang="en-US" dirty="0"/>
              <a:t>Research methods are the tools that are used to gather data.</a:t>
            </a:r>
          </a:p>
          <a:p>
            <a:r>
              <a:rPr lang="en-US" dirty="0"/>
              <a:t>Three types of interview are used in social research:</a:t>
            </a:r>
          </a:p>
          <a:p>
            <a:pPr lvl="1"/>
            <a:r>
              <a:rPr lang="en-US" dirty="0"/>
              <a:t>– Unstructured or life history interviews.</a:t>
            </a:r>
          </a:p>
          <a:p>
            <a:pPr lvl="1"/>
            <a:r>
              <a:rPr lang="en-US" dirty="0"/>
              <a:t>– Semi-structured interviews.</a:t>
            </a:r>
          </a:p>
          <a:p>
            <a:pPr lvl="1"/>
            <a:r>
              <a:rPr lang="en-US" dirty="0"/>
              <a:t>– Structured interviews.</a:t>
            </a:r>
          </a:p>
          <a:p>
            <a:r>
              <a:rPr lang="en-US" dirty="0"/>
              <a:t>Interviews can be conducted face-to-face or over the telephone.</a:t>
            </a:r>
          </a:p>
          <a:p>
            <a:r>
              <a:rPr lang="en-US" dirty="0"/>
              <a:t>Focus groups are held with a number of people to obtain a group opinion.</a:t>
            </a:r>
          </a:p>
          <a:p>
            <a:r>
              <a:rPr lang="en-US" dirty="0"/>
              <a:t>Focus groups are run by a moderator who asks questions and makes sure the discussion does not digress.</a:t>
            </a:r>
          </a:p>
          <a:p>
            <a:r>
              <a:rPr lang="en-US" dirty="0"/>
              <a:t>Questionnaires can be closed-ended, open-ended or a combination of both.</a:t>
            </a:r>
          </a:p>
          <a:p>
            <a:r>
              <a:rPr lang="en-US" dirty="0"/>
              <a:t>Participant observation is used when a researcher wants to immerse herself in a specific culture to gain a deeper understanding.</a:t>
            </a:r>
          </a:p>
          <a:p>
            <a:r>
              <a:rPr lang="en-US" dirty="0"/>
              <a:t>The chosen research methodology should help to indicate zoom the most appropriate research tools.</a:t>
            </a:r>
          </a:p>
        </p:txBody>
      </p:sp>
    </p:spTree>
    <p:extLst>
      <p:ext uri="{BB962C8B-B14F-4D97-AF65-F5344CB8AC3E}">
        <p14:creationId xmlns:p14="http://schemas.microsoft.com/office/powerpoint/2010/main" val="2485111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FC14B0-C369-24DB-49B2-6893CDF03587}"/>
              </a:ext>
            </a:extLst>
          </p:cNvPr>
          <p:cNvSpPr>
            <a:spLocks noGrp="1"/>
          </p:cNvSpPr>
          <p:nvPr>
            <p:ph type="ctrTitle"/>
          </p:nvPr>
        </p:nvSpPr>
        <p:spPr/>
        <p:txBody>
          <a:bodyPr/>
          <a:lstStyle/>
          <a:p>
            <a:r>
              <a:rPr lang="en-US" b="1" dirty="0"/>
              <a:t>Making presentations</a:t>
            </a:r>
          </a:p>
        </p:txBody>
      </p:sp>
      <p:sp>
        <p:nvSpPr>
          <p:cNvPr id="3" name="Subtitle 2">
            <a:extLst>
              <a:ext uri="{FF2B5EF4-FFF2-40B4-BE49-F238E27FC236}">
                <a16:creationId xmlns:a16="http://schemas.microsoft.com/office/drawing/2014/main" id="{D550DD8A-5032-8634-9CC5-11348AD5A08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8920607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8690</TotalTime>
  <Words>2655</Words>
  <Application>Microsoft Office PowerPoint</Application>
  <PresentationFormat>On-screen Show (4:3)</PresentationFormat>
  <Paragraphs>270</Paragraphs>
  <Slides>35</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AdvTimes-b</vt:lpstr>
      <vt:lpstr>Calibri</vt:lpstr>
      <vt:lpstr>Century Gothic</vt:lpstr>
      <vt:lpstr>Wingdings 3</vt:lpstr>
      <vt:lpstr>Ion Boardroom</vt:lpstr>
      <vt:lpstr>Presenting your work and Academic writing</vt:lpstr>
      <vt:lpstr>Asking questions</vt:lpstr>
      <vt:lpstr>THE FIVE ‘WS’</vt:lpstr>
      <vt:lpstr>PowerPoint Presentation</vt:lpstr>
      <vt:lpstr>How to Decide Upon a Methodology</vt:lpstr>
      <vt:lpstr>PowerPoint Presentation</vt:lpstr>
      <vt:lpstr>How to Choose Your Research Methods</vt:lpstr>
      <vt:lpstr>PowerPoint Presentation</vt:lpstr>
      <vt:lpstr>Making presentations</vt:lpstr>
      <vt:lpstr>MAKING PRESENTATIONS: DOS AND DON’TS</vt:lpstr>
      <vt:lpstr>MAKING PRESENTATIONS: DOS AND DON’TS</vt:lpstr>
      <vt:lpstr>MAKING PRESENTATIONS: DOS AND DON’TS</vt:lpstr>
      <vt:lpstr>MAKING PRESENTATIONS: DOS AND DON’TS</vt:lpstr>
      <vt:lpstr>MAKING PRESENTATIONS: DOS AND DON’TS</vt:lpstr>
      <vt:lpstr>MAKING PRESENTATIONS: DOS AND DON’TS</vt:lpstr>
      <vt:lpstr>MAKING PRESENTATIONS: DOS AND DON’TS</vt:lpstr>
      <vt:lpstr>MAKING PRESENTATIONS: DOS AND DON’TS</vt:lpstr>
      <vt:lpstr>MAKING PRESENTATIONS: DOS AND DON’TS</vt:lpstr>
      <vt:lpstr>Presenting your work as a journal article</vt:lpstr>
      <vt:lpstr>JOURNAL ARTICLES</vt:lpstr>
      <vt:lpstr>Tip for choosing the right journal</vt:lpstr>
      <vt:lpstr>INTRODUCTION TO SCIENTIFIC WRITING</vt:lpstr>
      <vt:lpstr>Principles of scientific writing</vt:lpstr>
      <vt:lpstr>Principles of scientific writing …</vt:lpstr>
      <vt:lpstr>Principles of scientific writing cont… </vt:lpstr>
      <vt:lpstr>Principles of scientific writing cont…</vt:lpstr>
      <vt:lpstr>Principles of scientific writing cont…</vt:lpstr>
      <vt:lpstr>Simplifying a sentence…</vt:lpstr>
      <vt:lpstr>Answers:</vt:lpstr>
      <vt:lpstr>Plagiarism</vt:lpstr>
      <vt:lpstr>Plagiarism </vt:lpstr>
      <vt:lpstr>Plagiarism </vt:lpstr>
      <vt:lpstr>Plagiarism </vt:lpstr>
      <vt:lpstr>Plagiarism </vt:lpstr>
      <vt:lpstr>Mendeley – Referencing software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Reema Karasneh</dc:creator>
  <cp:lastModifiedBy>Reema Karasneh</cp:lastModifiedBy>
  <cp:revision>20</cp:revision>
  <dcterms:created xsi:type="dcterms:W3CDTF">2021-07-26T17:50:21Z</dcterms:created>
  <dcterms:modified xsi:type="dcterms:W3CDTF">2022-07-25T08:00:38Z</dcterms:modified>
</cp:coreProperties>
</file>