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52"/>
  </p:notesMasterIdLst>
  <p:sldIdLst>
    <p:sldId id="256" r:id="rId2"/>
    <p:sldId id="260" r:id="rId3"/>
    <p:sldId id="443" r:id="rId4"/>
    <p:sldId id="381" r:id="rId5"/>
    <p:sldId id="382" r:id="rId6"/>
    <p:sldId id="383" r:id="rId7"/>
    <p:sldId id="385" r:id="rId8"/>
    <p:sldId id="386" r:id="rId9"/>
    <p:sldId id="387" r:id="rId10"/>
    <p:sldId id="388" r:id="rId11"/>
    <p:sldId id="389" r:id="rId12"/>
    <p:sldId id="390" r:id="rId13"/>
    <p:sldId id="391" r:id="rId14"/>
    <p:sldId id="392" r:id="rId15"/>
    <p:sldId id="393" r:id="rId16"/>
    <p:sldId id="394" r:id="rId17"/>
    <p:sldId id="395" r:id="rId18"/>
    <p:sldId id="396" r:id="rId19"/>
    <p:sldId id="397" r:id="rId20"/>
    <p:sldId id="398" r:id="rId21"/>
    <p:sldId id="399" r:id="rId22"/>
    <p:sldId id="403" r:id="rId23"/>
    <p:sldId id="446" r:id="rId24"/>
    <p:sldId id="447" r:id="rId25"/>
    <p:sldId id="448" r:id="rId26"/>
    <p:sldId id="449" r:id="rId27"/>
    <p:sldId id="450" r:id="rId28"/>
    <p:sldId id="452" r:id="rId29"/>
    <p:sldId id="451" r:id="rId30"/>
    <p:sldId id="444" r:id="rId31"/>
    <p:sldId id="453" r:id="rId32"/>
    <p:sldId id="454" r:id="rId33"/>
    <p:sldId id="455" r:id="rId34"/>
    <p:sldId id="456" r:id="rId35"/>
    <p:sldId id="458" r:id="rId36"/>
    <p:sldId id="457" r:id="rId37"/>
    <p:sldId id="459" r:id="rId38"/>
    <p:sldId id="460" r:id="rId39"/>
    <p:sldId id="461" r:id="rId40"/>
    <p:sldId id="462" r:id="rId41"/>
    <p:sldId id="464" r:id="rId42"/>
    <p:sldId id="465" r:id="rId43"/>
    <p:sldId id="466" r:id="rId44"/>
    <p:sldId id="463" r:id="rId45"/>
    <p:sldId id="467" r:id="rId46"/>
    <p:sldId id="468" r:id="rId47"/>
    <p:sldId id="469" r:id="rId48"/>
    <p:sldId id="470" r:id="rId49"/>
    <p:sldId id="471" r:id="rId50"/>
    <p:sldId id="257"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57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5" autoAdjust="0"/>
    <p:restoredTop sz="94660"/>
  </p:normalViewPr>
  <p:slideViewPr>
    <p:cSldViewPr snapToGrid="0">
      <p:cViewPr varScale="1">
        <p:scale>
          <a:sx n="82" d="100"/>
          <a:sy n="82" d="100"/>
        </p:scale>
        <p:origin x="14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0FE8F3-EB35-40A8-9900-19069A3D25A2}" type="datetimeFigureOut">
              <a:rPr lang="en-US" smtClean="0"/>
              <a:t>7/17/2022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DCF13F-8A03-47EA-8658-0122129A7B49}" type="slidenum">
              <a:rPr lang="en-US" smtClean="0"/>
              <a:t>‹#›</a:t>
            </a:fld>
            <a:endParaRPr lang="en-US"/>
          </a:p>
        </p:txBody>
      </p:sp>
    </p:spTree>
    <p:extLst>
      <p:ext uri="{BB962C8B-B14F-4D97-AF65-F5344CB8AC3E}">
        <p14:creationId xmlns:p14="http://schemas.microsoft.com/office/powerpoint/2010/main" val="22827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smtClean="0"/>
              <a:t>7/17/2022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3055007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2"/>
            <a:ext cx="9144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866216" y="2099733"/>
            <a:ext cx="6619244" cy="2677648"/>
          </a:xfrm>
        </p:spPr>
        <p:txBody>
          <a:bodyPr anchor="b"/>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7443218" y="1830324"/>
            <a:ext cx="990599" cy="228599"/>
          </a:xfrm>
        </p:spPr>
        <p:txBody>
          <a:bodyPr anchor="t"/>
          <a:lstStyle>
            <a:lvl1pPr algn="l">
              <a:defRPr b="0" i="0">
                <a:solidFill>
                  <a:schemeClr val="bg1"/>
                </a:solidFill>
              </a:defRPr>
            </a:lvl1pPr>
          </a:lstStyle>
          <a:p>
            <a:fld id="{1E700B27-DE4C-4B9E-BB11-B9027034A00F}" type="datetimeFigureOut">
              <a:rPr lang="en-US" smtClean="0"/>
              <a:pPr/>
              <a:t>7/17/2022</a:t>
            </a:fld>
            <a:endParaRPr lang="en-US" dirty="0"/>
          </a:p>
        </p:txBody>
      </p:sp>
      <p:sp>
        <p:nvSpPr>
          <p:cNvPr id="5" name="Footer Placeholder 4"/>
          <p:cNvSpPr>
            <a:spLocks noGrp="1"/>
          </p:cNvSpPr>
          <p:nvPr>
            <p:ph type="ftr" sz="quarter" idx="11"/>
          </p:nvPr>
        </p:nvSpPr>
        <p:spPr>
          <a:xfrm rot="5400000">
            <a:off x="6237220" y="3264921"/>
            <a:ext cx="3859795" cy="228601"/>
          </a:xfrm>
        </p:spPr>
        <p:txBody>
          <a:bodyPr/>
          <a:lstStyle>
            <a:lvl1pPr>
              <a:defRPr b="0" i="0">
                <a:solidFill>
                  <a:schemeClr val="bg1"/>
                </a:solidFill>
              </a:defRPr>
            </a:lvl1pPr>
          </a:lstStyle>
          <a:p>
            <a:r>
              <a:rPr lang="en-US"/>
              <a:t>
              </a:t>
            </a:r>
            <a:endParaRPr lang="en-US" dirty="0"/>
          </a:p>
        </p:txBody>
      </p:sp>
      <p:sp>
        <p:nvSpPr>
          <p:cNvPr id="10" name="Rectangle 9"/>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460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1B0ED5D-64D5-4402-8EA3-7C53061B42D3}"/>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663CA269-D23F-48A3-9342-8688278C79CD}"/>
              </a:ext>
            </a:extLst>
          </p:cNvPr>
          <p:cNvSpPr>
            <a:spLocks noGrp="1" noChangeArrowheads="1"/>
          </p:cNvSpPr>
          <p:nvPr>
            <p:ph type="ftr" sz="quarter" idx="11"/>
          </p:nvPr>
        </p:nvSpPr>
        <p:spPr>
          <a:ln/>
        </p:spPr>
        <p:txBody>
          <a:bodyPr/>
          <a:lstStyle>
            <a:lvl1pPr>
              <a:defRPr/>
            </a:lvl1pPr>
          </a:lstStyle>
          <a:p>
            <a:pPr>
              <a:defRPr/>
            </a:pPr>
            <a:r>
              <a:rPr lang="en-GB"/>
              <a:t>Systematic Reviews</a:t>
            </a:r>
          </a:p>
        </p:txBody>
      </p:sp>
      <p:sp>
        <p:nvSpPr>
          <p:cNvPr id="4" name="Rectangle 6">
            <a:extLst>
              <a:ext uri="{FF2B5EF4-FFF2-40B4-BE49-F238E27FC236}">
                <a16:creationId xmlns:a16="http://schemas.microsoft.com/office/drawing/2014/main" id="{B453A435-7B2E-4A72-8DBE-C7D1A258847E}"/>
              </a:ext>
            </a:extLst>
          </p:cNvPr>
          <p:cNvSpPr>
            <a:spLocks noGrp="1" noChangeArrowheads="1"/>
          </p:cNvSpPr>
          <p:nvPr>
            <p:ph type="sldNum" sz="quarter" idx="12"/>
          </p:nvPr>
        </p:nvSpPr>
        <p:spPr>
          <a:xfrm>
            <a:off x="7764406" y="295730"/>
            <a:ext cx="628649" cy="767687"/>
          </a:xfrm>
          <a:prstGeom prst="rect">
            <a:avLst/>
          </a:prstGeom>
          <a:ln/>
        </p:spPr>
        <p:txBody>
          <a:bodyPr/>
          <a:lstStyle>
            <a:lvl1pPr>
              <a:defRPr/>
            </a:lvl1pPr>
          </a:lstStyle>
          <a:p>
            <a:fld id="{3E7AA6DD-0A1F-416C-A687-45EF21D7A234}" type="slidenum">
              <a:rPr lang="en-GB" altLang="en-US"/>
              <a:pPr/>
              <a:t>‹#›</a:t>
            </a:fld>
            <a:endParaRPr lang="en-GB" altLang="en-US"/>
          </a:p>
        </p:txBody>
      </p:sp>
    </p:spTree>
    <p:extLst>
      <p:ext uri="{BB962C8B-B14F-4D97-AF65-F5344CB8AC3E}">
        <p14:creationId xmlns:p14="http://schemas.microsoft.com/office/powerpoint/2010/main" val="2647510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2"/>
            <a:ext cx="9144000" cy="6867027"/>
            <a:chOff x="0" y="-2373"/>
            <a:chExt cx="12192000" cy="6867027"/>
          </a:xfrm>
        </p:grpSpPr>
        <p:sp>
          <p:nvSpPr>
            <p:cNvPr id="26" name="Rectangle 25"/>
            <p:cNvSpPr/>
            <p:nvPr/>
          </p:nvSpPr>
          <p:spPr>
            <a:xfrm>
              <a:off x="0" y="0"/>
              <a:ext cx="12192000" cy="6858000"/>
            </a:xfrm>
            <a:prstGeom prst="rect">
              <a:avLst/>
            </a:prstGeom>
            <a:blipFill>
              <a:blip r:embed="rId5">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866215" y="973668"/>
            <a:ext cx="6571060"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216" y="2603500"/>
            <a:ext cx="6571059"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88204" y="6394062"/>
            <a:ext cx="742949" cy="304799"/>
          </a:xfrm>
          <a:prstGeom prst="rect">
            <a:avLst/>
          </a:prstGeom>
        </p:spPr>
        <p:txBody>
          <a:bodyPr vert="horz" lIns="91440" tIns="45720" rIns="91440" bIns="45720" rtlCol="0" anchor="t"/>
          <a:lstStyle>
            <a:lvl1pPr algn="r">
              <a:defRPr sz="750" b="1" i="0">
                <a:solidFill>
                  <a:schemeClr val="accent1"/>
                </a:solidFill>
              </a:defRPr>
            </a:lvl1pPr>
          </a:lstStyle>
          <a:p>
            <a:fld id="{7E0D914D-B099-4142-A885-11F276715148}" type="datetimeFigureOut">
              <a:rPr lang="en-US" smtClean="0"/>
              <a:t>7/17/2022</a:t>
            </a:fld>
            <a:endParaRPr lang="en-US" dirty="0"/>
          </a:p>
        </p:txBody>
      </p:sp>
      <p:sp>
        <p:nvSpPr>
          <p:cNvPr id="5" name="Footer Placeholder 4"/>
          <p:cNvSpPr>
            <a:spLocks noGrp="1"/>
          </p:cNvSpPr>
          <p:nvPr>
            <p:ph type="ftr" sz="quarter" idx="3"/>
          </p:nvPr>
        </p:nvSpPr>
        <p:spPr>
          <a:xfrm>
            <a:off x="396269" y="6391839"/>
            <a:ext cx="2894846" cy="304801"/>
          </a:xfrm>
          <a:prstGeom prst="rect">
            <a:avLst/>
          </a:prstGeom>
        </p:spPr>
        <p:txBody>
          <a:bodyPr vert="horz" lIns="91440" tIns="45720" rIns="91440" bIns="45720" rtlCol="0" anchor="b"/>
          <a:lstStyle>
            <a:lvl1pPr algn="l">
              <a:defRPr sz="750" b="1" i="0">
                <a:solidFill>
                  <a:schemeClr val="accent1"/>
                </a:solidFill>
                <a:latin typeface="+mn-lt"/>
              </a:defRPr>
            </a:lvl1pPr>
          </a:lstStyle>
          <a:p>
            <a:r>
              <a:rPr lang="en-US"/>
              <a:t>
              </a:t>
            </a:r>
            <a:endParaRPr lang="en-US" dirty="0"/>
          </a:p>
        </p:txBody>
      </p:sp>
      <p:sp>
        <p:nvSpPr>
          <p:cNvPr id="22" name="Rectangle 2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43371977"/>
      </p:ext>
    </p:extLst>
  </p:cSld>
  <p:clrMap bg1="lt1" tx1="dk1" bg2="lt2" tx2="dk2" accent1="accent1" accent2="accent2" accent3="accent3" accent4="accent4" accent5="accent5" accent6="accent6" hlink="hlink" folHlink="folHlink"/>
  <p:sldLayoutIdLst>
    <p:sldLayoutId id="2147483691" r:id="rId1"/>
    <p:sldLayoutId id="2147483690" r:id="rId2"/>
    <p:sldLayoutId id="2147483833" r:id="rId3"/>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blurred public library with bookshelves">
            <a:extLst>
              <a:ext uri="{FF2B5EF4-FFF2-40B4-BE49-F238E27FC236}">
                <a16:creationId xmlns:a16="http://schemas.microsoft.com/office/drawing/2014/main" id="{B374237E-4146-4021-BA20-4D9D9B86D867}"/>
              </a:ext>
            </a:extLst>
          </p:cNvPr>
          <p:cNvPicPr>
            <a:picLocks noChangeAspect="1"/>
          </p:cNvPicPr>
          <p:nvPr/>
        </p:nvPicPr>
        <p:blipFill rotWithShape="1">
          <a:blip r:embed="rId2">
            <a:alphaModFix amt="50000"/>
          </a:blip>
          <a:srcRect r="11021" b="-1"/>
          <a:stretch/>
        </p:blipFill>
        <p:spPr>
          <a:xfrm>
            <a:off x="20" y="10"/>
            <a:ext cx="9141692" cy="6857990"/>
          </a:xfrm>
          <a:prstGeom prst="rect">
            <a:avLst/>
          </a:prstGeom>
        </p:spPr>
      </p:pic>
      <p:sp>
        <p:nvSpPr>
          <p:cNvPr id="2" name="Title 1">
            <a:extLst>
              <a:ext uri="{FF2B5EF4-FFF2-40B4-BE49-F238E27FC236}">
                <a16:creationId xmlns:a16="http://schemas.microsoft.com/office/drawing/2014/main" id="{0AAFC94D-196E-45A7-B97F-F8F13EFE453C}"/>
              </a:ext>
            </a:extLst>
          </p:cNvPr>
          <p:cNvSpPr>
            <a:spLocks noGrp="1"/>
          </p:cNvSpPr>
          <p:nvPr>
            <p:ph type="ctrTitle"/>
          </p:nvPr>
        </p:nvSpPr>
        <p:spPr>
          <a:xfrm>
            <a:off x="1143000" y="1122363"/>
            <a:ext cx="6858000" cy="3063240"/>
          </a:xfrm>
        </p:spPr>
        <p:txBody>
          <a:bodyPr>
            <a:normAutofit fontScale="90000"/>
          </a:bodyPr>
          <a:lstStyle/>
          <a:p>
            <a:r>
              <a:rPr lang="en-US" sz="5700" b="1" dirty="0">
                <a:solidFill>
                  <a:srgbClr val="FFFFFF"/>
                </a:solidFill>
              </a:rPr>
              <a:t>Introduction to research and responsible conduct of research</a:t>
            </a:r>
          </a:p>
        </p:txBody>
      </p:sp>
      <p:sp>
        <p:nvSpPr>
          <p:cNvPr id="3" name="Subtitle 2">
            <a:extLst>
              <a:ext uri="{FF2B5EF4-FFF2-40B4-BE49-F238E27FC236}">
                <a16:creationId xmlns:a16="http://schemas.microsoft.com/office/drawing/2014/main" id="{C72E323D-F9FA-40A7-821F-9491ADE70062}"/>
              </a:ext>
            </a:extLst>
          </p:cNvPr>
          <p:cNvSpPr>
            <a:spLocks noGrp="1"/>
          </p:cNvSpPr>
          <p:nvPr>
            <p:ph type="subTitle" idx="1"/>
          </p:nvPr>
        </p:nvSpPr>
        <p:spPr>
          <a:xfrm>
            <a:off x="1145286" y="4599432"/>
            <a:ext cx="6858000" cy="1536192"/>
          </a:xfrm>
        </p:spPr>
        <p:txBody>
          <a:bodyPr>
            <a:normAutofit/>
          </a:bodyPr>
          <a:lstStyle/>
          <a:p>
            <a:r>
              <a:rPr lang="en-US" dirty="0">
                <a:solidFill>
                  <a:srgbClr val="FFFFFF"/>
                </a:solidFill>
              </a:rPr>
              <a:t>Community Medicine (Med 410)</a:t>
            </a:r>
          </a:p>
          <a:p>
            <a:r>
              <a:rPr lang="en-US" dirty="0">
                <a:solidFill>
                  <a:srgbClr val="FFFFFF"/>
                </a:solidFill>
              </a:rPr>
              <a:t>Dr. Reema Karasneh</a:t>
            </a:r>
          </a:p>
          <a:p>
            <a:r>
              <a:rPr lang="en-US" dirty="0">
                <a:solidFill>
                  <a:srgbClr val="FFFFFF"/>
                </a:solidFill>
              </a:rPr>
              <a:t>Summer 2021</a:t>
            </a:r>
          </a:p>
        </p:txBody>
      </p:sp>
    </p:spTree>
    <p:extLst>
      <p:ext uri="{BB962C8B-B14F-4D97-AF65-F5344CB8AC3E}">
        <p14:creationId xmlns:p14="http://schemas.microsoft.com/office/powerpoint/2010/main" val="30137860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131173E-C178-4460-9B31-832927EA4300}"/>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green sweets make people happy?</a:t>
            </a:r>
          </a:p>
        </p:txBody>
      </p:sp>
      <p:sp>
        <p:nvSpPr>
          <p:cNvPr id="3" name="WordArt 3">
            <a:extLst>
              <a:ext uri="{FF2B5EF4-FFF2-40B4-BE49-F238E27FC236}">
                <a16:creationId xmlns:a16="http://schemas.microsoft.com/office/drawing/2014/main" id="{9D49B9DB-E393-4562-A694-BA3E5CD71900}"/>
              </a:ext>
            </a:extLst>
          </p:cNvPr>
          <p:cNvSpPr>
            <a:spLocks noChangeArrowheads="1" noChangeShapeType="1" noTextEdit="1"/>
          </p:cNvSpPr>
          <p:nvPr/>
        </p:nvSpPr>
        <p:spPr bwMode="auto">
          <a:xfrm rot="20552159">
            <a:off x="3814812" y="534869"/>
            <a:ext cx="3769807" cy="1336536"/>
          </a:xfrm>
          <a:prstGeom prst="rect">
            <a:avLst/>
          </a:prstGeom>
        </p:spPr>
        <p:txBody>
          <a:bodyPr wrap="none" fromWordArt="1">
            <a:prstTxWarp prst="textCurveUp">
              <a:avLst>
                <a:gd name="adj" fmla="val 40356"/>
              </a:avLst>
            </a:prstTxWarp>
          </a:bodyPr>
          <a:lstStyle/>
          <a:p>
            <a:pPr algn="ctr">
              <a:defRPr/>
            </a:pPr>
            <a:r>
              <a:rPr lang="en-IE" sz="6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rPr>
              <a:t>compared to </a:t>
            </a:r>
            <a:r>
              <a:rPr lang="en-IE" sz="3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rPr>
              <a:t>….?</a:t>
            </a:r>
            <a:endParaRPr lang="en-IE" sz="6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endParaRPr>
          </a:p>
        </p:txBody>
      </p:sp>
      <p:cxnSp>
        <p:nvCxnSpPr>
          <p:cNvPr id="12292" name="Straight Arrow Connector 3">
            <a:extLst>
              <a:ext uri="{FF2B5EF4-FFF2-40B4-BE49-F238E27FC236}">
                <a16:creationId xmlns:a16="http://schemas.microsoft.com/office/drawing/2014/main" id="{DFB7195F-CD66-4B60-A8ED-ED022FA3FE75}"/>
              </a:ext>
            </a:extLst>
          </p:cNvPr>
          <p:cNvCxnSpPr>
            <a:cxnSpLocks noChangeShapeType="1"/>
          </p:cNvCxnSpPr>
          <p:nvPr/>
        </p:nvCxnSpPr>
        <p:spPr bwMode="auto">
          <a:xfrm flipV="1">
            <a:off x="4017963" y="2298700"/>
            <a:ext cx="0" cy="504825"/>
          </a:xfrm>
          <a:prstGeom prst="straightConnector1">
            <a:avLst/>
          </a:prstGeom>
          <a:noFill/>
          <a:ln w="101600" algn="ctr">
            <a:solidFill>
              <a:srgbClr val="FF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58965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FD12350-43AA-4568-82E1-65D7B8940D74}"/>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green sweets make people happy?</a:t>
            </a:r>
          </a:p>
        </p:txBody>
      </p:sp>
      <p:sp>
        <p:nvSpPr>
          <p:cNvPr id="4" name="WordArt 3">
            <a:extLst>
              <a:ext uri="{FF2B5EF4-FFF2-40B4-BE49-F238E27FC236}">
                <a16:creationId xmlns:a16="http://schemas.microsoft.com/office/drawing/2014/main" id="{38FE6E10-BA7A-4AEA-B20D-CCBBFAF253FC}"/>
              </a:ext>
            </a:extLst>
          </p:cNvPr>
          <p:cNvSpPr>
            <a:spLocks noChangeArrowheads="1" noChangeShapeType="1" noTextEdit="1"/>
          </p:cNvSpPr>
          <p:nvPr/>
        </p:nvSpPr>
        <p:spPr bwMode="auto">
          <a:xfrm rot="19086144">
            <a:off x="5779228" y="-47556"/>
            <a:ext cx="3769807" cy="1336536"/>
          </a:xfrm>
          <a:prstGeom prst="rect">
            <a:avLst/>
          </a:prstGeom>
        </p:spPr>
        <p:txBody>
          <a:bodyPr wrap="none" fromWordArt="1">
            <a:prstTxWarp prst="textCurveUp">
              <a:avLst>
                <a:gd name="adj" fmla="val 40356"/>
              </a:avLst>
            </a:prstTxWarp>
          </a:bodyPr>
          <a:lstStyle/>
          <a:p>
            <a:pPr algn="ctr">
              <a:defRPr/>
            </a:pPr>
            <a:r>
              <a:rPr lang="en-IE" sz="6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rPr>
              <a:t>compared to </a:t>
            </a:r>
            <a:r>
              <a:rPr lang="en-IE" sz="3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rPr>
              <a:t>….?</a:t>
            </a:r>
            <a:endParaRPr lang="en-IE" sz="6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endParaRPr>
          </a:p>
        </p:txBody>
      </p:sp>
      <p:cxnSp>
        <p:nvCxnSpPr>
          <p:cNvPr id="13316" name="Straight Arrow Connector 4">
            <a:extLst>
              <a:ext uri="{FF2B5EF4-FFF2-40B4-BE49-F238E27FC236}">
                <a16:creationId xmlns:a16="http://schemas.microsoft.com/office/drawing/2014/main" id="{4634AA48-4AAF-4674-8101-E58101BEB1F9}"/>
              </a:ext>
            </a:extLst>
          </p:cNvPr>
          <p:cNvCxnSpPr>
            <a:cxnSpLocks noChangeShapeType="1"/>
          </p:cNvCxnSpPr>
          <p:nvPr/>
        </p:nvCxnSpPr>
        <p:spPr bwMode="auto">
          <a:xfrm flipV="1">
            <a:off x="6305550" y="2376872"/>
            <a:ext cx="0" cy="504825"/>
          </a:xfrm>
          <a:prstGeom prst="straightConnector1">
            <a:avLst/>
          </a:prstGeom>
          <a:noFill/>
          <a:ln w="101600" algn="ctr">
            <a:solidFill>
              <a:srgbClr val="FF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43632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A9A9F0F-7E81-4365-B777-004106A17391}"/>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green sweets make people happy?</a:t>
            </a:r>
          </a:p>
        </p:txBody>
      </p:sp>
      <p:sp>
        <p:nvSpPr>
          <p:cNvPr id="3" name="WordArt 3">
            <a:extLst>
              <a:ext uri="{FF2B5EF4-FFF2-40B4-BE49-F238E27FC236}">
                <a16:creationId xmlns:a16="http://schemas.microsoft.com/office/drawing/2014/main" id="{AA1D59E8-2AE1-4DE0-8F47-8CEC68CF641E}"/>
              </a:ext>
            </a:extLst>
          </p:cNvPr>
          <p:cNvSpPr>
            <a:spLocks noChangeArrowheads="1" noChangeShapeType="1" noTextEdit="1"/>
          </p:cNvSpPr>
          <p:nvPr/>
        </p:nvSpPr>
        <p:spPr bwMode="auto">
          <a:xfrm rot="857105">
            <a:off x="5398691" y="4312329"/>
            <a:ext cx="3769807" cy="1336536"/>
          </a:xfrm>
          <a:prstGeom prst="rect">
            <a:avLst/>
          </a:prstGeom>
        </p:spPr>
        <p:txBody>
          <a:bodyPr wrap="none" fromWordArt="1">
            <a:prstTxWarp prst="textCurveUp">
              <a:avLst>
                <a:gd name="adj" fmla="val 40356"/>
              </a:avLst>
            </a:prstTxWarp>
          </a:bodyPr>
          <a:lstStyle/>
          <a:p>
            <a:pPr algn="ctr">
              <a:defRPr/>
            </a:pPr>
            <a:r>
              <a:rPr lang="en-IE" sz="6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rPr>
              <a:t>compared to </a:t>
            </a:r>
            <a:r>
              <a:rPr lang="en-IE" sz="3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rPr>
              <a:t>….?</a:t>
            </a:r>
            <a:endParaRPr lang="en-IE" sz="6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endParaRPr>
          </a:p>
        </p:txBody>
      </p:sp>
      <p:cxnSp>
        <p:nvCxnSpPr>
          <p:cNvPr id="14340" name="Straight Arrow Connector 3">
            <a:extLst>
              <a:ext uri="{FF2B5EF4-FFF2-40B4-BE49-F238E27FC236}">
                <a16:creationId xmlns:a16="http://schemas.microsoft.com/office/drawing/2014/main" id="{DD7754B5-ABCB-4CA7-9BDF-37EC68A3F6AF}"/>
              </a:ext>
            </a:extLst>
          </p:cNvPr>
          <p:cNvCxnSpPr>
            <a:cxnSpLocks noChangeShapeType="1"/>
          </p:cNvCxnSpPr>
          <p:nvPr/>
        </p:nvCxnSpPr>
        <p:spPr bwMode="auto">
          <a:xfrm>
            <a:off x="5651500" y="3933825"/>
            <a:ext cx="0" cy="503238"/>
          </a:xfrm>
          <a:prstGeom prst="straightConnector1">
            <a:avLst/>
          </a:prstGeom>
          <a:noFill/>
          <a:ln w="101600" algn="ctr">
            <a:solidFill>
              <a:srgbClr val="FF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48869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38093B2-8588-4890-8013-430F17480FD3}"/>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green sweets make people happy?</a:t>
            </a:r>
          </a:p>
        </p:txBody>
      </p:sp>
      <p:sp>
        <p:nvSpPr>
          <p:cNvPr id="3" name="WordArt 3">
            <a:extLst>
              <a:ext uri="{FF2B5EF4-FFF2-40B4-BE49-F238E27FC236}">
                <a16:creationId xmlns:a16="http://schemas.microsoft.com/office/drawing/2014/main" id="{03F58D03-E387-450E-86CD-F9FD40F56DB4}"/>
              </a:ext>
            </a:extLst>
          </p:cNvPr>
          <p:cNvSpPr>
            <a:spLocks noChangeArrowheads="1" noChangeShapeType="1" noTextEdit="1"/>
          </p:cNvSpPr>
          <p:nvPr/>
        </p:nvSpPr>
        <p:spPr bwMode="auto">
          <a:xfrm rot="1365994">
            <a:off x="6593180" y="4367441"/>
            <a:ext cx="3769807" cy="1336536"/>
          </a:xfrm>
          <a:prstGeom prst="rect">
            <a:avLst/>
          </a:prstGeom>
        </p:spPr>
        <p:txBody>
          <a:bodyPr wrap="none" fromWordArt="1">
            <a:prstTxWarp prst="textCurveUp">
              <a:avLst>
                <a:gd name="adj" fmla="val 40356"/>
              </a:avLst>
            </a:prstTxWarp>
          </a:bodyPr>
          <a:lstStyle/>
          <a:p>
            <a:pPr algn="ctr">
              <a:defRPr/>
            </a:pPr>
            <a:r>
              <a:rPr lang="en-IE" sz="6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rPr>
              <a:t>compared to </a:t>
            </a:r>
            <a:r>
              <a:rPr lang="en-IE" sz="3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rPr>
              <a:t>….?</a:t>
            </a:r>
            <a:endParaRPr lang="en-IE" sz="600" kern="10" dirty="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endParaRPr>
          </a:p>
        </p:txBody>
      </p:sp>
      <p:cxnSp>
        <p:nvCxnSpPr>
          <p:cNvPr id="15364" name="Straight Arrow Connector 4">
            <a:extLst>
              <a:ext uri="{FF2B5EF4-FFF2-40B4-BE49-F238E27FC236}">
                <a16:creationId xmlns:a16="http://schemas.microsoft.com/office/drawing/2014/main" id="{C7C2FB7D-69B9-4F42-8826-ABFEEF12DEA3}"/>
              </a:ext>
            </a:extLst>
          </p:cNvPr>
          <p:cNvCxnSpPr>
            <a:cxnSpLocks noChangeShapeType="1"/>
          </p:cNvCxnSpPr>
          <p:nvPr/>
        </p:nvCxnSpPr>
        <p:spPr bwMode="auto">
          <a:xfrm>
            <a:off x="7812088" y="3933825"/>
            <a:ext cx="0" cy="503238"/>
          </a:xfrm>
          <a:prstGeom prst="straightConnector1">
            <a:avLst/>
          </a:prstGeom>
          <a:noFill/>
          <a:ln w="101600" algn="ctr">
            <a:solidFill>
              <a:srgbClr val="FF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73776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20867AD-AF6F-4889-8F26-43F2CC6B4569}"/>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solidFill>
                  <a:srgbClr val="FF0000"/>
                </a:solidFill>
              </a:rPr>
              <a:t>Do</a:t>
            </a:r>
            <a:r>
              <a:rPr lang="en-GB" altLang="en-US" sz="6000"/>
              <a:t> green sweets make people happy?</a:t>
            </a:r>
          </a:p>
        </p:txBody>
      </p:sp>
    </p:spTree>
    <p:extLst>
      <p:ext uri="{BB962C8B-B14F-4D97-AF65-F5344CB8AC3E}">
        <p14:creationId xmlns:p14="http://schemas.microsoft.com/office/powerpoint/2010/main" val="3675666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A3F4A5E-21B0-4E86-B963-B9BC95697797}"/>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a:t>
            </a:r>
            <a:r>
              <a:rPr lang="en-GB" altLang="en-US" sz="6000">
                <a:solidFill>
                  <a:srgbClr val="FF0000"/>
                </a:solidFill>
              </a:rPr>
              <a:t>green</a:t>
            </a:r>
            <a:r>
              <a:rPr lang="en-GB" altLang="en-US" sz="6000"/>
              <a:t> sweets make people happy?</a:t>
            </a:r>
          </a:p>
        </p:txBody>
      </p:sp>
    </p:spTree>
    <p:extLst>
      <p:ext uri="{BB962C8B-B14F-4D97-AF65-F5344CB8AC3E}">
        <p14:creationId xmlns:p14="http://schemas.microsoft.com/office/powerpoint/2010/main" val="2503206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25EB7D2-3034-4A20-AFCF-46679E682FA9}"/>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green </a:t>
            </a:r>
            <a:r>
              <a:rPr lang="en-GB" altLang="en-US" sz="6000">
                <a:solidFill>
                  <a:srgbClr val="FF0000"/>
                </a:solidFill>
              </a:rPr>
              <a:t>sweets </a:t>
            </a:r>
            <a:r>
              <a:rPr lang="en-GB" altLang="en-US" sz="6000"/>
              <a:t>make people happy?</a:t>
            </a:r>
          </a:p>
        </p:txBody>
      </p:sp>
    </p:spTree>
    <p:extLst>
      <p:ext uri="{BB962C8B-B14F-4D97-AF65-F5344CB8AC3E}">
        <p14:creationId xmlns:p14="http://schemas.microsoft.com/office/powerpoint/2010/main" val="4181568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60C278A-E18E-4AEE-96E4-83771B432E04}"/>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a:t>
            </a:r>
            <a:r>
              <a:rPr lang="en-GB" altLang="en-US" sz="6000">
                <a:solidFill>
                  <a:srgbClr val="00FF00"/>
                </a:solidFill>
              </a:rPr>
              <a:t>green sweets</a:t>
            </a:r>
            <a:r>
              <a:rPr lang="en-GB" altLang="en-US" sz="6000"/>
              <a:t> make people happy?</a:t>
            </a:r>
          </a:p>
        </p:txBody>
      </p:sp>
    </p:spTree>
    <p:extLst>
      <p:ext uri="{BB962C8B-B14F-4D97-AF65-F5344CB8AC3E}">
        <p14:creationId xmlns:p14="http://schemas.microsoft.com/office/powerpoint/2010/main" val="431961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502A679-4D6B-4BEF-BCFE-9798DE85CC6C}"/>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green sweets </a:t>
            </a:r>
            <a:r>
              <a:rPr lang="en-GB" altLang="en-US" sz="6000">
                <a:solidFill>
                  <a:srgbClr val="FF0000"/>
                </a:solidFill>
              </a:rPr>
              <a:t>make</a:t>
            </a:r>
            <a:r>
              <a:rPr lang="en-GB" altLang="en-US" sz="6000"/>
              <a:t> people happy?</a:t>
            </a:r>
          </a:p>
        </p:txBody>
      </p:sp>
    </p:spTree>
    <p:extLst>
      <p:ext uri="{BB962C8B-B14F-4D97-AF65-F5344CB8AC3E}">
        <p14:creationId xmlns:p14="http://schemas.microsoft.com/office/powerpoint/2010/main" val="2742061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AC0A3D0-A5D5-4156-9291-97FD3B6E3570}"/>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green sweets make </a:t>
            </a:r>
            <a:r>
              <a:rPr lang="en-GB" altLang="en-US" sz="6000">
                <a:solidFill>
                  <a:srgbClr val="FF0000"/>
                </a:solidFill>
              </a:rPr>
              <a:t>people</a:t>
            </a:r>
            <a:r>
              <a:rPr lang="en-GB" altLang="en-US" sz="6000"/>
              <a:t> happy?</a:t>
            </a:r>
          </a:p>
        </p:txBody>
      </p:sp>
    </p:spTree>
    <p:extLst>
      <p:ext uri="{BB962C8B-B14F-4D97-AF65-F5344CB8AC3E}">
        <p14:creationId xmlns:p14="http://schemas.microsoft.com/office/powerpoint/2010/main" val="230773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AA753-EC11-4E6B-A1BA-A9853BC11160}"/>
              </a:ext>
            </a:extLst>
          </p:cNvPr>
          <p:cNvSpPr>
            <a:spLocks noGrp="1"/>
          </p:cNvSpPr>
          <p:nvPr>
            <p:ph type="title"/>
          </p:nvPr>
        </p:nvSpPr>
        <p:spPr/>
        <p:txBody>
          <a:bodyPr/>
          <a:lstStyle/>
          <a:p>
            <a:pPr algn="ctr"/>
            <a:r>
              <a:rPr lang="en-US" b="1" dirty="0"/>
              <a:t>KEY STEPS IN THE RESEARCH PROCESS</a:t>
            </a:r>
          </a:p>
        </p:txBody>
      </p:sp>
      <p:sp>
        <p:nvSpPr>
          <p:cNvPr id="3" name="Content Placeholder 2">
            <a:extLst>
              <a:ext uri="{FF2B5EF4-FFF2-40B4-BE49-F238E27FC236}">
                <a16:creationId xmlns:a16="http://schemas.microsoft.com/office/drawing/2014/main" id="{020CC89C-9E07-446D-942B-A06059B811C7}"/>
              </a:ext>
            </a:extLst>
          </p:cNvPr>
          <p:cNvSpPr>
            <a:spLocks noGrp="1"/>
          </p:cNvSpPr>
          <p:nvPr>
            <p:ph idx="1"/>
          </p:nvPr>
        </p:nvSpPr>
        <p:spPr/>
        <p:txBody>
          <a:bodyPr/>
          <a:lstStyle/>
          <a:p>
            <a:r>
              <a:rPr lang="en-US" dirty="0"/>
              <a:t>Define Research Problem</a:t>
            </a:r>
          </a:p>
          <a:p>
            <a:r>
              <a:rPr lang="en-US" dirty="0"/>
              <a:t>Literature Review</a:t>
            </a:r>
          </a:p>
          <a:p>
            <a:r>
              <a:rPr lang="en-US" dirty="0"/>
              <a:t>Development of Formulate Hypothesis</a:t>
            </a:r>
          </a:p>
          <a:p>
            <a:r>
              <a:rPr lang="en-US" dirty="0"/>
              <a:t>Preparing the Research Design</a:t>
            </a:r>
          </a:p>
          <a:p>
            <a:r>
              <a:rPr lang="en-US" dirty="0"/>
              <a:t>Data Collection</a:t>
            </a:r>
          </a:p>
          <a:p>
            <a:r>
              <a:rPr lang="en-US" dirty="0"/>
              <a:t>Data Analysis</a:t>
            </a:r>
          </a:p>
          <a:p>
            <a:r>
              <a:rPr lang="en-US" dirty="0"/>
              <a:t>Presentation and summary of data</a:t>
            </a:r>
          </a:p>
          <a:p>
            <a:r>
              <a:rPr lang="en-US" dirty="0"/>
              <a:t>Reporting the Result</a:t>
            </a:r>
          </a:p>
        </p:txBody>
      </p:sp>
      <p:pic>
        <p:nvPicPr>
          <p:cNvPr id="4" name="Picture 3">
            <a:extLst>
              <a:ext uri="{FF2B5EF4-FFF2-40B4-BE49-F238E27FC236}">
                <a16:creationId xmlns:a16="http://schemas.microsoft.com/office/drawing/2014/main" id="{0DD8E997-8BCA-4F38-8643-05A76234832B}"/>
              </a:ext>
            </a:extLst>
          </p:cNvPr>
          <p:cNvPicPr>
            <a:picLocks noChangeAspect="1"/>
          </p:cNvPicPr>
          <p:nvPr/>
        </p:nvPicPr>
        <p:blipFill>
          <a:blip r:embed="rId2"/>
          <a:stretch>
            <a:fillRect/>
          </a:stretch>
        </p:blipFill>
        <p:spPr>
          <a:xfrm>
            <a:off x="6293847" y="2723605"/>
            <a:ext cx="2466975" cy="2560320"/>
          </a:xfrm>
          <a:prstGeom prst="rect">
            <a:avLst/>
          </a:prstGeom>
        </p:spPr>
      </p:pic>
    </p:spTree>
    <p:extLst>
      <p:ext uri="{BB962C8B-B14F-4D97-AF65-F5344CB8AC3E}">
        <p14:creationId xmlns:p14="http://schemas.microsoft.com/office/powerpoint/2010/main" val="2764652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87A82B6-9399-45E0-8FD0-64F9CA8C3571}"/>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green sweets make people </a:t>
            </a:r>
            <a:r>
              <a:rPr lang="en-GB" altLang="en-US" sz="6000">
                <a:solidFill>
                  <a:srgbClr val="FF0000"/>
                </a:solidFill>
              </a:rPr>
              <a:t>happy</a:t>
            </a:r>
            <a:r>
              <a:rPr lang="en-GB" altLang="en-US" sz="6000"/>
              <a:t>?</a:t>
            </a:r>
          </a:p>
        </p:txBody>
      </p:sp>
    </p:spTree>
    <p:extLst>
      <p:ext uri="{BB962C8B-B14F-4D97-AF65-F5344CB8AC3E}">
        <p14:creationId xmlns:p14="http://schemas.microsoft.com/office/powerpoint/2010/main" val="2114518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5160124-BAA6-4CE6-A3AE-7453DF7A42A0}"/>
              </a:ext>
            </a:extLst>
          </p:cNvPr>
          <p:cNvSpPr>
            <a:spLocks noGrp="1" noChangeArrowheads="1"/>
          </p:cNvSpPr>
          <p:nvPr>
            <p:ph type="ctrTitle"/>
          </p:nvPr>
        </p:nvSpPr>
        <p:spPr>
          <a:xfrm>
            <a:off x="838200" y="2590800"/>
            <a:ext cx="7772400" cy="1143000"/>
          </a:xfrm>
        </p:spPr>
        <p:txBody>
          <a:bodyPr/>
          <a:lstStyle/>
          <a:p>
            <a:r>
              <a:rPr lang="en-GB" altLang="en-US" sz="6000" dirty="0">
                <a:solidFill>
                  <a:srgbClr val="0000FF"/>
                </a:solidFill>
                <a:latin typeface="Calibri" panose="020F0502020204030204" pitchFamily="34" charset="0"/>
              </a:rPr>
              <a:t>Formulating the question</a:t>
            </a:r>
          </a:p>
        </p:txBody>
      </p:sp>
    </p:spTree>
    <p:extLst>
      <p:ext uri="{BB962C8B-B14F-4D97-AF65-F5344CB8AC3E}">
        <p14:creationId xmlns:p14="http://schemas.microsoft.com/office/powerpoint/2010/main" val="1660858962"/>
      </p:ext>
    </p:extLst>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ADAAE8D-7566-4E08-8D35-EB67662F6507}"/>
              </a:ext>
            </a:extLst>
          </p:cNvPr>
          <p:cNvSpPr>
            <a:spLocks noGrp="1" noChangeArrowheads="1"/>
          </p:cNvSpPr>
          <p:nvPr>
            <p:ph type="title" idx="4294967295"/>
          </p:nvPr>
        </p:nvSpPr>
        <p:spPr>
          <a:xfrm>
            <a:off x="783772" y="484278"/>
            <a:ext cx="7772400" cy="1143000"/>
          </a:xfrm>
        </p:spPr>
        <p:txBody>
          <a:bodyPr/>
          <a:lstStyle/>
          <a:p>
            <a:pPr eaLnBrk="1" hangingPunct="1"/>
            <a:r>
              <a:rPr lang="en-GB" altLang="en-US" b="1" dirty="0">
                <a:solidFill>
                  <a:schemeClr val="bg1"/>
                </a:solidFill>
              </a:rPr>
              <a:t>Question formulation</a:t>
            </a:r>
          </a:p>
        </p:txBody>
      </p:sp>
      <p:sp>
        <p:nvSpPr>
          <p:cNvPr id="27651" name="Rectangle 3">
            <a:extLst>
              <a:ext uri="{FF2B5EF4-FFF2-40B4-BE49-F238E27FC236}">
                <a16:creationId xmlns:a16="http://schemas.microsoft.com/office/drawing/2014/main" id="{DC4812C1-37A1-484B-902E-7D1DE53AFE5D}"/>
              </a:ext>
            </a:extLst>
          </p:cNvPr>
          <p:cNvSpPr>
            <a:spLocks noGrp="1" noChangeArrowheads="1"/>
          </p:cNvSpPr>
          <p:nvPr>
            <p:ph type="body" idx="4294967295"/>
          </p:nvPr>
        </p:nvSpPr>
        <p:spPr>
          <a:xfrm>
            <a:off x="457200" y="2368714"/>
            <a:ext cx="8229600" cy="4219655"/>
          </a:xfrm>
        </p:spPr>
        <p:txBody>
          <a:bodyPr/>
          <a:lstStyle/>
          <a:p>
            <a:pPr eaLnBrk="1" hangingPunct="1">
              <a:spcBef>
                <a:spcPct val="0"/>
              </a:spcBef>
            </a:pPr>
            <a:r>
              <a:rPr lang="en-GB" altLang="en-US" sz="2400" dirty="0"/>
              <a:t>You need a clear question. It might change during the planning, but you hope it won’t change during conduct.</a:t>
            </a:r>
          </a:p>
          <a:p>
            <a:pPr eaLnBrk="1" hangingPunct="1">
              <a:spcBef>
                <a:spcPct val="0"/>
              </a:spcBef>
            </a:pPr>
            <a:endParaRPr lang="en-GB" altLang="en-US" sz="2400" dirty="0"/>
          </a:p>
          <a:p>
            <a:pPr eaLnBrk="1" hangingPunct="1">
              <a:spcBef>
                <a:spcPct val="0"/>
              </a:spcBef>
            </a:pPr>
            <a:r>
              <a:rPr lang="en-GB" altLang="en-US" sz="2400" dirty="0"/>
              <a:t>Each word in the question is important. Does it narrow or broaden your literature review? </a:t>
            </a:r>
          </a:p>
          <a:p>
            <a:pPr eaLnBrk="1" hangingPunct="1">
              <a:spcBef>
                <a:spcPct val="0"/>
              </a:spcBef>
            </a:pPr>
            <a:endParaRPr lang="en-GB" altLang="en-US" sz="2400" dirty="0"/>
          </a:p>
          <a:p>
            <a:pPr eaLnBrk="1" hangingPunct="1">
              <a:spcBef>
                <a:spcPct val="0"/>
              </a:spcBef>
            </a:pPr>
            <a:r>
              <a:rPr lang="en-GB" altLang="en-US" sz="2400" dirty="0"/>
              <a:t>From here identify</a:t>
            </a:r>
          </a:p>
          <a:p>
            <a:pPr lvl="1">
              <a:spcBef>
                <a:spcPct val="0"/>
              </a:spcBef>
            </a:pPr>
            <a:r>
              <a:rPr lang="en-GB" altLang="en-US" sz="2200" dirty="0"/>
              <a:t>Keyword</a:t>
            </a:r>
          </a:p>
          <a:p>
            <a:pPr lvl="1">
              <a:spcBef>
                <a:spcPct val="0"/>
              </a:spcBef>
            </a:pPr>
            <a:r>
              <a:rPr lang="en-GB" altLang="en-US" sz="2200" dirty="0"/>
              <a:t>Patient population/ Target population</a:t>
            </a:r>
          </a:p>
          <a:p>
            <a:pPr lvl="1">
              <a:spcBef>
                <a:spcPct val="0"/>
              </a:spcBef>
            </a:pPr>
            <a:r>
              <a:rPr lang="en-GB" altLang="en-US" sz="2200" dirty="0"/>
              <a:t>Other specific variables from your study</a:t>
            </a:r>
          </a:p>
          <a:p>
            <a:pPr eaLnBrk="1" hangingPunct="1">
              <a:spcBef>
                <a:spcPct val="0"/>
              </a:spcBef>
            </a:pPr>
            <a:endParaRPr lang="en-GB" altLang="en-US" sz="2400" dirty="0"/>
          </a:p>
        </p:txBody>
      </p:sp>
    </p:spTree>
    <p:extLst>
      <p:ext uri="{BB962C8B-B14F-4D97-AF65-F5344CB8AC3E}">
        <p14:creationId xmlns:p14="http://schemas.microsoft.com/office/powerpoint/2010/main" val="558054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83A61-A541-0E32-2141-F6AB3B7E5B5F}"/>
              </a:ext>
            </a:extLst>
          </p:cNvPr>
          <p:cNvSpPr>
            <a:spLocks noGrp="1"/>
          </p:cNvSpPr>
          <p:nvPr>
            <p:ph type="title"/>
          </p:nvPr>
        </p:nvSpPr>
        <p:spPr/>
        <p:txBody>
          <a:bodyPr/>
          <a:lstStyle/>
          <a:p>
            <a:r>
              <a:rPr lang="en-US" b="1" dirty="0"/>
              <a:t>PICO</a:t>
            </a:r>
          </a:p>
        </p:txBody>
      </p:sp>
      <p:sp>
        <p:nvSpPr>
          <p:cNvPr id="3" name="Content Placeholder 2">
            <a:extLst>
              <a:ext uri="{FF2B5EF4-FFF2-40B4-BE49-F238E27FC236}">
                <a16:creationId xmlns:a16="http://schemas.microsoft.com/office/drawing/2014/main" id="{254B0110-BB62-AA22-816F-72CD77996721}"/>
              </a:ext>
            </a:extLst>
          </p:cNvPr>
          <p:cNvSpPr>
            <a:spLocks noGrp="1"/>
          </p:cNvSpPr>
          <p:nvPr>
            <p:ph idx="1"/>
          </p:nvPr>
        </p:nvSpPr>
        <p:spPr>
          <a:xfrm>
            <a:off x="468923" y="2414953"/>
            <a:ext cx="8170985" cy="3974123"/>
          </a:xfrm>
        </p:spPr>
        <p:txBody>
          <a:bodyPr>
            <a:normAutofit/>
          </a:bodyPr>
          <a:lstStyle/>
          <a:p>
            <a:r>
              <a:rPr lang="en-US" b="1" u="sng" dirty="0"/>
              <a:t>P</a:t>
            </a:r>
            <a:r>
              <a:rPr lang="en-US" dirty="0"/>
              <a:t>atient/ </a:t>
            </a:r>
            <a:r>
              <a:rPr lang="en-US" b="1" u="sng" dirty="0"/>
              <a:t>P</a:t>
            </a:r>
            <a:r>
              <a:rPr lang="en-US" dirty="0"/>
              <a:t>opulation/ </a:t>
            </a:r>
            <a:r>
              <a:rPr lang="en-US" b="1" u="sng" dirty="0"/>
              <a:t>P</a:t>
            </a:r>
            <a:r>
              <a:rPr lang="en-US" dirty="0"/>
              <a:t>roblem</a:t>
            </a:r>
          </a:p>
          <a:p>
            <a:r>
              <a:rPr lang="en-US" b="1" u="sng" dirty="0"/>
              <a:t>I</a:t>
            </a:r>
            <a:r>
              <a:rPr lang="en-US" dirty="0"/>
              <a:t>ntervention(s)</a:t>
            </a:r>
          </a:p>
          <a:p>
            <a:r>
              <a:rPr lang="en-US" b="1" u="sng" dirty="0"/>
              <a:t>C</a:t>
            </a:r>
            <a:r>
              <a:rPr lang="en-US" dirty="0"/>
              <a:t>omparison(s)/ </a:t>
            </a:r>
            <a:r>
              <a:rPr lang="en-US" b="1" u="sng" dirty="0"/>
              <a:t>C</a:t>
            </a:r>
            <a:r>
              <a:rPr lang="en-US" dirty="0"/>
              <a:t>ontrol</a:t>
            </a:r>
          </a:p>
          <a:p>
            <a:r>
              <a:rPr lang="en-US" b="1" u="sng" dirty="0"/>
              <a:t>O</a:t>
            </a:r>
            <a:r>
              <a:rPr lang="en-US" dirty="0"/>
              <a:t>utcome(s)</a:t>
            </a:r>
          </a:p>
          <a:p>
            <a:endParaRPr lang="en-US" dirty="0"/>
          </a:p>
          <a:p>
            <a:r>
              <a:rPr lang="en-US" dirty="0"/>
              <a:t>Strategy for framing a “foreground” (searchable) research question</a:t>
            </a:r>
          </a:p>
          <a:p>
            <a:r>
              <a:rPr lang="en-US" dirty="0"/>
              <a:t>Framework to formulate a focused question and facilitate the literature search</a:t>
            </a:r>
          </a:p>
          <a:p>
            <a:r>
              <a:rPr lang="en-US" dirty="0"/>
              <a:t>Breaking the question into four components will facilitate the identification of relevant information</a:t>
            </a:r>
          </a:p>
        </p:txBody>
      </p:sp>
    </p:spTree>
    <p:extLst>
      <p:ext uri="{BB962C8B-B14F-4D97-AF65-F5344CB8AC3E}">
        <p14:creationId xmlns:p14="http://schemas.microsoft.com/office/powerpoint/2010/main" val="175315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0F5E5F-B8D8-0ED4-BAC4-982603622ACB}"/>
              </a:ext>
            </a:extLst>
          </p:cNvPr>
          <p:cNvSpPr>
            <a:spLocks noGrp="1"/>
          </p:cNvSpPr>
          <p:nvPr>
            <p:ph type="title"/>
          </p:nvPr>
        </p:nvSpPr>
        <p:spPr/>
        <p:txBody>
          <a:bodyPr/>
          <a:lstStyle/>
          <a:p>
            <a:r>
              <a:rPr lang="en-US" dirty="0"/>
              <a:t>Scenario</a:t>
            </a:r>
          </a:p>
        </p:txBody>
      </p:sp>
      <p:sp>
        <p:nvSpPr>
          <p:cNvPr id="5" name="Content Placeholder 4">
            <a:extLst>
              <a:ext uri="{FF2B5EF4-FFF2-40B4-BE49-F238E27FC236}">
                <a16:creationId xmlns:a16="http://schemas.microsoft.com/office/drawing/2014/main" id="{02A7C6FD-4222-2F62-950F-BA82C6F4E40D}"/>
              </a:ext>
            </a:extLst>
          </p:cNvPr>
          <p:cNvSpPr>
            <a:spLocks noGrp="1"/>
          </p:cNvSpPr>
          <p:nvPr>
            <p:ph idx="1"/>
          </p:nvPr>
        </p:nvSpPr>
        <p:spPr/>
        <p:txBody>
          <a:bodyPr/>
          <a:lstStyle/>
          <a:p>
            <a:r>
              <a:rPr lang="en-US" dirty="0"/>
              <a:t>Judy has had a bad throat for a few days and its making her feel miserable. She goes to her primary care practice wanting some antibiotics. However, her provider isn’t sure whether there’s any benefit prescribing them.</a:t>
            </a:r>
          </a:p>
          <a:p>
            <a:endParaRPr lang="en-US" dirty="0"/>
          </a:p>
          <a:p>
            <a:r>
              <a:rPr lang="en-US" dirty="0"/>
              <a:t>What’s the evidence?</a:t>
            </a:r>
          </a:p>
        </p:txBody>
      </p:sp>
    </p:spTree>
    <p:extLst>
      <p:ext uri="{BB962C8B-B14F-4D97-AF65-F5344CB8AC3E}">
        <p14:creationId xmlns:p14="http://schemas.microsoft.com/office/powerpoint/2010/main" val="3890532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35C79-BA61-755E-723B-A179EF65FEB5}"/>
              </a:ext>
            </a:extLst>
          </p:cNvPr>
          <p:cNvSpPr>
            <a:spLocks noGrp="1"/>
          </p:cNvSpPr>
          <p:nvPr>
            <p:ph type="title"/>
          </p:nvPr>
        </p:nvSpPr>
        <p:spPr/>
        <p:txBody>
          <a:bodyPr/>
          <a:lstStyle/>
          <a:p>
            <a:r>
              <a:rPr lang="en-US" b="1" dirty="0"/>
              <a:t>Focused question</a:t>
            </a:r>
          </a:p>
        </p:txBody>
      </p:sp>
      <p:sp>
        <p:nvSpPr>
          <p:cNvPr id="3" name="Content Placeholder 2">
            <a:extLst>
              <a:ext uri="{FF2B5EF4-FFF2-40B4-BE49-F238E27FC236}">
                <a16:creationId xmlns:a16="http://schemas.microsoft.com/office/drawing/2014/main" id="{8EB51963-5FA1-C5C6-107C-CFB34FFC244F}"/>
              </a:ext>
            </a:extLst>
          </p:cNvPr>
          <p:cNvSpPr>
            <a:spLocks noGrp="1"/>
          </p:cNvSpPr>
          <p:nvPr>
            <p:ph idx="1"/>
          </p:nvPr>
        </p:nvSpPr>
        <p:spPr/>
        <p:txBody>
          <a:bodyPr/>
          <a:lstStyle/>
          <a:p>
            <a:r>
              <a:rPr lang="en-US" b="1" dirty="0">
                <a:solidFill>
                  <a:srgbClr val="FF0000"/>
                </a:solidFill>
              </a:rPr>
              <a:t>P</a:t>
            </a:r>
            <a:r>
              <a:rPr lang="en-US" dirty="0"/>
              <a:t>: sore throat</a:t>
            </a:r>
          </a:p>
          <a:p>
            <a:r>
              <a:rPr lang="en-US" b="1" dirty="0">
                <a:solidFill>
                  <a:srgbClr val="FF0000"/>
                </a:solidFill>
              </a:rPr>
              <a:t>I</a:t>
            </a:r>
            <a:r>
              <a:rPr lang="en-US" dirty="0"/>
              <a:t>: antibiotics</a:t>
            </a:r>
          </a:p>
          <a:p>
            <a:r>
              <a:rPr lang="en-US" b="1" dirty="0">
                <a:solidFill>
                  <a:srgbClr val="FF0000"/>
                </a:solidFill>
              </a:rPr>
              <a:t>C</a:t>
            </a:r>
            <a:r>
              <a:rPr lang="en-US" dirty="0"/>
              <a:t>: no antibiotics</a:t>
            </a:r>
          </a:p>
          <a:p>
            <a:r>
              <a:rPr lang="en-US" b="1" dirty="0">
                <a:solidFill>
                  <a:srgbClr val="FF0000"/>
                </a:solidFill>
              </a:rPr>
              <a:t>O</a:t>
            </a:r>
            <a:r>
              <a:rPr lang="en-US" dirty="0"/>
              <a:t>: symptom relief</a:t>
            </a:r>
          </a:p>
          <a:p>
            <a:endParaRPr lang="en-US" dirty="0"/>
          </a:p>
          <a:p>
            <a:r>
              <a:rPr lang="en-US" dirty="0"/>
              <a:t>Are antibiotics effective in relieving symptoms of sore throat?</a:t>
            </a:r>
          </a:p>
        </p:txBody>
      </p:sp>
    </p:spTree>
    <p:extLst>
      <p:ext uri="{BB962C8B-B14F-4D97-AF65-F5344CB8AC3E}">
        <p14:creationId xmlns:p14="http://schemas.microsoft.com/office/powerpoint/2010/main" val="2787751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384F1784-98D3-4D77-908A-D78E486ABC0B}"/>
              </a:ext>
            </a:extLst>
          </p:cNvPr>
          <p:cNvGraphicFramePr>
            <a:graphicFrameLocks noGrp="1"/>
          </p:cNvGraphicFramePr>
          <p:nvPr>
            <p:ph idx="1"/>
            <p:extLst>
              <p:ext uri="{D42A27DB-BD31-4B8C-83A1-F6EECF244321}">
                <p14:modId xmlns:p14="http://schemas.microsoft.com/office/powerpoint/2010/main" val="2145241762"/>
              </p:ext>
            </p:extLst>
          </p:nvPr>
        </p:nvGraphicFramePr>
        <p:xfrm>
          <a:off x="0" y="0"/>
          <a:ext cx="9144000" cy="612648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1240270459"/>
                    </a:ext>
                  </a:extLst>
                </a:gridCol>
                <a:gridCol w="1828800">
                  <a:extLst>
                    <a:ext uri="{9D8B030D-6E8A-4147-A177-3AD203B41FA5}">
                      <a16:colId xmlns:a16="http://schemas.microsoft.com/office/drawing/2014/main" val="813387032"/>
                    </a:ext>
                  </a:extLst>
                </a:gridCol>
                <a:gridCol w="1828800">
                  <a:extLst>
                    <a:ext uri="{9D8B030D-6E8A-4147-A177-3AD203B41FA5}">
                      <a16:colId xmlns:a16="http://schemas.microsoft.com/office/drawing/2014/main" val="2606443419"/>
                    </a:ext>
                  </a:extLst>
                </a:gridCol>
                <a:gridCol w="1828800">
                  <a:extLst>
                    <a:ext uri="{9D8B030D-6E8A-4147-A177-3AD203B41FA5}">
                      <a16:colId xmlns:a16="http://schemas.microsoft.com/office/drawing/2014/main" val="4100591447"/>
                    </a:ext>
                  </a:extLst>
                </a:gridCol>
                <a:gridCol w="1828800">
                  <a:extLst>
                    <a:ext uri="{9D8B030D-6E8A-4147-A177-3AD203B41FA5}">
                      <a16:colId xmlns:a16="http://schemas.microsoft.com/office/drawing/2014/main" val="996267837"/>
                    </a:ext>
                  </a:extLst>
                </a:gridCol>
              </a:tblGrid>
              <a:tr h="937846">
                <a:tc>
                  <a:txBody>
                    <a:bodyPr/>
                    <a:lstStyle/>
                    <a:p>
                      <a:endParaRPr lang="en-US" sz="1600"/>
                    </a:p>
                  </a:txBody>
                  <a:tcPr/>
                </a:tc>
                <a:tc>
                  <a:txBody>
                    <a:bodyPr/>
                    <a:lstStyle/>
                    <a:p>
                      <a:r>
                        <a:rPr lang="en-US" sz="1600" dirty="0"/>
                        <a:t>Patient or Problem</a:t>
                      </a:r>
                    </a:p>
                  </a:txBody>
                  <a:tcPr/>
                </a:tc>
                <a:tc>
                  <a:txBody>
                    <a:bodyPr/>
                    <a:lstStyle/>
                    <a:p>
                      <a:r>
                        <a:rPr lang="en-US" sz="1600" dirty="0"/>
                        <a:t>Intervention</a:t>
                      </a:r>
                    </a:p>
                    <a:p>
                      <a:r>
                        <a:rPr lang="en-US" sz="1600" dirty="0"/>
                        <a:t>(a cause, prognostic factor, treatment, etc.)</a:t>
                      </a:r>
                    </a:p>
                  </a:txBody>
                  <a:tcPr/>
                </a:tc>
                <a:tc>
                  <a:txBody>
                    <a:bodyPr/>
                    <a:lstStyle/>
                    <a:p>
                      <a:r>
                        <a:rPr lang="en-US" sz="1600" dirty="0"/>
                        <a:t>Comparison Intervention</a:t>
                      </a:r>
                    </a:p>
                    <a:p>
                      <a:r>
                        <a:rPr lang="en-US" sz="1600" dirty="0"/>
                        <a:t>(if necessary)</a:t>
                      </a:r>
                    </a:p>
                  </a:txBody>
                  <a:tcPr/>
                </a:tc>
                <a:tc>
                  <a:txBody>
                    <a:bodyPr/>
                    <a:lstStyle/>
                    <a:p>
                      <a:r>
                        <a:rPr lang="en-US" sz="1600" dirty="0"/>
                        <a:t>Outcomes</a:t>
                      </a:r>
                    </a:p>
                  </a:txBody>
                  <a:tcPr/>
                </a:tc>
                <a:extLst>
                  <a:ext uri="{0D108BD9-81ED-4DB2-BD59-A6C34878D82A}">
                    <a16:rowId xmlns:a16="http://schemas.microsoft.com/office/drawing/2014/main" val="3733746963"/>
                  </a:ext>
                </a:extLst>
              </a:tr>
              <a:tr h="1727982">
                <a:tc>
                  <a:txBody>
                    <a:bodyPr/>
                    <a:lstStyle/>
                    <a:p>
                      <a:r>
                        <a:rPr lang="en-US" sz="1600" dirty="0"/>
                        <a:t>Tips for Building</a:t>
                      </a:r>
                    </a:p>
                  </a:txBody>
                  <a:tcPr/>
                </a:tc>
                <a:tc>
                  <a:txBody>
                    <a:bodyPr/>
                    <a:lstStyle/>
                    <a:p>
                      <a:r>
                        <a:rPr lang="en-US" sz="1600" dirty="0"/>
                        <a:t>Starting with your patient, ask “How would I describe a group of patients similar to mine?”</a:t>
                      </a:r>
                    </a:p>
                    <a:p>
                      <a:r>
                        <a:rPr lang="en-US" sz="1600" dirty="0"/>
                        <a:t>Balance precision with brevity</a:t>
                      </a:r>
                    </a:p>
                  </a:txBody>
                  <a:tcPr/>
                </a:tc>
                <a:tc>
                  <a:txBody>
                    <a:bodyPr/>
                    <a:lstStyle/>
                    <a:p>
                      <a:r>
                        <a:rPr lang="en-US" sz="1600" dirty="0"/>
                        <a:t>Ask “Which main intervention am I considering?” </a:t>
                      </a:r>
                    </a:p>
                    <a:p>
                      <a:endParaRPr lang="en-US" sz="1600" dirty="0"/>
                    </a:p>
                    <a:p>
                      <a:r>
                        <a:rPr lang="en-US" sz="1600" dirty="0"/>
                        <a:t>Be specific.</a:t>
                      </a:r>
                    </a:p>
                  </a:txBody>
                  <a:tcPr/>
                </a:tc>
                <a:tc>
                  <a:txBody>
                    <a:bodyPr/>
                    <a:lstStyle/>
                    <a:p>
                      <a:r>
                        <a:rPr lang="en-US" sz="1600" dirty="0"/>
                        <a:t>Ask “What is the main alternative to compare with the intervention?” </a:t>
                      </a:r>
                    </a:p>
                    <a:p>
                      <a:endParaRPr lang="en-US" sz="1600" dirty="0"/>
                    </a:p>
                    <a:p>
                      <a:r>
                        <a:rPr lang="en-US" sz="1600" dirty="0"/>
                        <a:t>Again, be specific.</a:t>
                      </a:r>
                    </a:p>
                  </a:txBody>
                  <a:tcPr/>
                </a:tc>
                <a:tc>
                  <a:txBody>
                    <a:bodyPr/>
                    <a:lstStyle/>
                    <a:p>
                      <a:r>
                        <a:rPr lang="en-US" sz="1600" dirty="0"/>
                        <a:t>Ask “What can I hope to accomplish?” or “What could this exposure really affect?”</a:t>
                      </a:r>
                    </a:p>
                    <a:p>
                      <a:endParaRPr lang="en-US" sz="1600" dirty="0"/>
                    </a:p>
                    <a:p>
                      <a:r>
                        <a:rPr lang="en-US" sz="1600" dirty="0"/>
                        <a:t>Again, be specific</a:t>
                      </a:r>
                    </a:p>
                  </a:txBody>
                  <a:tcPr/>
                </a:tc>
                <a:extLst>
                  <a:ext uri="{0D108BD9-81ED-4DB2-BD59-A6C34878D82A}">
                    <a16:rowId xmlns:a16="http://schemas.microsoft.com/office/drawing/2014/main" val="2402694819"/>
                  </a:ext>
                </a:extLst>
              </a:tr>
              <a:tr h="643516">
                <a:tc>
                  <a:txBody>
                    <a:bodyPr/>
                    <a:lstStyle/>
                    <a:p>
                      <a:r>
                        <a:rPr lang="en-US" sz="1600" dirty="0"/>
                        <a:t>Example</a:t>
                      </a:r>
                    </a:p>
                  </a:txBody>
                  <a:tcPr/>
                </a:tc>
                <a:tc>
                  <a:txBody>
                    <a:bodyPr/>
                    <a:lstStyle/>
                    <a:p>
                      <a:r>
                        <a:rPr lang="en-US" sz="1600" dirty="0"/>
                        <a:t>“In patients with heart failure from dilated cardiomyopathy who are in sinus rhythm …”</a:t>
                      </a:r>
                    </a:p>
                  </a:txBody>
                  <a:tcPr/>
                </a:tc>
                <a:tc>
                  <a:txBody>
                    <a:bodyPr/>
                    <a:lstStyle/>
                    <a:p>
                      <a:r>
                        <a:rPr lang="en-US" sz="1600" dirty="0"/>
                        <a:t>“… would adding anticoagulation with warfarin to standard heart failure therapy …”</a:t>
                      </a:r>
                    </a:p>
                  </a:txBody>
                  <a:tcPr/>
                </a:tc>
                <a:tc>
                  <a:txBody>
                    <a:bodyPr/>
                    <a:lstStyle/>
                    <a:p>
                      <a:r>
                        <a:rPr lang="en-US" sz="1600" dirty="0"/>
                        <a:t>“… when compared with standard therapy alone …”</a:t>
                      </a:r>
                    </a:p>
                  </a:txBody>
                  <a:tcPr/>
                </a:tc>
                <a:tc>
                  <a:txBody>
                    <a:bodyPr/>
                    <a:lstStyle/>
                    <a:p>
                      <a:r>
                        <a:rPr lang="en-US" sz="1600" dirty="0"/>
                        <a:t>“… lead to lower mortality or morbidity from thromboembolism. Is this enough to be worth the increased risk of bleeding?”</a:t>
                      </a:r>
                    </a:p>
                  </a:txBody>
                  <a:tcPr/>
                </a:tc>
                <a:extLst>
                  <a:ext uri="{0D108BD9-81ED-4DB2-BD59-A6C34878D82A}">
                    <a16:rowId xmlns:a16="http://schemas.microsoft.com/office/drawing/2014/main" val="3861562281"/>
                  </a:ext>
                </a:extLst>
              </a:tr>
            </a:tbl>
          </a:graphicData>
        </a:graphic>
      </p:graphicFrame>
      <p:sp>
        <p:nvSpPr>
          <p:cNvPr id="7" name="TextBox 6">
            <a:extLst>
              <a:ext uri="{FF2B5EF4-FFF2-40B4-BE49-F238E27FC236}">
                <a16:creationId xmlns:a16="http://schemas.microsoft.com/office/drawing/2014/main" id="{4496B6D3-EB22-A06C-45AA-856C8F00AF34}"/>
              </a:ext>
            </a:extLst>
          </p:cNvPr>
          <p:cNvSpPr txBox="1"/>
          <p:nvPr/>
        </p:nvSpPr>
        <p:spPr>
          <a:xfrm>
            <a:off x="187568" y="6256421"/>
            <a:ext cx="8956432" cy="523220"/>
          </a:xfrm>
          <a:prstGeom prst="rect">
            <a:avLst/>
          </a:prstGeom>
          <a:noFill/>
        </p:spPr>
        <p:txBody>
          <a:bodyPr wrap="square" rtlCol="0">
            <a:spAutoFit/>
          </a:bodyPr>
          <a:lstStyle/>
          <a:p>
            <a:r>
              <a:rPr lang="en-US" sz="1400" dirty="0"/>
              <a:t>From Center for Evidence-Based Medicine: https://www.cebm.ox.ac.uk/resources/ebm-tools/asking-focused-questions</a:t>
            </a:r>
          </a:p>
        </p:txBody>
      </p:sp>
    </p:spTree>
    <p:extLst>
      <p:ext uri="{BB962C8B-B14F-4D97-AF65-F5344CB8AC3E}">
        <p14:creationId xmlns:p14="http://schemas.microsoft.com/office/powerpoint/2010/main" val="1156790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D3CE261-761D-E302-0054-F879CED26441}"/>
              </a:ext>
            </a:extLst>
          </p:cNvPr>
          <p:cNvGraphicFramePr>
            <a:graphicFrameLocks noGrp="1"/>
          </p:cNvGraphicFramePr>
          <p:nvPr>
            <p:extLst>
              <p:ext uri="{D42A27DB-BD31-4B8C-83A1-F6EECF244321}">
                <p14:modId xmlns:p14="http://schemas.microsoft.com/office/powerpoint/2010/main" val="1899990635"/>
              </p:ext>
            </p:extLst>
          </p:nvPr>
        </p:nvGraphicFramePr>
        <p:xfrm>
          <a:off x="1" y="0"/>
          <a:ext cx="9144000" cy="68580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950126600"/>
                    </a:ext>
                  </a:extLst>
                </a:gridCol>
                <a:gridCol w="1828800">
                  <a:extLst>
                    <a:ext uri="{9D8B030D-6E8A-4147-A177-3AD203B41FA5}">
                      <a16:colId xmlns:a16="http://schemas.microsoft.com/office/drawing/2014/main" val="2555651594"/>
                    </a:ext>
                  </a:extLst>
                </a:gridCol>
                <a:gridCol w="1828800">
                  <a:extLst>
                    <a:ext uri="{9D8B030D-6E8A-4147-A177-3AD203B41FA5}">
                      <a16:colId xmlns:a16="http://schemas.microsoft.com/office/drawing/2014/main" val="636916257"/>
                    </a:ext>
                  </a:extLst>
                </a:gridCol>
                <a:gridCol w="1828800">
                  <a:extLst>
                    <a:ext uri="{9D8B030D-6E8A-4147-A177-3AD203B41FA5}">
                      <a16:colId xmlns:a16="http://schemas.microsoft.com/office/drawing/2014/main" val="2363035030"/>
                    </a:ext>
                  </a:extLst>
                </a:gridCol>
                <a:gridCol w="1828800">
                  <a:extLst>
                    <a:ext uri="{9D8B030D-6E8A-4147-A177-3AD203B41FA5}">
                      <a16:colId xmlns:a16="http://schemas.microsoft.com/office/drawing/2014/main" val="221607445"/>
                    </a:ext>
                  </a:extLst>
                </a:gridCol>
              </a:tblGrid>
              <a:tr h="1329468">
                <a:tc>
                  <a:txBody>
                    <a:bodyPr/>
                    <a:lstStyle/>
                    <a:p>
                      <a:endParaRPr lang="en-US" sz="1800" dirty="0"/>
                    </a:p>
                  </a:txBody>
                  <a:tcPr/>
                </a:tc>
                <a:tc>
                  <a:txBody>
                    <a:bodyPr/>
                    <a:lstStyle/>
                    <a:p>
                      <a:r>
                        <a:rPr lang="en-US" sz="1800" dirty="0"/>
                        <a:t>Patient or problem</a:t>
                      </a:r>
                    </a:p>
                  </a:txBody>
                  <a:tcPr/>
                </a:tc>
                <a:tc>
                  <a:txBody>
                    <a:bodyPr/>
                    <a:lstStyle/>
                    <a:p>
                      <a:r>
                        <a:rPr lang="en-US" sz="1800" dirty="0"/>
                        <a:t>Intervention</a:t>
                      </a:r>
                    </a:p>
                  </a:txBody>
                  <a:tcPr/>
                </a:tc>
                <a:tc>
                  <a:txBody>
                    <a:bodyPr/>
                    <a:lstStyle/>
                    <a:p>
                      <a:r>
                        <a:rPr lang="en-US" sz="1800" dirty="0"/>
                        <a:t>Comparison intervention</a:t>
                      </a:r>
                    </a:p>
                  </a:txBody>
                  <a:tcPr/>
                </a:tc>
                <a:tc>
                  <a:txBody>
                    <a:bodyPr/>
                    <a:lstStyle/>
                    <a:p>
                      <a:r>
                        <a:rPr lang="en-US" sz="1800" dirty="0"/>
                        <a:t>Outcomes</a:t>
                      </a:r>
                    </a:p>
                  </a:txBody>
                  <a:tcPr/>
                </a:tc>
                <a:extLst>
                  <a:ext uri="{0D108BD9-81ED-4DB2-BD59-A6C34878D82A}">
                    <a16:rowId xmlns:a16="http://schemas.microsoft.com/office/drawing/2014/main" val="967003568"/>
                  </a:ext>
                </a:extLst>
              </a:tr>
              <a:tr h="2764266">
                <a:tc>
                  <a:txBody>
                    <a:bodyPr/>
                    <a:lstStyle/>
                    <a:p>
                      <a:endParaRPr lang="en-US" sz="1800"/>
                    </a:p>
                  </a:txBody>
                  <a:tcPr/>
                </a:tc>
                <a:tc>
                  <a:txBody>
                    <a:bodyPr/>
                    <a:lstStyle/>
                    <a:p>
                      <a:r>
                        <a:rPr lang="en-US" sz="1800" dirty="0"/>
                        <a:t>Describe a group of patients similar to your own</a:t>
                      </a:r>
                    </a:p>
                  </a:txBody>
                  <a:tcPr/>
                </a:tc>
                <a:tc>
                  <a:txBody>
                    <a:bodyPr/>
                    <a:lstStyle/>
                    <a:p>
                      <a:r>
                        <a:rPr lang="en-US" sz="1800" dirty="0"/>
                        <a:t>What intervention are you considering</a:t>
                      </a:r>
                    </a:p>
                  </a:txBody>
                  <a:tcPr/>
                </a:tc>
                <a:tc>
                  <a:txBody>
                    <a:bodyPr/>
                    <a:lstStyle/>
                    <a:p>
                      <a:r>
                        <a:rPr lang="en-US" sz="1800" dirty="0"/>
                        <a:t>What is the main alternative to the intervention</a:t>
                      </a:r>
                    </a:p>
                  </a:txBody>
                  <a:tcPr/>
                </a:tc>
                <a:tc>
                  <a:txBody>
                    <a:bodyPr/>
                    <a:lstStyle/>
                    <a:p>
                      <a:r>
                        <a:rPr lang="en-US" sz="1800" dirty="0"/>
                        <a:t>What do you hope to accomplish with the intervention</a:t>
                      </a:r>
                    </a:p>
                  </a:txBody>
                  <a:tcPr/>
                </a:tc>
                <a:extLst>
                  <a:ext uri="{0D108BD9-81ED-4DB2-BD59-A6C34878D82A}">
                    <a16:rowId xmlns:a16="http://schemas.microsoft.com/office/drawing/2014/main" val="359670136"/>
                  </a:ext>
                </a:extLst>
              </a:tr>
              <a:tr h="2764266">
                <a:tc>
                  <a:txBody>
                    <a:bodyPr/>
                    <a:lstStyle/>
                    <a:p>
                      <a:endParaRPr lang="en-US" sz="1800"/>
                    </a:p>
                  </a:txBody>
                  <a:tcPr/>
                </a:tc>
                <a:tc>
                  <a:txBody>
                    <a:bodyPr/>
                    <a:lstStyle/>
                    <a:p>
                      <a:r>
                        <a:rPr lang="en-US" sz="1800" dirty="0"/>
                        <a:t>“In elderly patients with congestive heart failure…</a:t>
                      </a:r>
                    </a:p>
                  </a:txBody>
                  <a:tcPr/>
                </a:tc>
                <a:tc>
                  <a:txBody>
                    <a:bodyPr/>
                    <a:lstStyle/>
                    <a:p>
                      <a:r>
                        <a:rPr lang="en-US" sz="1800" dirty="0"/>
                        <a:t>…does treatment with spironolactone…</a:t>
                      </a:r>
                    </a:p>
                  </a:txBody>
                  <a:tcPr/>
                </a:tc>
                <a:tc>
                  <a:txBody>
                    <a:bodyPr/>
                    <a:lstStyle/>
                    <a:p>
                      <a:r>
                        <a:rPr lang="en-US" sz="1800" dirty="0"/>
                        <a:t>…when compared with standard therapy alone…</a:t>
                      </a:r>
                    </a:p>
                  </a:txBody>
                  <a:tcPr/>
                </a:tc>
                <a:tc>
                  <a:txBody>
                    <a:bodyPr/>
                    <a:lstStyle/>
                    <a:p>
                      <a:r>
                        <a:rPr lang="en-US" sz="1800" dirty="0"/>
                        <a:t>…lead to a decrease in hospitalization”</a:t>
                      </a:r>
                    </a:p>
                  </a:txBody>
                  <a:tcPr/>
                </a:tc>
                <a:extLst>
                  <a:ext uri="{0D108BD9-81ED-4DB2-BD59-A6C34878D82A}">
                    <a16:rowId xmlns:a16="http://schemas.microsoft.com/office/drawing/2014/main" val="1790875821"/>
                  </a:ext>
                </a:extLst>
              </a:tr>
            </a:tbl>
          </a:graphicData>
        </a:graphic>
      </p:graphicFrame>
    </p:spTree>
    <p:extLst>
      <p:ext uri="{BB962C8B-B14F-4D97-AF65-F5344CB8AC3E}">
        <p14:creationId xmlns:p14="http://schemas.microsoft.com/office/powerpoint/2010/main" val="345457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1DEA7D-846D-6891-D010-36DD28081EC5}"/>
              </a:ext>
            </a:extLst>
          </p:cNvPr>
          <p:cNvSpPr>
            <a:spLocks noGrp="1"/>
          </p:cNvSpPr>
          <p:nvPr>
            <p:ph idx="1"/>
          </p:nvPr>
        </p:nvSpPr>
        <p:spPr>
          <a:xfrm>
            <a:off x="328246" y="2603500"/>
            <a:ext cx="8428892" cy="3416300"/>
          </a:xfrm>
        </p:spPr>
        <p:txBody>
          <a:bodyPr>
            <a:normAutofit/>
          </a:bodyPr>
          <a:lstStyle/>
          <a:p>
            <a:r>
              <a:rPr lang="en-US" sz="3600" dirty="0"/>
              <a:t>When forming your question using PICO, consider what type you are asking (therapy, prevention, diagnosis, prognosis, etiology)</a:t>
            </a:r>
          </a:p>
        </p:txBody>
      </p:sp>
    </p:spTree>
    <p:extLst>
      <p:ext uri="{BB962C8B-B14F-4D97-AF65-F5344CB8AC3E}">
        <p14:creationId xmlns:p14="http://schemas.microsoft.com/office/powerpoint/2010/main" val="2352656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65BF8A-3C40-6B8D-C196-43E1097BB764}"/>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28722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87B84-F455-2FAE-6831-5BBFA81A7D2F}"/>
              </a:ext>
            </a:extLst>
          </p:cNvPr>
          <p:cNvSpPr>
            <a:spLocks noGrp="1"/>
          </p:cNvSpPr>
          <p:nvPr>
            <p:ph type="ctrTitle"/>
          </p:nvPr>
        </p:nvSpPr>
        <p:spPr/>
        <p:txBody>
          <a:bodyPr/>
          <a:lstStyle/>
          <a:p>
            <a:r>
              <a:rPr lang="en-US" sz="4400" b="1" dirty="0">
                <a:solidFill>
                  <a:srgbClr val="FFFFFF"/>
                </a:solidFill>
              </a:rPr>
              <a:t>Finding and formulating research question</a:t>
            </a:r>
            <a:endParaRPr lang="en-US" dirty="0"/>
          </a:p>
        </p:txBody>
      </p:sp>
      <p:sp>
        <p:nvSpPr>
          <p:cNvPr id="3" name="Subtitle 2">
            <a:extLst>
              <a:ext uri="{FF2B5EF4-FFF2-40B4-BE49-F238E27FC236}">
                <a16:creationId xmlns:a16="http://schemas.microsoft.com/office/drawing/2014/main" id="{D2914688-415D-8B2F-EDE1-981706EF689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2847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6A7B1-EA23-0A48-EA3E-68E3B14D5CDF}"/>
              </a:ext>
            </a:extLst>
          </p:cNvPr>
          <p:cNvSpPr>
            <a:spLocks noGrp="1"/>
          </p:cNvSpPr>
          <p:nvPr>
            <p:ph type="ctrTitle"/>
          </p:nvPr>
        </p:nvSpPr>
        <p:spPr/>
        <p:txBody>
          <a:bodyPr/>
          <a:lstStyle/>
          <a:p>
            <a:r>
              <a:rPr lang="en-US" b="1" dirty="0"/>
              <a:t>Asking the Right Question: Specifying Your</a:t>
            </a:r>
            <a:br>
              <a:rPr lang="en-US" b="1" dirty="0"/>
            </a:br>
            <a:r>
              <a:rPr lang="en-US" b="1" dirty="0"/>
              <a:t>Study Question</a:t>
            </a:r>
          </a:p>
        </p:txBody>
      </p:sp>
      <p:sp>
        <p:nvSpPr>
          <p:cNvPr id="3" name="Subtitle 2">
            <a:extLst>
              <a:ext uri="{FF2B5EF4-FFF2-40B4-BE49-F238E27FC236}">
                <a16:creationId xmlns:a16="http://schemas.microsoft.com/office/drawing/2014/main" id="{CE20C6E4-3B87-7D4D-C188-D5EAEAB11C8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7649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63F9FE-0B2B-A635-9E88-296324A6E7B6}"/>
              </a:ext>
            </a:extLst>
          </p:cNvPr>
          <p:cNvSpPr>
            <a:spLocks noGrp="1"/>
          </p:cNvSpPr>
          <p:nvPr>
            <p:ph type="title"/>
          </p:nvPr>
        </p:nvSpPr>
        <p:spPr>
          <a:xfrm>
            <a:off x="502799" y="704037"/>
            <a:ext cx="7679909" cy="706964"/>
          </a:xfrm>
        </p:spPr>
        <p:txBody>
          <a:bodyPr/>
          <a:lstStyle/>
          <a:p>
            <a:r>
              <a:rPr lang="en-US" b="1" dirty="0"/>
              <a:t>Creating the final study question is a formal and iterative process:</a:t>
            </a:r>
          </a:p>
        </p:txBody>
      </p:sp>
      <p:sp>
        <p:nvSpPr>
          <p:cNvPr id="5" name="Content Placeholder 4">
            <a:extLst>
              <a:ext uri="{FF2B5EF4-FFF2-40B4-BE49-F238E27FC236}">
                <a16:creationId xmlns:a16="http://schemas.microsoft.com/office/drawing/2014/main" id="{EB62EE93-86C5-F4D6-AF83-11DA56F1053A}"/>
              </a:ext>
            </a:extLst>
          </p:cNvPr>
          <p:cNvSpPr>
            <a:spLocks noGrp="1"/>
          </p:cNvSpPr>
          <p:nvPr>
            <p:ph idx="1"/>
          </p:nvPr>
        </p:nvSpPr>
        <p:spPr>
          <a:xfrm>
            <a:off x="339969" y="2321169"/>
            <a:ext cx="8604739" cy="4149969"/>
          </a:xfrm>
        </p:spPr>
        <p:txBody>
          <a:bodyPr>
            <a:normAutofit fontScale="92500" lnSpcReduction="20000"/>
          </a:bodyPr>
          <a:lstStyle/>
          <a:p>
            <a:r>
              <a:rPr lang="en-US" sz="2400" dirty="0"/>
              <a:t>You create an initial study question by answering questions, defining parameters, getting feedback from colleagues, and conducting a limited literature search. </a:t>
            </a:r>
          </a:p>
          <a:p>
            <a:endParaRPr lang="en-US" sz="2400" dirty="0"/>
          </a:p>
          <a:p>
            <a:r>
              <a:rPr lang="en-US" sz="2400" dirty="0"/>
              <a:t>Then you refine your question and define major aspects of your study by using a Patients, Intervention, Comparison, and Outcomes (PICO) table for treatment and diagnostic studies. </a:t>
            </a:r>
          </a:p>
          <a:p>
            <a:endParaRPr lang="en-US" sz="2400" dirty="0"/>
          </a:p>
          <a:p>
            <a:r>
              <a:rPr lang="en-US" sz="2400" dirty="0"/>
              <a:t>By taking the time to complete these steps, you will have a good structure for your research study and will be able to proceed to the next part, a literature review.</a:t>
            </a:r>
          </a:p>
        </p:txBody>
      </p:sp>
    </p:spTree>
    <p:extLst>
      <p:ext uri="{BB962C8B-B14F-4D97-AF65-F5344CB8AC3E}">
        <p14:creationId xmlns:p14="http://schemas.microsoft.com/office/powerpoint/2010/main" val="3026267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8403D-9ECA-079F-2DA9-7D394BEAF638}"/>
              </a:ext>
            </a:extLst>
          </p:cNvPr>
          <p:cNvSpPr>
            <a:spLocks noGrp="1"/>
          </p:cNvSpPr>
          <p:nvPr>
            <p:ph type="title"/>
          </p:nvPr>
        </p:nvSpPr>
        <p:spPr>
          <a:xfrm>
            <a:off x="866214" y="973668"/>
            <a:ext cx="6953077" cy="706964"/>
          </a:xfrm>
        </p:spPr>
        <p:txBody>
          <a:bodyPr/>
          <a:lstStyle/>
          <a:p>
            <a:r>
              <a:rPr lang="en-US" b="1" dirty="0"/>
              <a:t>The Process of Creating an Effective Study Question</a:t>
            </a:r>
          </a:p>
        </p:txBody>
      </p:sp>
      <p:sp>
        <p:nvSpPr>
          <p:cNvPr id="3" name="Content Placeholder 2">
            <a:extLst>
              <a:ext uri="{FF2B5EF4-FFF2-40B4-BE49-F238E27FC236}">
                <a16:creationId xmlns:a16="http://schemas.microsoft.com/office/drawing/2014/main" id="{C472C9F7-BF25-4229-252E-6C5BB2D940FD}"/>
              </a:ext>
            </a:extLst>
          </p:cNvPr>
          <p:cNvSpPr>
            <a:spLocks noGrp="1"/>
          </p:cNvSpPr>
          <p:nvPr>
            <p:ph idx="1"/>
          </p:nvPr>
        </p:nvSpPr>
        <p:spPr>
          <a:xfrm>
            <a:off x="410308" y="2438400"/>
            <a:ext cx="8417169" cy="3581400"/>
          </a:xfrm>
        </p:spPr>
        <p:txBody>
          <a:bodyPr>
            <a:normAutofit/>
          </a:bodyPr>
          <a:lstStyle/>
          <a:p>
            <a:r>
              <a:rPr lang="en-US" sz="2400" b="1" dirty="0"/>
              <a:t>Step 1</a:t>
            </a:r>
            <a:r>
              <a:rPr lang="en-US" sz="2400" dirty="0"/>
              <a:t>: Draft a Preliminary Study Question</a:t>
            </a:r>
          </a:p>
          <a:p>
            <a:r>
              <a:rPr lang="en-US" sz="2400" b="1" dirty="0"/>
              <a:t>Step 2</a:t>
            </a:r>
            <a:r>
              <a:rPr lang="en-US" sz="2400" dirty="0"/>
              <a:t>: Focus Your Study Question</a:t>
            </a:r>
          </a:p>
          <a:p>
            <a:r>
              <a:rPr lang="en-US" sz="2400" b="1" dirty="0"/>
              <a:t>Step 3</a:t>
            </a:r>
            <a:r>
              <a:rPr lang="en-US" sz="2400" dirty="0"/>
              <a:t>: Complete a PICO Table</a:t>
            </a:r>
          </a:p>
          <a:p>
            <a:r>
              <a:rPr lang="en-US" sz="2400" b="1" dirty="0"/>
              <a:t>Step 4:</a:t>
            </a:r>
            <a:r>
              <a:rPr lang="en-US" sz="2400" dirty="0"/>
              <a:t> Refine Study Question and Conduct Preliminary Literature Search</a:t>
            </a:r>
          </a:p>
          <a:p>
            <a:r>
              <a:rPr lang="en-US" sz="2400" b="1" dirty="0"/>
              <a:t>Step 5</a:t>
            </a:r>
            <a:r>
              <a:rPr lang="en-US" sz="2400" dirty="0"/>
              <a:t>: Consider Additional Questions</a:t>
            </a:r>
          </a:p>
          <a:p>
            <a:r>
              <a:rPr lang="en-US" sz="2400" b="1" dirty="0"/>
              <a:t>Step 6</a:t>
            </a:r>
            <a:r>
              <a:rPr lang="en-US" sz="2400" dirty="0"/>
              <a:t>: Perform a More Complete Literature Search</a:t>
            </a:r>
          </a:p>
        </p:txBody>
      </p:sp>
    </p:spTree>
    <p:extLst>
      <p:ext uri="{BB962C8B-B14F-4D97-AF65-F5344CB8AC3E}">
        <p14:creationId xmlns:p14="http://schemas.microsoft.com/office/powerpoint/2010/main" val="1470398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2E7793-F1A1-C376-F060-83BADB4831E7}"/>
              </a:ext>
            </a:extLst>
          </p:cNvPr>
          <p:cNvSpPr>
            <a:spLocks noGrp="1"/>
          </p:cNvSpPr>
          <p:nvPr>
            <p:ph type="title"/>
          </p:nvPr>
        </p:nvSpPr>
        <p:spPr/>
        <p:txBody>
          <a:bodyPr/>
          <a:lstStyle/>
          <a:p>
            <a:r>
              <a:rPr lang="en-US" b="1" dirty="0"/>
              <a:t>Step 1: Draft a Preliminary Study Question</a:t>
            </a:r>
          </a:p>
        </p:txBody>
      </p:sp>
      <p:sp>
        <p:nvSpPr>
          <p:cNvPr id="5" name="Content Placeholder 4">
            <a:extLst>
              <a:ext uri="{FF2B5EF4-FFF2-40B4-BE49-F238E27FC236}">
                <a16:creationId xmlns:a16="http://schemas.microsoft.com/office/drawing/2014/main" id="{57D364A0-67E0-DCA1-C738-FD34B8FA9B9F}"/>
              </a:ext>
            </a:extLst>
          </p:cNvPr>
          <p:cNvSpPr>
            <a:spLocks noGrp="1"/>
          </p:cNvSpPr>
          <p:nvPr>
            <p:ph idx="1"/>
          </p:nvPr>
        </p:nvSpPr>
        <p:spPr>
          <a:xfrm>
            <a:off x="866217" y="2603500"/>
            <a:ext cx="7738522" cy="3416300"/>
          </a:xfrm>
        </p:spPr>
        <p:txBody>
          <a:bodyPr>
            <a:normAutofit fontScale="92500" lnSpcReduction="10000"/>
          </a:bodyPr>
          <a:lstStyle/>
          <a:p>
            <a:r>
              <a:rPr lang="en-US" sz="2400" dirty="0"/>
              <a:t>The first step is to draft a simple clinical question you would like to answer or a hypothesis you would like to explore. </a:t>
            </a:r>
          </a:p>
          <a:p>
            <a:endParaRPr lang="en-US" sz="2400" dirty="0"/>
          </a:p>
          <a:p>
            <a:r>
              <a:rPr lang="en-US" sz="2400" dirty="0"/>
              <a:t>What do you think the answer to that clinical question might be?</a:t>
            </a:r>
          </a:p>
          <a:p>
            <a:endParaRPr lang="en-US" sz="2400" dirty="0"/>
          </a:p>
          <a:p>
            <a:r>
              <a:rPr lang="en-US" sz="2400" dirty="0"/>
              <a:t>Why do you think it may be important to evaluate this question?</a:t>
            </a:r>
          </a:p>
        </p:txBody>
      </p:sp>
    </p:spTree>
    <p:extLst>
      <p:ext uri="{BB962C8B-B14F-4D97-AF65-F5344CB8AC3E}">
        <p14:creationId xmlns:p14="http://schemas.microsoft.com/office/powerpoint/2010/main" val="2187810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E7006-8EF8-99B6-26B8-ECAFD5374D94}"/>
              </a:ext>
            </a:extLst>
          </p:cNvPr>
          <p:cNvSpPr>
            <a:spLocks noGrp="1"/>
          </p:cNvSpPr>
          <p:nvPr>
            <p:ph type="title"/>
          </p:nvPr>
        </p:nvSpPr>
        <p:spPr>
          <a:xfrm>
            <a:off x="866214" y="973668"/>
            <a:ext cx="6953077" cy="706964"/>
          </a:xfrm>
        </p:spPr>
        <p:txBody>
          <a:bodyPr/>
          <a:lstStyle/>
          <a:p>
            <a:r>
              <a:rPr lang="en-US" b="1" dirty="0"/>
              <a:t>Step 2: Focus Your Study Question</a:t>
            </a:r>
          </a:p>
        </p:txBody>
      </p:sp>
      <p:sp>
        <p:nvSpPr>
          <p:cNvPr id="3" name="Content Placeholder 2">
            <a:extLst>
              <a:ext uri="{FF2B5EF4-FFF2-40B4-BE49-F238E27FC236}">
                <a16:creationId xmlns:a16="http://schemas.microsoft.com/office/drawing/2014/main" id="{5CF3EC1A-3078-C32F-027D-7E59A74A54FA}"/>
              </a:ext>
            </a:extLst>
          </p:cNvPr>
          <p:cNvSpPr>
            <a:spLocks noGrp="1"/>
          </p:cNvSpPr>
          <p:nvPr>
            <p:ph idx="1"/>
          </p:nvPr>
        </p:nvSpPr>
        <p:spPr>
          <a:xfrm>
            <a:off x="866216" y="2603500"/>
            <a:ext cx="7386830" cy="4020038"/>
          </a:xfrm>
        </p:spPr>
        <p:txBody>
          <a:bodyPr>
            <a:normAutofit fontScale="92500"/>
          </a:bodyPr>
          <a:lstStyle/>
          <a:p>
            <a:r>
              <a:rPr lang="en-US" sz="2400" dirty="0"/>
              <a:t>Now you can start the process of focusing your question. </a:t>
            </a:r>
          </a:p>
          <a:p>
            <a:endParaRPr lang="en-US" sz="2400" dirty="0"/>
          </a:p>
          <a:p>
            <a:r>
              <a:rPr lang="en-US" sz="2400" dirty="0"/>
              <a:t>Example of creating a preliminary study question: </a:t>
            </a:r>
          </a:p>
          <a:p>
            <a:pPr lvl="1"/>
            <a:r>
              <a:rPr lang="en-US" dirty="0"/>
              <a:t>Suppose you are interested in several treatments for cervical myelopathy</a:t>
            </a:r>
          </a:p>
          <a:p>
            <a:pPr lvl="1"/>
            <a:r>
              <a:rPr lang="en-US" dirty="0"/>
              <a:t>Table 1 shows an example of progressing from a broad study question to one that is more focused. </a:t>
            </a:r>
          </a:p>
          <a:p>
            <a:pPr lvl="1"/>
            <a:r>
              <a:rPr lang="en-US" dirty="0"/>
              <a:t>Note that in creating a more focused study question, we have been more specific on aspects of the diagnostic condition (myelopathy due to spondylosis) and the patient population (adults).</a:t>
            </a:r>
          </a:p>
        </p:txBody>
      </p:sp>
    </p:spTree>
    <p:extLst>
      <p:ext uri="{BB962C8B-B14F-4D97-AF65-F5344CB8AC3E}">
        <p14:creationId xmlns:p14="http://schemas.microsoft.com/office/powerpoint/2010/main" val="1471594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457DA0-F244-242E-0B2A-653C7046EB17}"/>
              </a:ext>
            </a:extLst>
          </p:cNvPr>
          <p:cNvSpPr>
            <a:spLocks noGrp="1"/>
          </p:cNvSpPr>
          <p:nvPr>
            <p:ph type="title"/>
          </p:nvPr>
        </p:nvSpPr>
        <p:spPr/>
        <p:txBody>
          <a:bodyPr/>
          <a:lstStyle/>
          <a:p>
            <a:r>
              <a:rPr lang="en-US" b="1" dirty="0"/>
              <a:t>Table 1 Improving study question focus</a:t>
            </a:r>
          </a:p>
        </p:txBody>
      </p:sp>
      <p:graphicFrame>
        <p:nvGraphicFramePr>
          <p:cNvPr id="6" name="Table 6">
            <a:extLst>
              <a:ext uri="{FF2B5EF4-FFF2-40B4-BE49-F238E27FC236}">
                <a16:creationId xmlns:a16="http://schemas.microsoft.com/office/drawing/2014/main" id="{899F6A55-1F25-A16B-D435-A7D545D116E6}"/>
              </a:ext>
            </a:extLst>
          </p:cNvPr>
          <p:cNvGraphicFramePr>
            <a:graphicFrameLocks noGrp="1"/>
          </p:cNvGraphicFramePr>
          <p:nvPr>
            <p:ph idx="1"/>
            <p:extLst>
              <p:ext uri="{D42A27DB-BD31-4B8C-83A1-F6EECF244321}">
                <p14:modId xmlns:p14="http://schemas.microsoft.com/office/powerpoint/2010/main" val="3566364639"/>
              </p:ext>
            </p:extLst>
          </p:nvPr>
        </p:nvGraphicFramePr>
        <p:xfrm>
          <a:off x="304801" y="2309446"/>
          <a:ext cx="8440614" cy="4067908"/>
        </p:xfrm>
        <a:graphic>
          <a:graphicData uri="http://schemas.openxmlformats.org/drawingml/2006/table">
            <a:tbl>
              <a:tblPr firstRow="1" bandRow="1">
                <a:tableStyleId>{5C22544A-7EE6-4342-B048-85BDC9FD1C3A}</a:tableStyleId>
              </a:tblPr>
              <a:tblGrid>
                <a:gridCol w="2813538">
                  <a:extLst>
                    <a:ext uri="{9D8B030D-6E8A-4147-A177-3AD203B41FA5}">
                      <a16:colId xmlns:a16="http://schemas.microsoft.com/office/drawing/2014/main" val="2955639582"/>
                    </a:ext>
                  </a:extLst>
                </a:gridCol>
                <a:gridCol w="2813538">
                  <a:extLst>
                    <a:ext uri="{9D8B030D-6E8A-4147-A177-3AD203B41FA5}">
                      <a16:colId xmlns:a16="http://schemas.microsoft.com/office/drawing/2014/main" val="459991469"/>
                    </a:ext>
                  </a:extLst>
                </a:gridCol>
                <a:gridCol w="2813538">
                  <a:extLst>
                    <a:ext uri="{9D8B030D-6E8A-4147-A177-3AD203B41FA5}">
                      <a16:colId xmlns:a16="http://schemas.microsoft.com/office/drawing/2014/main" val="497126283"/>
                    </a:ext>
                  </a:extLst>
                </a:gridCol>
              </a:tblGrid>
              <a:tr h="1070503">
                <a:tc>
                  <a:txBody>
                    <a:bodyPr/>
                    <a:lstStyle/>
                    <a:p>
                      <a:r>
                        <a:rPr lang="en-US" dirty="0"/>
                        <a:t>Study question too broad</a:t>
                      </a:r>
                    </a:p>
                  </a:txBody>
                  <a:tcPr/>
                </a:tc>
                <a:tc>
                  <a:txBody>
                    <a:bodyPr/>
                    <a:lstStyle/>
                    <a:p>
                      <a:r>
                        <a:rPr lang="en-US" dirty="0"/>
                        <a:t>Study question somewhat more answerable</a:t>
                      </a:r>
                    </a:p>
                  </a:txBody>
                  <a:tcPr/>
                </a:tc>
                <a:tc>
                  <a:txBody>
                    <a:bodyPr/>
                    <a:lstStyle/>
                    <a:p>
                      <a:r>
                        <a:rPr lang="en-US" dirty="0"/>
                        <a:t>Study question with improved focus</a:t>
                      </a:r>
                    </a:p>
                  </a:txBody>
                  <a:tcPr/>
                </a:tc>
                <a:extLst>
                  <a:ext uri="{0D108BD9-81ED-4DB2-BD59-A6C34878D82A}">
                    <a16:rowId xmlns:a16="http://schemas.microsoft.com/office/drawing/2014/main" val="4225935561"/>
                  </a:ext>
                </a:extLst>
              </a:tr>
              <a:tr h="2997405">
                <a:tc>
                  <a:txBody>
                    <a:bodyPr/>
                    <a:lstStyle/>
                    <a:p>
                      <a:r>
                        <a:rPr lang="en-US" dirty="0"/>
                        <a:t>What is the comparative</a:t>
                      </a:r>
                    </a:p>
                    <a:p>
                      <a:r>
                        <a:rPr lang="en-US" dirty="0"/>
                        <a:t>effectiveness of laminoplasty</a:t>
                      </a:r>
                    </a:p>
                    <a:p>
                      <a:r>
                        <a:rPr lang="en-US" dirty="0"/>
                        <a:t>versus laminectomy and fusion?</a:t>
                      </a:r>
                    </a:p>
                  </a:txBody>
                  <a:tcPr/>
                </a:tc>
                <a:tc>
                  <a:txBody>
                    <a:bodyPr/>
                    <a:lstStyle/>
                    <a:p>
                      <a:r>
                        <a:rPr lang="en-US" dirty="0"/>
                        <a:t>What is the comparative effectiveness of</a:t>
                      </a:r>
                    </a:p>
                    <a:p>
                      <a:r>
                        <a:rPr lang="en-US" dirty="0"/>
                        <a:t>laminoplasty versus laminectomy and fusion for adults with cervical myelopathy?</a:t>
                      </a:r>
                    </a:p>
                  </a:txBody>
                  <a:tcPr/>
                </a:tc>
                <a:tc>
                  <a:txBody>
                    <a:bodyPr/>
                    <a:lstStyle/>
                    <a:p>
                      <a:r>
                        <a:rPr lang="en-US" dirty="0"/>
                        <a:t>What is the comparative effectiveness</a:t>
                      </a:r>
                    </a:p>
                    <a:p>
                      <a:r>
                        <a:rPr lang="en-US" dirty="0"/>
                        <a:t>of laminoplasty versus laminectomy</a:t>
                      </a:r>
                    </a:p>
                    <a:p>
                      <a:r>
                        <a:rPr lang="en-US" dirty="0"/>
                        <a:t>and fusion for adults with myelopathy</a:t>
                      </a:r>
                    </a:p>
                    <a:p>
                      <a:r>
                        <a:rPr lang="en-US" dirty="0"/>
                        <a:t>due to spondylosis in the cervical spine?</a:t>
                      </a:r>
                    </a:p>
                  </a:txBody>
                  <a:tcPr/>
                </a:tc>
                <a:extLst>
                  <a:ext uri="{0D108BD9-81ED-4DB2-BD59-A6C34878D82A}">
                    <a16:rowId xmlns:a16="http://schemas.microsoft.com/office/drawing/2014/main" val="2676176556"/>
                  </a:ext>
                </a:extLst>
              </a:tr>
            </a:tbl>
          </a:graphicData>
        </a:graphic>
      </p:graphicFrame>
    </p:spTree>
    <p:extLst>
      <p:ext uri="{BB962C8B-B14F-4D97-AF65-F5344CB8AC3E}">
        <p14:creationId xmlns:p14="http://schemas.microsoft.com/office/powerpoint/2010/main" val="1782017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75EA2-2017-2C52-4285-BFD3E9D74B26}"/>
              </a:ext>
            </a:extLst>
          </p:cNvPr>
          <p:cNvSpPr>
            <a:spLocks noGrp="1"/>
          </p:cNvSpPr>
          <p:nvPr>
            <p:ph type="title"/>
          </p:nvPr>
        </p:nvSpPr>
        <p:spPr/>
        <p:txBody>
          <a:bodyPr/>
          <a:lstStyle/>
          <a:p>
            <a:r>
              <a:rPr lang="en-US" b="1" dirty="0"/>
              <a:t>Step 3: Complete a PICO Table</a:t>
            </a:r>
          </a:p>
        </p:txBody>
      </p:sp>
      <p:sp>
        <p:nvSpPr>
          <p:cNvPr id="3" name="Content Placeholder 2">
            <a:extLst>
              <a:ext uri="{FF2B5EF4-FFF2-40B4-BE49-F238E27FC236}">
                <a16:creationId xmlns:a16="http://schemas.microsoft.com/office/drawing/2014/main" id="{094A43AD-7928-5B9B-D9BD-765151F43AEE}"/>
              </a:ext>
            </a:extLst>
          </p:cNvPr>
          <p:cNvSpPr>
            <a:spLocks noGrp="1"/>
          </p:cNvSpPr>
          <p:nvPr>
            <p:ph idx="1"/>
          </p:nvPr>
        </p:nvSpPr>
        <p:spPr>
          <a:xfrm>
            <a:off x="375138" y="2356339"/>
            <a:ext cx="8487508" cy="4243754"/>
          </a:xfrm>
        </p:spPr>
        <p:txBody>
          <a:bodyPr>
            <a:normAutofit/>
          </a:bodyPr>
          <a:lstStyle/>
          <a:p>
            <a:r>
              <a:rPr lang="en-US" dirty="0"/>
              <a:t>Add specifications to your study question using a PICO table to further refine it. </a:t>
            </a:r>
          </a:p>
          <a:p>
            <a:endParaRPr lang="en-US" dirty="0"/>
          </a:p>
          <a:p>
            <a:r>
              <a:rPr lang="en-US" dirty="0"/>
              <a:t>While the more focused study question above is an  improvement, there are some additional questions you should ask:</a:t>
            </a:r>
          </a:p>
          <a:p>
            <a:pPr lvl="1"/>
            <a:r>
              <a:rPr lang="en-US" dirty="0"/>
              <a:t>What types of patients and pathologies do you want to study or exclude from the study?</a:t>
            </a:r>
          </a:p>
          <a:p>
            <a:pPr lvl="1"/>
            <a:r>
              <a:rPr lang="en-US" dirty="0"/>
              <a:t>What variations of the treatments or interventions do you want to consider or exclude from the study?</a:t>
            </a:r>
          </a:p>
          <a:p>
            <a:pPr lvl="1"/>
            <a:r>
              <a:rPr lang="en-US" dirty="0"/>
              <a:t>What specific outcomes or complications are the most important to measure and evaluate?</a:t>
            </a:r>
          </a:p>
        </p:txBody>
      </p:sp>
    </p:spTree>
    <p:extLst>
      <p:ext uri="{BB962C8B-B14F-4D97-AF65-F5344CB8AC3E}">
        <p14:creationId xmlns:p14="http://schemas.microsoft.com/office/powerpoint/2010/main" val="734218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25C0E-0C25-74D0-6463-25159DF3AB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9FB593-0F07-321D-43E4-34AC9EAED5D7}"/>
              </a:ext>
            </a:extLst>
          </p:cNvPr>
          <p:cNvSpPr>
            <a:spLocks noGrp="1"/>
          </p:cNvSpPr>
          <p:nvPr>
            <p:ph idx="1"/>
          </p:nvPr>
        </p:nvSpPr>
        <p:spPr>
          <a:xfrm>
            <a:off x="316523" y="2297723"/>
            <a:ext cx="8393723" cy="4196861"/>
          </a:xfrm>
        </p:spPr>
        <p:txBody>
          <a:bodyPr>
            <a:normAutofit/>
          </a:bodyPr>
          <a:lstStyle/>
          <a:p>
            <a:r>
              <a:rPr lang="en-US" dirty="0"/>
              <a:t>The PICO system provides a framework for further refinement based on these questions.  </a:t>
            </a:r>
          </a:p>
          <a:p>
            <a:endParaRPr lang="en-US" dirty="0"/>
          </a:p>
          <a:p>
            <a:r>
              <a:rPr lang="en-US" dirty="0"/>
              <a:t>A PICO table will help you to consider what should be included in your study and what should not be included. </a:t>
            </a:r>
          </a:p>
          <a:p>
            <a:endParaRPr lang="en-US" dirty="0"/>
          </a:p>
          <a:p>
            <a:r>
              <a:rPr lang="en-US" dirty="0"/>
              <a:t>Your final PICO table is an aid to </a:t>
            </a:r>
          </a:p>
          <a:p>
            <a:pPr lvl="1"/>
            <a:r>
              <a:rPr lang="en-US" dirty="0"/>
              <a:t>further refine your study question</a:t>
            </a:r>
          </a:p>
          <a:p>
            <a:pPr lvl="1"/>
            <a:r>
              <a:rPr lang="en-US" dirty="0"/>
              <a:t>define inclusion and exclusion criteria</a:t>
            </a:r>
          </a:p>
          <a:p>
            <a:pPr lvl="1"/>
            <a:r>
              <a:rPr lang="en-US" dirty="0"/>
              <a:t>highlight the interventions and outcomes you will measure</a:t>
            </a:r>
          </a:p>
          <a:p>
            <a:pPr lvl="1"/>
            <a:r>
              <a:rPr lang="en-US" dirty="0"/>
              <a:t>provide the groundwork for a focused literature search. </a:t>
            </a:r>
          </a:p>
        </p:txBody>
      </p:sp>
    </p:spTree>
    <p:extLst>
      <p:ext uri="{BB962C8B-B14F-4D97-AF65-F5344CB8AC3E}">
        <p14:creationId xmlns:p14="http://schemas.microsoft.com/office/powerpoint/2010/main" val="2091795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5CFF1-21BA-BF87-2F11-8D1315ACA2E5}"/>
              </a:ext>
            </a:extLst>
          </p:cNvPr>
          <p:cNvSpPr>
            <a:spLocks noGrp="1"/>
          </p:cNvSpPr>
          <p:nvPr>
            <p:ph type="title"/>
          </p:nvPr>
        </p:nvSpPr>
        <p:spPr>
          <a:xfrm>
            <a:off x="866215" y="973668"/>
            <a:ext cx="7152370" cy="706964"/>
          </a:xfrm>
        </p:spPr>
        <p:txBody>
          <a:bodyPr/>
          <a:lstStyle/>
          <a:p>
            <a:r>
              <a:rPr lang="en-US" b="1" dirty="0"/>
              <a:t>Consider the following issues when creating your PICO table:</a:t>
            </a:r>
          </a:p>
        </p:txBody>
      </p:sp>
      <p:sp>
        <p:nvSpPr>
          <p:cNvPr id="5" name="Content Placeholder 4">
            <a:extLst>
              <a:ext uri="{FF2B5EF4-FFF2-40B4-BE49-F238E27FC236}">
                <a16:creationId xmlns:a16="http://schemas.microsoft.com/office/drawing/2014/main" id="{D71E0A7D-6499-4A2A-BDCC-683A575B5764}"/>
              </a:ext>
            </a:extLst>
          </p:cNvPr>
          <p:cNvSpPr>
            <a:spLocks noGrp="1"/>
          </p:cNvSpPr>
          <p:nvPr>
            <p:ph idx="1"/>
          </p:nvPr>
        </p:nvSpPr>
        <p:spPr/>
        <p:txBody>
          <a:bodyPr/>
          <a:lstStyle/>
          <a:p>
            <a:r>
              <a:rPr lang="en-US" dirty="0"/>
              <a:t>Patients:</a:t>
            </a:r>
          </a:p>
          <a:p>
            <a:r>
              <a:rPr lang="en-US" dirty="0"/>
              <a:t>Intervention:</a:t>
            </a:r>
          </a:p>
          <a:p>
            <a:r>
              <a:rPr lang="en-US" dirty="0"/>
              <a:t>Comparison:</a:t>
            </a:r>
          </a:p>
          <a:p>
            <a:r>
              <a:rPr lang="en-US" dirty="0"/>
              <a:t>Outcomes:</a:t>
            </a:r>
          </a:p>
        </p:txBody>
      </p:sp>
    </p:spTree>
    <p:extLst>
      <p:ext uri="{BB962C8B-B14F-4D97-AF65-F5344CB8AC3E}">
        <p14:creationId xmlns:p14="http://schemas.microsoft.com/office/powerpoint/2010/main" val="15922550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A328-B563-2A24-A193-64F3766EF050}"/>
              </a:ext>
            </a:extLst>
          </p:cNvPr>
          <p:cNvSpPr>
            <a:spLocks noGrp="1"/>
          </p:cNvSpPr>
          <p:nvPr>
            <p:ph type="title"/>
          </p:nvPr>
        </p:nvSpPr>
        <p:spPr/>
        <p:txBody>
          <a:bodyPr/>
          <a:lstStyle/>
          <a:p>
            <a:r>
              <a:rPr lang="en-US" b="1" dirty="0"/>
              <a:t>Patients:</a:t>
            </a:r>
          </a:p>
        </p:txBody>
      </p:sp>
      <p:sp>
        <p:nvSpPr>
          <p:cNvPr id="3" name="Content Placeholder 2">
            <a:extLst>
              <a:ext uri="{FF2B5EF4-FFF2-40B4-BE49-F238E27FC236}">
                <a16:creationId xmlns:a16="http://schemas.microsoft.com/office/drawing/2014/main" id="{42E9705D-DD00-AE66-B817-F681683E398B}"/>
              </a:ext>
            </a:extLst>
          </p:cNvPr>
          <p:cNvSpPr>
            <a:spLocks noGrp="1"/>
          </p:cNvSpPr>
          <p:nvPr>
            <p:ph idx="1"/>
          </p:nvPr>
        </p:nvSpPr>
        <p:spPr>
          <a:xfrm>
            <a:off x="410308" y="2321169"/>
            <a:ext cx="8464061" cy="3698631"/>
          </a:xfrm>
        </p:spPr>
        <p:txBody>
          <a:bodyPr>
            <a:normAutofit/>
          </a:bodyPr>
          <a:lstStyle/>
          <a:p>
            <a:r>
              <a:rPr lang="en-US" dirty="0"/>
              <a:t>Consider factors related to the condition, </a:t>
            </a:r>
          </a:p>
          <a:p>
            <a:pPr lvl="1"/>
            <a:r>
              <a:rPr lang="en-US" dirty="0"/>
              <a:t>demographics (e.g., age, gender), </a:t>
            </a:r>
          </a:p>
          <a:p>
            <a:pPr lvl="1"/>
            <a:r>
              <a:rPr lang="en-US" dirty="0"/>
              <a:t>behaviors (e.g., smoking), </a:t>
            </a:r>
          </a:p>
          <a:p>
            <a:pPr lvl="1"/>
            <a:r>
              <a:rPr lang="en-US" dirty="0"/>
              <a:t>medical history (e.g., previous treatment, medications, general health factors, comorbidities), </a:t>
            </a:r>
          </a:p>
          <a:p>
            <a:pPr lvl="1"/>
            <a:r>
              <a:rPr lang="en-US" dirty="0"/>
              <a:t>factors associated with treatment selection (e.g., severity or location of condition), </a:t>
            </a:r>
          </a:p>
          <a:p>
            <a:pPr lvl="1"/>
            <a:r>
              <a:rPr lang="en-US" dirty="0"/>
              <a:t>and other factors that might be relevant to treatment selection or outcomes. </a:t>
            </a:r>
          </a:p>
          <a:p>
            <a:pPr lvl="1"/>
            <a:endParaRPr lang="en-US" dirty="0"/>
          </a:p>
        </p:txBody>
      </p:sp>
    </p:spTree>
    <p:extLst>
      <p:ext uri="{BB962C8B-B14F-4D97-AF65-F5344CB8AC3E}">
        <p14:creationId xmlns:p14="http://schemas.microsoft.com/office/powerpoint/2010/main" val="203722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7A44735-B142-4C55-AC5B-9EE9E49F8E91}"/>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dirty="0"/>
              <a:t>Do green sweets make people happy?</a:t>
            </a:r>
          </a:p>
        </p:txBody>
      </p:sp>
      <p:pic>
        <p:nvPicPr>
          <p:cNvPr id="2" name="Picture 1">
            <a:extLst>
              <a:ext uri="{FF2B5EF4-FFF2-40B4-BE49-F238E27FC236}">
                <a16:creationId xmlns:a16="http://schemas.microsoft.com/office/drawing/2014/main" id="{2DBFAB22-BD18-450E-98EA-B57731B68B59}"/>
              </a:ext>
            </a:extLst>
          </p:cNvPr>
          <p:cNvPicPr>
            <a:picLocks noChangeAspect="1"/>
          </p:cNvPicPr>
          <p:nvPr/>
        </p:nvPicPr>
        <p:blipFill>
          <a:blip r:embed="rId2"/>
          <a:stretch>
            <a:fillRect/>
          </a:stretch>
        </p:blipFill>
        <p:spPr>
          <a:xfrm>
            <a:off x="2728264" y="3986214"/>
            <a:ext cx="3687471" cy="2428058"/>
          </a:xfrm>
          <a:prstGeom prst="rect">
            <a:avLst/>
          </a:prstGeom>
        </p:spPr>
      </p:pic>
    </p:spTree>
    <p:extLst>
      <p:ext uri="{BB962C8B-B14F-4D97-AF65-F5344CB8AC3E}">
        <p14:creationId xmlns:p14="http://schemas.microsoft.com/office/powerpoint/2010/main" val="684086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6B94-E1B8-E30C-C966-EF921E100E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CADC2D-3D93-2EF6-02D1-F2014EE2F515}"/>
              </a:ext>
            </a:extLst>
          </p:cNvPr>
          <p:cNvSpPr>
            <a:spLocks noGrp="1"/>
          </p:cNvSpPr>
          <p:nvPr>
            <p:ph idx="1"/>
          </p:nvPr>
        </p:nvSpPr>
        <p:spPr>
          <a:xfrm>
            <a:off x="351692" y="2297723"/>
            <a:ext cx="8417170" cy="4337539"/>
          </a:xfrm>
        </p:spPr>
        <p:txBody>
          <a:bodyPr>
            <a:normAutofit/>
          </a:bodyPr>
          <a:lstStyle/>
          <a:p>
            <a:r>
              <a:rPr lang="en-US" dirty="0"/>
              <a:t>For most studies, it is important to define a fairly homogeneous patient population, especially if there are any factors that might influence the outcome other than the intervention you are evaluating. </a:t>
            </a:r>
          </a:p>
          <a:p>
            <a:endParaRPr lang="en-US" dirty="0"/>
          </a:p>
          <a:p>
            <a:r>
              <a:rPr lang="en-US" dirty="0"/>
              <a:t>For example, note that in the PICO table, we are including patients with spondylosis and excluding patients with ossification of the posterior longitudinal ligament (OPLL). If the condition itself (spondylosis or OPLL) can influence the outcome, it is better to restrict the study population to one condition.</a:t>
            </a:r>
          </a:p>
          <a:p>
            <a:endParaRPr lang="en-US" dirty="0"/>
          </a:p>
          <a:p>
            <a:r>
              <a:rPr lang="en-US" dirty="0"/>
              <a:t>However, keep in mind that a restricted study population can limit bias in your study yet will also limit the generalizability of your findings to a patient population in a clinical setting.</a:t>
            </a:r>
          </a:p>
          <a:p>
            <a:endParaRPr lang="en-US" dirty="0"/>
          </a:p>
        </p:txBody>
      </p:sp>
    </p:spTree>
    <p:extLst>
      <p:ext uri="{BB962C8B-B14F-4D97-AF65-F5344CB8AC3E}">
        <p14:creationId xmlns:p14="http://schemas.microsoft.com/office/powerpoint/2010/main" val="3044019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89DEA7-CD36-4EE2-DA2F-FBDF3652EB15}"/>
              </a:ext>
            </a:extLst>
          </p:cNvPr>
          <p:cNvSpPr>
            <a:spLocks noGrp="1"/>
          </p:cNvSpPr>
          <p:nvPr>
            <p:ph type="title"/>
          </p:nvPr>
        </p:nvSpPr>
        <p:spPr/>
        <p:txBody>
          <a:bodyPr/>
          <a:lstStyle/>
          <a:p>
            <a:r>
              <a:rPr lang="en-US" b="1" dirty="0"/>
              <a:t>Intervention</a:t>
            </a:r>
            <a:r>
              <a:rPr lang="en-US" dirty="0"/>
              <a:t>:</a:t>
            </a:r>
          </a:p>
        </p:txBody>
      </p:sp>
      <p:sp>
        <p:nvSpPr>
          <p:cNvPr id="5" name="Content Placeholder 4">
            <a:extLst>
              <a:ext uri="{FF2B5EF4-FFF2-40B4-BE49-F238E27FC236}">
                <a16:creationId xmlns:a16="http://schemas.microsoft.com/office/drawing/2014/main" id="{9E90996E-F55E-A344-5210-7400E11EEDD6}"/>
              </a:ext>
            </a:extLst>
          </p:cNvPr>
          <p:cNvSpPr>
            <a:spLocks noGrp="1"/>
          </p:cNvSpPr>
          <p:nvPr>
            <p:ph idx="1"/>
          </p:nvPr>
        </p:nvSpPr>
        <p:spPr>
          <a:xfrm>
            <a:off x="351692" y="2603500"/>
            <a:ext cx="8124093" cy="3416300"/>
          </a:xfrm>
        </p:spPr>
        <p:txBody>
          <a:bodyPr>
            <a:normAutofit/>
          </a:bodyPr>
          <a:lstStyle/>
          <a:p>
            <a:r>
              <a:rPr lang="en-US" sz="2400" dirty="0"/>
              <a:t>Make sure you specify variations of the procedures (e.g., approach, number of levels, use of specific devices, grafting) as being included or excluded. </a:t>
            </a:r>
          </a:p>
          <a:p>
            <a:endParaRPr lang="en-US" sz="2400" dirty="0"/>
          </a:p>
          <a:p>
            <a:r>
              <a:rPr lang="en-US" sz="2400" dirty="0"/>
              <a:t>If there are variations of the procedure that could influence results, think carefully about their inclusion</a:t>
            </a:r>
          </a:p>
        </p:txBody>
      </p:sp>
    </p:spTree>
    <p:extLst>
      <p:ext uri="{BB962C8B-B14F-4D97-AF65-F5344CB8AC3E}">
        <p14:creationId xmlns:p14="http://schemas.microsoft.com/office/powerpoint/2010/main" val="29470747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961E4-24E6-8EE4-B0D9-445BA635EF0E}"/>
              </a:ext>
            </a:extLst>
          </p:cNvPr>
          <p:cNvSpPr>
            <a:spLocks noGrp="1"/>
          </p:cNvSpPr>
          <p:nvPr>
            <p:ph type="title"/>
          </p:nvPr>
        </p:nvSpPr>
        <p:spPr/>
        <p:txBody>
          <a:bodyPr/>
          <a:lstStyle/>
          <a:p>
            <a:r>
              <a:rPr lang="en-US" b="1" dirty="0"/>
              <a:t>Comparison</a:t>
            </a:r>
            <a:r>
              <a:rPr lang="en-US" dirty="0"/>
              <a:t>:</a:t>
            </a:r>
          </a:p>
        </p:txBody>
      </p:sp>
      <p:sp>
        <p:nvSpPr>
          <p:cNvPr id="5" name="Content Placeholder 4">
            <a:extLst>
              <a:ext uri="{FF2B5EF4-FFF2-40B4-BE49-F238E27FC236}">
                <a16:creationId xmlns:a16="http://schemas.microsoft.com/office/drawing/2014/main" id="{2DEF1D71-2F62-CC05-A2D5-E4C45DFD72A3}"/>
              </a:ext>
            </a:extLst>
          </p:cNvPr>
          <p:cNvSpPr>
            <a:spLocks noGrp="1"/>
          </p:cNvSpPr>
          <p:nvPr>
            <p:ph idx="1"/>
          </p:nvPr>
        </p:nvSpPr>
        <p:spPr>
          <a:xfrm>
            <a:off x="866216" y="2603500"/>
            <a:ext cx="7644738" cy="3416300"/>
          </a:xfrm>
        </p:spPr>
        <p:txBody>
          <a:bodyPr>
            <a:normAutofit/>
          </a:bodyPr>
          <a:lstStyle/>
          <a:p>
            <a:r>
              <a:rPr lang="en-US" sz="2400" dirty="0"/>
              <a:t>Specify the alternative treatment to which the intervention is compared. </a:t>
            </a:r>
          </a:p>
          <a:p>
            <a:endParaRPr lang="en-US" sz="2400" dirty="0"/>
          </a:p>
          <a:p>
            <a:r>
              <a:rPr lang="en-US" sz="2400" dirty="0"/>
              <a:t>Again, are there variations that should be excluded?</a:t>
            </a:r>
          </a:p>
        </p:txBody>
      </p:sp>
    </p:spTree>
    <p:extLst>
      <p:ext uri="{BB962C8B-B14F-4D97-AF65-F5344CB8AC3E}">
        <p14:creationId xmlns:p14="http://schemas.microsoft.com/office/powerpoint/2010/main" val="19960850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424DB1-3C20-AA0D-3AF0-ADCAF295530B}"/>
              </a:ext>
            </a:extLst>
          </p:cNvPr>
          <p:cNvSpPr>
            <a:spLocks noGrp="1"/>
          </p:cNvSpPr>
          <p:nvPr>
            <p:ph type="title"/>
          </p:nvPr>
        </p:nvSpPr>
        <p:spPr/>
        <p:txBody>
          <a:bodyPr/>
          <a:lstStyle/>
          <a:p>
            <a:r>
              <a:rPr lang="en-US" b="1" dirty="0"/>
              <a:t>Outcomes</a:t>
            </a:r>
            <a:r>
              <a:rPr lang="en-US" dirty="0"/>
              <a:t>:</a:t>
            </a:r>
          </a:p>
        </p:txBody>
      </p:sp>
      <p:sp>
        <p:nvSpPr>
          <p:cNvPr id="5" name="Content Placeholder 4">
            <a:extLst>
              <a:ext uri="{FF2B5EF4-FFF2-40B4-BE49-F238E27FC236}">
                <a16:creationId xmlns:a16="http://schemas.microsoft.com/office/drawing/2014/main" id="{FAD57AB4-7D67-57A9-F0C2-79DB6E21DC45}"/>
              </a:ext>
            </a:extLst>
          </p:cNvPr>
          <p:cNvSpPr>
            <a:spLocks noGrp="1"/>
          </p:cNvSpPr>
          <p:nvPr>
            <p:ph idx="1"/>
          </p:nvPr>
        </p:nvSpPr>
        <p:spPr>
          <a:xfrm>
            <a:off x="375138" y="2321169"/>
            <a:ext cx="8393724" cy="3698631"/>
          </a:xfrm>
        </p:spPr>
        <p:txBody>
          <a:bodyPr>
            <a:normAutofit/>
          </a:bodyPr>
          <a:lstStyle/>
          <a:p>
            <a:r>
              <a:rPr lang="en-US" dirty="0"/>
              <a:t>Be specific and aim for the most important outcomes. They can be </a:t>
            </a:r>
          </a:p>
          <a:p>
            <a:pPr lvl="1"/>
            <a:r>
              <a:rPr lang="en-US" dirty="0"/>
              <a:t>patient-reported (e.g., pain, function, quality of life)</a:t>
            </a:r>
          </a:p>
          <a:p>
            <a:pPr lvl="1"/>
            <a:r>
              <a:rPr lang="en-US" dirty="0"/>
              <a:t>clinical outcomes (e.g., nonunion, complications, reoperation, death). </a:t>
            </a:r>
          </a:p>
          <a:p>
            <a:pPr lvl="1"/>
            <a:endParaRPr lang="en-US" dirty="0"/>
          </a:p>
          <a:p>
            <a:r>
              <a:rPr lang="en-US" dirty="0"/>
              <a:t>List the primary outcome of interest first; this outcome provides the focus for your study, the data collection, and the sample-size estimate. </a:t>
            </a:r>
          </a:p>
          <a:p>
            <a:endParaRPr lang="en-US" dirty="0"/>
          </a:p>
          <a:p>
            <a:r>
              <a:rPr lang="en-US" dirty="0"/>
              <a:t>Then list secondary outcomes that might provide valuable contributions to your overall study results</a:t>
            </a:r>
          </a:p>
        </p:txBody>
      </p:sp>
    </p:spTree>
    <p:extLst>
      <p:ext uri="{BB962C8B-B14F-4D97-AF65-F5344CB8AC3E}">
        <p14:creationId xmlns:p14="http://schemas.microsoft.com/office/powerpoint/2010/main" val="16264319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23282-4078-700F-8350-C1F1F9D99CC2}"/>
              </a:ext>
            </a:extLst>
          </p:cNvPr>
          <p:cNvSpPr>
            <a:spLocks noGrp="1"/>
          </p:cNvSpPr>
          <p:nvPr>
            <p:ph type="title"/>
          </p:nvPr>
        </p:nvSpPr>
        <p:spPr>
          <a:xfrm>
            <a:off x="409661" y="469575"/>
            <a:ext cx="8324678" cy="706964"/>
          </a:xfrm>
        </p:spPr>
        <p:txBody>
          <a:bodyPr/>
          <a:lstStyle/>
          <a:p>
            <a:r>
              <a:rPr lang="en-US" sz="2400" b="1" dirty="0"/>
              <a:t>Example of a PICO (Patients, Intervention, Comparator, Outcomes) table for formulating a study question</a:t>
            </a:r>
          </a:p>
        </p:txBody>
      </p:sp>
      <p:graphicFrame>
        <p:nvGraphicFramePr>
          <p:cNvPr id="4" name="Table 4">
            <a:extLst>
              <a:ext uri="{FF2B5EF4-FFF2-40B4-BE49-F238E27FC236}">
                <a16:creationId xmlns:a16="http://schemas.microsoft.com/office/drawing/2014/main" id="{D28B7A51-F16D-6F6F-DF24-6458043D585C}"/>
              </a:ext>
            </a:extLst>
          </p:cNvPr>
          <p:cNvGraphicFramePr>
            <a:graphicFrameLocks noGrp="1"/>
          </p:cNvGraphicFramePr>
          <p:nvPr>
            <p:ph idx="1"/>
            <p:extLst>
              <p:ext uri="{D42A27DB-BD31-4B8C-83A1-F6EECF244321}">
                <p14:modId xmlns:p14="http://schemas.microsoft.com/office/powerpoint/2010/main" val="2112041436"/>
              </p:ext>
            </p:extLst>
          </p:nvPr>
        </p:nvGraphicFramePr>
        <p:xfrm>
          <a:off x="317241" y="1234798"/>
          <a:ext cx="8528178" cy="5584521"/>
        </p:xfrm>
        <a:graphic>
          <a:graphicData uri="http://schemas.openxmlformats.org/drawingml/2006/table">
            <a:tbl>
              <a:tblPr firstRow="1" bandRow="1">
                <a:tableStyleId>{5C22544A-7EE6-4342-B048-85BDC9FD1C3A}</a:tableStyleId>
              </a:tblPr>
              <a:tblGrid>
                <a:gridCol w="2842726">
                  <a:extLst>
                    <a:ext uri="{9D8B030D-6E8A-4147-A177-3AD203B41FA5}">
                      <a16:colId xmlns:a16="http://schemas.microsoft.com/office/drawing/2014/main" val="1218405533"/>
                    </a:ext>
                  </a:extLst>
                </a:gridCol>
                <a:gridCol w="2842726">
                  <a:extLst>
                    <a:ext uri="{9D8B030D-6E8A-4147-A177-3AD203B41FA5}">
                      <a16:colId xmlns:a16="http://schemas.microsoft.com/office/drawing/2014/main" val="1135355997"/>
                    </a:ext>
                  </a:extLst>
                </a:gridCol>
                <a:gridCol w="2842726">
                  <a:extLst>
                    <a:ext uri="{9D8B030D-6E8A-4147-A177-3AD203B41FA5}">
                      <a16:colId xmlns:a16="http://schemas.microsoft.com/office/drawing/2014/main" val="3851362338"/>
                    </a:ext>
                  </a:extLst>
                </a:gridCol>
              </a:tblGrid>
              <a:tr h="298354">
                <a:tc>
                  <a:txBody>
                    <a:bodyPr/>
                    <a:lstStyle/>
                    <a:p>
                      <a:endParaRPr lang="en-US" sz="1400" dirty="0"/>
                    </a:p>
                  </a:txBody>
                  <a:tcPr/>
                </a:tc>
                <a:tc>
                  <a:txBody>
                    <a:bodyPr/>
                    <a:lstStyle/>
                    <a:p>
                      <a:r>
                        <a:rPr lang="en-US" sz="1400" dirty="0"/>
                        <a:t>Inclusion</a:t>
                      </a:r>
                    </a:p>
                  </a:txBody>
                  <a:tcPr/>
                </a:tc>
                <a:tc>
                  <a:txBody>
                    <a:bodyPr/>
                    <a:lstStyle/>
                    <a:p>
                      <a:r>
                        <a:rPr lang="en-US" sz="1400" dirty="0"/>
                        <a:t>Exclusion</a:t>
                      </a:r>
                    </a:p>
                  </a:txBody>
                  <a:tcPr/>
                </a:tc>
                <a:extLst>
                  <a:ext uri="{0D108BD9-81ED-4DB2-BD59-A6C34878D82A}">
                    <a16:rowId xmlns:a16="http://schemas.microsoft.com/office/drawing/2014/main" val="1478846997"/>
                  </a:ext>
                </a:extLst>
              </a:tr>
              <a:tr h="1529731">
                <a:tc>
                  <a:txBody>
                    <a:bodyPr/>
                    <a:lstStyle/>
                    <a:p>
                      <a:r>
                        <a:rPr lang="en-US" sz="1400" b="1" dirty="0"/>
                        <a:t>Patients</a:t>
                      </a:r>
                    </a:p>
                    <a:p>
                      <a:r>
                        <a:rPr lang="en-US" sz="1400" dirty="0"/>
                        <a:t>What patient group do you want to include?</a:t>
                      </a:r>
                    </a:p>
                  </a:txBody>
                  <a:tcPr/>
                </a:tc>
                <a:tc>
                  <a:txBody>
                    <a:bodyPr/>
                    <a:lstStyle/>
                    <a:p>
                      <a:r>
                        <a:rPr lang="en-US" sz="1400" dirty="0"/>
                        <a:t>Symptomatic adults with</a:t>
                      </a:r>
                    </a:p>
                    <a:p>
                      <a:r>
                        <a:rPr lang="en-US" sz="1400" dirty="0"/>
                        <a:t>cervical myelopathy</a:t>
                      </a:r>
                    </a:p>
                    <a:p>
                      <a:r>
                        <a:rPr lang="en-US" sz="1400" dirty="0"/>
                        <a:t>due to spondylosis</a:t>
                      </a:r>
                    </a:p>
                  </a:txBody>
                  <a:tcPr/>
                </a:tc>
                <a:tc>
                  <a:txBody>
                    <a:bodyPr/>
                    <a:lstStyle/>
                    <a:p>
                      <a:r>
                        <a:rPr lang="en-US" sz="1400" dirty="0"/>
                        <a:t>Patients under 18 years of age</a:t>
                      </a:r>
                    </a:p>
                    <a:p>
                      <a:r>
                        <a:rPr lang="en-US" sz="1400" dirty="0"/>
                        <a:t>• Ossification of the posterior</a:t>
                      </a:r>
                    </a:p>
                    <a:p>
                      <a:r>
                        <a:rPr lang="en-US" sz="1400" dirty="0"/>
                        <a:t>longitudinal ligament (OPLL)</a:t>
                      </a:r>
                    </a:p>
                    <a:p>
                      <a:r>
                        <a:rPr lang="en-US" sz="1400" dirty="0"/>
                        <a:t>• Tumor</a:t>
                      </a:r>
                    </a:p>
                    <a:p>
                      <a:r>
                        <a:rPr lang="en-US" sz="1400" dirty="0"/>
                        <a:t>• Trauma</a:t>
                      </a:r>
                    </a:p>
                    <a:p>
                      <a:r>
                        <a:rPr lang="en-US" sz="1400" dirty="0"/>
                        <a:t>• Infection</a:t>
                      </a:r>
                    </a:p>
                    <a:p>
                      <a:r>
                        <a:rPr lang="en-US" sz="1400" dirty="0"/>
                        <a:t>• Deformity</a:t>
                      </a:r>
                    </a:p>
                  </a:txBody>
                  <a:tcPr/>
                </a:tc>
                <a:extLst>
                  <a:ext uri="{0D108BD9-81ED-4DB2-BD59-A6C34878D82A}">
                    <a16:rowId xmlns:a16="http://schemas.microsoft.com/office/drawing/2014/main" val="1141242865"/>
                  </a:ext>
                </a:extLst>
              </a:tr>
              <a:tr h="951561">
                <a:tc>
                  <a:txBody>
                    <a:bodyPr/>
                    <a:lstStyle/>
                    <a:p>
                      <a:r>
                        <a:rPr lang="en-US" sz="1400" b="1" dirty="0"/>
                        <a:t>Intervention</a:t>
                      </a:r>
                    </a:p>
                    <a:p>
                      <a:r>
                        <a:rPr lang="en-US" sz="1400" dirty="0"/>
                        <a:t>What surgical treatment, procedure, or implants are you interested in?</a:t>
                      </a:r>
                    </a:p>
                  </a:txBody>
                  <a:tcPr/>
                </a:tc>
                <a:tc>
                  <a:txBody>
                    <a:bodyPr/>
                    <a:lstStyle/>
                    <a:p>
                      <a:r>
                        <a:rPr lang="en-US" sz="1400" dirty="0"/>
                        <a:t>Cervical laminoplasty</a:t>
                      </a:r>
                    </a:p>
                  </a:txBody>
                  <a:tcPr/>
                </a:tc>
                <a:tc>
                  <a:txBody>
                    <a:bodyPr/>
                    <a:lstStyle/>
                    <a:p>
                      <a:endParaRPr lang="en-US" sz="1400"/>
                    </a:p>
                  </a:txBody>
                  <a:tcPr/>
                </a:tc>
                <a:extLst>
                  <a:ext uri="{0D108BD9-81ED-4DB2-BD59-A6C34878D82A}">
                    <a16:rowId xmlns:a16="http://schemas.microsoft.com/office/drawing/2014/main" val="2359123411"/>
                  </a:ext>
                </a:extLst>
              </a:tr>
              <a:tr h="706030">
                <a:tc>
                  <a:txBody>
                    <a:bodyPr/>
                    <a:lstStyle/>
                    <a:p>
                      <a:r>
                        <a:rPr lang="en-US" sz="1400" b="1" dirty="0"/>
                        <a:t>Comparison</a:t>
                      </a:r>
                    </a:p>
                    <a:p>
                      <a:r>
                        <a:rPr lang="en-US" sz="1400" dirty="0"/>
                        <a:t>What is the comparison treatment?</a:t>
                      </a:r>
                    </a:p>
                  </a:txBody>
                  <a:tcPr/>
                </a:tc>
                <a:tc>
                  <a:txBody>
                    <a:bodyPr/>
                    <a:lstStyle/>
                    <a:p>
                      <a:r>
                        <a:rPr lang="en-US" sz="1400" dirty="0"/>
                        <a:t>Cervical laminectomy</a:t>
                      </a:r>
                    </a:p>
                    <a:p>
                      <a:r>
                        <a:rPr lang="en-US" sz="1400" dirty="0"/>
                        <a:t>and fusion</a:t>
                      </a:r>
                    </a:p>
                  </a:txBody>
                  <a:tcPr/>
                </a:tc>
                <a:tc>
                  <a:txBody>
                    <a:bodyPr/>
                    <a:lstStyle/>
                    <a:p>
                      <a:endParaRPr lang="en-US" sz="1400"/>
                    </a:p>
                  </a:txBody>
                  <a:tcPr/>
                </a:tc>
                <a:extLst>
                  <a:ext uri="{0D108BD9-81ED-4DB2-BD59-A6C34878D82A}">
                    <a16:rowId xmlns:a16="http://schemas.microsoft.com/office/drawing/2014/main" val="1807373303"/>
                  </a:ext>
                </a:extLst>
              </a:tr>
              <a:tr h="1941582">
                <a:tc>
                  <a:txBody>
                    <a:bodyPr/>
                    <a:lstStyle/>
                    <a:p>
                      <a:r>
                        <a:rPr lang="en-US" sz="1400" b="1" dirty="0"/>
                        <a:t>Outcomes</a:t>
                      </a:r>
                    </a:p>
                    <a:p>
                      <a:r>
                        <a:rPr lang="en-US" sz="1400" dirty="0"/>
                        <a:t>What outcomes are you interested in (e.g., pain, function)?</a:t>
                      </a:r>
                    </a:p>
                  </a:txBody>
                  <a:tcPr/>
                </a:tc>
                <a:tc>
                  <a:txBody>
                    <a:bodyPr/>
                    <a:lstStyle/>
                    <a:p>
                      <a:r>
                        <a:rPr lang="en-US" sz="1400" dirty="0"/>
                        <a:t>• Japanese </a:t>
                      </a:r>
                      <a:r>
                        <a:rPr lang="en-US" sz="1400" dirty="0" err="1"/>
                        <a:t>Orthopaedic</a:t>
                      </a:r>
                      <a:r>
                        <a:rPr lang="en-US" sz="1400" dirty="0"/>
                        <a:t> Association (JOA)  recovery rate (primary outcome)</a:t>
                      </a:r>
                    </a:p>
                    <a:p>
                      <a:r>
                        <a:rPr lang="en-US" sz="1400" dirty="0"/>
                        <a:t>• Neck Disability Index (NDI)</a:t>
                      </a:r>
                    </a:p>
                    <a:p>
                      <a:r>
                        <a:rPr lang="en-US" sz="1400" dirty="0"/>
                        <a:t>• Neck or arm pain</a:t>
                      </a:r>
                    </a:p>
                    <a:p>
                      <a:r>
                        <a:rPr lang="en-US" sz="1400" dirty="0"/>
                        <a:t>• SF-36</a:t>
                      </a:r>
                    </a:p>
                    <a:p>
                      <a:r>
                        <a:rPr lang="en-US" sz="1400" dirty="0"/>
                        <a:t>• Complications, including CSF leakage, </a:t>
                      </a:r>
                      <a:r>
                        <a:rPr lang="en-US" sz="1400" dirty="0" err="1"/>
                        <a:t>dural</a:t>
                      </a:r>
                      <a:r>
                        <a:rPr lang="en-US" sz="1400" dirty="0"/>
                        <a:t> tear, and C5 palsy</a:t>
                      </a:r>
                    </a:p>
                  </a:txBody>
                  <a:tcPr/>
                </a:tc>
                <a:tc>
                  <a:txBody>
                    <a:bodyPr/>
                    <a:lstStyle/>
                    <a:p>
                      <a:r>
                        <a:rPr lang="en-US" sz="1400" dirty="0"/>
                        <a:t>• Radiographic outcomes</a:t>
                      </a:r>
                    </a:p>
                    <a:p>
                      <a:r>
                        <a:rPr lang="en-US" sz="1400" dirty="0"/>
                        <a:t>• Economic, cost-effectiveness</a:t>
                      </a:r>
                    </a:p>
                  </a:txBody>
                  <a:tcPr/>
                </a:tc>
                <a:extLst>
                  <a:ext uri="{0D108BD9-81ED-4DB2-BD59-A6C34878D82A}">
                    <a16:rowId xmlns:a16="http://schemas.microsoft.com/office/drawing/2014/main" val="3468481905"/>
                  </a:ext>
                </a:extLst>
              </a:tr>
            </a:tbl>
          </a:graphicData>
        </a:graphic>
      </p:graphicFrame>
    </p:spTree>
    <p:extLst>
      <p:ext uri="{BB962C8B-B14F-4D97-AF65-F5344CB8AC3E}">
        <p14:creationId xmlns:p14="http://schemas.microsoft.com/office/powerpoint/2010/main" val="6300088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FEB3-F5C5-B407-0A41-88138EB54F73}"/>
              </a:ext>
            </a:extLst>
          </p:cNvPr>
          <p:cNvSpPr>
            <a:spLocks noGrp="1"/>
          </p:cNvSpPr>
          <p:nvPr>
            <p:ph type="title"/>
          </p:nvPr>
        </p:nvSpPr>
        <p:spPr>
          <a:xfrm>
            <a:off x="866214" y="973668"/>
            <a:ext cx="7128923" cy="706964"/>
          </a:xfrm>
        </p:spPr>
        <p:txBody>
          <a:bodyPr/>
          <a:lstStyle/>
          <a:p>
            <a:r>
              <a:rPr lang="en-US" sz="2800" b="1" dirty="0"/>
              <a:t>Step 4: Refine Study Question and Conduct Preliminary Literature Search</a:t>
            </a:r>
          </a:p>
        </p:txBody>
      </p:sp>
      <p:sp>
        <p:nvSpPr>
          <p:cNvPr id="3" name="Content Placeholder 2">
            <a:extLst>
              <a:ext uri="{FF2B5EF4-FFF2-40B4-BE49-F238E27FC236}">
                <a16:creationId xmlns:a16="http://schemas.microsoft.com/office/drawing/2014/main" id="{D25088FE-C41E-F762-5902-BD18531421C1}"/>
              </a:ext>
            </a:extLst>
          </p:cNvPr>
          <p:cNvSpPr>
            <a:spLocks noGrp="1"/>
          </p:cNvSpPr>
          <p:nvPr>
            <p:ph idx="1"/>
          </p:nvPr>
        </p:nvSpPr>
        <p:spPr>
          <a:xfrm>
            <a:off x="422032" y="2321169"/>
            <a:ext cx="8346830" cy="4067907"/>
          </a:xfrm>
        </p:spPr>
        <p:txBody>
          <a:bodyPr>
            <a:normAutofit/>
          </a:bodyPr>
          <a:lstStyle/>
          <a:p>
            <a:r>
              <a:rPr lang="en-US" dirty="0"/>
              <a:t>Now you can use your completed PICO table to refine your study question and to conduct a quick preliminary literature search. </a:t>
            </a:r>
          </a:p>
          <a:p>
            <a:endParaRPr lang="en-US" dirty="0"/>
          </a:p>
          <a:p>
            <a:r>
              <a:rPr lang="en-US" b="1" dirty="0"/>
              <a:t>It is important to find out </a:t>
            </a:r>
          </a:p>
          <a:p>
            <a:pPr lvl="1"/>
            <a:r>
              <a:rPr lang="en-US" dirty="0"/>
              <a:t>what is currently known and not known about your research topic</a:t>
            </a:r>
          </a:p>
          <a:p>
            <a:pPr lvl="1"/>
            <a:r>
              <a:rPr lang="en-US" dirty="0"/>
              <a:t>what has already been published on this topic</a:t>
            </a:r>
          </a:p>
          <a:p>
            <a:pPr lvl="1"/>
            <a:r>
              <a:rPr lang="en-US" dirty="0"/>
              <a:t>what gaps exist that your research can fill</a:t>
            </a:r>
          </a:p>
          <a:p>
            <a:pPr lvl="2"/>
            <a:r>
              <a:rPr lang="en-US" dirty="0"/>
              <a:t>a type of intervention that has not been studied</a:t>
            </a:r>
          </a:p>
          <a:p>
            <a:pPr lvl="2"/>
            <a:r>
              <a:rPr lang="en-US" dirty="0"/>
              <a:t>a particular group of patients who have not previously been included in studies</a:t>
            </a:r>
          </a:p>
          <a:p>
            <a:pPr lvl="2"/>
            <a:r>
              <a:rPr lang="en-US" dirty="0"/>
              <a:t>an outcome that has not been measured but is important to patients. </a:t>
            </a:r>
          </a:p>
          <a:p>
            <a:endParaRPr lang="en-US" dirty="0"/>
          </a:p>
        </p:txBody>
      </p:sp>
    </p:spTree>
    <p:extLst>
      <p:ext uri="{BB962C8B-B14F-4D97-AF65-F5344CB8AC3E}">
        <p14:creationId xmlns:p14="http://schemas.microsoft.com/office/powerpoint/2010/main" val="4231548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FD101D-36D3-413D-1CEA-B89A1E99708F}"/>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879CA8E8-42B5-4FA2-156E-4622D83393D3}"/>
              </a:ext>
            </a:extLst>
          </p:cNvPr>
          <p:cNvSpPr>
            <a:spLocks noGrp="1"/>
          </p:cNvSpPr>
          <p:nvPr>
            <p:ph idx="1"/>
          </p:nvPr>
        </p:nvSpPr>
        <p:spPr>
          <a:xfrm>
            <a:off x="398585" y="2368061"/>
            <a:ext cx="8405446" cy="3938953"/>
          </a:xfrm>
        </p:spPr>
        <p:txBody>
          <a:bodyPr>
            <a:normAutofit/>
          </a:bodyPr>
          <a:lstStyle/>
          <a:p>
            <a:r>
              <a:rPr lang="en-US" sz="2400" dirty="0"/>
              <a:t>This initial literature search helps you hone your study question further and may help you determine if it is realistic to answer in a single, focused study.</a:t>
            </a:r>
          </a:p>
          <a:p>
            <a:endParaRPr lang="en-US" sz="2400" dirty="0"/>
          </a:p>
          <a:p>
            <a:r>
              <a:rPr lang="en-US" sz="2400" dirty="0"/>
              <a:t>The PICO framework is also helpful for getting feedback from potential co-investigators/colleagues to further refine your study question.</a:t>
            </a:r>
          </a:p>
          <a:p>
            <a:endParaRPr lang="en-US" sz="2400" dirty="0"/>
          </a:p>
        </p:txBody>
      </p:sp>
    </p:spTree>
    <p:extLst>
      <p:ext uri="{BB962C8B-B14F-4D97-AF65-F5344CB8AC3E}">
        <p14:creationId xmlns:p14="http://schemas.microsoft.com/office/powerpoint/2010/main" val="18512342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D095E8-1F4A-8EEF-DD8F-84C465D1DE43}"/>
              </a:ext>
            </a:extLst>
          </p:cNvPr>
          <p:cNvSpPr>
            <a:spLocks noGrp="1"/>
          </p:cNvSpPr>
          <p:nvPr>
            <p:ph type="title"/>
          </p:nvPr>
        </p:nvSpPr>
        <p:spPr/>
        <p:txBody>
          <a:bodyPr/>
          <a:lstStyle/>
          <a:p>
            <a:r>
              <a:rPr lang="en-US" b="1" dirty="0"/>
              <a:t>Step 5: Consider Additional Questions</a:t>
            </a:r>
          </a:p>
        </p:txBody>
      </p:sp>
      <p:sp>
        <p:nvSpPr>
          <p:cNvPr id="5" name="Content Placeholder 4">
            <a:extLst>
              <a:ext uri="{FF2B5EF4-FFF2-40B4-BE49-F238E27FC236}">
                <a16:creationId xmlns:a16="http://schemas.microsoft.com/office/drawing/2014/main" id="{CF7FBA6A-E6F5-F1F5-CFB8-84975597C8A5}"/>
              </a:ext>
            </a:extLst>
          </p:cNvPr>
          <p:cNvSpPr>
            <a:spLocks noGrp="1"/>
          </p:cNvSpPr>
          <p:nvPr>
            <p:ph idx="1"/>
          </p:nvPr>
        </p:nvSpPr>
        <p:spPr>
          <a:xfrm>
            <a:off x="328245" y="2332891"/>
            <a:ext cx="8546123" cy="4161693"/>
          </a:xfrm>
        </p:spPr>
        <p:txBody>
          <a:bodyPr>
            <a:normAutofit fontScale="92500"/>
          </a:bodyPr>
          <a:lstStyle/>
          <a:p>
            <a:r>
              <a:rPr lang="en-US" dirty="0"/>
              <a:t>By this point, you should have not only a solid study question, but at least a preliminary idea of how you might approach answering it, and there are some additional questions to consider for another round of refinement.</a:t>
            </a:r>
          </a:p>
          <a:p>
            <a:endParaRPr lang="en-US" dirty="0"/>
          </a:p>
          <a:p>
            <a:r>
              <a:rPr lang="en-US" b="1" dirty="0"/>
              <a:t>To be more specific in your study focus, consider these additional questions:</a:t>
            </a:r>
          </a:p>
          <a:p>
            <a:pPr lvl="1"/>
            <a:r>
              <a:rPr lang="en-US" dirty="0"/>
              <a:t>What might constitute a clinically meaningful improvement?</a:t>
            </a:r>
          </a:p>
          <a:p>
            <a:pPr lvl="1"/>
            <a:r>
              <a:rPr lang="en-US" dirty="0"/>
              <a:t>What time frame will be important? Are you looking at outcomes that are short-term or long-term to evaluate the effects?</a:t>
            </a:r>
          </a:p>
          <a:p>
            <a:pPr lvl="1"/>
            <a:r>
              <a:rPr lang="en-US" dirty="0"/>
              <a:t>Is there a specific hypothesis that you would like to test?</a:t>
            </a:r>
          </a:p>
          <a:p>
            <a:pPr lvl="1"/>
            <a:endParaRPr lang="en-US" dirty="0"/>
          </a:p>
          <a:p>
            <a:r>
              <a:rPr lang="en-US" dirty="0"/>
              <a:t>After considering the questions above, you can refine your study question further (►Table 3).</a:t>
            </a:r>
          </a:p>
        </p:txBody>
      </p:sp>
    </p:spTree>
    <p:extLst>
      <p:ext uri="{BB962C8B-B14F-4D97-AF65-F5344CB8AC3E}">
        <p14:creationId xmlns:p14="http://schemas.microsoft.com/office/powerpoint/2010/main" val="39154297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077FB-03E0-626E-E5C4-C2BE3F98C4D4}"/>
              </a:ext>
            </a:extLst>
          </p:cNvPr>
          <p:cNvSpPr>
            <a:spLocks noGrp="1"/>
          </p:cNvSpPr>
          <p:nvPr>
            <p:ph type="title"/>
          </p:nvPr>
        </p:nvSpPr>
        <p:spPr/>
        <p:txBody>
          <a:bodyPr/>
          <a:lstStyle/>
          <a:p>
            <a:r>
              <a:rPr lang="en-US" b="1" dirty="0"/>
              <a:t>Table 3: Final study question</a:t>
            </a:r>
          </a:p>
        </p:txBody>
      </p:sp>
      <p:graphicFrame>
        <p:nvGraphicFramePr>
          <p:cNvPr id="4" name="Table 4">
            <a:extLst>
              <a:ext uri="{FF2B5EF4-FFF2-40B4-BE49-F238E27FC236}">
                <a16:creationId xmlns:a16="http://schemas.microsoft.com/office/drawing/2014/main" id="{2A714A6A-FD83-DFA8-93DB-1CE789380D73}"/>
              </a:ext>
            </a:extLst>
          </p:cNvPr>
          <p:cNvGraphicFramePr>
            <a:graphicFrameLocks noGrp="1"/>
          </p:cNvGraphicFramePr>
          <p:nvPr>
            <p:ph idx="1"/>
            <p:extLst>
              <p:ext uri="{D42A27DB-BD31-4B8C-83A1-F6EECF244321}">
                <p14:modId xmlns:p14="http://schemas.microsoft.com/office/powerpoint/2010/main" val="1809543612"/>
              </p:ext>
            </p:extLst>
          </p:nvPr>
        </p:nvGraphicFramePr>
        <p:xfrm>
          <a:off x="468923" y="2603500"/>
          <a:ext cx="8288215" cy="3574562"/>
        </p:xfrm>
        <a:graphic>
          <a:graphicData uri="http://schemas.openxmlformats.org/drawingml/2006/table">
            <a:tbl>
              <a:tblPr firstRow="1" bandRow="1">
                <a:tableStyleId>{5C22544A-7EE6-4342-B048-85BDC9FD1C3A}</a:tableStyleId>
              </a:tblPr>
              <a:tblGrid>
                <a:gridCol w="8288215">
                  <a:extLst>
                    <a:ext uri="{9D8B030D-6E8A-4147-A177-3AD203B41FA5}">
                      <a16:colId xmlns:a16="http://schemas.microsoft.com/office/drawing/2014/main" val="4271625110"/>
                    </a:ext>
                  </a:extLst>
                </a:gridCol>
              </a:tblGrid>
              <a:tr h="3574562">
                <a:tc>
                  <a:txBody>
                    <a:bodyPr/>
                    <a:lstStyle/>
                    <a:p>
                      <a:r>
                        <a:rPr lang="en-US" dirty="0"/>
                        <a:t>In symptomatic adults with cervical myelopathy due to spondylosis, does laminoplasty improve the severity of myelopathy (as measured by the JOA recovery rate) compared with laminectomy and fusion at 12 months? </a:t>
                      </a:r>
                    </a:p>
                    <a:p>
                      <a:endParaRPr lang="en-US" dirty="0"/>
                    </a:p>
                    <a:p>
                      <a:r>
                        <a:rPr lang="en-US" i="1" dirty="0"/>
                        <a:t>or, more specifically </a:t>
                      </a:r>
                    </a:p>
                    <a:p>
                      <a:endParaRPr lang="en-US" dirty="0"/>
                    </a:p>
                    <a:p>
                      <a:r>
                        <a:rPr lang="en-US" dirty="0"/>
                        <a:t>In symptomatic adults with cervical myelopathy due to spondylosis, does laminoplasty lead to a minimum 75% JOA recovery rate (from baseline to 12 months) more frequently than after laminectomy and fusion?</a:t>
                      </a:r>
                    </a:p>
                  </a:txBody>
                  <a:tcPr/>
                </a:tc>
                <a:extLst>
                  <a:ext uri="{0D108BD9-81ED-4DB2-BD59-A6C34878D82A}">
                    <a16:rowId xmlns:a16="http://schemas.microsoft.com/office/drawing/2014/main" val="3353256401"/>
                  </a:ext>
                </a:extLst>
              </a:tr>
            </a:tbl>
          </a:graphicData>
        </a:graphic>
      </p:graphicFrame>
    </p:spTree>
    <p:extLst>
      <p:ext uri="{BB962C8B-B14F-4D97-AF65-F5344CB8AC3E}">
        <p14:creationId xmlns:p14="http://schemas.microsoft.com/office/powerpoint/2010/main" val="1476965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E47C3-BE33-494D-8F4E-D6EA4D7A4B00}"/>
              </a:ext>
            </a:extLst>
          </p:cNvPr>
          <p:cNvSpPr>
            <a:spLocks noGrp="1"/>
          </p:cNvSpPr>
          <p:nvPr>
            <p:ph type="title"/>
          </p:nvPr>
        </p:nvSpPr>
        <p:spPr>
          <a:xfrm>
            <a:off x="300067" y="657145"/>
            <a:ext cx="7703355" cy="706964"/>
          </a:xfrm>
        </p:spPr>
        <p:txBody>
          <a:bodyPr/>
          <a:lstStyle/>
          <a:p>
            <a:r>
              <a:rPr lang="en-US" b="1" dirty="0"/>
              <a:t>Step 6: Perform a More Complete Literature Search</a:t>
            </a:r>
          </a:p>
        </p:txBody>
      </p:sp>
      <p:sp>
        <p:nvSpPr>
          <p:cNvPr id="3" name="Content Placeholder 2">
            <a:extLst>
              <a:ext uri="{FF2B5EF4-FFF2-40B4-BE49-F238E27FC236}">
                <a16:creationId xmlns:a16="http://schemas.microsoft.com/office/drawing/2014/main" id="{54895543-D0F7-9558-DEFF-5DBF2A4B3EBE}"/>
              </a:ext>
            </a:extLst>
          </p:cNvPr>
          <p:cNvSpPr>
            <a:spLocks noGrp="1"/>
          </p:cNvSpPr>
          <p:nvPr>
            <p:ph idx="1"/>
          </p:nvPr>
        </p:nvSpPr>
        <p:spPr/>
        <p:txBody>
          <a:bodyPr>
            <a:normAutofit/>
          </a:bodyPr>
          <a:lstStyle/>
          <a:p>
            <a:r>
              <a:rPr lang="en-US" dirty="0"/>
              <a:t>Now that you have created a clear, focused, answerable study question and a PICO table as the framework for your study, you can proceed to a more complete literature search. </a:t>
            </a:r>
          </a:p>
          <a:p>
            <a:endParaRPr lang="en-US" dirty="0"/>
          </a:p>
          <a:p>
            <a:r>
              <a:rPr lang="en-US" dirty="0"/>
              <a:t>It is important to solidify your understanding of </a:t>
            </a:r>
          </a:p>
          <a:p>
            <a:pPr lvl="1"/>
            <a:r>
              <a:rPr lang="en-US" dirty="0"/>
              <a:t>what is known about your research topic</a:t>
            </a:r>
          </a:p>
          <a:p>
            <a:pPr lvl="1"/>
            <a:r>
              <a:rPr lang="en-US" dirty="0"/>
              <a:t>what gaps in knowledge need to be filled</a:t>
            </a:r>
          </a:p>
          <a:p>
            <a:pPr lvl="1"/>
            <a:r>
              <a:rPr lang="en-US" dirty="0"/>
              <a:t>what is the best study design to answer your study question. </a:t>
            </a:r>
          </a:p>
        </p:txBody>
      </p:sp>
    </p:spTree>
    <p:extLst>
      <p:ext uri="{BB962C8B-B14F-4D97-AF65-F5344CB8AC3E}">
        <p14:creationId xmlns:p14="http://schemas.microsoft.com/office/powerpoint/2010/main" val="647649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F012825-733A-4F53-990F-105B8A859B73}"/>
              </a:ext>
            </a:extLst>
          </p:cNvPr>
          <p:cNvSpPr>
            <a:spLocks noGrp="1" noChangeArrowheads="1"/>
          </p:cNvSpPr>
          <p:nvPr>
            <p:ph idx="1"/>
          </p:nvPr>
        </p:nvSpPr>
        <p:spPr>
          <a:xfrm>
            <a:off x="685800" y="2804160"/>
            <a:ext cx="7772400" cy="2834640"/>
          </a:xfrm>
        </p:spPr>
        <p:txBody>
          <a:bodyPr/>
          <a:lstStyle/>
          <a:p>
            <a:pPr>
              <a:buFontTx/>
              <a:buNone/>
            </a:pPr>
            <a:r>
              <a:rPr lang="en-GB" altLang="en-US" sz="3600" dirty="0"/>
              <a:t>	Measuring the happiness of everyone who eats green sweets</a:t>
            </a:r>
          </a:p>
        </p:txBody>
      </p:sp>
    </p:spTree>
    <p:extLst>
      <p:ext uri="{BB962C8B-B14F-4D97-AF65-F5344CB8AC3E}">
        <p14:creationId xmlns:p14="http://schemas.microsoft.com/office/powerpoint/2010/main" val="25712027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D2A9-B9D5-47D1-BA75-DECF52B8CD83}"/>
              </a:ext>
            </a:extLst>
          </p:cNvPr>
          <p:cNvSpPr>
            <a:spLocks noGrp="1"/>
          </p:cNvSpPr>
          <p:nvPr>
            <p:ph type="title"/>
          </p:nvPr>
        </p:nvSpPr>
        <p:spPr>
          <a:xfrm>
            <a:off x="866215" y="1227908"/>
            <a:ext cx="6571060" cy="504975"/>
          </a:xfrm>
          <a:solidFill>
            <a:schemeClr val="tx2">
              <a:lumMod val="40000"/>
              <a:lumOff val="60000"/>
            </a:schemeClr>
          </a:solidFill>
        </p:spPr>
        <p:txBody>
          <a:bodyPr>
            <a:normAutofit fontScale="90000"/>
          </a:bodyPr>
          <a:lstStyle/>
          <a:p>
            <a:pPr algn="ctr"/>
            <a:r>
              <a:rPr lang="en-US" b="1" dirty="0"/>
              <a:t>Assignment 1 (Group): </a:t>
            </a:r>
          </a:p>
        </p:txBody>
      </p:sp>
      <p:sp>
        <p:nvSpPr>
          <p:cNvPr id="3" name="Content Placeholder 2">
            <a:extLst>
              <a:ext uri="{FF2B5EF4-FFF2-40B4-BE49-F238E27FC236}">
                <a16:creationId xmlns:a16="http://schemas.microsoft.com/office/drawing/2014/main" id="{49FD6793-7E98-49AD-BE27-BAF4F7F85EFD}"/>
              </a:ext>
            </a:extLst>
          </p:cNvPr>
          <p:cNvSpPr>
            <a:spLocks noGrp="1"/>
          </p:cNvSpPr>
          <p:nvPr>
            <p:ph idx="1"/>
          </p:nvPr>
        </p:nvSpPr>
        <p:spPr/>
        <p:txBody>
          <a:bodyPr>
            <a:normAutofit/>
          </a:bodyPr>
          <a:lstStyle/>
          <a:p>
            <a:r>
              <a:rPr lang="en-US" b="1" dirty="0"/>
              <a:t>PICO format</a:t>
            </a:r>
            <a:r>
              <a:rPr lang="en-US" dirty="0"/>
              <a:t>: </a:t>
            </a:r>
            <a:r>
              <a:rPr lang="en-US" i="1" dirty="0"/>
              <a:t>Develop a focused clinical question using the PICO format on any epidemiological area of interest to you. Clearly articulate your clinical question.</a:t>
            </a:r>
          </a:p>
          <a:p>
            <a:endParaRPr lang="en-US" i="1" dirty="0"/>
          </a:p>
          <a:p>
            <a:r>
              <a:rPr lang="en-US" dirty="0"/>
              <a:t>The group should clearly designate one topic that is of greatest interest for further exploration. This area is to be developed into searchable question for further exploration </a:t>
            </a:r>
          </a:p>
          <a:p>
            <a:pPr marL="0" indent="0">
              <a:buNone/>
            </a:pPr>
            <a:endParaRPr lang="en-US" dirty="0"/>
          </a:p>
        </p:txBody>
      </p:sp>
    </p:spTree>
    <p:extLst>
      <p:ext uri="{BB962C8B-B14F-4D97-AF65-F5344CB8AC3E}">
        <p14:creationId xmlns:p14="http://schemas.microsoft.com/office/powerpoint/2010/main" val="1864187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26FD560-A8AD-4760-84AD-5F46DC71F701}"/>
              </a:ext>
            </a:extLst>
          </p:cNvPr>
          <p:cNvSpPr>
            <a:spLocks noGrp="1" noChangeArrowheads="1"/>
          </p:cNvSpPr>
          <p:nvPr>
            <p:ph idx="1"/>
          </p:nvPr>
        </p:nvSpPr>
        <p:spPr>
          <a:xfrm>
            <a:off x="685800" y="3117668"/>
            <a:ext cx="7772400" cy="2521131"/>
          </a:xfrm>
        </p:spPr>
        <p:txBody>
          <a:bodyPr/>
          <a:lstStyle/>
          <a:p>
            <a:pPr>
              <a:buFontTx/>
              <a:buNone/>
            </a:pPr>
            <a:r>
              <a:rPr lang="en-GB" altLang="en-US" sz="3600" dirty="0"/>
              <a:t>	Getting some of you to eat a green sweet and then measuring your happiness</a:t>
            </a:r>
          </a:p>
        </p:txBody>
      </p:sp>
    </p:spTree>
    <p:extLst>
      <p:ext uri="{BB962C8B-B14F-4D97-AF65-F5344CB8AC3E}">
        <p14:creationId xmlns:p14="http://schemas.microsoft.com/office/powerpoint/2010/main" val="683660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E63C8B4-DB56-47CB-927F-032BC20CF7A3}"/>
              </a:ext>
            </a:extLst>
          </p:cNvPr>
          <p:cNvSpPr>
            <a:spLocks noGrp="1" noChangeArrowheads="1"/>
          </p:cNvSpPr>
          <p:nvPr>
            <p:ph idx="1"/>
          </p:nvPr>
        </p:nvSpPr>
        <p:spPr>
          <a:xfrm>
            <a:off x="685800" y="3126376"/>
            <a:ext cx="7772400" cy="2512423"/>
          </a:xfrm>
        </p:spPr>
        <p:txBody>
          <a:bodyPr/>
          <a:lstStyle/>
          <a:p>
            <a:pPr>
              <a:buFontTx/>
              <a:buNone/>
            </a:pPr>
            <a:r>
              <a:rPr lang="en-GB" altLang="en-US" sz="3600" dirty="0"/>
              <a:t>	Measuring the happiness of a random sample of those who ate a green sweet, and those who did not</a:t>
            </a:r>
          </a:p>
        </p:txBody>
      </p:sp>
    </p:spTree>
    <p:extLst>
      <p:ext uri="{BB962C8B-B14F-4D97-AF65-F5344CB8AC3E}">
        <p14:creationId xmlns:p14="http://schemas.microsoft.com/office/powerpoint/2010/main" val="145997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92C3857-2512-4A6D-9F78-5AFC668DCF01}"/>
              </a:ext>
            </a:extLst>
          </p:cNvPr>
          <p:cNvSpPr>
            <a:spLocks noGrp="1" noChangeArrowheads="1"/>
          </p:cNvSpPr>
          <p:nvPr>
            <p:ph idx="1"/>
          </p:nvPr>
        </p:nvSpPr>
        <p:spPr>
          <a:xfrm>
            <a:off x="685800" y="3108960"/>
            <a:ext cx="7772400" cy="2529840"/>
          </a:xfrm>
        </p:spPr>
        <p:txBody>
          <a:bodyPr/>
          <a:lstStyle/>
          <a:p>
            <a:pPr>
              <a:buFontTx/>
              <a:buNone/>
            </a:pPr>
            <a:r>
              <a:rPr lang="en-GB" altLang="en-US" sz="3600" dirty="0"/>
              <a:t>	Getting some of you to eat a green sweet and some of you not to, and then measuring your happiness</a:t>
            </a:r>
          </a:p>
          <a:p>
            <a:endParaRPr lang="en-GB" altLang="en-US" sz="3600" dirty="0"/>
          </a:p>
        </p:txBody>
      </p:sp>
    </p:spTree>
    <p:extLst>
      <p:ext uri="{BB962C8B-B14F-4D97-AF65-F5344CB8AC3E}">
        <p14:creationId xmlns:p14="http://schemas.microsoft.com/office/powerpoint/2010/main" val="414833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D70A700-E0D9-41FE-9823-C1A200DF1353}"/>
              </a:ext>
            </a:extLst>
          </p:cNvPr>
          <p:cNvSpPr>
            <a:spLocks noGrp="1" noChangeArrowheads="1"/>
          </p:cNvSpPr>
          <p:nvPr>
            <p:ph idx="1"/>
          </p:nvPr>
        </p:nvSpPr>
        <p:spPr>
          <a:xfrm>
            <a:off x="685800" y="2298700"/>
            <a:ext cx="7772400" cy="2138363"/>
          </a:xfrm>
        </p:spPr>
        <p:txBody>
          <a:bodyPr>
            <a:normAutofit fontScale="85000" lnSpcReduction="10000"/>
          </a:bodyPr>
          <a:lstStyle/>
          <a:p>
            <a:pPr algn="ctr">
              <a:buFontTx/>
              <a:buNone/>
            </a:pPr>
            <a:r>
              <a:rPr lang="en-GB" altLang="en-US" sz="6000"/>
              <a:t>Do green sweets make people happy?</a:t>
            </a:r>
          </a:p>
        </p:txBody>
      </p:sp>
      <p:sp>
        <p:nvSpPr>
          <p:cNvPr id="521219" name="WordArt 3">
            <a:extLst>
              <a:ext uri="{FF2B5EF4-FFF2-40B4-BE49-F238E27FC236}">
                <a16:creationId xmlns:a16="http://schemas.microsoft.com/office/drawing/2014/main" id="{4A4AFB22-59C4-49AF-ABA2-0FF336C7FA0A}"/>
              </a:ext>
            </a:extLst>
          </p:cNvPr>
          <p:cNvSpPr>
            <a:spLocks noChangeArrowheads="1" noChangeShapeType="1" noTextEdit="1"/>
          </p:cNvSpPr>
          <p:nvPr/>
        </p:nvSpPr>
        <p:spPr bwMode="auto">
          <a:xfrm rot="-1047841">
            <a:off x="1331913" y="2179638"/>
            <a:ext cx="6122987" cy="1897062"/>
          </a:xfrm>
          <a:prstGeom prst="rect">
            <a:avLst/>
          </a:prstGeom>
        </p:spPr>
        <p:txBody>
          <a:bodyPr wrap="none" fromWordArt="1">
            <a:prstTxWarp prst="textCurveUp">
              <a:avLst>
                <a:gd name="adj" fmla="val 40356"/>
              </a:avLst>
            </a:prstTxWarp>
          </a:bodyPr>
          <a:lstStyle/>
          <a:p>
            <a:pPr algn="ctr"/>
            <a:r>
              <a:rPr lang="en-US" sz="4000" kern="10">
                <a:ln w="12700">
                  <a:solidFill>
                    <a:srgbClr val="000000"/>
                  </a:solidFill>
                  <a:round/>
                  <a:headEnd/>
                  <a:tailEnd/>
                </a:ln>
                <a:solidFill>
                  <a:srgbClr val="FF0000"/>
                </a:solidFill>
                <a:effectLst>
                  <a:outerShdw dist="45791" dir="2021404" algn="ctr" rotWithShape="0">
                    <a:srgbClr val="808080"/>
                  </a:outerShdw>
                </a:effectLst>
                <a:latin typeface="Arial Black" panose="020B0A04020102020204" pitchFamily="34" charset="0"/>
              </a:rPr>
              <a:t>compared to what?</a:t>
            </a:r>
          </a:p>
        </p:txBody>
      </p:sp>
    </p:spTree>
    <p:extLst>
      <p:ext uri="{BB962C8B-B14F-4D97-AF65-F5344CB8AC3E}">
        <p14:creationId xmlns:p14="http://schemas.microsoft.com/office/powerpoint/2010/main" val="851562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499"/>
                                          </p:stCondLst>
                                        </p:cTn>
                                        <p:tgtEl>
                                          <p:spTgt spid="521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6285</TotalTime>
  <Words>2261</Words>
  <Application>Microsoft Office PowerPoint</Application>
  <PresentationFormat>On-screen Show (4:3)</PresentationFormat>
  <Paragraphs>262</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 Black</vt:lpstr>
      <vt:lpstr>Calibri</vt:lpstr>
      <vt:lpstr>Century Gothic</vt:lpstr>
      <vt:lpstr>Wingdings 3</vt:lpstr>
      <vt:lpstr>Ion Boardroom</vt:lpstr>
      <vt:lpstr>Introduction to research and responsible conduct of research</vt:lpstr>
      <vt:lpstr>KEY STEPS IN THE RESEARCH PROCESS</vt:lpstr>
      <vt:lpstr>Finding and formulating research question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Formulating the question</vt:lpstr>
      <vt:lpstr>Question formulation</vt:lpstr>
      <vt:lpstr>PICO</vt:lpstr>
      <vt:lpstr>Scenario</vt:lpstr>
      <vt:lpstr>Focused question</vt:lpstr>
      <vt:lpstr>PowerPoint Presentation</vt:lpstr>
      <vt:lpstr>PowerPoint Presentation</vt:lpstr>
      <vt:lpstr>PowerPoint Presentation</vt:lpstr>
      <vt:lpstr>PowerPoint Presentation</vt:lpstr>
      <vt:lpstr>Asking the Right Question: Specifying Your Study Question</vt:lpstr>
      <vt:lpstr>Creating the final study question is a formal and iterative process:</vt:lpstr>
      <vt:lpstr>The Process of Creating an Effective Study Question</vt:lpstr>
      <vt:lpstr>Step 1: Draft a Preliminary Study Question</vt:lpstr>
      <vt:lpstr>Step 2: Focus Your Study Question</vt:lpstr>
      <vt:lpstr>Table 1 Improving study question focus</vt:lpstr>
      <vt:lpstr>Step 3: Complete a PICO Table</vt:lpstr>
      <vt:lpstr>PowerPoint Presentation</vt:lpstr>
      <vt:lpstr>Consider the following issues when creating your PICO table:</vt:lpstr>
      <vt:lpstr>Patients:</vt:lpstr>
      <vt:lpstr>PowerPoint Presentation</vt:lpstr>
      <vt:lpstr>Intervention:</vt:lpstr>
      <vt:lpstr>Comparison:</vt:lpstr>
      <vt:lpstr>Outcomes:</vt:lpstr>
      <vt:lpstr>Example of a PICO (Patients, Intervention, Comparator, Outcomes) table for formulating a study question</vt:lpstr>
      <vt:lpstr>Step 4: Refine Study Question and Conduct Preliminary Literature Search</vt:lpstr>
      <vt:lpstr>PowerPoint Presentation</vt:lpstr>
      <vt:lpstr>Step 5: Consider Additional Questions</vt:lpstr>
      <vt:lpstr>Table 3: Final study question</vt:lpstr>
      <vt:lpstr>Step 6: Perform a More Complete Literature Search</vt:lpstr>
      <vt:lpstr>Assignment 1 (Group):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research methods</dc:title>
  <dc:creator>Reema Karasneh</dc:creator>
  <cp:lastModifiedBy>Reema Karasneh</cp:lastModifiedBy>
  <cp:revision>16</cp:revision>
  <dcterms:created xsi:type="dcterms:W3CDTF">2021-07-15T07:40:48Z</dcterms:created>
  <dcterms:modified xsi:type="dcterms:W3CDTF">2022-07-18T14:50:41Z</dcterms:modified>
</cp:coreProperties>
</file>