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405" r:id="rId2"/>
    <p:sldId id="406" r:id="rId3"/>
    <p:sldId id="407" r:id="rId4"/>
    <p:sldId id="408" r:id="rId5"/>
    <p:sldId id="409" r:id="rId6"/>
    <p:sldId id="410" r:id="rId7"/>
    <p:sldId id="412" r:id="rId8"/>
    <p:sldId id="413" r:id="rId9"/>
    <p:sldId id="434" r:id="rId10"/>
    <p:sldId id="435" r:id="rId11"/>
    <p:sldId id="436" r:id="rId12"/>
    <p:sldId id="437" r:id="rId13"/>
    <p:sldId id="324" r:id="rId14"/>
    <p:sldId id="325" r:id="rId15"/>
    <p:sldId id="326" r:id="rId16"/>
    <p:sldId id="327" r:id="rId17"/>
    <p:sldId id="346" r:id="rId18"/>
    <p:sldId id="438" r:id="rId19"/>
    <p:sldId id="441" r:id="rId20"/>
    <p:sldId id="442"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snapToGrid="0">
      <p:cViewPr varScale="1">
        <p:scale>
          <a:sx n="61" d="100"/>
          <a:sy n="61" d="100"/>
        </p:scale>
        <p:origin x="48" y="5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smtClean="0"/>
              <a:t>7/17/2022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178523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2"/>
            <a:ext cx="9144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866216" y="2099733"/>
            <a:ext cx="6619244" cy="2677648"/>
          </a:xfrm>
        </p:spPr>
        <p:txBody>
          <a:bodyPr anchor="b"/>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7443218" y="1830324"/>
            <a:ext cx="990599" cy="228599"/>
          </a:xfrm>
        </p:spPr>
        <p:txBody>
          <a:bodyPr anchor="t"/>
          <a:lstStyle>
            <a:lvl1pPr algn="l">
              <a:defRPr b="0" i="0">
                <a:solidFill>
                  <a:schemeClr val="bg1"/>
                </a:solidFill>
              </a:defRPr>
            </a:lvl1pPr>
          </a:lstStyle>
          <a:p>
            <a:fld id="{1E700B27-DE4C-4B9E-BB11-B9027034A00F}" type="datetimeFigureOut">
              <a:rPr lang="en-US" smtClean="0"/>
              <a:pPr/>
              <a:t>7/17/2022</a:t>
            </a:fld>
            <a:endParaRPr lang="en-US" dirty="0"/>
          </a:p>
        </p:txBody>
      </p:sp>
      <p:sp>
        <p:nvSpPr>
          <p:cNvPr id="5" name="Footer Placeholder 4"/>
          <p:cNvSpPr>
            <a:spLocks noGrp="1"/>
          </p:cNvSpPr>
          <p:nvPr>
            <p:ph type="ftr" sz="quarter" idx="11"/>
          </p:nvPr>
        </p:nvSpPr>
        <p:spPr>
          <a:xfrm rot="5400000">
            <a:off x="6237220" y="3264921"/>
            <a:ext cx="3859795" cy="228601"/>
          </a:xfrm>
        </p:spPr>
        <p:txBody>
          <a:bodyPr/>
          <a:lstStyle>
            <a:lvl1pPr>
              <a:defRPr b="0" i="0">
                <a:solidFill>
                  <a:schemeClr val="bg1"/>
                </a:solidFill>
              </a:defRPr>
            </a:lvl1pPr>
          </a:lstStyle>
          <a:p>
            <a:r>
              <a:rPr lang="en-US"/>
              <a:t>
              </a:t>
            </a:r>
            <a:endParaRPr lang="en-US" dirty="0"/>
          </a:p>
        </p:txBody>
      </p:sp>
      <p:sp>
        <p:nvSpPr>
          <p:cNvPr id="10" name="Rectangle 9"/>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0516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1B0ED5D-64D5-4402-8EA3-7C53061B42D3}"/>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663CA269-D23F-48A3-9342-8688278C79CD}"/>
              </a:ext>
            </a:extLst>
          </p:cNvPr>
          <p:cNvSpPr>
            <a:spLocks noGrp="1" noChangeArrowheads="1"/>
          </p:cNvSpPr>
          <p:nvPr>
            <p:ph type="ftr" sz="quarter" idx="11"/>
          </p:nvPr>
        </p:nvSpPr>
        <p:spPr>
          <a:ln/>
        </p:spPr>
        <p:txBody>
          <a:bodyPr/>
          <a:lstStyle>
            <a:lvl1pPr>
              <a:defRPr/>
            </a:lvl1pPr>
          </a:lstStyle>
          <a:p>
            <a:pPr>
              <a:defRPr/>
            </a:pPr>
            <a:r>
              <a:rPr lang="en-GB"/>
              <a:t>Systematic Reviews</a:t>
            </a:r>
          </a:p>
        </p:txBody>
      </p:sp>
      <p:sp>
        <p:nvSpPr>
          <p:cNvPr id="4" name="Rectangle 6">
            <a:extLst>
              <a:ext uri="{FF2B5EF4-FFF2-40B4-BE49-F238E27FC236}">
                <a16:creationId xmlns:a16="http://schemas.microsoft.com/office/drawing/2014/main" id="{B453A435-7B2E-4A72-8DBE-C7D1A258847E}"/>
              </a:ext>
            </a:extLst>
          </p:cNvPr>
          <p:cNvSpPr>
            <a:spLocks noGrp="1" noChangeArrowheads="1"/>
          </p:cNvSpPr>
          <p:nvPr>
            <p:ph type="sldNum" sz="quarter" idx="12"/>
          </p:nvPr>
        </p:nvSpPr>
        <p:spPr>
          <a:xfrm>
            <a:off x="7764406" y="295730"/>
            <a:ext cx="628649" cy="767687"/>
          </a:xfrm>
          <a:prstGeom prst="rect">
            <a:avLst/>
          </a:prstGeom>
          <a:ln/>
        </p:spPr>
        <p:txBody>
          <a:bodyPr/>
          <a:lstStyle>
            <a:lvl1pPr>
              <a:defRPr/>
            </a:lvl1pPr>
          </a:lstStyle>
          <a:p>
            <a:fld id="{3E7AA6DD-0A1F-416C-A687-45EF21D7A234}" type="slidenum">
              <a:rPr lang="en-GB" altLang="en-US"/>
              <a:pPr/>
              <a:t>‹#›</a:t>
            </a:fld>
            <a:endParaRPr lang="en-GB" altLang="en-US"/>
          </a:p>
        </p:txBody>
      </p:sp>
    </p:spTree>
    <p:extLst>
      <p:ext uri="{BB962C8B-B14F-4D97-AF65-F5344CB8AC3E}">
        <p14:creationId xmlns:p14="http://schemas.microsoft.com/office/powerpoint/2010/main" val="16215298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2"/>
            <a:ext cx="9144000" cy="6867027"/>
            <a:chOff x="0" y="-2373"/>
            <a:chExt cx="12192000" cy="6867027"/>
          </a:xfrm>
        </p:grpSpPr>
        <p:sp>
          <p:nvSpPr>
            <p:cNvPr id="26" name="Rectangle 25"/>
            <p:cNvSpPr/>
            <p:nvPr/>
          </p:nvSpPr>
          <p:spPr>
            <a:xfrm>
              <a:off x="0" y="0"/>
              <a:ext cx="12192000" cy="6858000"/>
            </a:xfrm>
            <a:prstGeom prst="rect">
              <a:avLst/>
            </a:prstGeom>
            <a:blipFill>
              <a:blip r:embed="rId5">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866215" y="973668"/>
            <a:ext cx="6571060"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216" y="2603500"/>
            <a:ext cx="6571059"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88204" y="6394062"/>
            <a:ext cx="742949" cy="304799"/>
          </a:xfrm>
          <a:prstGeom prst="rect">
            <a:avLst/>
          </a:prstGeom>
        </p:spPr>
        <p:txBody>
          <a:bodyPr vert="horz" lIns="91440" tIns="45720" rIns="91440" bIns="45720" rtlCol="0" anchor="t"/>
          <a:lstStyle>
            <a:lvl1pPr algn="r">
              <a:defRPr sz="750" b="1" i="0">
                <a:solidFill>
                  <a:schemeClr val="accent1"/>
                </a:solidFill>
              </a:defRPr>
            </a:lvl1pPr>
          </a:lstStyle>
          <a:p>
            <a:fld id="{7E0D914D-B099-4142-A885-11F276715148}" type="datetimeFigureOut">
              <a:rPr lang="en-US" smtClean="0"/>
              <a:t>7/17/2022</a:t>
            </a:fld>
            <a:endParaRPr lang="en-US" dirty="0"/>
          </a:p>
        </p:txBody>
      </p:sp>
      <p:sp>
        <p:nvSpPr>
          <p:cNvPr id="5" name="Footer Placeholder 4"/>
          <p:cNvSpPr>
            <a:spLocks noGrp="1"/>
          </p:cNvSpPr>
          <p:nvPr>
            <p:ph type="ftr" sz="quarter" idx="3"/>
          </p:nvPr>
        </p:nvSpPr>
        <p:spPr>
          <a:xfrm>
            <a:off x="396269" y="6391839"/>
            <a:ext cx="2894846" cy="304801"/>
          </a:xfrm>
          <a:prstGeom prst="rect">
            <a:avLst/>
          </a:prstGeom>
        </p:spPr>
        <p:txBody>
          <a:bodyPr vert="horz" lIns="91440" tIns="45720" rIns="91440" bIns="45720" rtlCol="0" anchor="b"/>
          <a:lstStyle>
            <a:lvl1pPr algn="l">
              <a:defRPr sz="750" b="1" i="0">
                <a:solidFill>
                  <a:schemeClr val="accent1"/>
                </a:solidFill>
                <a:latin typeface="+mn-lt"/>
              </a:defRPr>
            </a:lvl1pPr>
          </a:lstStyle>
          <a:p>
            <a:r>
              <a:rPr lang="en-US"/>
              <a:t>
              </a:t>
            </a:r>
            <a:endParaRPr lang="en-US" dirty="0"/>
          </a:p>
        </p:txBody>
      </p:sp>
      <p:sp>
        <p:nvSpPr>
          <p:cNvPr id="22" name="Rectangle 2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656723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6B628D6-A762-481C-AC67-A6E2B2C8702E}"/>
              </a:ext>
            </a:extLst>
          </p:cNvPr>
          <p:cNvSpPr>
            <a:spLocks noGrp="1" noChangeArrowheads="1"/>
          </p:cNvSpPr>
          <p:nvPr>
            <p:ph type="ctrTitle"/>
          </p:nvPr>
        </p:nvSpPr>
        <p:spPr/>
        <p:txBody>
          <a:bodyPr/>
          <a:lstStyle/>
          <a:p>
            <a:r>
              <a:rPr lang="en-US" altLang="en-US" sz="4800" b="1" dirty="0"/>
              <a:t>Searching literature using PubMed &amp; defining your project</a:t>
            </a:r>
          </a:p>
        </p:txBody>
      </p:sp>
      <p:sp>
        <p:nvSpPr>
          <p:cNvPr id="2" name="Subtitle 1">
            <a:extLst>
              <a:ext uri="{FF2B5EF4-FFF2-40B4-BE49-F238E27FC236}">
                <a16:creationId xmlns:a16="http://schemas.microsoft.com/office/drawing/2014/main" id="{90A3B43B-30C8-1A46-83CE-8DDD1B7BCE2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20143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2FCA1C26-4039-4190-AFF3-2F49D8C5131B}"/>
              </a:ext>
            </a:extLst>
          </p:cNvPr>
          <p:cNvSpPr>
            <a:spLocks noGrp="1" noChangeArrowheads="1"/>
          </p:cNvSpPr>
          <p:nvPr>
            <p:ph type="body" idx="4294967295"/>
          </p:nvPr>
        </p:nvSpPr>
        <p:spPr>
          <a:xfrm>
            <a:off x="0" y="2405063"/>
            <a:ext cx="7772400" cy="2032000"/>
          </a:xfrm>
        </p:spPr>
        <p:txBody>
          <a:bodyPr>
            <a:normAutofit lnSpcReduction="10000"/>
          </a:bodyPr>
          <a:lstStyle/>
          <a:p>
            <a:pPr algn="ctr">
              <a:lnSpc>
                <a:spcPct val="90000"/>
              </a:lnSpc>
              <a:buFontTx/>
              <a:buNone/>
            </a:pPr>
            <a:r>
              <a:rPr lang="en-GB" altLang="en-US" sz="4800">
                <a:solidFill>
                  <a:srgbClr val="FF0000"/>
                </a:solidFill>
                <a:latin typeface="Calibri" panose="020F0502020204030204" pitchFamily="34" charset="0"/>
              </a:rPr>
              <a:t>	What is the effect of needle length on local reaction to vaccination in babies?</a:t>
            </a:r>
          </a:p>
        </p:txBody>
      </p:sp>
    </p:spTree>
    <p:extLst>
      <p:ext uri="{BB962C8B-B14F-4D97-AF65-F5344CB8AC3E}">
        <p14:creationId xmlns:p14="http://schemas.microsoft.com/office/powerpoint/2010/main" val="167681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24BEF2DB-F931-45AE-9F00-4759C8F4500B}"/>
              </a:ext>
            </a:extLst>
          </p:cNvPr>
          <p:cNvSpPr>
            <a:spLocks noGrp="1" noChangeArrowheads="1"/>
          </p:cNvSpPr>
          <p:nvPr>
            <p:ph type="title" idx="4294967295"/>
          </p:nvPr>
        </p:nvSpPr>
        <p:spPr>
          <a:xfrm>
            <a:off x="844732" y="457200"/>
            <a:ext cx="6953794" cy="1143000"/>
          </a:xfrm>
        </p:spPr>
        <p:txBody>
          <a:bodyPr/>
          <a:lstStyle/>
          <a:p>
            <a:pPr eaLnBrk="1" hangingPunct="1"/>
            <a:r>
              <a:rPr lang="en-GB" altLang="en-US" b="1" dirty="0">
                <a:solidFill>
                  <a:schemeClr val="bg1"/>
                </a:solidFill>
              </a:rPr>
              <a:t>Data extraction – why?</a:t>
            </a:r>
          </a:p>
        </p:txBody>
      </p:sp>
      <p:sp>
        <p:nvSpPr>
          <p:cNvPr id="61443" name="Rectangle 3">
            <a:extLst>
              <a:ext uri="{FF2B5EF4-FFF2-40B4-BE49-F238E27FC236}">
                <a16:creationId xmlns:a16="http://schemas.microsoft.com/office/drawing/2014/main" id="{C33BDE07-CE4F-4C04-807B-D9C120293924}"/>
              </a:ext>
            </a:extLst>
          </p:cNvPr>
          <p:cNvSpPr>
            <a:spLocks noGrp="1" noChangeArrowheads="1"/>
          </p:cNvSpPr>
          <p:nvPr>
            <p:ph type="body" idx="4294967295"/>
          </p:nvPr>
        </p:nvSpPr>
        <p:spPr>
          <a:xfrm>
            <a:off x="487680" y="2569028"/>
            <a:ext cx="7741920" cy="3831771"/>
          </a:xfrm>
        </p:spPr>
        <p:txBody>
          <a:bodyPr>
            <a:normAutofit lnSpcReduction="10000"/>
          </a:bodyPr>
          <a:lstStyle/>
          <a:p>
            <a:pPr eaLnBrk="1" hangingPunct="1">
              <a:buFontTx/>
              <a:buNone/>
            </a:pPr>
            <a:r>
              <a:rPr lang="en-GB" altLang="en-US" sz="3200" dirty="0"/>
              <a:t>Reasons for doing data extraction:</a:t>
            </a:r>
          </a:p>
          <a:p>
            <a:pPr lvl="1" eaLnBrk="1" hangingPunct="1"/>
            <a:r>
              <a:rPr lang="en-GB" altLang="en-US" sz="2600" dirty="0"/>
              <a:t>Remembering the information</a:t>
            </a:r>
          </a:p>
          <a:p>
            <a:pPr lvl="1" eaLnBrk="1" hangingPunct="1"/>
            <a:r>
              <a:rPr lang="en-GB" altLang="en-US" sz="2600" dirty="0"/>
              <a:t>Organizing information into a particular structure</a:t>
            </a:r>
          </a:p>
          <a:p>
            <a:pPr lvl="1" eaLnBrk="1" hangingPunct="1"/>
            <a:r>
              <a:rPr lang="en-GB" altLang="en-US" sz="2600" dirty="0"/>
              <a:t>Summarising the content of the reports</a:t>
            </a:r>
          </a:p>
          <a:p>
            <a:pPr lvl="1" eaLnBrk="1" hangingPunct="1"/>
            <a:r>
              <a:rPr lang="en-GB" altLang="en-US" sz="2600" dirty="0"/>
              <a:t>Ensuring that you look for the key things</a:t>
            </a:r>
          </a:p>
          <a:p>
            <a:pPr lvl="1" eaLnBrk="1" hangingPunct="1"/>
            <a:r>
              <a:rPr lang="en-GB" altLang="en-US" sz="2600" dirty="0"/>
              <a:t>Making it easier to compare different studies</a:t>
            </a:r>
          </a:p>
          <a:p>
            <a:pPr lvl="1" eaLnBrk="1" hangingPunct="1"/>
            <a:endParaRPr lang="en-GB" altLang="en-US" sz="2600" dirty="0"/>
          </a:p>
        </p:txBody>
      </p:sp>
    </p:spTree>
    <p:extLst>
      <p:ext uri="{BB962C8B-B14F-4D97-AF65-F5344CB8AC3E}">
        <p14:creationId xmlns:p14="http://schemas.microsoft.com/office/powerpoint/2010/main" val="2696074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C1C9A67E-D335-4251-858A-65910C5DCCE5}"/>
              </a:ext>
            </a:extLst>
          </p:cNvPr>
          <p:cNvSpPr>
            <a:spLocks noGrp="1" noChangeArrowheads="1"/>
          </p:cNvSpPr>
          <p:nvPr>
            <p:ph type="title" idx="4294967295"/>
          </p:nvPr>
        </p:nvSpPr>
        <p:spPr>
          <a:xfrm>
            <a:off x="1088571" y="688884"/>
            <a:ext cx="6605451" cy="1143000"/>
          </a:xfrm>
        </p:spPr>
        <p:txBody>
          <a:bodyPr/>
          <a:lstStyle/>
          <a:p>
            <a:pPr eaLnBrk="1" hangingPunct="1"/>
            <a:r>
              <a:rPr lang="en-GB" altLang="en-US" b="1" dirty="0">
                <a:solidFill>
                  <a:schemeClr val="bg1"/>
                </a:solidFill>
              </a:rPr>
              <a:t>Data extraction – how?</a:t>
            </a:r>
          </a:p>
        </p:txBody>
      </p:sp>
      <p:sp>
        <p:nvSpPr>
          <p:cNvPr id="62467" name="Rectangle 3">
            <a:extLst>
              <a:ext uri="{FF2B5EF4-FFF2-40B4-BE49-F238E27FC236}">
                <a16:creationId xmlns:a16="http://schemas.microsoft.com/office/drawing/2014/main" id="{966B1881-69B0-4D58-BD04-8E4B71B08C24}"/>
              </a:ext>
            </a:extLst>
          </p:cNvPr>
          <p:cNvSpPr>
            <a:spLocks noGrp="1" noChangeArrowheads="1"/>
          </p:cNvSpPr>
          <p:nvPr>
            <p:ph type="body" idx="4294967295"/>
          </p:nvPr>
        </p:nvSpPr>
        <p:spPr>
          <a:xfrm>
            <a:off x="373224" y="2264228"/>
            <a:ext cx="7856376" cy="4136571"/>
          </a:xfrm>
        </p:spPr>
        <p:txBody>
          <a:bodyPr>
            <a:normAutofit fontScale="92500" lnSpcReduction="10000"/>
          </a:bodyPr>
          <a:lstStyle/>
          <a:p>
            <a:pPr eaLnBrk="1" hangingPunct="1">
              <a:spcBef>
                <a:spcPct val="0"/>
              </a:spcBef>
            </a:pPr>
            <a:r>
              <a:rPr lang="en-GB" altLang="en-US" sz="2400" dirty="0"/>
              <a:t>Data extraction form</a:t>
            </a:r>
          </a:p>
          <a:p>
            <a:pPr lvl="1" eaLnBrk="1" hangingPunct="1">
              <a:spcBef>
                <a:spcPct val="0"/>
              </a:spcBef>
            </a:pPr>
            <a:r>
              <a:rPr lang="en-GB" altLang="en-US" sz="1800" dirty="0"/>
              <a:t>Paper or electronic?</a:t>
            </a:r>
          </a:p>
          <a:p>
            <a:pPr lvl="1" eaLnBrk="1" hangingPunct="1">
              <a:spcBef>
                <a:spcPct val="0"/>
              </a:spcBef>
            </a:pPr>
            <a:r>
              <a:rPr lang="en-GB" altLang="en-US" sz="1800" dirty="0"/>
              <a:t>Picklists or </a:t>
            </a:r>
            <a:r>
              <a:rPr lang="en-GB" altLang="en-US" sz="1800" dirty="0" err="1"/>
              <a:t>freetext</a:t>
            </a:r>
            <a:r>
              <a:rPr lang="en-GB" altLang="en-US" sz="1800" dirty="0"/>
              <a:t>?</a:t>
            </a:r>
          </a:p>
          <a:p>
            <a:pPr lvl="1" eaLnBrk="1" hangingPunct="1">
              <a:spcBef>
                <a:spcPct val="0"/>
              </a:spcBef>
            </a:pPr>
            <a:r>
              <a:rPr lang="en-GB" altLang="en-US" sz="1800" dirty="0"/>
              <a:t>How much space do you need for each item?</a:t>
            </a:r>
          </a:p>
          <a:p>
            <a:pPr lvl="1" eaLnBrk="1" hangingPunct="1">
              <a:spcBef>
                <a:spcPct val="0"/>
              </a:spcBef>
            </a:pPr>
            <a:r>
              <a:rPr lang="en-GB" altLang="en-US" sz="1800" dirty="0"/>
              <a:t>Do you want to record what was planned in a study, what happened, or the difference (</a:t>
            </a:r>
            <a:r>
              <a:rPr lang="en-GB" altLang="en-US" sz="1800" dirty="0" err="1"/>
              <a:t>eg</a:t>
            </a:r>
            <a:r>
              <a:rPr lang="en-GB" altLang="en-US" sz="1800" dirty="0"/>
              <a:t> for the study’s eligibility criteria)?</a:t>
            </a:r>
            <a:endParaRPr lang="en-GB" altLang="en-US" sz="2400" dirty="0"/>
          </a:p>
          <a:p>
            <a:pPr>
              <a:spcBef>
                <a:spcPct val="0"/>
              </a:spcBef>
            </a:pPr>
            <a:r>
              <a:rPr lang="en-GB" altLang="en-US" sz="2400" dirty="0"/>
              <a:t>Think carefully about what you will use the data for. </a:t>
            </a:r>
          </a:p>
          <a:p>
            <a:pPr lvl="1">
              <a:spcBef>
                <a:spcPct val="0"/>
              </a:spcBef>
            </a:pPr>
            <a:r>
              <a:rPr lang="en-GB" altLang="en-US" sz="2200" dirty="0"/>
              <a:t>For example, do you want to know the mean age, the age range, the number of people in different age groups, or the results for different age groups separately? Or do you just want to know that an article has a particular type of age data?</a:t>
            </a:r>
          </a:p>
          <a:p>
            <a:pPr eaLnBrk="1" hangingPunct="1">
              <a:spcBef>
                <a:spcPct val="0"/>
              </a:spcBef>
            </a:pPr>
            <a:r>
              <a:rPr lang="en-GB" altLang="en-US" sz="2400" dirty="0"/>
              <a:t>Do you need all the data?</a:t>
            </a:r>
          </a:p>
          <a:p>
            <a:pPr eaLnBrk="1" hangingPunct="1">
              <a:spcBef>
                <a:spcPct val="0"/>
              </a:spcBef>
            </a:pPr>
            <a:r>
              <a:rPr lang="en-GB" altLang="en-US" sz="2400" dirty="0"/>
              <a:t>How much detail do you need?</a:t>
            </a:r>
          </a:p>
        </p:txBody>
      </p:sp>
    </p:spTree>
    <p:extLst>
      <p:ext uri="{BB962C8B-B14F-4D97-AF65-F5344CB8AC3E}">
        <p14:creationId xmlns:p14="http://schemas.microsoft.com/office/powerpoint/2010/main" val="2811363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FF99"/>
                </a:solidFill>
              </a:rPr>
              <a:t>What are the Big 4 Databases?</a:t>
            </a:r>
          </a:p>
        </p:txBody>
      </p:sp>
      <p:sp>
        <p:nvSpPr>
          <p:cNvPr id="3" name="Content Placeholder 2"/>
          <p:cNvSpPr>
            <a:spLocks noGrp="1"/>
          </p:cNvSpPr>
          <p:nvPr>
            <p:ph idx="1"/>
          </p:nvPr>
        </p:nvSpPr>
        <p:spPr/>
        <p:txBody>
          <a:bodyPr>
            <a:normAutofit/>
          </a:bodyPr>
          <a:lstStyle/>
          <a:p>
            <a:pPr>
              <a:buFont typeface="+mj-lt"/>
              <a:buAutoNum type="arabicPeriod"/>
            </a:pPr>
            <a:r>
              <a:rPr lang="en-GB" sz="1800" b="1" dirty="0"/>
              <a:t>MEDLINE (PubMed)</a:t>
            </a:r>
          </a:p>
          <a:p>
            <a:pPr>
              <a:buFont typeface="+mj-lt"/>
              <a:buAutoNum type="arabicPeriod"/>
            </a:pPr>
            <a:endParaRPr lang="en-GB" sz="1800" b="1" dirty="0"/>
          </a:p>
          <a:p>
            <a:pPr>
              <a:buFont typeface="+mj-lt"/>
              <a:buAutoNum type="arabicPeriod"/>
            </a:pPr>
            <a:r>
              <a:rPr lang="en-GB" sz="1800" b="1" dirty="0"/>
              <a:t>EMBASE</a:t>
            </a:r>
          </a:p>
          <a:p>
            <a:pPr>
              <a:buFont typeface="+mj-lt"/>
              <a:buAutoNum type="arabicPeriod"/>
            </a:pPr>
            <a:endParaRPr lang="en-GB" sz="1800" b="1" dirty="0"/>
          </a:p>
          <a:p>
            <a:pPr>
              <a:buFont typeface="+mj-lt"/>
              <a:buAutoNum type="arabicPeriod"/>
            </a:pPr>
            <a:r>
              <a:rPr lang="en-GB" sz="1800" b="1" dirty="0"/>
              <a:t>Web of Science</a:t>
            </a:r>
          </a:p>
          <a:p>
            <a:pPr>
              <a:buFont typeface="+mj-lt"/>
              <a:buAutoNum type="arabicPeriod"/>
            </a:pPr>
            <a:endParaRPr lang="en-GB" sz="1800" b="1" dirty="0"/>
          </a:p>
          <a:p>
            <a:pPr>
              <a:buFont typeface="+mj-lt"/>
              <a:buAutoNum type="arabicPeriod"/>
            </a:pPr>
            <a:r>
              <a:rPr lang="en-GB" sz="1800" b="1" dirty="0"/>
              <a:t>Scopus</a:t>
            </a:r>
          </a:p>
        </p:txBody>
      </p:sp>
      <p:sp>
        <p:nvSpPr>
          <p:cNvPr id="4" name="Content Placeholder 2"/>
          <p:cNvSpPr txBox="1">
            <a:spLocks/>
          </p:cNvSpPr>
          <p:nvPr/>
        </p:nvSpPr>
        <p:spPr>
          <a:xfrm>
            <a:off x="4708504" y="2727244"/>
            <a:ext cx="3849855" cy="2178254"/>
          </a:xfrm>
          <a:prstGeom prst="rect">
            <a:avLst/>
          </a:prstGeom>
          <a:solidFill>
            <a:schemeClr val="bg1"/>
          </a:solidFill>
        </p:spPr>
        <p:txBody>
          <a:bodyPr vert="horz" lIns="68580" tIns="34290" rIns="68580" bIns="3429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Other databases/resources are available, which you may need to use depending on the level, and subject focus, of your searches</a:t>
            </a: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endPar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For example: </a:t>
            </a: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CINAHL (nursing), </a:t>
            </a:r>
            <a:r>
              <a:rPr kumimoji="0" lang="en-GB" sz="135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PsycINFO</a:t>
            </a: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(mental health)</a:t>
            </a: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endPar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But these 4 are a good place to start when looking for evidence, because their scope is so broad</a:t>
            </a:r>
          </a:p>
        </p:txBody>
      </p:sp>
      <p:sp>
        <p:nvSpPr>
          <p:cNvPr id="5" name="Right Brace 4"/>
          <p:cNvSpPr/>
          <p:nvPr/>
        </p:nvSpPr>
        <p:spPr>
          <a:xfrm>
            <a:off x="4190089" y="2809875"/>
            <a:ext cx="358630" cy="2562488"/>
          </a:xfrm>
          <a:prstGeom prst="righ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0711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FF99"/>
                </a:solidFill>
              </a:rPr>
              <a:t>Before you search…</a:t>
            </a:r>
            <a:endParaRPr lang="en-GB" b="1" dirty="0"/>
          </a:p>
        </p:txBody>
      </p:sp>
      <p:sp>
        <p:nvSpPr>
          <p:cNvPr id="8" name="Content Placeholder 2"/>
          <p:cNvSpPr txBox="1">
            <a:spLocks/>
          </p:cNvSpPr>
          <p:nvPr/>
        </p:nvSpPr>
        <p:spPr>
          <a:xfrm>
            <a:off x="440141" y="2584802"/>
            <a:ext cx="8301251" cy="3017520"/>
          </a:xfrm>
          <a:prstGeom prst="rect">
            <a:avLst/>
          </a:prstGeom>
        </p:spPr>
        <p:txBody>
          <a:bodyPr vert="horz" lIns="68580" tIns="34290" rIns="68580" bIns="3429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Be </a:t>
            </a:r>
            <a:r>
              <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clear</a:t>
            </a: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about what you want to find:</a:t>
            </a:r>
          </a:p>
          <a:p>
            <a:pPr marL="0" marR="0" lvl="0" indent="0" algn="ctr"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endParaRPr kumimoji="0" lang="en-GB" sz="1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Articles about dietary supplements to reduce symptoms of chronic pancreatitis</a:t>
            </a:r>
            <a:endPar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endPar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Identify the </a:t>
            </a:r>
            <a:r>
              <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key concepts </a:t>
            </a: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you need to search for:</a:t>
            </a:r>
          </a:p>
          <a:p>
            <a:pPr marL="0" marR="0" lvl="0" indent="0" algn="ctr"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endParaRPr kumimoji="0" lang="en-GB" sz="1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Articles about </a:t>
            </a: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dietary supplements </a:t>
            </a:r>
            <a:r>
              <a:rPr kumimoji="0" lang="en-GB" sz="1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to reduce symptoms of </a:t>
            </a: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chronic pancreatitis</a:t>
            </a: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endPar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(Optional) Think of </a:t>
            </a:r>
            <a:r>
              <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alternative terms </a:t>
            </a: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for</a:t>
            </a:r>
            <a:r>
              <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your concepts - search for these, too:</a:t>
            </a:r>
          </a:p>
          <a:p>
            <a:pPr marL="0" marR="0" lvl="0" indent="0" algn="ctr"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endPar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9" name="Flowchart: Connector 8"/>
          <p:cNvSpPr/>
          <p:nvPr/>
        </p:nvSpPr>
        <p:spPr>
          <a:xfrm>
            <a:off x="3372137" y="4093562"/>
            <a:ext cx="220718" cy="236483"/>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50" b="1" i="0" u="none" strike="noStrike" kern="1200" cap="none" spc="0" normalizeH="0" baseline="0" noProof="0" dirty="0">
                <a:ln>
                  <a:noFill/>
                </a:ln>
                <a:solidFill>
                  <a:prstClr val="black"/>
                </a:solidFill>
                <a:effectLst/>
                <a:uLnTx/>
                <a:uFillTx/>
                <a:latin typeface="Century Gothic" panose="020B0502020202020204"/>
                <a:ea typeface="+mn-ea"/>
                <a:cs typeface="+mn-cs"/>
              </a:rPr>
              <a:t>1</a:t>
            </a:r>
          </a:p>
        </p:txBody>
      </p:sp>
      <p:sp>
        <p:nvSpPr>
          <p:cNvPr id="10" name="Flowchart: Connector 9"/>
          <p:cNvSpPr/>
          <p:nvPr/>
        </p:nvSpPr>
        <p:spPr>
          <a:xfrm>
            <a:off x="6524851" y="4093562"/>
            <a:ext cx="220718" cy="236483"/>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50" b="1" i="0" u="none" strike="noStrike" kern="1200" cap="none" spc="0" normalizeH="0" baseline="0" noProof="0" dirty="0">
                <a:ln>
                  <a:noFill/>
                </a:ln>
                <a:solidFill>
                  <a:prstClr val="black"/>
                </a:solidFill>
                <a:effectLst/>
                <a:uLnTx/>
                <a:uFillTx/>
                <a:latin typeface="Century Gothic" panose="020B0502020202020204"/>
                <a:ea typeface="+mn-ea"/>
                <a:cs typeface="+mn-cs"/>
              </a:rPr>
              <a:t>2</a:t>
            </a:r>
          </a:p>
        </p:txBody>
      </p:sp>
      <p:sp>
        <p:nvSpPr>
          <p:cNvPr id="11" name="Flowchart: Connector 10"/>
          <p:cNvSpPr/>
          <p:nvPr/>
        </p:nvSpPr>
        <p:spPr>
          <a:xfrm>
            <a:off x="2391472" y="5454177"/>
            <a:ext cx="220718" cy="236483"/>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50" b="1" i="0" u="none" strike="noStrike" kern="1200" cap="none" spc="0" normalizeH="0" baseline="0" noProof="0" dirty="0">
                <a:ln>
                  <a:noFill/>
                </a:ln>
                <a:solidFill>
                  <a:prstClr val="black"/>
                </a:solidFill>
                <a:effectLst/>
                <a:uLnTx/>
                <a:uFillTx/>
                <a:latin typeface="Century Gothic" panose="020B0502020202020204"/>
                <a:ea typeface="+mn-ea"/>
                <a:cs typeface="+mn-cs"/>
              </a:rPr>
              <a:t>1</a:t>
            </a:r>
          </a:p>
        </p:txBody>
      </p:sp>
      <p:sp>
        <p:nvSpPr>
          <p:cNvPr id="12" name="TextBox 11"/>
          <p:cNvSpPr txBox="1"/>
          <p:nvPr/>
        </p:nvSpPr>
        <p:spPr>
          <a:xfrm>
            <a:off x="2501832" y="5292445"/>
            <a:ext cx="165538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Diet supplements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Antioxidants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Multivitamins</a:t>
            </a:r>
          </a:p>
        </p:txBody>
      </p:sp>
      <p:sp>
        <p:nvSpPr>
          <p:cNvPr id="13" name="Flowchart: Connector 12"/>
          <p:cNvSpPr/>
          <p:nvPr/>
        </p:nvSpPr>
        <p:spPr>
          <a:xfrm>
            <a:off x="4677869" y="5454177"/>
            <a:ext cx="220718" cy="236483"/>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50" b="1" i="0" u="none" strike="noStrike" kern="1200" cap="none" spc="0" normalizeH="0" baseline="0" noProof="0" dirty="0">
                <a:ln>
                  <a:noFill/>
                </a:ln>
                <a:solidFill>
                  <a:prstClr val="black"/>
                </a:solidFill>
                <a:effectLst/>
                <a:uLnTx/>
                <a:uFillTx/>
                <a:latin typeface="Century Gothic" panose="020B0502020202020204"/>
                <a:ea typeface="+mn-ea"/>
                <a:cs typeface="+mn-cs"/>
              </a:rPr>
              <a:t>2</a:t>
            </a:r>
          </a:p>
        </p:txBody>
      </p:sp>
      <p:sp>
        <p:nvSpPr>
          <p:cNvPr id="14" name="TextBox 13"/>
          <p:cNvSpPr txBox="1"/>
          <p:nvPr/>
        </p:nvSpPr>
        <p:spPr>
          <a:xfrm>
            <a:off x="4840481" y="5292446"/>
            <a:ext cx="2481911"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Inflammation of the pancreas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Inflamed pancreas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Pancreatic inflammation</a:t>
            </a:r>
            <a:endParaRPr kumimoji="0" lang="en-GB" sz="135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06757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fade">
                                      <p:cBhvr>
                                        <p:cTn id="10" dur="500"/>
                                        <p:tgtEl>
                                          <p:spTgt spid="8">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Effect transition="in" filter="fade">
                                      <p:cBhvr>
                                        <p:cTn id="15" dur="500"/>
                                        <p:tgtEl>
                                          <p:spTgt spid="8">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6" end="6"/>
                                            </p:txEl>
                                          </p:spTgt>
                                        </p:tgtEl>
                                        <p:attrNameLst>
                                          <p:attrName>style.visibility</p:attrName>
                                        </p:attrNameLst>
                                      </p:cBhvr>
                                      <p:to>
                                        <p:strVal val="visible"/>
                                      </p:to>
                                    </p:set>
                                    <p:animEffect transition="in" filter="fade">
                                      <p:cBhvr>
                                        <p:cTn id="18" dur="500"/>
                                        <p:tgtEl>
                                          <p:spTgt spid="8">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fade">
                                      <p:cBhvr>
                                        <p:cTn id="31" dur="500"/>
                                        <p:tgtEl>
                                          <p:spTgt spid="8">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animBg="1"/>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FF99"/>
                </a:solidFill>
              </a:rPr>
              <a:t>Getting the right combination</a:t>
            </a:r>
            <a:endParaRPr lang="en-GB" b="1" dirty="0"/>
          </a:p>
        </p:txBody>
      </p:sp>
      <p:sp>
        <p:nvSpPr>
          <p:cNvPr id="8" name="Content Placeholder 2"/>
          <p:cNvSpPr txBox="1">
            <a:spLocks/>
          </p:cNvSpPr>
          <p:nvPr/>
        </p:nvSpPr>
        <p:spPr>
          <a:xfrm>
            <a:off x="467140" y="2539684"/>
            <a:ext cx="8301251" cy="3017520"/>
          </a:xfrm>
          <a:prstGeom prst="rect">
            <a:avLst/>
          </a:prstGeom>
        </p:spPr>
        <p:txBody>
          <a:bodyPr vert="horz" lIns="68580" tIns="34290" rIns="68580" bIns="3429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AND/OR	</a:t>
            </a: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2 main ways of combining searches</a:t>
            </a: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OR			</a:t>
            </a: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Combines searches on </a:t>
            </a:r>
            <a:r>
              <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similar topics</a:t>
            </a: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or on topics you wish to compare</a:t>
            </a: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AND		</a:t>
            </a: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Combines searches on </a:t>
            </a:r>
            <a:r>
              <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different topics</a:t>
            </a: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endPar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So, the search statement -</a:t>
            </a:r>
          </a:p>
          <a:p>
            <a:pPr marL="0" marR="0" lvl="0" indent="0" algn="ctr"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Articles about dietary supplements to reduce symptoms of chronic pancreatitis</a:t>
            </a:r>
            <a:endParaRPr kumimoji="0" lang="en-GB" sz="135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r>
              <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equates to actual searches for:</a:t>
            </a:r>
            <a:endParaRPr kumimoji="0" lang="en-GB" sz="1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endParaRPr kumimoji="0" lang="en-GB" sz="135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1000"/>
              </a:spcBef>
              <a:spcAft>
                <a:spcPts val="0"/>
              </a:spcAft>
              <a:buClr>
                <a:srgbClr val="ACD433"/>
              </a:buClr>
              <a:buSzPct val="80000"/>
              <a:buFont typeface="Wingdings 3" charset="2"/>
              <a:buNone/>
              <a:tabLst/>
              <a:defRPr/>
            </a:pPr>
            <a:endPar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12" name="TextBox 11"/>
          <p:cNvSpPr txBox="1"/>
          <p:nvPr/>
        </p:nvSpPr>
        <p:spPr>
          <a:xfrm>
            <a:off x="2277409" y="4556425"/>
            <a:ext cx="1655380"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Dietary supplements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a:ea typeface="+mn-ea"/>
                <a:cs typeface="+mn-cs"/>
              </a:rPr>
              <a:t>OR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Diet supplements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a:ea typeface="+mn-ea"/>
                <a:cs typeface="+mn-cs"/>
              </a:rPr>
              <a:t>OR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Antioxidants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a:ea typeface="+mn-ea"/>
                <a:cs typeface="+mn-cs"/>
              </a:rPr>
              <a:t>OR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Multivitamins</a:t>
            </a:r>
          </a:p>
        </p:txBody>
      </p:sp>
      <p:sp>
        <p:nvSpPr>
          <p:cNvPr id="14" name="TextBox 13"/>
          <p:cNvSpPr txBox="1"/>
          <p:nvPr/>
        </p:nvSpPr>
        <p:spPr>
          <a:xfrm>
            <a:off x="5503989" y="4556425"/>
            <a:ext cx="2481911"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Chronic pancreatitis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a:ea typeface="+mn-ea"/>
                <a:cs typeface="+mn-cs"/>
              </a:rPr>
              <a:t>OR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Inflammation of the pancreas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a:ea typeface="+mn-ea"/>
                <a:cs typeface="+mn-cs"/>
              </a:rPr>
              <a:t>OR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Inflamed pancreas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a:ea typeface="+mn-ea"/>
                <a:cs typeface="+mn-cs"/>
              </a:rPr>
              <a:t>OR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0000"/>
                </a:solidFill>
                <a:effectLst/>
                <a:uLnTx/>
                <a:uFillTx/>
                <a:latin typeface="Century Gothic" panose="020B0502020202020204"/>
                <a:ea typeface="+mn-ea"/>
                <a:cs typeface="+mn-cs"/>
              </a:rPr>
              <a:t>Pancreatic inflammation</a:t>
            </a:r>
            <a:endParaRPr kumimoji="0" lang="en-GB" sz="135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5" name="TextBox 14"/>
          <p:cNvSpPr txBox="1"/>
          <p:nvPr/>
        </p:nvSpPr>
        <p:spPr>
          <a:xfrm>
            <a:off x="4312535" y="4983465"/>
            <a:ext cx="61046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a:ea typeface="+mn-ea"/>
                <a:cs typeface="+mn-cs"/>
              </a:rPr>
              <a:t>AND</a:t>
            </a:r>
            <a:endParaRPr kumimoji="0" lang="en-GB" sz="135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57334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animEffect transition="in" filter="fade">
                                      <p:cBhvr>
                                        <p:cTn id="18" dur="500"/>
                                        <p:tgtEl>
                                          <p:spTgt spid="8">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Effect transition="in" filter="fade">
                                      <p:cBhvr>
                                        <p:cTn id="21" dur="500"/>
                                        <p:tgtEl>
                                          <p:spTgt spid="8">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6" end="6"/>
                                            </p:txEl>
                                          </p:spTgt>
                                        </p:tgtEl>
                                        <p:attrNameLst>
                                          <p:attrName>style.visibility</p:attrName>
                                        </p:attrNameLst>
                                      </p:cBhvr>
                                      <p:to>
                                        <p:strVal val="visible"/>
                                      </p:to>
                                    </p:set>
                                    <p:animEffect transition="in" filter="fade">
                                      <p:cBhvr>
                                        <p:cTn id="24" dur="500"/>
                                        <p:tgtEl>
                                          <p:spTgt spid="8">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2" y="1050999"/>
            <a:ext cx="6571060" cy="530223"/>
          </a:xfrm>
        </p:spPr>
        <p:txBody>
          <a:bodyPr/>
          <a:lstStyle/>
          <a:p>
            <a:r>
              <a:rPr lang="en-GB" b="1" dirty="0">
                <a:solidFill>
                  <a:srgbClr val="FFFF99"/>
                </a:solidFill>
              </a:rPr>
              <a:t>MEDLINE</a:t>
            </a:r>
            <a:r>
              <a:rPr lang="en-GB" b="1" dirty="0"/>
              <a:t> </a:t>
            </a:r>
          </a:p>
        </p:txBody>
      </p:sp>
      <p:sp>
        <p:nvSpPr>
          <p:cNvPr id="3" name="Content Placeholder 2"/>
          <p:cNvSpPr>
            <a:spLocks noGrp="1"/>
          </p:cNvSpPr>
          <p:nvPr>
            <p:ph idx="1"/>
          </p:nvPr>
        </p:nvSpPr>
        <p:spPr>
          <a:xfrm>
            <a:off x="574768" y="2856475"/>
            <a:ext cx="8186678" cy="1840146"/>
          </a:xfrm>
        </p:spPr>
        <p:txBody>
          <a:bodyPr>
            <a:normAutofit fontScale="85000" lnSpcReduction="10000"/>
          </a:bodyPr>
          <a:lstStyle/>
          <a:p>
            <a:r>
              <a:rPr lang="en-GB" dirty="0">
                <a:effectLst>
                  <a:outerShdw blurRad="50800" dist="50800" dir="5400000" algn="ctr" rotWithShape="0">
                    <a:schemeClr val="bg1"/>
                  </a:outerShdw>
                </a:effectLst>
              </a:rPr>
              <a:t>Database from United States National Library of Medicine (NLM) – funded by US Government</a:t>
            </a:r>
          </a:p>
          <a:p>
            <a:r>
              <a:rPr lang="en-GB" dirty="0">
                <a:effectLst>
                  <a:outerShdw blurRad="50800" dist="50800" dir="5400000" algn="ctr" rotWithShape="0">
                    <a:schemeClr val="bg1"/>
                  </a:outerShdw>
                </a:effectLst>
              </a:rPr>
              <a:t>21 million+ biomedical and life sciences references</a:t>
            </a:r>
          </a:p>
          <a:p>
            <a:r>
              <a:rPr lang="en-GB" dirty="0">
                <a:effectLst>
                  <a:outerShdw blurRad="50800" dist="50800" dir="5400000" algn="ctr" rotWithShape="0">
                    <a:schemeClr val="bg1"/>
                  </a:outerShdw>
                </a:effectLst>
              </a:rPr>
              <a:t>Coverage back to 1946</a:t>
            </a:r>
          </a:p>
          <a:p>
            <a:r>
              <a:rPr lang="en-GB" dirty="0">
                <a:effectLst>
                  <a:outerShdw blurRad="50800" dist="50800" dir="5400000" algn="ctr" rotWithShape="0">
                    <a:schemeClr val="bg1"/>
                  </a:outerShdw>
                </a:effectLst>
              </a:rPr>
              <a:t>Citations from 5,600+ scholarly journals published around the world</a:t>
            </a:r>
          </a:p>
          <a:p>
            <a:r>
              <a:rPr lang="en-GB" dirty="0">
                <a:effectLst>
                  <a:outerShdw blurRad="50800" dist="50800" dir="5400000" algn="ctr" rotWithShape="0">
                    <a:schemeClr val="bg1"/>
                  </a:outerShdw>
                </a:effectLst>
              </a:rPr>
              <a:t>References tagged with Medical Subject Headings (</a:t>
            </a:r>
            <a:r>
              <a:rPr lang="en-GB" dirty="0" err="1">
                <a:effectLst>
                  <a:outerShdw blurRad="50800" dist="50800" dir="5400000" algn="ctr" rotWithShape="0">
                    <a:schemeClr val="bg1"/>
                  </a:outerShdw>
                </a:effectLst>
              </a:rPr>
              <a:t>MeSH</a:t>
            </a:r>
            <a:r>
              <a:rPr lang="en-GB" dirty="0">
                <a:effectLst>
                  <a:outerShdw blurRad="50800" dist="50800" dir="5400000" algn="ctr" rotWithShape="0">
                    <a:schemeClr val="bg1"/>
                  </a:outerShdw>
                </a:effectLst>
              </a:rPr>
              <a:t> terms)</a:t>
            </a:r>
          </a:p>
        </p:txBody>
      </p:sp>
      <p:sp>
        <p:nvSpPr>
          <p:cNvPr id="5" name="Pentagon 4"/>
          <p:cNvSpPr/>
          <p:nvPr/>
        </p:nvSpPr>
        <p:spPr>
          <a:xfrm>
            <a:off x="574767" y="2199744"/>
            <a:ext cx="2149367" cy="646331"/>
          </a:xfrm>
          <a:prstGeom prst="homePlate">
            <a:avLst/>
          </a:prstGeom>
          <a:solidFill>
            <a:schemeClr val="accent1"/>
          </a:solid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a:ea typeface="+mn-ea"/>
                <a:cs typeface="+mn-cs"/>
              </a:rPr>
              <a:t>What is MEDLINE?</a:t>
            </a:r>
          </a:p>
        </p:txBody>
      </p:sp>
      <p:sp>
        <p:nvSpPr>
          <p:cNvPr id="6" name="Pentagon 5"/>
          <p:cNvSpPr/>
          <p:nvPr/>
        </p:nvSpPr>
        <p:spPr>
          <a:xfrm>
            <a:off x="574767" y="4707021"/>
            <a:ext cx="3561568" cy="646331"/>
          </a:xfrm>
          <a:prstGeom prst="homePlate">
            <a:avLst/>
          </a:prstGeom>
          <a:solidFill>
            <a:schemeClr val="accent1"/>
          </a:solid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a:ea typeface="+mn-ea"/>
                <a:cs typeface="+mn-cs"/>
              </a:rPr>
              <a:t>Why should you use MEDLINE?</a:t>
            </a:r>
          </a:p>
        </p:txBody>
      </p:sp>
      <p:sp>
        <p:nvSpPr>
          <p:cNvPr id="7" name="Content Placeholder 2"/>
          <p:cNvSpPr txBox="1">
            <a:spLocks/>
          </p:cNvSpPr>
          <p:nvPr/>
        </p:nvSpPr>
        <p:spPr>
          <a:xfrm>
            <a:off x="574768" y="5030186"/>
            <a:ext cx="5912457" cy="888124"/>
          </a:xfrm>
          <a:prstGeom prst="rect">
            <a:avLst/>
          </a:prstGeom>
        </p:spPr>
        <p:txBody>
          <a:bodyPr vert="horz" lIns="68580" tIns="34290" rIns="68580" bIns="3429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ACD433"/>
              </a:buClr>
              <a:buSzPct val="80000"/>
              <a:buFont typeface="Wingdings 3" charset="2"/>
              <a:buChar char=""/>
              <a:tabLst/>
              <a:defRPr/>
            </a:pPr>
            <a:endParaRPr kumimoji="0" lang="en-GB" sz="1350" b="0" i="0" u="none" strike="noStrike" kern="1200" cap="none" spc="0" normalizeH="0" baseline="0" noProof="0" dirty="0">
              <a:ln>
                <a:noFill/>
              </a:ln>
              <a:solidFill>
                <a:prstClr val="black">
                  <a:lumMod val="75000"/>
                  <a:lumOff val="25000"/>
                </a:prstClr>
              </a:solidFill>
              <a:effectLst>
                <a:outerShdw blurRad="50800" dist="50800" dir="5400000" algn="ctr" rotWithShape="0">
                  <a:prstClr val="white"/>
                </a:outerShdw>
              </a:effectLst>
              <a:uLnTx/>
              <a:uFillTx/>
              <a:latin typeface="Century Gothic" panose="020B0502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ACD433"/>
              </a:buClr>
              <a:buSzPct val="80000"/>
              <a:buFont typeface="Wingdings 3" charset="2"/>
              <a:buChar char=""/>
              <a:tabLst/>
              <a:defRPr/>
            </a:pPr>
            <a:r>
              <a:rPr kumimoji="0" lang="en-GB" sz="1350" b="0" i="0" u="none" strike="noStrike" kern="1200" cap="none" spc="0" normalizeH="0" baseline="0" noProof="0" dirty="0">
                <a:ln>
                  <a:noFill/>
                </a:ln>
                <a:solidFill>
                  <a:prstClr val="black">
                    <a:lumMod val="75000"/>
                    <a:lumOff val="25000"/>
                  </a:prstClr>
                </a:solidFill>
                <a:effectLst>
                  <a:outerShdw blurRad="50800" dist="50800" dir="5400000" algn="ctr" rotWithShape="0">
                    <a:prstClr val="white"/>
                  </a:outerShdw>
                </a:effectLst>
                <a:uLnTx/>
                <a:uFillTx/>
                <a:latin typeface="Century Gothic" panose="020B0502020202020204"/>
                <a:ea typeface="+mn-ea"/>
                <a:cs typeface="+mn-cs"/>
              </a:rPr>
              <a:t>Good, broad medical, health and life sciences database</a:t>
            </a:r>
          </a:p>
        </p:txBody>
      </p:sp>
    </p:spTree>
    <p:extLst>
      <p:ext uri="{BB962C8B-B14F-4D97-AF65-F5344CB8AC3E}">
        <p14:creationId xmlns:p14="http://schemas.microsoft.com/office/powerpoint/2010/main" val="136275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385" y="1327184"/>
            <a:ext cx="7735843" cy="532399"/>
          </a:xfrm>
        </p:spPr>
        <p:txBody>
          <a:bodyPr/>
          <a:lstStyle/>
          <a:p>
            <a:r>
              <a:rPr lang="en-GB" b="1" dirty="0">
                <a:solidFill>
                  <a:srgbClr val="FFFF99"/>
                </a:solidFill>
              </a:rPr>
              <a:t>We need to talk about PubMed…</a:t>
            </a:r>
          </a:p>
        </p:txBody>
      </p:sp>
      <p:sp>
        <p:nvSpPr>
          <p:cNvPr id="5" name="Content Placeholder 2"/>
          <p:cNvSpPr>
            <a:spLocks noGrp="1"/>
          </p:cNvSpPr>
          <p:nvPr>
            <p:ph idx="1"/>
          </p:nvPr>
        </p:nvSpPr>
        <p:spPr>
          <a:xfrm>
            <a:off x="624386" y="2930718"/>
            <a:ext cx="8239835" cy="1215574"/>
          </a:xfrm>
        </p:spPr>
        <p:txBody>
          <a:bodyPr>
            <a:noAutofit/>
          </a:bodyPr>
          <a:lstStyle/>
          <a:p>
            <a:r>
              <a:rPr lang="en-GB" dirty="0">
                <a:effectLst>
                  <a:outerShdw blurRad="50800" dist="50800" dir="5400000" algn="ctr" rotWithShape="0">
                    <a:schemeClr val="bg1"/>
                  </a:outerShdw>
                </a:effectLst>
              </a:rPr>
              <a:t>‘Free’ version of MEDLINE, also maintained by NLM</a:t>
            </a:r>
          </a:p>
          <a:p>
            <a:r>
              <a:rPr lang="en-GB" dirty="0">
                <a:effectLst>
                  <a:outerShdw blurRad="50800" dist="50800" dir="5400000" algn="ctr" rotWithShape="0">
                    <a:schemeClr val="bg1"/>
                  </a:outerShdw>
                </a:effectLst>
              </a:rPr>
              <a:t>Lists 21 million+ MEDLINE references </a:t>
            </a:r>
            <a:r>
              <a:rPr lang="en-GB" u="sng" dirty="0">
                <a:effectLst>
                  <a:outerShdw blurRad="50800" dist="50800" dir="5400000" algn="ctr" rotWithShape="0">
                    <a:schemeClr val="bg1"/>
                  </a:outerShdw>
                </a:effectLst>
              </a:rPr>
              <a:t>and</a:t>
            </a:r>
            <a:r>
              <a:rPr lang="en-GB" dirty="0">
                <a:effectLst>
                  <a:outerShdw blurRad="50800" dist="50800" dir="5400000" algn="ctr" rotWithShape="0">
                    <a:schemeClr val="bg1"/>
                  </a:outerShdw>
                </a:effectLst>
              </a:rPr>
              <a:t> 2 million+ ‘extra’ references including e-books</a:t>
            </a:r>
          </a:p>
          <a:p>
            <a:endParaRPr lang="en-GB" dirty="0">
              <a:effectLst>
                <a:outerShdw blurRad="50800" dist="50800" dir="5400000" algn="ctr" rotWithShape="0">
                  <a:schemeClr val="bg1"/>
                </a:outerShdw>
              </a:effectLst>
            </a:endParaRPr>
          </a:p>
          <a:p>
            <a:r>
              <a:rPr lang="en-GB" dirty="0">
                <a:effectLst>
                  <a:outerShdw blurRad="50800" dist="50800" dir="5400000" algn="ctr" rotWithShape="0">
                    <a:schemeClr val="bg1"/>
                  </a:outerShdw>
                </a:effectLst>
              </a:rPr>
              <a:t>Simply Google ‘PubMed’ or go to www.pubmed.gov</a:t>
            </a:r>
          </a:p>
        </p:txBody>
      </p:sp>
      <p:sp>
        <p:nvSpPr>
          <p:cNvPr id="6" name="Pentagon 5"/>
          <p:cNvSpPr/>
          <p:nvPr/>
        </p:nvSpPr>
        <p:spPr>
          <a:xfrm>
            <a:off x="624384" y="2341368"/>
            <a:ext cx="2998381" cy="369332"/>
          </a:xfrm>
          <a:prstGeom prst="homePlate">
            <a:avLst/>
          </a:prstGeom>
          <a:solidFill>
            <a:schemeClr val="accent1"/>
          </a:solid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a:ea typeface="+mn-ea"/>
                <a:cs typeface="+mn-cs"/>
              </a:rPr>
              <a:t>What is PubMed?</a:t>
            </a:r>
          </a:p>
        </p:txBody>
      </p:sp>
      <p:sp>
        <p:nvSpPr>
          <p:cNvPr id="7" name="Pentagon 6"/>
          <p:cNvSpPr/>
          <p:nvPr/>
        </p:nvSpPr>
        <p:spPr>
          <a:xfrm>
            <a:off x="521556" y="3992554"/>
            <a:ext cx="3602131" cy="369332"/>
          </a:xfrm>
          <a:prstGeom prst="homePlate">
            <a:avLst/>
          </a:prstGeom>
          <a:solidFill>
            <a:schemeClr val="accent1"/>
          </a:solid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a:ea typeface="+mn-ea"/>
                <a:cs typeface="+mn-cs"/>
              </a:rPr>
              <a:t>Why should you use PubMed?</a:t>
            </a:r>
          </a:p>
        </p:txBody>
      </p:sp>
      <p:sp>
        <p:nvSpPr>
          <p:cNvPr id="8" name="Content Placeholder 2"/>
          <p:cNvSpPr txBox="1">
            <a:spLocks/>
          </p:cNvSpPr>
          <p:nvPr/>
        </p:nvSpPr>
        <p:spPr>
          <a:xfrm>
            <a:off x="624385" y="4878429"/>
            <a:ext cx="8083470" cy="1401706"/>
          </a:xfrm>
          <a:prstGeom prst="rect">
            <a:avLst/>
          </a:prstGeom>
        </p:spPr>
        <p:txBody>
          <a:bodyPr vert="horz" lIns="68580" tIns="34290" rIns="68580" bIns="34290" rtlCol="0" anchor="t">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ACD433"/>
              </a:buClr>
              <a:buSzPct val="80000"/>
              <a:buFont typeface="Wingdings 3" charset="2"/>
              <a:buChar char=""/>
              <a:tabLst/>
              <a:defRPr/>
            </a:pPr>
            <a:r>
              <a:rPr kumimoji="0" lang="en-GB" sz="1350" b="0" i="0" u="none" strike="noStrike" kern="1200" cap="none" spc="0" normalizeH="0" baseline="0" noProof="0" dirty="0">
                <a:ln>
                  <a:noFill/>
                </a:ln>
                <a:solidFill>
                  <a:prstClr val="black">
                    <a:lumMod val="75000"/>
                    <a:lumOff val="25000"/>
                  </a:prstClr>
                </a:solidFill>
                <a:effectLst>
                  <a:outerShdw blurRad="50800" dist="50800" dir="5400000" algn="ctr" rotWithShape="0">
                    <a:prstClr val="white"/>
                  </a:outerShdw>
                </a:effectLst>
                <a:uLnTx/>
                <a:uFillTx/>
                <a:latin typeface="Century Gothic" panose="020B0502020202020204"/>
                <a:ea typeface="+mn-ea"/>
                <a:cs typeface="+mn-cs"/>
              </a:rPr>
              <a:t>For ‘quick and dirty’ searching i.e. if you’re not especially worried about it being systematic or reproducible</a:t>
            </a:r>
          </a:p>
          <a:p>
            <a:pPr marL="342900" marR="0" lvl="0" indent="-342900" algn="l" defTabSz="457200" rtl="0" eaLnBrk="1" fontAlgn="auto" latinLnBrk="0" hangingPunct="1">
              <a:lnSpc>
                <a:spcPct val="100000"/>
              </a:lnSpc>
              <a:spcBef>
                <a:spcPts val="1000"/>
              </a:spcBef>
              <a:spcAft>
                <a:spcPts val="0"/>
              </a:spcAft>
              <a:buClr>
                <a:srgbClr val="ACD433"/>
              </a:buClr>
              <a:buSzPct val="80000"/>
              <a:buFont typeface="Wingdings 3" charset="2"/>
              <a:buChar char=""/>
              <a:tabLst/>
              <a:defRPr/>
            </a:pPr>
            <a:r>
              <a:rPr kumimoji="0" lang="en-GB" sz="1350" b="0" i="0" u="none" strike="noStrike" kern="1200" cap="none" spc="0" normalizeH="0" baseline="0" noProof="0" dirty="0">
                <a:ln>
                  <a:noFill/>
                </a:ln>
                <a:solidFill>
                  <a:prstClr val="black">
                    <a:lumMod val="75000"/>
                    <a:lumOff val="25000"/>
                  </a:prstClr>
                </a:solidFill>
                <a:effectLst>
                  <a:outerShdw blurRad="50800" dist="50800" dir="5400000" algn="ctr" rotWithShape="0">
                    <a:prstClr val="white"/>
                  </a:outerShdw>
                </a:effectLst>
                <a:uLnTx/>
                <a:uFillTx/>
                <a:latin typeface="Century Gothic" panose="020B0502020202020204"/>
                <a:ea typeface="+mn-ea"/>
                <a:cs typeface="+mn-cs"/>
              </a:rPr>
              <a:t>To check for really recent references on a topic</a:t>
            </a:r>
          </a:p>
          <a:p>
            <a:pPr marL="685800" marR="0" lvl="1" indent="-283464" algn="l" defTabSz="457200" rtl="0" eaLnBrk="1" fontAlgn="auto" latinLnBrk="0" hangingPunct="1">
              <a:lnSpc>
                <a:spcPct val="100000"/>
              </a:lnSpc>
              <a:spcBef>
                <a:spcPts val="1000"/>
              </a:spcBef>
              <a:spcAft>
                <a:spcPts val="0"/>
              </a:spcAft>
              <a:buClr>
                <a:srgbClr val="ACD433"/>
              </a:buClr>
              <a:buSzPct val="80000"/>
              <a:buFont typeface="Wingdings 3" charset="2"/>
              <a:buChar char=""/>
              <a:tabLst/>
              <a:defRPr/>
            </a:pPr>
            <a:r>
              <a:rPr kumimoji="0" lang="en-US" sz="1150" b="0" i="0" u="none" strike="noStrike" kern="1200" cap="none" spc="0" normalizeH="0" baseline="0" noProof="0" dirty="0">
                <a:ln>
                  <a:noFill/>
                </a:ln>
                <a:solidFill>
                  <a:prstClr val="black">
                    <a:lumMod val="75000"/>
                    <a:lumOff val="25000"/>
                  </a:prstClr>
                </a:solidFill>
                <a:effectLst>
                  <a:outerShdw blurRad="50800" dist="50800" dir="5400000" algn="ctr" rotWithShape="0">
                    <a:prstClr val="white"/>
                  </a:outerShdw>
                </a:effectLst>
                <a:uLnTx/>
                <a:uFillTx/>
                <a:latin typeface="Century Gothic" panose="020B0502020202020204"/>
                <a:ea typeface="+mn-ea"/>
                <a:cs typeface="+mn-cs"/>
              </a:rPr>
              <a:t>‘Ahead of print’ articles not yet in MEDLINE because they have still to be tagged with </a:t>
            </a:r>
            <a:r>
              <a:rPr kumimoji="0" lang="en-US" sz="1150" b="0" i="0" u="none" strike="noStrike" kern="1200" cap="none" spc="0" normalizeH="0" baseline="0" noProof="0" dirty="0" err="1">
                <a:ln>
                  <a:noFill/>
                </a:ln>
                <a:solidFill>
                  <a:prstClr val="black">
                    <a:lumMod val="75000"/>
                    <a:lumOff val="25000"/>
                  </a:prstClr>
                </a:solidFill>
                <a:effectLst>
                  <a:outerShdw blurRad="50800" dist="50800" dir="5400000" algn="ctr" rotWithShape="0">
                    <a:prstClr val="white"/>
                  </a:outerShdw>
                </a:effectLst>
                <a:uLnTx/>
                <a:uFillTx/>
                <a:latin typeface="Century Gothic" panose="020B0502020202020204"/>
                <a:ea typeface="+mn-ea"/>
                <a:cs typeface="+mn-cs"/>
              </a:rPr>
              <a:t>MeSH</a:t>
            </a:r>
            <a:r>
              <a:rPr kumimoji="0" lang="en-US" sz="1150" b="0" i="0" u="none" strike="noStrike" kern="1200" cap="none" spc="0" normalizeH="0" baseline="0" noProof="0" dirty="0">
                <a:ln>
                  <a:noFill/>
                </a:ln>
                <a:solidFill>
                  <a:prstClr val="black">
                    <a:lumMod val="75000"/>
                    <a:lumOff val="25000"/>
                  </a:prstClr>
                </a:solidFill>
                <a:effectLst>
                  <a:outerShdw blurRad="50800" dist="50800" dir="5400000" algn="ctr" rotWithShape="0">
                    <a:prstClr val="white"/>
                  </a:outerShdw>
                </a:effectLst>
                <a:uLnTx/>
                <a:uFillTx/>
                <a:latin typeface="Century Gothic" panose="020B0502020202020204"/>
                <a:ea typeface="+mn-ea"/>
                <a:cs typeface="+mn-cs"/>
              </a:rPr>
              <a:t> terms</a:t>
            </a:r>
          </a:p>
          <a:p>
            <a:pPr marL="342900" marR="0" lvl="0" indent="-342900" algn="l" defTabSz="457200" rtl="0" eaLnBrk="1" fontAlgn="auto" latinLnBrk="0" hangingPunct="1">
              <a:lnSpc>
                <a:spcPct val="100000"/>
              </a:lnSpc>
              <a:spcBef>
                <a:spcPts val="1000"/>
              </a:spcBef>
              <a:spcAft>
                <a:spcPts val="0"/>
              </a:spcAft>
              <a:buClr>
                <a:srgbClr val="ACD433"/>
              </a:buClr>
              <a:buSzPct val="80000"/>
              <a:buFont typeface="Wingdings 3" charset="2"/>
              <a:buChar char=""/>
              <a:tabLst/>
              <a:defRPr/>
            </a:pPr>
            <a:r>
              <a:rPr kumimoji="0" lang="en-GB" sz="1350" b="0" i="0" u="none" strike="noStrike" kern="1200" cap="none" spc="0" normalizeH="0" baseline="0" noProof="0" dirty="0">
                <a:ln>
                  <a:noFill/>
                </a:ln>
                <a:solidFill>
                  <a:prstClr val="black">
                    <a:lumMod val="75000"/>
                    <a:lumOff val="25000"/>
                  </a:prstClr>
                </a:solidFill>
                <a:effectLst>
                  <a:outerShdw blurRad="50800" dist="50800" dir="5400000" algn="ctr" rotWithShape="0">
                    <a:prstClr val="white"/>
                  </a:outerShdw>
                </a:effectLst>
                <a:uLnTx/>
                <a:uFillTx/>
                <a:latin typeface="Century Gothic" panose="020B0502020202020204"/>
                <a:ea typeface="+mn-ea"/>
                <a:cs typeface="+mn-cs"/>
              </a:rPr>
              <a:t>To keep track of topical information and monitor the prevalence/popularity of a condition/research topic</a:t>
            </a:r>
          </a:p>
        </p:txBody>
      </p:sp>
    </p:spTree>
    <p:extLst>
      <p:ext uri="{BB962C8B-B14F-4D97-AF65-F5344CB8AC3E}">
        <p14:creationId xmlns:p14="http://schemas.microsoft.com/office/powerpoint/2010/main" val="329957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91D8D-1F07-4B54-80C3-EA0F5ED0748D}"/>
              </a:ext>
            </a:extLst>
          </p:cNvPr>
          <p:cNvSpPr>
            <a:spLocks noGrp="1"/>
          </p:cNvSpPr>
          <p:nvPr>
            <p:ph type="ctrTitle"/>
          </p:nvPr>
        </p:nvSpPr>
        <p:spPr/>
        <p:txBody>
          <a:bodyPr/>
          <a:lstStyle/>
          <a:p>
            <a:r>
              <a:rPr lang="en-US" dirty="0"/>
              <a:t>https://www.youtube.com/watch?v=0lill6yUmk8</a:t>
            </a:r>
          </a:p>
        </p:txBody>
      </p:sp>
      <p:sp>
        <p:nvSpPr>
          <p:cNvPr id="3" name="Subtitle 2">
            <a:extLst>
              <a:ext uri="{FF2B5EF4-FFF2-40B4-BE49-F238E27FC236}">
                <a16:creationId xmlns:a16="http://schemas.microsoft.com/office/drawing/2014/main" id="{964785F9-9887-4A78-9A2D-33BA1ED1FE92}"/>
              </a:ext>
            </a:extLst>
          </p:cNvPr>
          <p:cNvSpPr>
            <a:spLocks noGrp="1"/>
          </p:cNvSpPr>
          <p:nvPr>
            <p:ph type="subTitle" idx="1"/>
          </p:nvPr>
        </p:nvSpPr>
        <p:spPr/>
        <p:txBody>
          <a:bodyPr/>
          <a:lstStyle/>
          <a:p>
            <a:r>
              <a:rPr lang="en-US" dirty="0"/>
              <a:t>Conducting a literature search using PubMed</a:t>
            </a:r>
          </a:p>
        </p:txBody>
      </p:sp>
    </p:spTree>
    <p:extLst>
      <p:ext uri="{BB962C8B-B14F-4D97-AF65-F5344CB8AC3E}">
        <p14:creationId xmlns:p14="http://schemas.microsoft.com/office/powerpoint/2010/main" val="3164373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87806-668F-48FB-8C9F-C2F022614091}"/>
              </a:ext>
            </a:extLst>
          </p:cNvPr>
          <p:cNvSpPr>
            <a:spLocks noGrp="1"/>
          </p:cNvSpPr>
          <p:nvPr>
            <p:ph idx="1"/>
          </p:nvPr>
        </p:nvSpPr>
        <p:spPr/>
        <p:txBody>
          <a:bodyPr/>
          <a:lstStyle/>
          <a:p>
            <a:r>
              <a:rPr lang="en-US" dirty="0"/>
              <a:t>Literature Review Table</a:t>
            </a:r>
          </a:p>
          <a:p>
            <a:endParaRPr lang="en-US" dirty="0"/>
          </a:p>
          <a:p>
            <a:r>
              <a:rPr lang="en-US" i="1" dirty="0"/>
              <a:t>Identify </a:t>
            </a:r>
            <a:r>
              <a:rPr lang="en-US" b="1" i="1" dirty="0">
                <a:solidFill>
                  <a:srgbClr val="FF0000"/>
                </a:solidFill>
              </a:rPr>
              <a:t>FIVE</a:t>
            </a:r>
            <a:r>
              <a:rPr lang="en-US" i="1" dirty="0"/>
              <a:t> articles from your literature search to analyze using elements outlined in the literature review template. </a:t>
            </a:r>
          </a:p>
          <a:p>
            <a:endParaRPr lang="en-US" i="1" dirty="0"/>
          </a:p>
          <a:p>
            <a:r>
              <a:rPr lang="en-US" dirty="0"/>
              <a:t>These should be five different types of study designs</a:t>
            </a:r>
          </a:p>
          <a:p>
            <a:endParaRPr lang="en-US" dirty="0"/>
          </a:p>
        </p:txBody>
      </p:sp>
      <p:sp>
        <p:nvSpPr>
          <p:cNvPr id="9" name="Title 8">
            <a:extLst>
              <a:ext uri="{FF2B5EF4-FFF2-40B4-BE49-F238E27FC236}">
                <a16:creationId xmlns:a16="http://schemas.microsoft.com/office/drawing/2014/main" id="{B72BE5C9-33FB-C0D5-10C4-F51E556F0F98}"/>
              </a:ext>
            </a:extLst>
          </p:cNvPr>
          <p:cNvSpPr>
            <a:spLocks noGrp="1"/>
          </p:cNvSpPr>
          <p:nvPr>
            <p:ph type="title"/>
          </p:nvPr>
        </p:nvSpPr>
        <p:spPr/>
        <p:txBody>
          <a:bodyPr/>
          <a:lstStyle/>
          <a:p>
            <a:r>
              <a:rPr lang="en-US" dirty="0"/>
              <a:t>Assignment 2 (Group)</a:t>
            </a:r>
          </a:p>
        </p:txBody>
      </p:sp>
    </p:spTree>
    <p:extLst>
      <p:ext uri="{BB962C8B-B14F-4D97-AF65-F5344CB8AC3E}">
        <p14:creationId xmlns:p14="http://schemas.microsoft.com/office/powerpoint/2010/main" val="115839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747BB3F-7EC6-499A-9AC6-086CD9A8A787}"/>
              </a:ext>
            </a:extLst>
          </p:cNvPr>
          <p:cNvSpPr>
            <a:spLocks noGrp="1" noChangeArrowheads="1"/>
          </p:cNvSpPr>
          <p:nvPr>
            <p:ph type="title" idx="4294967295"/>
          </p:nvPr>
        </p:nvSpPr>
        <p:spPr>
          <a:xfrm>
            <a:off x="605244" y="630238"/>
            <a:ext cx="7167155" cy="1143000"/>
          </a:xfrm>
        </p:spPr>
        <p:txBody>
          <a:bodyPr/>
          <a:lstStyle/>
          <a:p>
            <a:pPr eaLnBrk="1" hangingPunct="1"/>
            <a:r>
              <a:rPr lang="en-GB" altLang="en-US" sz="3400" dirty="0">
                <a:solidFill>
                  <a:srgbClr val="0000FF"/>
                </a:solidFill>
              </a:rPr>
              <a:t>What to consider when searching</a:t>
            </a:r>
          </a:p>
        </p:txBody>
      </p:sp>
      <p:sp>
        <p:nvSpPr>
          <p:cNvPr id="30723" name="Rectangle 3">
            <a:extLst>
              <a:ext uri="{FF2B5EF4-FFF2-40B4-BE49-F238E27FC236}">
                <a16:creationId xmlns:a16="http://schemas.microsoft.com/office/drawing/2014/main" id="{97AB8082-365B-42EE-A3BE-C72C6EA57C26}"/>
              </a:ext>
            </a:extLst>
          </p:cNvPr>
          <p:cNvSpPr>
            <a:spLocks noGrp="1" noChangeArrowheads="1"/>
          </p:cNvSpPr>
          <p:nvPr>
            <p:ph type="body" idx="4294967295"/>
          </p:nvPr>
        </p:nvSpPr>
        <p:spPr>
          <a:xfrm>
            <a:off x="1062446" y="2891246"/>
            <a:ext cx="7167154" cy="3509554"/>
          </a:xfrm>
        </p:spPr>
        <p:txBody>
          <a:bodyPr/>
          <a:lstStyle/>
          <a:p>
            <a:r>
              <a:rPr lang="en-US" altLang="en-US" dirty="0"/>
              <a:t>What terms to search for?</a:t>
            </a:r>
          </a:p>
          <a:p>
            <a:r>
              <a:rPr lang="en-US" altLang="en-US" dirty="0"/>
              <a:t>What types of database to search?</a:t>
            </a:r>
          </a:p>
          <a:p>
            <a:r>
              <a:rPr lang="en-US" altLang="en-US" dirty="0"/>
              <a:t>What countries?</a:t>
            </a:r>
          </a:p>
          <a:p>
            <a:r>
              <a:rPr lang="en-US" altLang="en-US" dirty="0"/>
              <a:t>What languages?</a:t>
            </a:r>
          </a:p>
          <a:p>
            <a:r>
              <a:rPr lang="en-US" altLang="en-US" dirty="0"/>
              <a:t>What time period?</a:t>
            </a:r>
          </a:p>
        </p:txBody>
      </p:sp>
    </p:spTree>
    <p:extLst>
      <p:ext uri="{BB962C8B-B14F-4D97-AF65-F5344CB8AC3E}">
        <p14:creationId xmlns:p14="http://schemas.microsoft.com/office/powerpoint/2010/main" val="2144252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401F385A-D7BC-4D55-91E6-5F38B11993EB}"/>
              </a:ext>
            </a:extLst>
          </p:cNvPr>
          <p:cNvGraphicFramePr>
            <a:graphicFrameLocks noGrp="1"/>
          </p:cNvGraphicFramePr>
          <p:nvPr/>
        </p:nvGraphicFramePr>
        <p:xfrm>
          <a:off x="866775" y="3952145"/>
          <a:ext cx="6570663" cy="718565"/>
        </p:xfrm>
        <a:graphic>
          <a:graphicData uri="http://schemas.openxmlformats.org/drawingml/2006/table">
            <a:tbl>
              <a:tblPr firstRow="1" firstCol="1" bandRow="1">
                <a:tableStyleId>{5C22544A-7EE6-4342-B048-85BDC9FD1C3A}</a:tableStyleId>
              </a:tblPr>
              <a:tblGrid>
                <a:gridCol w="2208149">
                  <a:extLst>
                    <a:ext uri="{9D8B030D-6E8A-4147-A177-3AD203B41FA5}">
                      <a16:colId xmlns:a16="http://schemas.microsoft.com/office/drawing/2014/main" val="2310136507"/>
                    </a:ext>
                  </a:extLst>
                </a:gridCol>
                <a:gridCol w="2187853">
                  <a:extLst>
                    <a:ext uri="{9D8B030D-6E8A-4147-A177-3AD203B41FA5}">
                      <a16:colId xmlns:a16="http://schemas.microsoft.com/office/drawing/2014/main" val="2871597855"/>
                    </a:ext>
                  </a:extLst>
                </a:gridCol>
                <a:gridCol w="2174661">
                  <a:extLst>
                    <a:ext uri="{9D8B030D-6E8A-4147-A177-3AD203B41FA5}">
                      <a16:colId xmlns:a16="http://schemas.microsoft.com/office/drawing/2014/main" val="3259038424"/>
                    </a:ext>
                  </a:extLst>
                </a:gridCol>
              </a:tblGrid>
              <a:tr h="136284">
                <a:tc>
                  <a:txBody>
                    <a:bodyPr/>
                    <a:lstStyle/>
                    <a:p>
                      <a:pPr marL="342900" marR="0" lvl="0" indent="-342900" algn="l" rtl="0">
                        <a:lnSpc>
                          <a:spcPct val="107000"/>
                        </a:lnSpc>
                        <a:spcBef>
                          <a:spcPts val="0"/>
                        </a:spcBef>
                        <a:spcAft>
                          <a:spcPts val="0"/>
                        </a:spcAft>
                        <a:buFont typeface="Wingdings" panose="05000000000000000000" pitchFamily="2" charset="2"/>
                        <a:buChar char=""/>
                      </a:pPr>
                      <a:r>
                        <a:rPr lang="en-GB" sz="900">
                          <a:effectLst/>
                        </a:rPr>
                        <a:t>Students’ names:</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98" marR="54798" marT="0" marB="0"/>
                </a:tc>
                <a:tc>
                  <a:txBody>
                    <a:bodyPr/>
                    <a:lstStyle/>
                    <a:p>
                      <a:pPr marL="0" marR="0" algn="l">
                        <a:lnSpc>
                          <a:spcPct val="107000"/>
                        </a:lnSpc>
                        <a:spcBef>
                          <a:spcPts val="0"/>
                        </a:spcBef>
                        <a:spcAft>
                          <a:spcPts val="0"/>
                        </a:spcAft>
                      </a:pPr>
                      <a:r>
                        <a:rPr lang="en-GB" sz="900">
                          <a:effectLst/>
                        </a:rPr>
                        <a:t>Group number:</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98" marR="54798" marT="0" marB="0"/>
                </a:tc>
                <a:tc>
                  <a:txBody>
                    <a:bodyPr/>
                    <a:lstStyle/>
                    <a:p>
                      <a:pPr marL="0" marR="0" algn="l">
                        <a:lnSpc>
                          <a:spcPct val="107000"/>
                        </a:lnSpc>
                        <a:spcBef>
                          <a:spcPts val="0"/>
                        </a:spcBef>
                        <a:spcAft>
                          <a:spcPts val="0"/>
                        </a:spcAft>
                      </a:pPr>
                      <a:r>
                        <a:rPr lang="en-GB" sz="900">
                          <a:effectLst/>
                        </a:rPr>
                        <a:t>Date:</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98" marR="54798" marT="0" marB="0"/>
                </a:tc>
                <a:extLst>
                  <a:ext uri="{0D108BD9-81ED-4DB2-BD59-A6C34878D82A}">
                    <a16:rowId xmlns:a16="http://schemas.microsoft.com/office/drawing/2014/main" val="2087469804"/>
                  </a:ext>
                </a:extLst>
              </a:tr>
              <a:tr h="579436">
                <a:tc gridSpan="3">
                  <a:txBody>
                    <a:bodyPr/>
                    <a:lstStyle/>
                    <a:p>
                      <a:pPr marL="0" marR="0" algn="l">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98" marR="54798"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41302298"/>
                  </a:ext>
                </a:extLst>
              </a:tr>
            </a:tbl>
          </a:graphicData>
        </a:graphic>
      </p:graphicFrame>
      <p:graphicFrame>
        <p:nvGraphicFramePr>
          <p:cNvPr id="8" name="Table 7">
            <a:extLst>
              <a:ext uri="{FF2B5EF4-FFF2-40B4-BE49-F238E27FC236}">
                <a16:creationId xmlns:a16="http://schemas.microsoft.com/office/drawing/2014/main" id="{91927FDB-E13B-4E25-8834-85B814126A9E}"/>
              </a:ext>
            </a:extLst>
          </p:cNvPr>
          <p:cNvGraphicFramePr>
            <a:graphicFrameLocks noGrp="1"/>
          </p:cNvGraphicFramePr>
          <p:nvPr/>
        </p:nvGraphicFramePr>
        <p:xfrm>
          <a:off x="775064" y="1837510"/>
          <a:ext cx="7576455" cy="3551197"/>
        </p:xfrm>
        <a:graphic>
          <a:graphicData uri="http://schemas.openxmlformats.org/drawingml/2006/table">
            <a:tbl>
              <a:tblPr firstRow="1" firstCol="1" bandRow="1">
                <a:tableStyleId>{5C22544A-7EE6-4342-B048-85BDC9FD1C3A}</a:tableStyleId>
              </a:tblPr>
              <a:tblGrid>
                <a:gridCol w="1124626">
                  <a:extLst>
                    <a:ext uri="{9D8B030D-6E8A-4147-A177-3AD203B41FA5}">
                      <a16:colId xmlns:a16="http://schemas.microsoft.com/office/drawing/2014/main" val="3868828917"/>
                    </a:ext>
                  </a:extLst>
                </a:gridCol>
                <a:gridCol w="1095384">
                  <a:extLst>
                    <a:ext uri="{9D8B030D-6E8A-4147-A177-3AD203B41FA5}">
                      <a16:colId xmlns:a16="http://schemas.microsoft.com/office/drawing/2014/main" val="4165571382"/>
                    </a:ext>
                  </a:extLst>
                </a:gridCol>
                <a:gridCol w="1250948">
                  <a:extLst>
                    <a:ext uri="{9D8B030D-6E8A-4147-A177-3AD203B41FA5}">
                      <a16:colId xmlns:a16="http://schemas.microsoft.com/office/drawing/2014/main" val="1931372287"/>
                    </a:ext>
                  </a:extLst>
                </a:gridCol>
                <a:gridCol w="1315864">
                  <a:extLst>
                    <a:ext uri="{9D8B030D-6E8A-4147-A177-3AD203B41FA5}">
                      <a16:colId xmlns:a16="http://schemas.microsoft.com/office/drawing/2014/main" val="1314692938"/>
                    </a:ext>
                  </a:extLst>
                </a:gridCol>
                <a:gridCol w="1473769">
                  <a:extLst>
                    <a:ext uri="{9D8B030D-6E8A-4147-A177-3AD203B41FA5}">
                      <a16:colId xmlns:a16="http://schemas.microsoft.com/office/drawing/2014/main" val="3842289369"/>
                    </a:ext>
                  </a:extLst>
                </a:gridCol>
                <a:gridCol w="1315864">
                  <a:extLst>
                    <a:ext uri="{9D8B030D-6E8A-4147-A177-3AD203B41FA5}">
                      <a16:colId xmlns:a16="http://schemas.microsoft.com/office/drawing/2014/main" val="2961225238"/>
                    </a:ext>
                  </a:extLst>
                </a:gridCol>
              </a:tblGrid>
              <a:tr h="764578">
                <a:tc>
                  <a:txBody>
                    <a:bodyPr/>
                    <a:lstStyle/>
                    <a:p>
                      <a:pPr marL="0" marR="0">
                        <a:lnSpc>
                          <a:spcPct val="107000"/>
                        </a:lnSpc>
                        <a:spcBef>
                          <a:spcPts val="0"/>
                        </a:spcBef>
                        <a:spcAft>
                          <a:spcPts val="0"/>
                        </a:spcAft>
                      </a:pPr>
                      <a:r>
                        <a:rPr lang="en-GB" sz="900">
                          <a:effectLst/>
                        </a:rPr>
                        <a:t>Study (Author (year), location)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Design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Research question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dirty="0">
                          <a:effectLst/>
                        </a:rPr>
                        <a:t>Patients/population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Data collection tool/ exposure ascertainment</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outcomes</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extLst>
                  <a:ext uri="{0D108BD9-81ED-4DB2-BD59-A6C34878D82A}">
                    <a16:rowId xmlns:a16="http://schemas.microsoft.com/office/drawing/2014/main" val="2498679277"/>
                  </a:ext>
                </a:extLst>
              </a:tr>
              <a:tr h="1024150">
                <a:tc>
                  <a:txBody>
                    <a:bodyPr/>
                    <a:lstStyle/>
                    <a:p>
                      <a:pPr marL="0" marR="0">
                        <a:lnSpc>
                          <a:spcPct val="107000"/>
                        </a:lnSpc>
                        <a:spcBef>
                          <a:spcPts val="0"/>
                        </a:spcBef>
                        <a:spcAft>
                          <a:spcPts val="0"/>
                        </a:spcAft>
                      </a:pPr>
                      <a:r>
                        <a:rPr lang="en-GB" sz="900">
                          <a:effectLst/>
                        </a:rPr>
                        <a:t>e.g. </a:t>
                      </a:r>
                      <a:endParaRPr lang="en-US" sz="900">
                        <a:effectLst/>
                      </a:endParaRPr>
                    </a:p>
                    <a:p>
                      <a:pPr marL="0" marR="0">
                        <a:lnSpc>
                          <a:spcPct val="107000"/>
                        </a:lnSpc>
                        <a:spcBef>
                          <a:spcPts val="0"/>
                        </a:spcBef>
                        <a:spcAft>
                          <a:spcPts val="0"/>
                        </a:spcAft>
                      </a:pPr>
                      <a:r>
                        <a:rPr lang="en-GB" sz="900">
                          <a:effectLst/>
                        </a:rPr>
                        <a:t>Ahern et al (2014), US</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e.g.</a:t>
                      </a:r>
                      <a:endParaRPr lang="en-US" sz="900">
                        <a:effectLst/>
                      </a:endParaRPr>
                    </a:p>
                    <a:p>
                      <a:pPr marL="0" marR="0">
                        <a:lnSpc>
                          <a:spcPct val="107000"/>
                        </a:lnSpc>
                        <a:spcBef>
                          <a:spcPts val="0"/>
                        </a:spcBef>
                        <a:spcAft>
                          <a:spcPts val="0"/>
                        </a:spcAft>
                      </a:pPr>
                      <a:r>
                        <a:rPr lang="en-GB" sz="900">
                          <a:effectLst/>
                        </a:rPr>
                        <a:t>Cohort</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e.g. </a:t>
                      </a:r>
                      <a:endParaRPr lang="en-US" sz="900">
                        <a:effectLst/>
                      </a:endParaRPr>
                    </a:p>
                    <a:p>
                      <a:pPr marL="0" marR="0">
                        <a:lnSpc>
                          <a:spcPct val="107000"/>
                        </a:lnSpc>
                        <a:spcBef>
                          <a:spcPts val="0"/>
                        </a:spcBef>
                        <a:spcAft>
                          <a:spcPts val="0"/>
                        </a:spcAft>
                      </a:pPr>
                      <a:r>
                        <a:rPr lang="en-GB" sz="900">
                          <a:effectLst/>
                        </a:rPr>
                        <a:t>Nurses’ Health study</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e.g.</a:t>
                      </a:r>
                      <a:endParaRPr lang="en-US" sz="900">
                        <a:effectLst/>
                      </a:endParaRPr>
                    </a:p>
                    <a:p>
                      <a:pPr marL="0" marR="0">
                        <a:lnSpc>
                          <a:spcPct val="107000"/>
                        </a:lnSpc>
                        <a:spcBef>
                          <a:spcPts val="0"/>
                        </a:spcBef>
                        <a:spcAft>
                          <a:spcPts val="0"/>
                        </a:spcAft>
                      </a:pPr>
                      <a:r>
                        <a:rPr lang="en-GB" sz="900">
                          <a:effectLst/>
                        </a:rPr>
                        <a:t>Questionnaires &amp; medical records</a:t>
                      </a:r>
                      <a:endParaRPr lang="en-US" sz="900">
                        <a:effectLst/>
                      </a:endParaRPr>
                    </a:p>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Findings with HR= 95%CI…..etc.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extLst>
                  <a:ext uri="{0D108BD9-81ED-4DB2-BD59-A6C34878D82A}">
                    <a16:rowId xmlns:a16="http://schemas.microsoft.com/office/drawing/2014/main" val="2573312886"/>
                  </a:ext>
                </a:extLst>
              </a:tr>
              <a:tr h="505454">
                <a:tc>
                  <a:txBody>
                    <a:bodyPr/>
                    <a:lstStyle/>
                    <a:p>
                      <a:pPr marL="0" marR="0">
                        <a:lnSpc>
                          <a:spcPct val="107000"/>
                        </a:lnSpc>
                        <a:spcBef>
                          <a:spcPts val="0"/>
                        </a:spcBef>
                        <a:spcAft>
                          <a:spcPts val="0"/>
                        </a:spcAft>
                      </a:pPr>
                      <a:r>
                        <a:rPr lang="en-GB" sz="900">
                          <a:effectLst/>
                        </a:rPr>
                        <a:t>Hartz et al (2013), US</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Cohort</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Women’s health initiative (PM)</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Self-administered self-report</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extLst>
                  <a:ext uri="{0D108BD9-81ED-4DB2-BD59-A6C34878D82A}">
                    <a16:rowId xmlns:a16="http://schemas.microsoft.com/office/drawing/2014/main" val="2604415024"/>
                  </a:ext>
                </a:extLst>
              </a:tr>
              <a:tr h="505454">
                <a:tc>
                  <a:txBody>
                    <a:bodyPr/>
                    <a:lstStyle/>
                    <a:p>
                      <a:pPr marL="0" marR="0">
                        <a:lnSpc>
                          <a:spcPct val="107000"/>
                        </a:lnSpc>
                        <a:spcBef>
                          <a:spcPts val="0"/>
                        </a:spcBef>
                        <a:spcAft>
                          <a:spcPts val="0"/>
                        </a:spcAft>
                      </a:pPr>
                      <a:r>
                        <a:rPr lang="en-GB" sz="900">
                          <a:effectLst/>
                        </a:rPr>
                        <a:t>Stenkvist (1980), Sweden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Case-Control</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NR</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Computerized population register</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Findings with OR= 95%CI……</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extLst>
                  <a:ext uri="{0D108BD9-81ED-4DB2-BD59-A6C34878D82A}">
                    <a16:rowId xmlns:a16="http://schemas.microsoft.com/office/drawing/2014/main" val="3545922626"/>
                  </a:ext>
                </a:extLst>
              </a:tr>
              <a:tr h="505454">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Findings with P-value….etc.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extLst>
                  <a:ext uri="{0D108BD9-81ED-4DB2-BD59-A6C34878D82A}">
                    <a16:rowId xmlns:a16="http://schemas.microsoft.com/office/drawing/2014/main" val="3570247923"/>
                  </a:ext>
                </a:extLst>
              </a:tr>
              <a:tr h="246107">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tc>
                  <a:txBody>
                    <a:bodyPr/>
                    <a:lstStyle/>
                    <a:p>
                      <a:pPr marL="0" marR="0">
                        <a:lnSpc>
                          <a:spcPct val="107000"/>
                        </a:lnSpc>
                        <a:spcBef>
                          <a:spcPts val="0"/>
                        </a:spcBef>
                        <a:spcAft>
                          <a:spcPts val="0"/>
                        </a:spcAft>
                      </a:pPr>
                      <a:r>
                        <a:rPr lang="en-GB"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4777" marR="54777" marT="0" marB="0"/>
                </a:tc>
                <a:extLst>
                  <a:ext uri="{0D108BD9-81ED-4DB2-BD59-A6C34878D82A}">
                    <a16:rowId xmlns:a16="http://schemas.microsoft.com/office/drawing/2014/main" val="2039660024"/>
                  </a:ext>
                </a:extLst>
              </a:tr>
            </a:tbl>
          </a:graphicData>
        </a:graphic>
      </p:graphicFrame>
      <p:sp>
        <p:nvSpPr>
          <p:cNvPr id="9" name="Rectangle 2">
            <a:extLst>
              <a:ext uri="{FF2B5EF4-FFF2-40B4-BE49-F238E27FC236}">
                <a16:creationId xmlns:a16="http://schemas.microsoft.com/office/drawing/2014/main" id="{EB443985-B578-406A-A255-B74FA8B83987}"/>
              </a:ext>
            </a:extLst>
          </p:cNvPr>
          <p:cNvSpPr>
            <a:spLocks noChangeArrowheads="1"/>
          </p:cNvSpPr>
          <p:nvPr/>
        </p:nvSpPr>
        <p:spPr bwMode="auto">
          <a:xfrm>
            <a:off x="522514" y="1035368"/>
            <a:ext cx="844323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20" rIns="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defRPr/>
            </a:pPr>
            <a:r>
              <a:rPr kumimoji="0" lang="en-US" altLang="en-US" sz="1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Literature review table </a:t>
            </a:r>
            <a:r>
              <a:rPr kumimoji="0" lang="en-US" altLang="en-US" sz="11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US" altLang="en-US" sz="1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Template</a:t>
            </a:r>
            <a:endParaRPr kumimoji="0" lang="en-US" altLang="en-US" sz="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Literature Review Table</a:t>
            </a:r>
            <a:endParaRPr kumimoji="0" lang="en-US" altLang="en-US" sz="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Instructions: Complete the following table to include a minimum of 5 studies involving either actual interventions or observations</a:t>
            </a:r>
            <a:endParaRPr kumimoji="0" lang="en-US" altLang="en-US" sz="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1" name="TextBox 10">
            <a:extLst>
              <a:ext uri="{FF2B5EF4-FFF2-40B4-BE49-F238E27FC236}">
                <a16:creationId xmlns:a16="http://schemas.microsoft.com/office/drawing/2014/main" id="{D1B5A199-6754-431F-8D09-EBE20C29E733}"/>
              </a:ext>
            </a:extLst>
          </p:cNvPr>
          <p:cNvSpPr txBox="1"/>
          <p:nvPr/>
        </p:nvSpPr>
        <p:spPr>
          <a:xfrm>
            <a:off x="775064" y="5453300"/>
            <a:ext cx="4572000" cy="26161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entury Gothic" panose="020B0502020202020204"/>
                <a:ea typeface="+mn-ea"/>
                <a:cs typeface="+mn-cs"/>
              </a:rPr>
              <a:t>NR: Not Reported</a:t>
            </a:r>
          </a:p>
        </p:txBody>
      </p:sp>
    </p:spTree>
    <p:extLst>
      <p:ext uri="{BB962C8B-B14F-4D97-AF65-F5344CB8AC3E}">
        <p14:creationId xmlns:p14="http://schemas.microsoft.com/office/powerpoint/2010/main" val="1932659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FB00-3B26-490F-A9E9-FA22BD3A236F}"/>
              </a:ext>
            </a:extLst>
          </p:cNvPr>
          <p:cNvSpPr>
            <a:spLocks noGrp="1"/>
          </p:cNvSpPr>
          <p:nvPr>
            <p:ph type="title"/>
          </p:nvPr>
        </p:nvSpPr>
        <p:spPr/>
        <p:txBody>
          <a:bodyPr/>
          <a:lstStyle/>
          <a:p>
            <a:r>
              <a:rPr lang="en-US"/>
              <a:t>ways of reporting your findings</a:t>
            </a:r>
          </a:p>
        </p:txBody>
      </p:sp>
      <p:sp>
        <p:nvSpPr>
          <p:cNvPr id="3" name="Content Placeholder 2">
            <a:extLst>
              <a:ext uri="{FF2B5EF4-FFF2-40B4-BE49-F238E27FC236}">
                <a16:creationId xmlns:a16="http://schemas.microsoft.com/office/drawing/2014/main" id="{061342FC-EDA1-4DD6-86D4-A21DB43A6797}"/>
              </a:ext>
            </a:extLst>
          </p:cNvPr>
          <p:cNvSpPr>
            <a:spLocks noGrp="1"/>
          </p:cNvSpPr>
          <p:nvPr>
            <p:ph idx="1"/>
          </p:nvPr>
        </p:nvSpPr>
        <p:spPr/>
        <p:txBody>
          <a:bodyPr/>
          <a:lstStyle/>
          <a:p>
            <a:r>
              <a:rPr lang="en-US"/>
              <a:t>Written reports</a:t>
            </a:r>
          </a:p>
          <a:p>
            <a:r>
              <a:rPr lang="en-US"/>
              <a:t>Journal articles</a:t>
            </a:r>
          </a:p>
          <a:p>
            <a:r>
              <a:rPr lang="en-US"/>
              <a:t>Oral presentations</a:t>
            </a:r>
          </a:p>
        </p:txBody>
      </p:sp>
    </p:spTree>
    <p:extLst>
      <p:ext uri="{BB962C8B-B14F-4D97-AF65-F5344CB8AC3E}">
        <p14:creationId xmlns:p14="http://schemas.microsoft.com/office/powerpoint/2010/main" val="2064711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48C21-A2D0-4F24-8802-786AD5020D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42F01C-BB7B-48D5-992F-0C3BC9D61841}"/>
              </a:ext>
            </a:extLst>
          </p:cNvPr>
          <p:cNvSpPr>
            <a:spLocks noGrp="1"/>
          </p:cNvSpPr>
          <p:nvPr>
            <p:ph idx="1"/>
          </p:nvPr>
        </p:nvSpPr>
        <p:spPr/>
        <p:txBody>
          <a:bodyPr/>
          <a:lstStyle/>
          <a:p>
            <a:r>
              <a:rPr lang="en-US"/>
              <a:t>Before starting your research, find out whether you are going to be restricted by structure, style and content of your final report.</a:t>
            </a:r>
          </a:p>
          <a:p>
            <a:r>
              <a:rPr lang="en-US"/>
              <a:t>Think about your audience and produce your report accordingly.</a:t>
            </a:r>
          </a:p>
        </p:txBody>
      </p:sp>
    </p:spTree>
    <p:extLst>
      <p:ext uri="{BB962C8B-B14F-4D97-AF65-F5344CB8AC3E}">
        <p14:creationId xmlns:p14="http://schemas.microsoft.com/office/powerpoint/2010/main" val="342838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31349-E982-450E-95FD-54566C8F12D3}"/>
              </a:ext>
            </a:extLst>
          </p:cNvPr>
          <p:cNvSpPr>
            <a:spLocks noGrp="1"/>
          </p:cNvSpPr>
          <p:nvPr>
            <p:ph type="title"/>
          </p:nvPr>
        </p:nvSpPr>
        <p:spPr/>
        <p:txBody>
          <a:bodyPr/>
          <a:lstStyle/>
          <a:p>
            <a:r>
              <a:rPr lang="en-US"/>
              <a:t>A traditional written report includes the following:</a:t>
            </a:r>
          </a:p>
        </p:txBody>
      </p:sp>
      <p:sp>
        <p:nvSpPr>
          <p:cNvPr id="3" name="Content Placeholder 2">
            <a:extLst>
              <a:ext uri="{FF2B5EF4-FFF2-40B4-BE49-F238E27FC236}">
                <a16:creationId xmlns:a16="http://schemas.microsoft.com/office/drawing/2014/main" id="{C0DB60C0-161E-45DA-A5C4-7A47BBE6E76F}"/>
              </a:ext>
            </a:extLst>
          </p:cNvPr>
          <p:cNvSpPr>
            <a:spLocks noGrp="1"/>
          </p:cNvSpPr>
          <p:nvPr>
            <p:ph idx="1"/>
          </p:nvPr>
        </p:nvSpPr>
        <p:spPr>
          <a:xfrm>
            <a:off x="866216" y="2603500"/>
            <a:ext cx="6571059" cy="3762466"/>
          </a:xfrm>
        </p:spPr>
        <p:txBody>
          <a:bodyPr>
            <a:normAutofit fontScale="40000" lnSpcReduction="20000"/>
          </a:bodyPr>
          <a:lstStyle/>
          <a:p>
            <a:r>
              <a:rPr lang="en-US" sz="2500"/>
              <a:t>Title page</a:t>
            </a:r>
          </a:p>
          <a:p>
            <a:r>
              <a:rPr lang="en-US" sz="2500"/>
              <a:t>Contents page</a:t>
            </a:r>
          </a:p>
          <a:p>
            <a:r>
              <a:rPr lang="en-US" sz="2500"/>
              <a:t>List of illustrations</a:t>
            </a:r>
          </a:p>
          <a:p>
            <a:r>
              <a:rPr lang="en-US" sz="2500"/>
              <a:t>Acknowledgements</a:t>
            </a:r>
          </a:p>
          <a:p>
            <a:r>
              <a:rPr lang="en-US" sz="2500"/>
              <a:t>Abstract/summary</a:t>
            </a:r>
          </a:p>
          <a:p>
            <a:r>
              <a:rPr lang="en-US" sz="2500"/>
              <a:t>Introduction</a:t>
            </a:r>
          </a:p>
          <a:p>
            <a:r>
              <a:rPr lang="en-US" sz="2500"/>
              <a:t>Background</a:t>
            </a:r>
          </a:p>
          <a:p>
            <a:r>
              <a:rPr lang="en-US" sz="2500"/>
              <a:t>Methodology/methods</a:t>
            </a:r>
          </a:p>
          <a:p>
            <a:r>
              <a:rPr lang="en-US" sz="2500"/>
              <a:t>Findings/analysis</a:t>
            </a:r>
          </a:p>
          <a:p>
            <a:r>
              <a:rPr lang="en-US" sz="2500"/>
              <a:t>Conclusions</a:t>
            </a:r>
          </a:p>
          <a:p>
            <a:r>
              <a:rPr lang="en-US" sz="2500"/>
              <a:t>Recommendations</a:t>
            </a:r>
          </a:p>
          <a:p>
            <a:r>
              <a:rPr lang="en-US" sz="2500"/>
              <a:t>Further research</a:t>
            </a:r>
          </a:p>
          <a:p>
            <a:r>
              <a:rPr lang="en-US" sz="2500"/>
              <a:t>References</a:t>
            </a:r>
          </a:p>
          <a:p>
            <a:r>
              <a:rPr lang="en-US" sz="2500"/>
              <a:t>Bibliography</a:t>
            </a:r>
          </a:p>
          <a:p>
            <a:r>
              <a:rPr lang="en-US" sz="2500"/>
              <a:t>Appendices.</a:t>
            </a:r>
            <a:endParaRPr lang="en-US"/>
          </a:p>
        </p:txBody>
      </p:sp>
    </p:spTree>
    <p:extLst>
      <p:ext uri="{BB962C8B-B14F-4D97-AF65-F5344CB8AC3E}">
        <p14:creationId xmlns:p14="http://schemas.microsoft.com/office/powerpoint/2010/main" val="3730387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A3F70-3EB3-4F84-903E-4A6768894C5C}"/>
              </a:ext>
            </a:extLst>
          </p:cNvPr>
          <p:cNvSpPr>
            <a:spLocks noGrp="1"/>
          </p:cNvSpPr>
          <p:nvPr>
            <p:ph type="title"/>
          </p:nvPr>
        </p:nvSpPr>
        <p:spPr/>
        <p:txBody>
          <a:bodyPr/>
          <a:lstStyle/>
          <a:p>
            <a:r>
              <a:rPr lang="en-US"/>
              <a:t>Title Page</a:t>
            </a:r>
          </a:p>
        </p:txBody>
      </p:sp>
      <p:sp>
        <p:nvSpPr>
          <p:cNvPr id="3" name="Content Placeholder 2">
            <a:extLst>
              <a:ext uri="{FF2B5EF4-FFF2-40B4-BE49-F238E27FC236}">
                <a16:creationId xmlns:a16="http://schemas.microsoft.com/office/drawing/2014/main" id="{C6553833-B685-456E-8837-49360803B873}"/>
              </a:ext>
            </a:extLst>
          </p:cNvPr>
          <p:cNvSpPr>
            <a:spLocks noGrp="1"/>
          </p:cNvSpPr>
          <p:nvPr>
            <p:ph idx="1"/>
          </p:nvPr>
        </p:nvSpPr>
        <p:spPr/>
        <p:txBody>
          <a:bodyPr>
            <a:normAutofit/>
          </a:bodyPr>
          <a:lstStyle/>
          <a:p>
            <a:r>
              <a:rPr lang="en-US" dirty="0"/>
              <a:t>the title of the report</a:t>
            </a:r>
          </a:p>
          <a:p>
            <a:r>
              <a:rPr lang="en-US" dirty="0"/>
              <a:t>the name of the researcher</a:t>
            </a:r>
          </a:p>
          <a:p>
            <a:r>
              <a:rPr lang="en-US" dirty="0"/>
              <a:t>the date of publication</a:t>
            </a:r>
          </a:p>
          <a:p>
            <a:r>
              <a:rPr lang="en-US" dirty="0"/>
              <a:t>the purpose of the report (PhD Thesis)</a:t>
            </a:r>
          </a:p>
          <a:p>
            <a:r>
              <a:rPr lang="en-US" dirty="0"/>
              <a:t>Funding organization</a:t>
            </a:r>
          </a:p>
        </p:txBody>
      </p:sp>
    </p:spTree>
    <p:extLst>
      <p:ext uri="{BB962C8B-B14F-4D97-AF65-F5344CB8AC3E}">
        <p14:creationId xmlns:p14="http://schemas.microsoft.com/office/powerpoint/2010/main" val="367213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081F0B-A59E-42EE-B001-F745FCAB2A00}"/>
              </a:ext>
            </a:extLst>
          </p:cNvPr>
          <p:cNvSpPr>
            <a:spLocks noGrp="1"/>
          </p:cNvSpPr>
          <p:nvPr>
            <p:ph type="title"/>
          </p:nvPr>
        </p:nvSpPr>
        <p:spPr/>
        <p:txBody>
          <a:bodyPr/>
          <a:lstStyle/>
          <a:p>
            <a:r>
              <a:rPr lang="en-US" dirty="0"/>
              <a:t>Contents Page</a:t>
            </a:r>
          </a:p>
        </p:txBody>
      </p:sp>
      <p:sp>
        <p:nvSpPr>
          <p:cNvPr id="5" name="Content Placeholder 4">
            <a:extLst>
              <a:ext uri="{FF2B5EF4-FFF2-40B4-BE49-F238E27FC236}">
                <a16:creationId xmlns:a16="http://schemas.microsoft.com/office/drawing/2014/main" id="{B8927B8D-E819-4A43-A40D-092092D45F13}"/>
              </a:ext>
            </a:extLst>
          </p:cNvPr>
          <p:cNvSpPr>
            <a:spLocks noGrp="1"/>
          </p:cNvSpPr>
          <p:nvPr>
            <p:ph idx="1"/>
          </p:nvPr>
        </p:nvSpPr>
        <p:spPr/>
        <p:txBody>
          <a:bodyPr/>
          <a:lstStyle/>
          <a:p>
            <a:r>
              <a:rPr lang="en-US" dirty="0"/>
              <a:t>In this section is listed the contents of the report, either in chapter or section headings with sub-headings, if relevant and their page numbers.</a:t>
            </a:r>
          </a:p>
        </p:txBody>
      </p:sp>
    </p:spTree>
    <p:extLst>
      <p:ext uri="{BB962C8B-B14F-4D97-AF65-F5344CB8AC3E}">
        <p14:creationId xmlns:p14="http://schemas.microsoft.com/office/powerpoint/2010/main" val="787421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4CF7-2426-4F9A-9416-A82EC8EB8573}"/>
              </a:ext>
            </a:extLst>
          </p:cNvPr>
          <p:cNvSpPr>
            <a:spLocks noGrp="1"/>
          </p:cNvSpPr>
          <p:nvPr>
            <p:ph type="title"/>
          </p:nvPr>
        </p:nvSpPr>
        <p:spPr/>
        <p:txBody>
          <a:bodyPr/>
          <a:lstStyle/>
          <a:p>
            <a:r>
              <a:rPr lang="en-US" dirty="0"/>
              <a:t>List of Illustrations</a:t>
            </a:r>
          </a:p>
        </p:txBody>
      </p:sp>
      <p:sp>
        <p:nvSpPr>
          <p:cNvPr id="3" name="Content Placeholder 2">
            <a:extLst>
              <a:ext uri="{FF2B5EF4-FFF2-40B4-BE49-F238E27FC236}">
                <a16:creationId xmlns:a16="http://schemas.microsoft.com/office/drawing/2014/main" id="{2FE44DBB-2076-4F1A-AC12-843DFE24FFE3}"/>
              </a:ext>
            </a:extLst>
          </p:cNvPr>
          <p:cNvSpPr>
            <a:spLocks noGrp="1"/>
          </p:cNvSpPr>
          <p:nvPr>
            <p:ph idx="1"/>
          </p:nvPr>
        </p:nvSpPr>
        <p:spPr/>
        <p:txBody>
          <a:bodyPr/>
          <a:lstStyle/>
          <a:p>
            <a:r>
              <a:rPr lang="en-US" dirty="0"/>
              <a:t>This section includes title and page number of all graphs, tables, illustrations, charts, etc.</a:t>
            </a:r>
          </a:p>
        </p:txBody>
      </p:sp>
    </p:spTree>
    <p:extLst>
      <p:ext uri="{BB962C8B-B14F-4D97-AF65-F5344CB8AC3E}">
        <p14:creationId xmlns:p14="http://schemas.microsoft.com/office/powerpoint/2010/main" val="3901620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41BFA9-7D38-47A8-B850-81BE599798AD}"/>
              </a:ext>
            </a:extLst>
          </p:cNvPr>
          <p:cNvSpPr>
            <a:spLocks noGrp="1"/>
          </p:cNvSpPr>
          <p:nvPr>
            <p:ph type="title"/>
          </p:nvPr>
        </p:nvSpPr>
        <p:spPr/>
        <p:txBody>
          <a:bodyPr/>
          <a:lstStyle/>
          <a:p>
            <a:r>
              <a:rPr lang="en-US" dirty="0"/>
              <a:t>Acknowledgements</a:t>
            </a:r>
          </a:p>
        </p:txBody>
      </p:sp>
      <p:sp>
        <p:nvSpPr>
          <p:cNvPr id="5" name="Content Placeholder 4">
            <a:extLst>
              <a:ext uri="{FF2B5EF4-FFF2-40B4-BE49-F238E27FC236}">
                <a16:creationId xmlns:a16="http://schemas.microsoft.com/office/drawing/2014/main" id="{E701995B-3593-42EA-8F25-982A6D8CCE9E}"/>
              </a:ext>
            </a:extLst>
          </p:cNvPr>
          <p:cNvSpPr>
            <a:spLocks noGrp="1"/>
          </p:cNvSpPr>
          <p:nvPr>
            <p:ph idx="1"/>
          </p:nvPr>
        </p:nvSpPr>
        <p:spPr/>
        <p:txBody>
          <a:bodyPr/>
          <a:lstStyle/>
          <a:p>
            <a:r>
              <a:rPr lang="en-US" dirty="0"/>
              <a:t>Some researchers may wish to acknowledge the help of their research participants, tutors, employers and/or funding body.</a:t>
            </a:r>
          </a:p>
        </p:txBody>
      </p:sp>
    </p:spTree>
    <p:extLst>
      <p:ext uri="{BB962C8B-B14F-4D97-AF65-F5344CB8AC3E}">
        <p14:creationId xmlns:p14="http://schemas.microsoft.com/office/powerpoint/2010/main" val="2058216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65474B-1A0A-4DDF-B24A-E2215F9DCA77}"/>
              </a:ext>
            </a:extLst>
          </p:cNvPr>
          <p:cNvSpPr>
            <a:spLocks noGrp="1"/>
          </p:cNvSpPr>
          <p:nvPr>
            <p:ph type="title"/>
          </p:nvPr>
        </p:nvSpPr>
        <p:spPr/>
        <p:txBody>
          <a:bodyPr/>
          <a:lstStyle/>
          <a:p>
            <a:r>
              <a:rPr lang="en-US" dirty="0"/>
              <a:t>Abstract/Summary</a:t>
            </a:r>
          </a:p>
        </p:txBody>
      </p:sp>
      <p:sp>
        <p:nvSpPr>
          <p:cNvPr id="5" name="Content Placeholder 4">
            <a:extLst>
              <a:ext uri="{FF2B5EF4-FFF2-40B4-BE49-F238E27FC236}">
                <a16:creationId xmlns:a16="http://schemas.microsoft.com/office/drawing/2014/main" id="{1E6C06CD-E585-4EA7-9E9D-443880F262B8}"/>
              </a:ext>
            </a:extLst>
          </p:cNvPr>
          <p:cNvSpPr>
            <a:spLocks noGrp="1"/>
          </p:cNvSpPr>
          <p:nvPr>
            <p:ph idx="1"/>
          </p:nvPr>
        </p:nvSpPr>
        <p:spPr/>
        <p:txBody>
          <a:bodyPr/>
          <a:lstStyle/>
          <a:p>
            <a:r>
              <a:rPr lang="en-US" dirty="0"/>
              <a:t>This tends to be a one-page summary of the research, its purpose, methods, main findings and conclusion</a:t>
            </a:r>
          </a:p>
        </p:txBody>
      </p:sp>
    </p:spTree>
    <p:extLst>
      <p:ext uri="{BB962C8B-B14F-4D97-AF65-F5344CB8AC3E}">
        <p14:creationId xmlns:p14="http://schemas.microsoft.com/office/powerpoint/2010/main" val="1868177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5B8A15-44B2-4751-9682-A8066EE4AD39}"/>
              </a:ext>
            </a:extLst>
          </p:cNvPr>
          <p:cNvSpPr>
            <a:spLocks noGrp="1"/>
          </p:cNvSpPr>
          <p:nvPr>
            <p:ph type="title"/>
          </p:nvPr>
        </p:nvSpPr>
        <p:spPr/>
        <p:txBody>
          <a:bodyPr/>
          <a:lstStyle/>
          <a:p>
            <a:r>
              <a:rPr lang="en-US" dirty="0"/>
              <a:t>Introduction</a:t>
            </a:r>
          </a:p>
        </p:txBody>
      </p:sp>
      <p:sp>
        <p:nvSpPr>
          <p:cNvPr id="5" name="Content Placeholder 4">
            <a:extLst>
              <a:ext uri="{FF2B5EF4-FFF2-40B4-BE49-F238E27FC236}">
                <a16:creationId xmlns:a16="http://schemas.microsoft.com/office/drawing/2014/main" id="{F4388E45-7654-4A28-B7B0-CE20241EC81B}"/>
              </a:ext>
            </a:extLst>
          </p:cNvPr>
          <p:cNvSpPr>
            <a:spLocks noGrp="1"/>
          </p:cNvSpPr>
          <p:nvPr>
            <p:ph idx="1"/>
          </p:nvPr>
        </p:nvSpPr>
        <p:spPr/>
        <p:txBody>
          <a:bodyPr/>
          <a:lstStyle/>
          <a:p>
            <a:r>
              <a:rPr lang="en-US" dirty="0"/>
              <a:t>This section introduces the research, setting out the aims and objectives, terms and definitions. It includes a rationale for the research and a summary of the report structure.</a:t>
            </a:r>
          </a:p>
        </p:txBody>
      </p:sp>
    </p:spTree>
    <p:extLst>
      <p:ext uri="{BB962C8B-B14F-4D97-AF65-F5344CB8AC3E}">
        <p14:creationId xmlns:p14="http://schemas.microsoft.com/office/powerpoint/2010/main" val="254157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60C54C2-87F3-4B97-AE5F-8BBD6C3F3165}"/>
              </a:ext>
            </a:extLst>
          </p:cNvPr>
          <p:cNvSpPr>
            <a:spLocks noGrp="1" noChangeArrowheads="1"/>
          </p:cNvSpPr>
          <p:nvPr>
            <p:ph type="title" idx="4294967295"/>
          </p:nvPr>
        </p:nvSpPr>
        <p:spPr>
          <a:xfrm>
            <a:off x="1097280" y="609600"/>
            <a:ext cx="6675120" cy="1143000"/>
          </a:xfrm>
        </p:spPr>
        <p:txBody>
          <a:bodyPr/>
          <a:lstStyle/>
          <a:p>
            <a:r>
              <a:rPr lang="en-GB" altLang="en-US" dirty="0">
                <a:solidFill>
                  <a:srgbClr val="0000FF"/>
                </a:solidFill>
              </a:rPr>
              <a:t>Planning the search terms</a:t>
            </a:r>
          </a:p>
        </p:txBody>
      </p:sp>
      <p:sp>
        <p:nvSpPr>
          <p:cNvPr id="31747" name="Rectangle 3">
            <a:extLst>
              <a:ext uri="{FF2B5EF4-FFF2-40B4-BE49-F238E27FC236}">
                <a16:creationId xmlns:a16="http://schemas.microsoft.com/office/drawing/2014/main" id="{7CD75DB4-2388-4FBB-8910-0BED63C76ADE}"/>
              </a:ext>
            </a:extLst>
          </p:cNvPr>
          <p:cNvSpPr>
            <a:spLocks noGrp="1" noChangeArrowheads="1"/>
          </p:cNvSpPr>
          <p:nvPr>
            <p:ph type="body" idx="4294967295"/>
          </p:nvPr>
        </p:nvSpPr>
        <p:spPr>
          <a:xfrm>
            <a:off x="809896" y="2603862"/>
            <a:ext cx="6962503" cy="3492137"/>
          </a:xfrm>
        </p:spPr>
        <p:txBody>
          <a:bodyPr/>
          <a:lstStyle/>
          <a:p>
            <a:pPr>
              <a:spcBef>
                <a:spcPct val="0"/>
              </a:spcBef>
              <a:buFontTx/>
              <a:buNone/>
            </a:pPr>
            <a:r>
              <a:rPr lang="en-GB" altLang="en-US" dirty="0"/>
              <a:t>Divide the review into the eligibility components</a:t>
            </a:r>
          </a:p>
          <a:p>
            <a:pPr lvl="1">
              <a:spcBef>
                <a:spcPct val="0"/>
              </a:spcBef>
            </a:pPr>
            <a:r>
              <a:rPr lang="en-GB" altLang="en-US" sz="2800" dirty="0"/>
              <a:t>Participants</a:t>
            </a:r>
          </a:p>
          <a:p>
            <a:pPr lvl="1">
              <a:spcBef>
                <a:spcPct val="0"/>
              </a:spcBef>
            </a:pPr>
            <a:r>
              <a:rPr lang="en-GB" altLang="en-US" sz="2800" dirty="0"/>
              <a:t>Interventions (including comparator)</a:t>
            </a:r>
          </a:p>
          <a:p>
            <a:pPr lvl="1">
              <a:spcBef>
                <a:spcPct val="0"/>
              </a:spcBef>
            </a:pPr>
            <a:r>
              <a:rPr lang="en-GB" altLang="en-US" sz="2800" dirty="0"/>
              <a:t>Outcomes</a:t>
            </a:r>
          </a:p>
          <a:p>
            <a:pPr lvl="1">
              <a:spcBef>
                <a:spcPct val="0"/>
              </a:spcBef>
            </a:pPr>
            <a:r>
              <a:rPr lang="en-GB" altLang="en-US" sz="2800" dirty="0"/>
              <a:t>Study designs</a:t>
            </a:r>
          </a:p>
          <a:p>
            <a:pPr>
              <a:spcBef>
                <a:spcPct val="0"/>
              </a:spcBef>
              <a:buFontTx/>
              <a:buNone/>
            </a:pPr>
            <a:r>
              <a:rPr lang="en-GB" altLang="en-US" dirty="0"/>
              <a:t>The database you are searching will try to help you by only showing the things that you ask for. It might hide millions of other things.</a:t>
            </a:r>
            <a:endParaRPr lang="en-GB" altLang="en-US" sz="2600" dirty="0"/>
          </a:p>
        </p:txBody>
      </p:sp>
    </p:spTree>
    <p:extLst>
      <p:ext uri="{BB962C8B-B14F-4D97-AF65-F5344CB8AC3E}">
        <p14:creationId xmlns:p14="http://schemas.microsoft.com/office/powerpoint/2010/main" val="2099941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71187E-4572-4A12-A5A3-4FCC070F5C94}"/>
              </a:ext>
            </a:extLst>
          </p:cNvPr>
          <p:cNvSpPr>
            <a:spLocks noGrp="1"/>
          </p:cNvSpPr>
          <p:nvPr>
            <p:ph type="title"/>
          </p:nvPr>
        </p:nvSpPr>
        <p:spPr/>
        <p:txBody>
          <a:bodyPr/>
          <a:lstStyle/>
          <a:p>
            <a:r>
              <a:rPr lang="en-US" dirty="0"/>
              <a:t>Background</a:t>
            </a:r>
          </a:p>
        </p:txBody>
      </p:sp>
      <p:sp>
        <p:nvSpPr>
          <p:cNvPr id="5" name="Content Placeholder 4">
            <a:extLst>
              <a:ext uri="{FF2B5EF4-FFF2-40B4-BE49-F238E27FC236}">
                <a16:creationId xmlns:a16="http://schemas.microsoft.com/office/drawing/2014/main" id="{779A224E-D174-425A-8DBB-5DE80FB960AF}"/>
              </a:ext>
            </a:extLst>
          </p:cNvPr>
          <p:cNvSpPr>
            <a:spLocks noGrp="1"/>
          </p:cNvSpPr>
          <p:nvPr>
            <p:ph idx="1"/>
          </p:nvPr>
        </p:nvSpPr>
        <p:spPr/>
        <p:txBody>
          <a:bodyPr>
            <a:normAutofit lnSpcReduction="10000"/>
          </a:bodyPr>
          <a:lstStyle/>
          <a:p>
            <a:r>
              <a:rPr lang="en-US" dirty="0"/>
              <a:t>In this section is included all your background research, which may be obtained from the literature, from personal experience or both. </a:t>
            </a:r>
          </a:p>
          <a:p>
            <a:r>
              <a:rPr lang="en-US" dirty="0"/>
              <a:t>You must indicate from where all the information to which you refer has come, so remember to keep a complete record of everything you read. </a:t>
            </a:r>
          </a:p>
          <a:p>
            <a:r>
              <a:rPr lang="en-US" dirty="0"/>
              <a:t>If you do not do this, you could be accused of plagiarism which is a form of intellectual theft. </a:t>
            </a:r>
          </a:p>
          <a:p>
            <a:r>
              <a:rPr lang="en-US" dirty="0"/>
              <a:t>When you are referring to a particular book or journal article, find out the accepted standard for referencing from your institution</a:t>
            </a:r>
          </a:p>
        </p:txBody>
      </p:sp>
    </p:spTree>
    <p:extLst>
      <p:ext uri="{BB962C8B-B14F-4D97-AF65-F5344CB8AC3E}">
        <p14:creationId xmlns:p14="http://schemas.microsoft.com/office/powerpoint/2010/main" val="486350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FFB57E-F556-467C-9D9C-5DCFCE8D7290}"/>
              </a:ext>
            </a:extLst>
          </p:cNvPr>
          <p:cNvSpPr>
            <a:spLocks noGrp="1"/>
          </p:cNvSpPr>
          <p:nvPr>
            <p:ph type="title"/>
          </p:nvPr>
        </p:nvSpPr>
        <p:spPr/>
        <p:txBody>
          <a:bodyPr/>
          <a:lstStyle/>
          <a:p>
            <a:r>
              <a:rPr lang="en-US" dirty="0"/>
              <a:t>Methodology and Methods</a:t>
            </a:r>
          </a:p>
        </p:txBody>
      </p:sp>
      <p:sp>
        <p:nvSpPr>
          <p:cNvPr id="5" name="Content Placeholder 4">
            <a:extLst>
              <a:ext uri="{FF2B5EF4-FFF2-40B4-BE49-F238E27FC236}">
                <a16:creationId xmlns:a16="http://schemas.microsoft.com/office/drawing/2014/main" id="{4E233143-AA2E-4EEF-A11F-B677A10146EC}"/>
              </a:ext>
            </a:extLst>
          </p:cNvPr>
          <p:cNvSpPr>
            <a:spLocks noGrp="1"/>
          </p:cNvSpPr>
          <p:nvPr>
            <p:ph idx="1"/>
          </p:nvPr>
        </p:nvSpPr>
        <p:spPr>
          <a:xfrm>
            <a:off x="419725" y="2603500"/>
            <a:ext cx="8364511" cy="3416300"/>
          </a:xfrm>
        </p:spPr>
        <p:txBody>
          <a:bodyPr>
            <a:normAutofit/>
          </a:bodyPr>
          <a:lstStyle/>
          <a:p>
            <a:r>
              <a:rPr lang="en-US" dirty="0"/>
              <a:t>In this section is set out a description of, and justification for, the chosen methodology and research methods. </a:t>
            </a:r>
          </a:p>
          <a:p>
            <a:r>
              <a:rPr lang="en-US" dirty="0"/>
              <a:t>Remember to include all the practical information</a:t>
            </a:r>
          </a:p>
          <a:p>
            <a:pPr lvl="1"/>
            <a:r>
              <a:rPr lang="en-US" dirty="0"/>
              <a:t>How participants were chosen</a:t>
            </a:r>
          </a:p>
          <a:p>
            <a:pPr lvl="1"/>
            <a:r>
              <a:rPr lang="en-US" dirty="0"/>
              <a:t>Your time scale </a:t>
            </a:r>
          </a:p>
          <a:p>
            <a:pPr lvl="1"/>
            <a:r>
              <a:rPr lang="en-US" dirty="0"/>
              <a:t>Data recording </a:t>
            </a:r>
          </a:p>
          <a:p>
            <a:pPr lvl="1"/>
            <a:r>
              <a:rPr lang="en-US" dirty="0"/>
              <a:t>Analysis methods.</a:t>
            </a:r>
          </a:p>
        </p:txBody>
      </p:sp>
    </p:spTree>
    <p:extLst>
      <p:ext uri="{BB962C8B-B14F-4D97-AF65-F5344CB8AC3E}">
        <p14:creationId xmlns:p14="http://schemas.microsoft.com/office/powerpoint/2010/main" val="793396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7AEB06-7238-4245-8D2F-1D11E3164FB4}"/>
              </a:ext>
            </a:extLst>
          </p:cNvPr>
          <p:cNvSpPr>
            <a:spLocks noGrp="1"/>
          </p:cNvSpPr>
          <p:nvPr>
            <p:ph type="title"/>
          </p:nvPr>
        </p:nvSpPr>
        <p:spPr/>
        <p:txBody>
          <a:bodyPr/>
          <a:lstStyle/>
          <a:p>
            <a:r>
              <a:rPr lang="en-US" dirty="0"/>
              <a:t>Findings/Analysis</a:t>
            </a:r>
          </a:p>
        </p:txBody>
      </p:sp>
      <p:sp>
        <p:nvSpPr>
          <p:cNvPr id="5" name="Content Placeholder 4">
            <a:extLst>
              <a:ext uri="{FF2B5EF4-FFF2-40B4-BE49-F238E27FC236}">
                <a16:creationId xmlns:a16="http://schemas.microsoft.com/office/drawing/2014/main" id="{074D2444-E430-48CF-9244-079AD76C02E7}"/>
              </a:ext>
            </a:extLst>
          </p:cNvPr>
          <p:cNvSpPr>
            <a:spLocks noGrp="1"/>
          </p:cNvSpPr>
          <p:nvPr>
            <p:ph idx="1"/>
          </p:nvPr>
        </p:nvSpPr>
        <p:spPr/>
        <p:txBody>
          <a:bodyPr>
            <a:normAutofit/>
          </a:bodyPr>
          <a:lstStyle/>
          <a:p>
            <a:r>
              <a:rPr lang="en-US" dirty="0"/>
              <a:t>In this section are included your main findings. </a:t>
            </a:r>
          </a:p>
          <a:p>
            <a:r>
              <a:rPr lang="en-US" dirty="0"/>
              <a:t>The content of this section will depend on your chosen methodology and methods. </a:t>
            </a:r>
          </a:p>
          <a:p>
            <a:pPr lvl="1"/>
            <a:r>
              <a:rPr lang="en-US" dirty="0"/>
              <a:t>Quantitative survey</a:t>
            </a:r>
          </a:p>
          <a:p>
            <a:pPr lvl="2"/>
            <a:r>
              <a:rPr lang="en-US" dirty="0"/>
              <a:t>tables, graphs, pie charts and associated statistics. </a:t>
            </a:r>
          </a:p>
          <a:p>
            <a:pPr lvl="1"/>
            <a:r>
              <a:rPr lang="en-US" dirty="0"/>
              <a:t>Qualitative piece of research </a:t>
            </a:r>
          </a:p>
          <a:p>
            <a:pPr lvl="2"/>
            <a:r>
              <a:rPr lang="en-US" dirty="0"/>
              <a:t>this section may be descriptive prose containing lengthy quotations.</a:t>
            </a:r>
          </a:p>
        </p:txBody>
      </p:sp>
    </p:spTree>
    <p:extLst>
      <p:ext uri="{BB962C8B-B14F-4D97-AF65-F5344CB8AC3E}">
        <p14:creationId xmlns:p14="http://schemas.microsoft.com/office/powerpoint/2010/main" val="1755087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E39D27-25B3-445E-8060-4D1F162E3A22}"/>
              </a:ext>
            </a:extLst>
          </p:cNvPr>
          <p:cNvSpPr>
            <a:spLocks noGrp="1"/>
          </p:cNvSpPr>
          <p:nvPr>
            <p:ph type="title"/>
          </p:nvPr>
        </p:nvSpPr>
        <p:spPr/>
        <p:txBody>
          <a:bodyPr/>
          <a:lstStyle/>
          <a:p>
            <a:r>
              <a:rPr lang="en-US" dirty="0"/>
              <a:t>Conclusion</a:t>
            </a:r>
          </a:p>
        </p:txBody>
      </p:sp>
      <p:sp>
        <p:nvSpPr>
          <p:cNvPr id="5" name="Content Placeholder 4">
            <a:extLst>
              <a:ext uri="{FF2B5EF4-FFF2-40B4-BE49-F238E27FC236}">
                <a16:creationId xmlns:a16="http://schemas.microsoft.com/office/drawing/2014/main" id="{6C4CF361-991C-4358-B881-D1CD8C627F83}"/>
              </a:ext>
            </a:extLst>
          </p:cNvPr>
          <p:cNvSpPr>
            <a:spLocks noGrp="1"/>
          </p:cNvSpPr>
          <p:nvPr>
            <p:ph idx="1"/>
          </p:nvPr>
        </p:nvSpPr>
        <p:spPr/>
        <p:txBody>
          <a:bodyPr/>
          <a:lstStyle/>
          <a:p>
            <a:r>
              <a:rPr lang="en-US" dirty="0"/>
              <a:t>In this section you sum up your findings and draw conclusions from them, perhaps in relation to other research or literature.</a:t>
            </a:r>
          </a:p>
        </p:txBody>
      </p:sp>
    </p:spTree>
    <p:extLst>
      <p:ext uri="{BB962C8B-B14F-4D97-AF65-F5344CB8AC3E}">
        <p14:creationId xmlns:p14="http://schemas.microsoft.com/office/powerpoint/2010/main" val="14297597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66B0B-3139-412C-A57C-7394D28BC2F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EBA2D23-6EDA-438F-8F22-06E568EFA0E7}"/>
              </a:ext>
            </a:extLst>
          </p:cNvPr>
          <p:cNvSpPr>
            <a:spLocks noGrp="1"/>
          </p:cNvSpPr>
          <p:nvPr>
            <p:ph idx="1"/>
          </p:nvPr>
        </p:nvSpPr>
        <p:spPr/>
        <p:txBody>
          <a:bodyPr>
            <a:normAutofit/>
          </a:bodyPr>
          <a:lstStyle/>
          <a:p>
            <a:r>
              <a:rPr lang="en-US" dirty="0"/>
              <a:t>This includes all the literature to which you have referred in your report. </a:t>
            </a:r>
          </a:p>
          <a:p>
            <a:r>
              <a:rPr lang="en-US" dirty="0"/>
              <a:t>Find out which referencing system your college or university uses. </a:t>
            </a:r>
          </a:p>
          <a:p>
            <a:pPr lvl="1"/>
            <a:r>
              <a:rPr lang="en-US" dirty="0"/>
              <a:t>A popular method is the Harvard system</a:t>
            </a:r>
          </a:p>
        </p:txBody>
      </p:sp>
    </p:spTree>
    <p:extLst>
      <p:ext uri="{BB962C8B-B14F-4D97-AF65-F5344CB8AC3E}">
        <p14:creationId xmlns:p14="http://schemas.microsoft.com/office/powerpoint/2010/main" val="21371329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F883F-EDEA-4CD4-87C1-2F1BCDA02092}"/>
              </a:ext>
            </a:extLst>
          </p:cNvPr>
          <p:cNvSpPr>
            <a:spLocks noGrp="1"/>
          </p:cNvSpPr>
          <p:nvPr>
            <p:ph type="title"/>
          </p:nvPr>
        </p:nvSpPr>
        <p:spPr/>
        <p:txBody>
          <a:bodyPr/>
          <a:lstStyle/>
          <a:p>
            <a:r>
              <a:rPr lang="en-US" dirty="0"/>
              <a:t>Appendices</a:t>
            </a:r>
          </a:p>
        </p:txBody>
      </p:sp>
      <p:sp>
        <p:nvSpPr>
          <p:cNvPr id="3" name="Content Placeholder 2">
            <a:extLst>
              <a:ext uri="{FF2B5EF4-FFF2-40B4-BE49-F238E27FC236}">
                <a16:creationId xmlns:a16="http://schemas.microsoft.com/office/drawing/2014/main" id="{5DF99819-78C0-443C-89C4-8090B4C046E0}"/>
              </a:ext>
            </a:extLst>
          </p:cNvPr>
          <p:cNvSpPr>
            <a:spLocks noGrp="1"/>
          </p:cNvSpPr>
          <p:nvPr>
            <p:ph idx="1"/>
          </p:nvPr>
        </p:nvSpPr>
        <p:spPr/>
        <p:txBody>
          <a:bodyPr>
            <a:normAutofit fontScale="92500" lnSpcReduction="10000"/>
          </a:bodyPr>
          <a:lstStyle/>
          <a:p>
            <a:r>
              <a:rPr lang="en-US" dirty="0"/>
              <a:t>Questionnaire</a:t>
            </a:r>
          </a:p>
          <a:p>
            <a:r>
              <a:rPr lang="en-US" dirty="0"/>
              <a:t>Interview schedule</a:t>
            </a:r>
          </a:p>
          <a:p>
            <a:r>
              <a:rPr lang="en-US" dirty="0"/>
              <a:t>Relevant tables and graphs or charts which are too bulky for the main report.</a:t>
            </a:r>
          </a:p>
          <a:p>
            <a:r>
              <a:rPr lang="en-US" dirty="0"/>
              <a:t>Recruitment leaflets or letters</a:t>
            </a:r>
          </a:p>
          <a:p>
            <a:r>
              <a:rPr lang="en-US" dirty="0"/>
              <a:t>Practical details about each research participant</a:t>
            </a:r>
          </a:p>
          <a:p>
            <a:r>
              <a:rPr lang="en-US" dirty="0"/>
              <a:t>List of interview dates</a:t>
            </a:r>
          </a:p>
          <a:p>
            <a:r>
              <a:rPr lang="en-US" dirty="0"/>
              <a:t>Appendices do not count towards your total amount of words so it is a useful way of including material without taking up space that can be used for other information. </a:t>
            </a:r>
          </a:p>
          <a:p>
            <a:endParaRPr lang="en-US" dirty="0"/>
          </a:p>
        </p:txBody>
      </p:sp>
    </p:spTree>
    <p:extLst>
      <p:ext uri="{BB962C8B-B14F-4D97-AF65-F5344CB8AC3E}">
        <p14:creationId xmlns:p14="http://schemas.microsoft.com/office/powerpoint/2010/main" val="283756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BDAC5F3-0248-4701-B401-AA4204265F29}"/>
              </a:ext>
            </a:extLst>
          </p:cNvPr>
          <p:cNvSpPr>
            <a:spLocks noGrp="1" noChangeArrowheads="1"/>
          </p:cNvSpPr>
          <p:nvPr>
            <p:ph type="title" idx="4294967295"/>
          </p:nvPr>
        </p:nvSpPr>
        <p:spPr>
          <a:xfrm>
            <a:off x="862148" y="609600"/>
            <a:ext cx="6910251" cy="1143000"/>
          </a:xfrm>
        </p:spPr>
        <p:txBody>
          <a:bodyPr/>
          <a:lstStyle/>
          <a:p>
            <a:r>
              <a:rPr lang="en-GB" altLang="en-US" dirty="0">
                <a:solidFill>
                  <a:srgbClr val="0000FF"/>
                </a:solidFill>
              </a:rPr>
              <a:t>Choosing the search terms</a:t>
            </a:r>
          </a:p>
        </p:txBody>
      </p:sp>
      <p:sp>
        <p:nvSpPr>
          <p:cNvPr id="32771" name="Rectangle 3">
            <a:extLst>
              <a:ext uri="{FF2B5EF4-FFF2-40B4-BE49-F238E27FC236}">
                <a16:creationId xmlns:a16="http://schemas.microsoft.com/office/drawing/2014/main" id="{E3D882BF-6E8A-4DE5-A94E-9A0A439BAA29}"/>
              </a:ext>
            </a:extLst>
          </p:cNvPr>
          <p:cNvSpPr>
            <a:spLocks noGrp="1" noChangeArrowheads="1"/>
          </p:cNvSpPr>
          <p:nvPr>
            <p:ph type="body" idx="4294967295"/>
          </p:nvPr>
        </p:nvSpPr>
        <p:spPr>
          <a:xfrm>
            <a:off x="505096" y="2551610"/>
            <a:ext cx="7267303" cy="3544389"/>
          </a:xfrm>
        </p:spPr>
        <p:txBody>
          <a:bodyPr>
            <a:normAutofit fontScale="92500" lnSpcReduction="10000"/>
          </a:bodyPr>
          <a:lstStyle/>
          <a:p>
            <a:pPr>
              <a:buFontTx/>
              <a:buNone/>
            </a:pPr>
            <a:r>
              <a:rPr lang="en-GB" altLang="en-US" dirty="0"/>
              <a:t>In listing terms for each component, consider:</a:t>
            </a:r>
          </a:p>
          <a:p>
            <a:pPr lvl="1"/>
            <a:r>
              <a:rPr lang="en-GB" altLang="en-US" sz="2800" dirty="0"/>
              <a:t>Synonyms (from different times and places)</a:t>
            </a:r>
          </a:p>
          <a:p>
            <a:pPr lvl="1"/>
            <a:r>
              <a:rPr lang="en-GB" altLang="en-US" sz="2800" dirty="0"/>
              <a:t>Other words and phrases that are related to what you’re interested in</a:t>
            </a:r>
          </a:p>
          <a:p>
            <a:pPr lvl="1"/>
            <a:r>
              <a:rPr lang="en-GB" altLang="en-US" sz="2800" dirty="0"/>
              <a:t>Words that are broader</a:t>
            </a:r>
          </a:p>
          <a:p>
            <a:pPr lvl="1"/>
            <a:r>
              <a:rPr lang="en-GB" altLang="en-US" sz="2800" dirty="0"/>
              <a:t>Words that are more focused</a:t>
            </a:r>
          </a:p>
          <a:p>
            <a:pPr lvl="1"/>
            <a:r>
              <a:rPr lang="en-GB" altLang="en-US" sz="2800" dirty="0"/>
              <a:t>Index terms or keywords</a:t>
            </a:r>
          </a:p>
        </p:txBody>
      </p:sp>
    </p:spTree>
    <p:extLst>
      <p:ext uri="{BB962C8B-B14F-4D97-AF65-F5344CB8AC3E}">
        <p14:creationId xmlns:p14="http://schemas.microsoft.com/office/powerpoint/2010/main" val="3340658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71AE381-6861-497B-B6D5-9A001FBEC20C}"/>
              </a:ext>
            </a:extLst>
          </p:cNvPr>
          <p:cNvSpPr>
            <a:spLocks noGrp="1" noChangeArrowheads="1"/>
          </p:cNvSpPr>
          <p:nvPr>
            <p:ph type="title" idx="4294967295"/>
          </p:nvPr>
        </p:nvSpPr>
        <p:spPr>
          <a:xfrm>
            <a:off x="1071154" y="609600"/>
            <a:ext cx="6701246" cy="1143000"/>
          </a:xfrm>
        </p:spPr>
        <p:txBody>
          <a:bodyPr/>
          <a:lstStyle/>
          <a:p>
            <a:r>
              <a:rPr lang="en-GB" altLang="en-US">
                <a:solidFill>
                  <a:srgbClr val="0000FF"/>
                </a:solidFill>
              </a:rPr>
              <a:t>Combining search terms</a:t>
            </a:r>
          </a:p>
        </p:txBody>
      </p:sp>
      <p:sp>
        <p:nvSpPr>
          <p:cNvPr id="33795" name="Rectangle 3">
            <a:extLst>
              <a:ext uri="{FF2B5EF4-FFF2-40B4-BE49-F238E27FC236}">
                <a16:creationId xmlns:a16="http://schemas.microsoft.com/office/drawing/2014/main" id="{66FB05A4-07F0-4656-A7C8-F617E357FDF6}"/>
              </a:ext>
            </a:extLst>
          </p:cNvPr>
          <p:cNvSpPr>
            <a:spLocks noGrp="1" noChangeArrowheads="1"/>
          </p:cNvSpPr>
          <p:nvPr>
            <p:ph type="body" idx="4294967295"/>
          </p:nvPr>
        </p:nvSpPr>
        <p:spPr>
          <a:xfrm>
            <a:off x="426720" y="2569028"/>
            <a:ext cx="7345680" cy="3526971"/>
          </a:xfrm>
        </p:spPr>
        <p:txBody>
          <a:bodyPr>
            <a:normAutofit lnSpcReduction="10000"/>
          </a:bodyPr>
          <a:lstStyle/>
          <a:p>
            <a:pPr>
              <a:buFontTx/>
              <a:buNone/>
            </a:pPr>
            <a:r>
              <a:rPr lang="en-GB" altLang="en-US" dirty="0"/>
              <a:t>Two main ways to link terms</a:t>
            </a:r>
            <a:endParaRPr lang="en-GB" altLang="en-US" sz="2600" dirty="0"/>
          </a:p>
          <a:p>
            <a:pPr lvl="1"/>
            <a:r>
              <a:rPr lang="en-GB" altLang="en-US" sz="2800" dirty="0">
                <a:solidFill>
                  <a:srgbClr val="FF0000"/>
                </a:solidFill>
              </a:rPr>
              <a:t>AND</a:t>
            </a:r>
            <a:r>
              <a:rPr lang="en-GB" altLang="en-US" sz="2800" dirty="0"/>
              <a:t> (decreases the number of hits, requires every item to be present)</a:t>
            </a:r>
          </a:p>
          <a:p>
            <a:pPr lvl="1"/>
            <a:r>
              <a:rPr lang="en-GB" altLang="en-US" sz="2800" dirty="0">
                <a:solidFill>
                  <a:srgbClr val="FF0000"/>
                </a:solidFill>
              </a:rPr>
              <a:t>OR</a:t>
            </a:r>
            <a:r>
              <a:rPr lang="en-GB" altLang="en-US" sz="2800" dirty="0"/>
              <a:t> (increases the number of hits, requires any of the items to be present)</a:t>
            </a:r>
          </a:p>
          <a:p>
            <a:pPr lvl="1"/>
            <a:r>
              <a:rPr lang="en-GB" altLang="en-US" sz="2800" dirty="0"/>
              <a:t>Try to avoid </a:t>
            </a:r>
            <a:r>
              <a:rPr lang="en-GB" altLang="en-US" sz="2800" dirty="0">
                <a:solidFill>
                  <a:srgbClr val="FF0000"/>
                </a:solidFill>
              </a:rPr>
              <a:t>NOT</a:t>
            </a:r>
            <a:r>
              <a:rPr lang="en-GB" altLang="en-US" sz="2800" dirty="0"/>
              <a:t> (it might remove records that actually are eligible)</a:t>
            </a:r>
          </a:p>
          <a:p>
            <a:pPr lvl="1"/>
            <a:endParaRPr lang="en-GB" altLang="en-US" sz="2800" dirty="0"/>
          </a:p>
        </p:txBody>
      </p:sp>
    </p:spTree>
    <p:extLst>
      <p:ext uri="{BB962C8B-B14F-4D97-AF65-F5344CB8AC3E}">
        <p14:creationId xmlns:p14="http://schemas.microsoft.com/office/powerpoint/2010/main" val="2067842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86EBA1B-4B3E-40AB-97CA-C83FDA894F8C}"/>
              </a:ext>
            </a:extLst>
          </p:cNvPr>
          <p:cNvSpPr>
            <a:spLocks noGrp="1" noChangeArrowheads="1"/>
          </p:cNvSpPr>
          <p:nvPr>
            <p:ph type="title" idx="4294967295"/>
          </p:nvPr>
        </p:nvSpPr>
        <p:spPr>
          <a:xfrm>
            <a:off x="975360" y="609600"/>
            <a:ext cx="6797040" cy="1143000"/>
          </a:xfrm>
        </p:spPr>
        <p:txBody>
          <a:bodyPr/>
          <a:lstStyle/>
          <a:p>
            <a:r>
              <a:rPr lang="en-GB" altLang="en-US" dirty="0">
                <a:solidFill>
                  <a:srgbClr val="0000FF"/>
                </a:solidFill>
              </a:rPr>
              <a:t>Combining the components</a:t>
            </a:r>
          </a:p>
        </p:txBody>
      </p:sp>
      <p:sp>
        <p:nvSpPr>
          <p:cNvPr id="34819" name="Rectangle 3">
            <a:extLst>
              <a:ext uri="{FF2B5EF4-FFF2-40B4-BE49-F238E27FC236}">
                <a16:creationId xmlns:a16="http://schemas.microsoft.com/office/drawing/2014/main" id="{7C7CFED9-24CA-4118-871A-44EA2062CA56}"/>
              </a:ext>
            </a:extLst>
          </p:cNvPr>
          <p:cNvSpPr>
            <a:spLocks noGrp="1" noChangeArrowheads="1"/>
          </p:cNvSpPr>
          <p:nvPr>
            <p:ph type="body" idx="4294967295"/>
          </p:nvPr>
        </p:nvSpPr>
        <p:spPr>
          <a:xfrm>
            <a:off x="531222" y="2542902"/>
            <a:ext cx="7241177" cy="3553097"/>
          </a:xfrm>
        </p:spPr>
        <p:txBody>
          <a:bodyPr>
            <a:normAutofit fontScale="85000" lnSpcReduction="10000"/>
          </a:bodyPr>
          <a:lstStyle/>
          <a:p>
            <a:pPr>
              <a:buFontTx/>
              <a:buNone/>
            </a:pPr>
            <a:r>
              <a:rPr lang="en-GB" altLang="en-US" sz="2400" dirty="0"/>
              <a:t>Within the component, use </a:t>
            </a:r>
            <a:r>
              <a:rPr lang="en-GB" altLang="en-US" sz="2400" dirty="0">
                <a:solidFill>
                  <a:srgbClr val="FF0000"/>
                </a:solidFill>
              </a:rPr>
              <a:t>OR</a:t>
            </a:r>
            <a:r>
              <a:rPr lang="en-GB" altLang="en-US" sz="2400" dirty="0"/>
              <a:t> to combine the terms and then use </a:t>
            </a:r>
            <a:r>
              <a:rPr lang="en-GB" altLang="en-US" sz="2400" dirty="0">
                <a:solidFill>
                  <a:srgbClr val="FF0000"/>
                </a:solidFill>
              </a:rPr>
              <a:t>AND</a:t>
            </a:r>
            <a:r>
              <a:rPr lang="en-GB" altLang="en-US" sz="2400" dirty="0"/>
              <a:t> to combine the components</a:t>
            </a:r>
            <a:r>
              <a:rPr lang="en-GB" altLang="en-US" sz="2200" dirty="0"/>
              <a:t>. But ...</a:t>
            </a:r>
          </a:p>
          <a:p>
            <a:pPr lvl="1"/>
            <a:r>
              <a:rPr lang="en-GB" altLang="en-US" sz="2400" dirty="0"/>
              <a:t>Do you need all the components?</a:t>
            </a:r>
          </a:p>
          <a:p>
            <a:pPr lvl="1"/>
            <a:r>
              <a:rPr lang="en-GB" altLang="en-US" sz="2400" dirty="0"/>
              <a:t>Are you confident that you have all the terms within each component?</a:t>
            </a:r>
          </a:p>
          <a:p>
            <a:pPr lvl="1"/>
            <a:r>
              <a:rPr lang="en-GB" altLang="en-US" sz="2400" dirty="0"/>
              <a:t>Which component is least likely to be relevant?</a:t>
            </a:r>
          </a:p>
          <a:p>
            <a:pPr lvl="1"/>
            <a:r>
              <a:rPr lang="en-GB" altLang="en-US" sz="2400" dirty="0"/>
              <a:t>Which component is most likely to be relevant?</a:t>
            </a:r>
          </a:p>
          <a:p>
            <a:pPr lvl="1"/>
            <a:r>
              <a:rPr lang="en-GB" altLang="en-US" sz="2400" dirty="0"/>
              <a:t>The ideal might be the component that is most likely to be relevant and has the highest proportion of good things amongst its hits.</a:t>
            </a:r>
          </a:p>
        </p:txBody>
      </p:sp>
    </p:spTree>
    <p:extLst>
      <p:ext uri="{BB962C8B-B14F-4D97-AF65-F5344CB8AC3E}">
        <p14:creationId xmlns:p14="http://schemas.microsoft.com/office/powerpoint/2010/main" val="349913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357F564-47EC-445D-99AA-DC678F83D118}"/>
              </a:ext>
            </a:extLst>
          </p:cNvPr>
          <p:cNvSpPr>
            <a:spLocks noGrp="1" noChangeArrowheads="1"/>
          </p:cNvSpPr>
          <p:nvPr>
            <p:ph type="title" idx="4294967295"/>
          </p:nvPr>
        </p:nvSpPr>
        <p:spPr>
          <a:xfrm>
            <a:off x="1105988" y="609600"/>
            <a:ext cx="6666411" cy="1143000"/>
          </a:xfrm>
        </p:spPr>
        <p:txBody>
          <a:bodyPr/>
          <a:lstStyle/>
          <a:p>
            <a:r>
              <a:rPr lang="en-GB" altLang="en-US" dirty="0">
                <a:solidFill>
                  <a:srgbClr val="0000FF"/>
                </a:solidFill>
              </a:rPr>
              <a:t>Deciding where to search</a:t>
            </a:r>
          </a:p>
        </p:txBody>
      </p:sp>
      <p:sp>
        <p:nvSpPr>
          <p:cNvPr id="36867" name="Rectangle 3">
            <a:extLst>
              <a:ext uri="{FF2B5EF4-FFF2-40B4-BE49-F238E27FC236}">
                <a16:creationId xmlns:a16="http://schemas.microsoft.com/office/drawing/2014/main" id="{92C806BD-1265-4808-8DDF-B075FD49C849}"/>
              </a:ext>
            </a:extLst>
          </p:cNvPr>
          <p:cNvSpPr>
            <a:spLocks noGrp="1" noChangeArrowheads="1"/>
          </p:cNvSpPr>
          <p:nvPr>
            <p:ph type="body" idx="4294967295"/>
          </p:nvPr>
        </p:nvSpPr>
        <p:spPr>
          <a:xfrm>
            <a:off x="522514" y="2960914"/>
            <a:ext cx="7249886" cy="3135086"/>
          </a:xfrm>
        </p:spPr>
        <p:txBody>
          <a:bodyPr/>
          <a:lstStyle/>
          <a:p>
            <a:pPr lvl="1"/>
            <a:r>
              <a:rPr lang="en-GB" altLang="en-US" sz="2800" dirty="0"/>
              <a:t>Choose databases that are likely to provide a worthwhile yield</a:t>
            </a:r>
          </a:p>
          <a:p>
            <a:pPr lvl="1"/>
            <a:r>
              <a:rPr lang="en-GB" altLang="en-US" sz="2800" dirty="0"/>
              <a:t>The components to focus on might vary between databases</a:t>
            </a:r>
          </a:p>
          <a:p>
            <a:pPr lvl="1"/>
            <a:r>
              <a:rPr lang="en-GB" altLang="en-US" sz="2800" dirty="0"/>
              <a:t>Index terms may be different in different databases</a:t>
            </a:r>
          </a:p>
          <a:p>
            <a:pPr lvl="1"/>
            <a:endParaRPr lang="en-GB" altLang="en-US" sz="2800" dirty="0"/>
          </a:p>
        </p:txBody>
      </p:sp>
    </p:spTree>
    <p:extLst>
      <p:ext uri="{BB962C8B-B14F-4D97-AF65-F5344CB8AC3E}">
        <p14:creationId xmlns:p14="http://schemas.microsoft.com/office/powerpoint/2010/main" val="3277736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24D146E-7459-4AB8-8CBD-55A9B3E66BC0}"/>
              </a:ext>
            </a:extLst>
          </p:cNvPr>
          <p:cNvSpPr>
            <a:spLocks noGrp="1" noChangeArrowheads="1"/>
          </p:cNvSpPr>
          <p:nvPr>
            <p:ph type="ctrTitle" idx="4294967295"/>
          </p:nvPr>
        </p:nvSpPr>
        <p:spPr>
          <a:xfrm>
            <a:off x="1371600" y="2590800"/>
            <a:ext cx="7772400" cy="1143000"/>
          </a:xfrm>
        </p:spPr>
        <p:txBody>
          <a:bodyPr/>
          <a:lstStyle/>
          <a:p>
            <a:r>
              <a:rPr lang="en-GB" altLang="en-US" sz="6000">
                <a:solidFill>
                  <a:srgbClr val="0000FF"/>
                </a:solidFill>
              </a:rPr>
              <a:t>Planning a search</a:t>
            </a:r>
          </a:p>
        </p:txBody>
      </p:sp>
    </p:spTree>
    <p:extLst>
      <p:ext uri="{BB962C8B-B14F-4D97-AF65-F5344CB8AC3E}">
        <p14:creationId xmlns:p14="http://schemas.microsoft.com/office/powerpoint/2010/main" val="482856065"/>
      </p:ext>
    </p:extLst>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AC537685-039E-4A5F-9A22-E1786A9679CB}"/>
              </a:ext>
            </a:extLst>
          </p:cNvPr>
          <p:cNvSpPr>
            <a:spLocks noGrp="1" noChangeArrowheads="1"/>
          </p:cNvSpPr>
          <p:nvPr>
            <p:ph type="ctrTitle" idx="4294967295"/>
          </p:nvPr>
        </p:nvSpPr>
        <p:spPr>
          <a:xfrm>
            <a:off x="1371600" y="2590800"/>
            <a:ext cx="7772400" cy="1143000"/>
          </a:xfrm>
        </p:spPr>
        <p:txBody>
          <a:bodyPr/>
          <a:lstStyle/>
          <a:p>
            <a:r>
              <a:rPr lang="en-GB" altLang="en-US" sz="6000">
                <a:solidFill>
                  <a:srgbClr val="0000FF"/>
                </a:solidFill>
              </a:rPr>
              <a:t>Extracting the data</a:t>
            </a:r>
          </a:p>
        </p:txBody>
      </p:sp>
    </p:spTree>
    <p:extLst>
      <p:ext uri="{BB962C8B-B14F-4D97-AF65-F5344CB8AC3E}">
        <p14:creationId xmlns:p14="http://schemas.microsoft.com/office/powerpoint/2010/main" val="3934723303"/>
      </p:ext>
    </p:extLst>
  </p:cSld>
  <p:clrMapOvr>
    <a:masterClrMapping/>
  </p:clrMapOvr>
  <p:transition>
    <p:zoom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Office Theme</Template>
  <TotalTime>882</TotalTime>
  <Words>1692</Words>
  <Application>Microsoft Office PowerPoint</Application>
  <PresentationFormat>On-screen Show (4:3)</PresentationFormat>
  <Paragraphs>263</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Century Gothic</vt:lpstr>
      <vt:lpstr>Times New Roman</vt:lpstr>
      <vt:lpstr>Wingdings</vt:lpstr>
      <vt:lpstr>Wingdings 3</vt:lpstr>
      <vt:lpstr>Ion Boardroom</vt:lpstr>
      <vt:lpstr>Searching literature using PubMed &amp; defining your project</vt:lpstr>
      <vt:lpstr>What to consider when searching</vt:lpstr>
      <vt:lpstr>Planning the search terms</vt:lpstr>
      <vt:lpstr>Choosing the search terms</vt:lpstr>
      <vt:lpstr>Combining search terms</vt:lpstr>
      <vt:lpstr>Combining the components</vt:lpstr>
      <vt:lpstr>Deciding where to search</vt:lpstr>
      <vt:lpstr>Planning a search</vt:lpstr>
      <vt:lpstr>Extracting the data</vt:lpstr>
      <vt:lpstr>PowerPoint Presentation</vt:lpstr>
      <vt:lpstr>Data extraction – why?</vt:lpstr>
      <vt:lpstr>Data extraction – how?</vt:lpstr>
      <vt:lpstr>What are the Big 4 Databases?</vt:lpstr>
      <vt:lpstr>Before you search…</vt:lpstr>
      <vt:lpstr>Getting the right combination</vt:lpstr>
      <vt:lpstr>MEDLINE </vt:lpstr>
      <vt:lpstr>We need to talk about PubMed…</vt:lpstr>
      <vt:lpstr>https://www.youtube.com/watch?v=0lill6yUmk8</vt:lpstr>
      <vt:lpstr>Assignment 2 (Group)</vt:lpstr>
      <vt:lpstr>PowerPoint Presentation</vt:lpstr>
      <vt:lpstr>ways of reporting your findings</vt:lpstr>
      <vt:lpstr>PowerPoint Presentation</vt:lpstr>
      <vt:lpstr>A traditional written report includes the following:</vt:lpstr>
      <vt:lpstr>Title Page</vt:lpstr>
      <vt:lpstr>Contents Page</vt:lpstr>
      <vt:lpstr>List of Illustrations</vt:lpstr>
      <vt:lpstr>Acknowledgements</vt:lpstr>
      <vt:lpstr>Abstract/Summary</vt:lpstr>
      <vt:lpstr>Introduction</vt:lpstr>
      <vt:lpstr>Background</vt:lpstr>
      <vt:lpstr>Methodology and Methods</vt:lpstr>
      <vt:lpstr>Findings/Analysis</vt:lpstr>
      <vt:lpstr>Conclusion</vt:lpstr>
      <vt:lpstr>References</vt:lpstr>
      <vt:lpstr>Appendices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Searching literature using PubMed &amp; defining your project</dc:title>
  <dc:creator>Reema Karasneh</dc:creator>
  <cp:lastModifiedBy>Reema Karasneh</cp:lastModifiedBy>
  <cp:revision>3</cp:revision>
  <dcterms:created xsi:type="dcterms:W3CDTF">2022-07-18T02:37:18Z</dcterms:created>
  <dcterms:modified xsi:type="dcterms:W3CDTF">2022-07-18T17:19:33Z</dcterms:modified>
</cp:coreProperties>
</file>