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68" r:id="rId13"/>
    <p:sldId id="269" r:id="rId14"/>
    <p:sldId id="271" r:id="rId15"/>
    <p:sldId id="276" r:id="rId16"/>
    <p:sldId id="273" r:id="rId17"/>
    <p:sldId id="272" r:id="rId18"/>
    <p:sldId id="277" r:id="rId19"/>
    <p:sldId id="278" r:id="rId20"/>
    <p:sldId id="279" r:id="rId21"/>
    <p:sldId id="274" r:id="rId22"/>
    <p:sldId id="275" r:id="rId23"/>
    <p:sldId id="280" r:id="rId24"/>
    <p:sldId id="270" r:id="rId25"/>
    <p:sldId id="281" r:id="rId26"/>
    <p:sldId id="297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88" r:id="rId38"/>
    <p:sldId id="293" r:id="rId39"/>
    <p:sldId id="296" r:id="rId40"/>
    <p:sldId id="298" r:id="rId41"/>
    <p:sldId id="299" r:id="rId42"/>
    <p:sldId id="30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638E-A0ED-4144-9AE5-135D95C7BB5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295B-09B0-454D-A565-58C567F1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1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638E-A0ED-4144-9AE5-135D95C7BB5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295B-09B0-454D-A565-58C567F1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8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638E-A0ED-4144-9AE5-135D95C7BB5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295B-09B0-454D-A565-58C567F1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8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638E-A0ED-4144-9AE5-135D95C7BB5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295B-09B0-454D-A565-58C567F1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3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638E-A0ED-4144-9AE5-135D95C7BB5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295B-09B0-454D-A565-58C567F1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8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638E-A0ED-4144-9AE5-135D95C7BB5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295B-09B0-454D-A565-58C567F1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5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638E-A0ED-4144-9AE5-135D95C7BB5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295B-09B0-454D-A565-58C567F1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9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638E-A0ED-4144-9AE5-135D95C7BB5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295B-09B0-454D-A565-58C567F1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9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638E-A0ED-4144-9AE5-135D95C7BB5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295B-09B0-454D-A565-58C567F1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9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638E-A0ED-4144-9AE5-135D95C7BB5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295B-09B0-454D-A565-58C567F1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2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638E-A0ED-4144-9AE5-135D95C7BB5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295B-09B0-454D-A565-58C567F1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6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D638E-A0ED-4144-9AE5-135D95C7BB5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C295B-09B0-454D-A565-58C567F1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6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9687"/>
            <a:ext cx="9144000" cy="259342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smtClean="0"/>
              <a:t>Data collection tool development, Sampling methods, &amp; Quality Assurance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80064"/>
            <a:ext cx="9144000" cy="114715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MED 410</a:t>
            </a:r>
          </a:p>
          <a:p>
            <a:r>
              <a:rPr lang="en-US" dirty="0" err="1" smtClean="0"/>
              <a:t>Lec</a:t>
            </a:r>
            <a:r>
              <a:rPr lang="en-US" dirty="0" smtClean="0"/>
              <a:t>. 4</a:t>
            </a:r>
          </a:p>
          <a:p>
            <a:r>
              <a:rPr lang="en-US" dirty="0" smtClean="0"/>
              <a:t>Dr. Ola Soudah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72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607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Peer-reviewed literature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41677"/>
          </a:xfrm>
        </p:spPr>
        <p:txBody>
          <a:bodyPr/>
          <a:lstStyle/>
          <a:p>
            <a:r>
              <a:rPr lang="en-US" dirty="0" smtClean="0"/>
              <a:t>Peer-reviewed journals may include their articles data uploaded on some data repository, like Harvard COVID-19 </a:t>
            </a:r>
            <a:r>
              <a:rPr lang="en-US" dirty="0" err="1" smtClean="0"/>
              <a:t>dataverse</a:t>
            </a:r>
            <a:r>
              <a:rPr lang="en-US" dirty="0" smtClean="0"/>
              <a:t>.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research of scholars who have collected their own data using an experimental study design, survey, or various other study methodologies. </a:t>
            </a:r>
          </a:p>
          <a:p>
            <a:endParaRPr lang="en-US" dirty="0"/>
          </a:p>
          <a:p>
            <a:r>
              <a:rPr lang="en-US" dirty="0" smtClean="0"/>
              <a:t>They also present the work of researchers who have performed novel analyses of existing data sources.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0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Selecting, designing, and developing your questionnaire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5404" y="1690688"/>
            <a:ext cx="3877714" cy="36438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240207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Questionnaires offer an objective means of collecting information about people’s knowledge, beliefs, attitudes, and behavior.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72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Steps in questionnaire development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Ask your self the following questions: </a:t>
            </a:r>
          </a:p>
          <a:p>
            <a:endParaRPr lang="en-US" b="1" dirty="0"/>
          </a:p>
          <a:p>
            <a:r>
              <a:rPr lang="en-US" b="1" dirty="0" smtClean="0"/>
              <a:t>What </a:t>
            </a:r>
            <a:r>
              <a:rPr lang="en-US" b="1" dirty="0"/>
              <a:t>information are you trying </a:t>
            </a:r>
            <a:r>
              <a:rPr lang="en-US" b="1" dirty="0" smtClean="0"/>
              <a:t>to collect? </a:t>
            </a:r>
            <a:r>
              <a:rPr lang="en-US" dirty="0" smtClean="0"/>
              <a:t>Require a deep knowledge of the research topic. </a:t>
            </a:r>
          </a:p>
          <a:p>
            <a:endParaRPr lang="en-US" dirty="0"/>
          </a:p>
          <a:p>
            <a:r>
              <a:rPr lang="en-US" b="1" dirty="0"/>
              <a:t>Is a questionnaire appropriate</a:t>
            </a:r>
            <a:r>
              <a:rPr lang="en-US" b="1" dirty="0" smtClean="0"/>
              <a:t>? </a:t>
            </a:r>
            <a:r>
              <a:rPr lang="en-US" dirty="0" smtClean="0"/>
              <a:t>Sometimes</a:t>
            </a:r>
            <a:r>
              <a:rPr lang="en-US" b="1" dirty="0" smtClean="0"/>
              <a:t> </a:t>
            </a:r>
            <a:r>
              <a:rPr lang="en-US" dirty="0" smtClean="0"/>
              <a:t>questionnaires </a:t>
            </a:r>
            <a:r>
              <a:rPr lang="en-US" dirty="0"/>
              <a:t>were used inappropriately.</a:t>
            </a:r>
          </a:p>
        </p:txBody>
      </p:sp>
    </p:spTree>
    <p:extLst>
      <p:ext uri="{BB962C8B-B14F-4D97-AF65-F5344CB8AC3E}">
        <p14:creationId xmlns:p14="http://schemas.microsoft.com/office/powerpoint/2010/main" val="3908215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4" y="365125"/>
            <a:ext cx="2901142" cy="547041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Rule of thumb: </a:t>
            </a:r>
            <a:r>
              <a:rPr lang="en-US" sz="2800" dirty="0" smtClean="0"/>
              <a:t>don’t use a questionnaire to assess sensitive topics (associated with stigma), can be mixed with people perceptions, a broad issue that can be assessed by a question,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6621" y="924661"/>
            <a:ext cx="82898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3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Could you use an existing instrument</a:t>
            </a:r>
            <a:r>
              <a:rPr lang="en-US" b="1" dirty="0" smtClean="0"/>
              <a:t>? </a:t>
            </a:r>
            <a:r>
              <a:rPr lang="en-US" dirty="0"/>
              <a:t>Using a previously validated and published </a:t>
            </a:r>
            <a:r>
              <a:rPr lang="en-US" dirty="0" smtClean="0"/>
              <a:t>questionnaire will </a:t>
            </a:r>
            <a:r>
              <a:rPr lang="en-US" dirty="0"/>
              <a:t>save you time and resources; you will be </a:t>
            </a:r>
            <a:r>
              <a:rPr lang="en-US" dirty="0" smtClean="0"/>
              <a:t>able to </a:t>
            </a:r>
            <a:r>
              <a:rPr lang="en-US" dirty="0"/>
              <a:t>compare your own findings with those from </a:t>
            </a:r>
            <a:r>
              <a:rPr lang="en-US" dirty="0" smtClean="0"/>
              <a:t>other studies</a:t>
            </a:r>
            <a:r>
              <a:rPr lang="en-US" dirty="0"/>
              <a:t>, you need only give outline details of the </a:t>
            </a:r>
            <a:r>
              <a:rPr lang="en-US" dirty="0" smtClean="0"/>
              <a:t>instrument when </a:t>
            </a:r>
            <a:r>
              <a:rPr lang="en-US" dirty="0"/>
              <a:t>you write up your work, and you may </a:t>
            </a:r>
            <a:r>
              <a:rPr lang="en-US" dirty="0" smtClean="0"/>
              <a:t>find it </a:t>
            </a:r>
            <a:r>
              <a:rPr lang="en-US" dirty="0"/>
              <a:t>easier to get </a:t>
            </a:r>
            <a:r>
              <a:rPr lang="en-US" dirty="0" smtClean="0"/>
              <a:t>published.</a:t>
            </a:r>
          </a:p>
          <a:p>
            <a:endParaRPr lang="en-US" b="1" dirty="0"/>
          </a:p>
          <a:p>
            <a:r>
              <a:rPr lang="en-US" b="1" dirty="0"/>
              <a:t>Is the questionnaire valid and reliable</a:t>
            </a:r>
            <a:r>
              <a:rPr lang="en-US" b="1" dirty="0" smtClean="0"/>
              <a:t>? </a:t>
            </a:r>
          </a:p>
          <a:p>
            <a:r>
              <a:rPr lang="en-US" dirty="0" smtClean="0"/>
              <a:t>A </a:t>
            </a:r>
            <a:r>
              <a:rPr lang="en-US" b="1" dirty="0">
                <a:solidFill>
                  <a:srgbClr val="0070C0"/>
                </a:solidFill>
              </a:rPr>
              <a:t>valid questionnaire </a:t>
            </a:r>
            <a:r>
              <a:rPr lang="en-US" dirty="0"/>
              <a:t>measures what it claims to measure</a:t>
            </a:r>
            <a:r>
              <a:rPr lang="en-US" dirty="0" smtClean="0"/>
              <a:t>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Repliable </a:t>
            </a:r>
            <a:r>
              <a:rPr lang="fr-FR" b="1" dirty="0">
                <a:solidFill>
                  <a:srgbClr val="0070C0"/>
                </a:solidFill>
              </a:rPr>
              <a:t>questionnaires </a:t>
            </a:r>
            <a:r>
              <a:rPr lang="fr-FR" dirty="0" err="1"/>
              <a:t>yield</a:t>
            </a:r>
            <a:r>
              <a:rPr lang="fr-FR" dirty="0"/>
              <a:t> consistent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en-US" dirty="0" smtClean="0"/>
              <a:t>from </a:t>
            </a:r>
            <a:r>
              <a:rPr lang="en-US" dirty="0"/>
              <a:t>repeated samples and different researchers </a:t>
            </a:r>
            <a:r>
              <a:rPr lang="en-US" dirty="0" smtClean="0"/>
              <a:t>over time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46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Questions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9618"/>
            <a:ext cx="10515600" cy="4351338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Types of questions:</a:t>
            </a:r>
          </a:p>
          <a:p>
            <a:r>
              <a:rPr lang="en-US" dirty="0" smtClean="0"/>
              <a:t>Open ended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Close ended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12" y="2496387"/>
            <a:ext cx="8795992" cy="93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612" y="4091766"/>
            <a:ext cx="9020175" cy="262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31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Open ended </a:t>
            </a:r>
            <a:r>
              <a:rPr lang="en-US" b="1" dirty="0" smtClean="0">
                <a:solidFill>
                  <a:srgbClr val="FF0000"/>
                </a:solidFill>
              </a:rPr>
              <a:t>VS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b="1" dirty="0" smtClean="0">
                <a:solidFill>
                  <a:srgbClr val="0070C0"/>
                </a:solidFill>
              </a:rPr>
              <a:t>lose ended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questions 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208591"/>
              </p:ext>
            </p:extLst>
          </p:nvPr>
        </p:nvGraphicFramePr>
        <p:xfrm>
          <a:off x="648393" y="1825625"/>
          <a:ext cx="10705407" cy="48478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04851">
                  <a:extLst>
                    <a:ext uri="{9D8B030D-6E8A-4147-A177-3AD203B41FA5}">
                      <a16:colId xmlns:a16="http://schemas.microsoft.com/office/drawing/2014/main" val="2014711780"/>
                    </a:ext>
                  </a:extLst>
                </a:gridCol>
                <a:gridCol w="4363598">
                  <a:extLst>
                    <a:ext uri="{9D8B030D-6E8A-4147-A177-3AD203B41FA5}">
                      <a16:colId xmlns:a16="http://schemas.microsoft.com/office/drawing/2014/main" val="4076828035"/>
                    </a:ext>
                  </a:extLst>
                </a:gridCol>
                <a:gridCol w="4936958">
                  <a:extLst>
                    <a:ext uri="{9D8B030D-6E8A-4147-A177-3AD203B41FA5}">
                      <a16:colId xmlns:a16="http://schemas.microsoft.com/office/drawing/2014/main" val="442261608"/>
                    </a:ext>
                  </a:extLst>
                </a:gridCol>
              </a:tblGrid>
              <a:tr h="792444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927946"/>
                  </a:ext>
                </a:extLst>
              </a:tr>
              <a:tr h="181795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Open ended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Allow</a:t>
                      </a:r>
                      <a:r>
                        <a:rPr lang="en-US" sz="2400" baseline="0" dirty="0" smtClean="0"/>
                        <a:t> f</a:t>
                      </a:r>
                      <a:r>
                        <a:rPr lang="en-US" sz="2400" dirty="0" smtClean="0"/>
                        <a:t>ree expression</a:t>
                      </a:r>
                    </a:p>
                    <a:p>
                      <a:r>
                        <a:rPr lang="en-US" sz="2400" dirty="0" smtClean="0"/>
                        <a:t>Capture new response</a:t>
                      </a:r>
                      <a:r>
                        <a:rPr lang="en-US" sz="2400" baseline="0" dirty="0" smtClean="0"/>
                        <a:t> options, emotions, &amp; thoughts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Take longer time</a:t>
                      </a:r>
                    </a:p>
                    <a:p>
                      <a:r>
                        <a:rPr lang="en-US" sz="2400" dirty="0" smtClean="0"/>
                        <a:t>Take more effort to finish (exhaustive) </a:t>
                      </a:r>
                    </a:p>
                    <a:p>
                      <a:r>
                        <a:rPr lang="en-US" sz="2400" dirty="0" smtClean="0"/>
                        <a:t>Need coding and analysis</a:t>
                      </a:r>
                    </a:p>
                    <a:p>
                      <a:r>
                        <a:rPr lang="en-US" sz="2400" dirty="0" smtClean="0"/>
                        <a:t>Rely on hand writing skills</a:t>
                      </a:r>
                      <a:r>
                        <a:rPr lang="en-US" sz="2400" baseline="0" dirty="0" smtClean="0"/>
                        <a:t> &amp; clarity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484967"/>
                  </a:ext>
                </a:extLst>
              </a:tr>
              <a:tr h="223748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Closed question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Easy and quick</a:t>
                      </a:r>
                    </a:p>
                    <a:p>
                      <a:r>
                        <a:rPr lang="en-US" sz="2400" dirty="0" smtClean="0"/>
                        <a:t>Clear and complete</a:t>
                      </a:r>
                    </a:p>
                    <a:p>
                      <a:r>
                        <a:rPr lang="en-US" sz="2400" dirty="0" smtClean="0"/>
                        <a:t>Suitable for self completion</a:t>
                      </a:r>
                    </a:p>
                    <a:p>
                      <a:r>
                        <a:rPr lang="en-US" sz="2400" dirty="0" smtClean="0"/>
                        <a:t>Easy</a:t>
                      </a:r>
                      <a:r>
                        <a:rPr lang="en-US" sz="2400" baseline="0" dirty="0" smtClean="0"/>
                        <a:t> to standardize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Guessed</a:t>
                      </a:r>
                      <a:r>
                        <a:rPr lang="en-US" sz="2400" baseline="0" dirty="0" smtClean="0"/>
                        <a:t> answers </a:t>
                      </a:r>
                    </a:p>
                    <a:p>
                      <a:r>
                        <a:rPr lang="en-US" sz="2400" baseline="0" dirty="0" smtClean="0"/>
                        <a:t>Ceiling – Floor effect</a:t>
                      </a:r>
                    </a:p>
                    <a:p>
                      <a:r>
                        <a:rPr lang="en-US" sz="2400" baseline="0" dirty="0" smtClean="0"/>
                        <a:t>Errors in filling it</a:t>
                      </a:r>
                    </a:p>
                    <a:p>
                      <a:r>
                        <a:rPr lang="en-US" sz="2400" baseline="0" dirty="0" smtClean="0"/>
                        <a:t>can’t capture wider options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538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80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73" y="514754"/>
            <a:ext cx="4282440" cy="411543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Bahnschrift SemiBold" panose="020B0502040204020203" pitchFamily="34" charset="0"/>
              </a:rPr>
              <a:t>How should you present your questions</a:t>
            </a:r>
            <a:r>
              <a:rPr lang="en-US" sz="3600" b="1" dirty="0" smtClean="0">
                <a:latin typeface="Bahnschrift SemiBold" panose="020B0502040204020203" pitchFamily="34" charset="0"/>
              </a:rPr>
              <a:t>?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>
                <a:solidFill>
                  <a:srgbClr val="0070C0"/>
                </a:solidFill>
              </a:rPr>
              <a:t>(Question formatting and response options)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4509" y="108065"/>
            <a:ext cx="7057507" cy="66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50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Wording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4804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i="0" u="none" strike="noStrike" baseline="0" dirty="0" smtClean="0">
                <a:solidFill>
                  <a:srgbClr val="4DB34D"/>
                </a:solidFill>
                <a:latin typeface="FrutigerLTStd-Bold"/>
              </a:rPr>
              <a:t>Clarity. </a:t>
            </a:r>
            <a:r>
              <a:rPr lang="en-US" dirty="0">
                <a:solidFill>
                  <a:srgbClr val="000000"/>
                </a:solidFill>
                <a:latin typeface="BerkeleyStd-Medium"/>
              </a:rPr>
              <a:t>Make questions as clear and specific as possible</a:t>
            </a:r>
            <a:r>
              <a:rPr lang="en-US" dirty="0" smtClean="0">
                <a:solidFill>
                  <a:srgbClr val="000000"/>
                </a:solidFill>
                <a:latin typeface="BerkeleyStd-Medium"/>
              </a:rPr>
              <a:t>.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BerkeleyStd-Medium"/>
              </a:rPr>
              <a:t>For example, asking, “How much exercise do you usually get?” is less clear than asking, “During a typical week, how many hours do you spend in vigorous walking?”</a:t>
            </a:r>
            <a:endParaRPr lang="en-US" dirty="0">
              <a:solidFill>
                <a:srgbClr val="000000"/>
              </a:solidFill>
              <a:latin typeface="BerkeleyStd-Medium"/>
            </a:endParaRPr>
          </a:p>
          <a:p>
            <a:endParaRPr lang="en-US" dirty="0" smtClean="0">
              <a:solidFill>
                <a:srgbClr val="000000"/>
              </a:solidFill>
              <a:latin typeface="BerkeleyStd-Medium"/>
            </a:endParaRPr>
          </a:p>
          <a:p>
            <a:r>
              <a:rPr lang="en-US" sz="2400" b="1" i="0" u="none" strike="noStrike" baseline="0" dirty="0" smtClean="0">
                <a:solidFill>
                  <a:srgbClr val="4DB34D"/>
                </a:solidFill>
                <a:latin typeface="FrutigerLTStd-Bold"/>
              </a:rPr>
              <a:t>Simplicity. </a:t>
            </a:r>
            <a:r>
              <a:rPr lang="en-US" dirty="0">
                <a:solidFill>
                  <a:srgbClr val="000000"/>
                </a:solidFill>
                <a:latin typeface="BerkeleyStd-Medium"/>
              </a:rPr>
              <a:t>Use simple, common words and grammar that convey the idea, and avoid </a:t>
            </a:r>
            <a:r>
              <a:rPr lang="en-US" dirty="0" smtClean="0">
                <a:solidFill>
                  <a:srgbClr val="000000"/>
                </a:solidFill>
                <a:latin typeface="BerkeleyStd-Medium"/>
              </a:rPr>
              <a:t>technical terms </a:t>
            </a:r>
            <a:r>
              <a:rPr lang="en-US" dirty="0">
                <a:solidFill>
                  <a:srgbClr val="000000"/>
                </a:solidFill>
                <a:latin typeface="BerkeleyStd-Medium"/>
              </a:rPr>
              <a:t>and jargon</a:t>
            </a:r>
            <a:r>
              <a:rPr lang="en-US" dirty="0" smtClean="0">
                <a:solidFill>
                  <a:srgbClr val="000000"/>
                </a:solidFill>
                <a:latin typeface="BerkeleyStd-Medium"/>
              </a:rPr>
              <a:t>.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BerkeleyStd-Medium"/>
              </a:rPr>
              <a:t>For example, it is clearer to ask about “drugs you can buy without a prescription from a doctor” than to ask about “over-the-counter medications.”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BerkeleyStd-Medium"/>
            </a:endParaRPr>
          </a:p>
          <a:p>
            <a:r>
              <a:rPr lang="en-US" sz="2400" b="1" i="0" u="none" strike="noStrike" baseline="0" dirty="0" smtClean="0">
                <a:solidFill>
                  <a:srgbClr val="4DB34D"/>
                </a:solidFill>
                <a:latin typeface="FrutigerLTStd-Bold"/>
              </a:rPr>
              <a:t>Neutrality. </a:t>
            </a:r>
            <a:r>
              <a:rPr lang="en-US" dirty="0">
                <a:solidFill>
                  <a:srgbClr val="000000"/>
                </a:solidFill>
                <a:latin typeface="BerkeleyStd-Medium"/>
              </a:rPr>
              <a:t>Avoid “loaded” words and stereotypes that suggest a desirable answer</a:t>
            </a:r>
            <a:r>
              <a:rPr lang="en-US" dirty="0" smtClean="0">
                <a:solidFill>
                  <a:srgbClr val="000000"/>
                </a:solidFill>
                <a:latin typeface="BerkeleyStd-Medium"/>
              </a:rPr>
              <a:t>.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BerkeleyStd-Medium"/>
              </a:rPr>
              <a:t>Asking “During the last month, how often did you drink too much alcohol?” may discourage respondents from admitting that they drink a lot of alcohol.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03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Setting the Time Frame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85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measure the frequency of the behavior it is essential to have the respondent describe it in terms of some </a:t>
            </a:r>
            <a:r>
              <a:rPr lang="en-US" b="1" dirty="0" smtClean="0">
                <a:solidFill>
                  <a:srgbClr val="FF0000"/>
                </a:solidFill>
              </a:rPr>
              <a:t>unit of time.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/>
              <a:t>During the last 7 days, how many </a:t>
            </a:r>
            <a:r>
              <a:rPr lang="en-US" dirty="0" smtClean="0"/>
              <a:t>cigarettes did </a:t>
            </a:r>
            <a:r>
              <a:rPr lang="en-US" dirty="0"/>
              <a:t>you </a:t>
            </a:r>
            <a:r>
              <a:rPr lang="en-US" dirty="0" smtClean="0"/>
              <a:t>smoke (one pack is </a:t>
            </a:r>
            <a:r>
              <a:rPr lang="en-US" dirty="0"/>
              <a:t>equal </a:t>
            </a:r>
            <a:r>
              <a:rPr lang="en-US" dirty="0" smtClean="0"/>
              <a:t>to 20 cigarettes)?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[ </a:t>
            </a:r>
            <a:r>
              <a:rPr lang="en-US" dirty="0" smtClean="0"/>
              <a:t>        ] cigarettes in </a:t>
            </a:r>
            <a:r>
              <a:rPr lang="en-US" dirty="0"/>
              <a:t>the last 7 </a:t>
            </a:r>
            <a:r>
              <a:rPr lang="en-US" dirty="0" smtClean="0"/>
              <a:t>days</a:t>
            </a: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The  </a:t>
            </a:r>
            <a:r>
              <a:rPr lang="en-US" dirty="0">
                <a:solidFill>
                  <a:srgbClr val="000000"/>
                </a:solidFill>
              </a:rPr>
              <a:t>investigator must first decide what aspect of the behavior is most important to the </a:t>
            </a:r>
            <a:r>
              <a:rPr lang="en-US" dirty="0" smtClean="0">
                <a:solidFill>
                  <a:srgbClr val="000000"/>
                </a:solidFill>
              </a:rPr>
              <a:t>study: </a:t>
            </a:r>
            <a:r>
              <a:rPr lang="en-US" b="1" dirty="0" smtClean="0">
                <a:solidFill>
                  <a:srgbClr val="A60026"/>
                </a:solidFill>
              </a:rPr>
              <a:t>the </a:t>
            </a:r>
            <a:r>
              <a:rPr lang="en-US" b="1" dirty="0">
                <a:solidFill>
                  <a:srgbClr val="A60026"/>
                </a:solidFill>
              </a:rPr>
              <a:t>average </a:t>
            </a:r>
            <a:r>
              <a:rPr lang="en-US" dirty="0">
                <a:solidFill>
                  <a:srgbClr val="000000"/>
                </a:solidFill>
              </a:rPr>
              <a:t>or </a:t>
            </a:r>
            <a:r>
              <a:rPr lang="en-US" b="1" dirty="0">
                <a:solidFill>
                  <a:srgbClr val="A60026"/>
                </a:solidFill>
              </a:rPr>
              <a:t>the extremes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Data collection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Data: </a:t>
            </a:r>
            <a:r>
              <a:rPr lang="en-US" dirty="0" smtClean="0"/>
              <a:t>means information collected as an image, text, vitals, numbers, or figures. 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Data sources are classified into two types: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Primary data: </a:t>
            </a:r>
            <a:r>
              <a:rPr lang="en-US" dirty="0" smtClean="0"/>
              <a:t>first-hand </a:t>
            </a:r>
            <a:r>
              <a:rPr lang="en-US" dirty="0"/>
              <a:t>information collected by an </a:t>
            </a:r>
            <a:r>
              <a:rPr lang="en-US" dirty="0" smtClean="0"/>
              <a:t>investigator, </a:t>
            </a:r>
            <a:r>
              <a:rPr lang="en-US" dirty="0"/>
              <a:t>It is collected for the first time</a:t>
            </a:r>
            <a:r>
              <a:rPr lang="en-US" dirty="0" smtClean="0"/>
              <a:t>. Pros: more reliable, original, and directly related to your research.</a:t>
            </a:r>
          </a:p>
          <a:p>
            <a:pPr lvl="1"/>
            <a:endParaRPr lang="en-US" b="1" dirty="0" smtClean="0">
              <a:solidFill>
                <a:srgbClr val="00B050"/>
              </a:solidFill>
            </a:endParaRP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Secondary data: </a:t>
            </a:r>
            <a:r>
              <a:rPr lang="en-US" dirty="0"/>
              <a:t>refers to second-hand </a:t>
            </a:r>
            <a:r>
              <a:rPr lang="en-US" dirty="0" smtClean="0"/>
              <a:t>information; </a:t>
            </a:r>
            <a:r>
              <a:rPr lang="en-US" dirty="0"/>
              <a:t>It is not originally collected and rather obtained from already published or unpublished sources.</a:t>
            </a: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954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39AFF"/>
                </a:solidFill>
                <a:latin typeface="FrutigerLTStd-Bold"/>
              </a:rPr>
              <a:t>Avoid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4434"/>
          </a:xfrm>
        </p:spPr>
        <p:txBody>
          <a:bodyPr>
            <a:normAutofit lnSpcReduction="10000"/>
          </a:bodyPr>
          <a:lstStyle/>
          <a:p>
            <a:r>
              <a:rPr lang="en-US" b="1" i="0" u="none" strike="noStrike" baseline="0" dirty="0" smtClean="0">
                <a:solidFill>
                  <a:srgbClr val="4DB34D"/>
                </a:solidFill>
              </a:rPr>
              <a:t>Double-barreled questions. </a:t>
            </a:r>
            <a:r>
              <a:rPr lang="en-US" dirty="0">
                <a:solidFill>
                  <a:srgbClr val="000000"/>
                </a:solidFill>
              </a:rPr>
              <a:t>Each question should contain only one concept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“How many cups of </a:t>
            </a:r>
            <a:r>
              <a:rPr lang="en-US" sz="2800" dirty="0" smtClean="0">
                <a:solidFill>
                  <a:srgbClr val="FF0000"/>
                </a:solidFill>
              </a:rPr>
              <a:t>coffee or tea </a:t>
            </a:r>
            <a:r>
              <a:rPr lang="en-US" sz="2800" dirty="0" smtClean="0">
                <a:solidFill>
                  <a:srgbClr val="000000"/>
                </a:solidFill>
              </a:rPr>
              <a:t>do you drink during a day?”</a:t>
            </a:r>
          </a:p>
          <a:p>
            <a:endParaRPr lang="en-US" dirty="0" smtClean="0"/>
          </a:p>
          <a:p>
            <a:r>
              <a:rPr lang="en-US" b="1" i="0" u="none" strike="noStrike" baseline="0" dirty="0" smtClean="0">
                <a:solidFill>
                  <a:srgbClr val="4DB34D"/>
                </a:solidFill>
              </a:rPr>
              <a:t>Hidden assumptions. </a:t>
            </a:r>
            <a:r>
              <a:rPr lang="en-US" dirty="0">
                <a:solidFill>
                  <a:srgbClr val="000000"/>
                </a:solidFill>
              </a:rPr>
              <a:t>Sometimes questions make assumptions that may not apply to </a:t>
            </a:r>
            <a:r>
              <a:rPr lang="en-US" dirty="0" smtClean="0">
                <a:solidFill>
                  <a:srgbClr val="000000"/>
                </a:solidFill>
              </a:rPr>
              <a:t>all people </a:t>
            </a:r>
            <a:r>
              <a:rPr lang="en-US" dirty="0">
                <a:solidFill>
                  <a:srgbClr val="000000"/>
                </a:solidFill>
              </a:rPr>
              <a:t>who participate in the study. 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For </a:t>
            </a:r>
            <a:r>
              <a:rPr lang="en-US" sz="2800" dirty="0">
                <a:solidFill>
                  <a:srgbClr val="000000"/>
                </a:solidFill>
              </a:rPr>
              <a:t>example, a standard depression item asks how </a:t>
            </a:r>
            <a:r>
              <a:rPr lang="en-US" sz="2800" dirty="0" smtClean="0">
                <a:solidFill>
                  <a:srgbClr val="000000"/>
                </a:solidFill>
              </a:rPr>
              <a:t>often, in </a:t>
            </a:r>
            <a:r>
              <a:rPr lang="en-US" sz="2800" dirty="0">
                <a:solidFill>
                  <a:srgbClr val="000000"/>
                </a:solidFill>
              </a:rPr>
              <a:t>the past week: “I felt that I could not shake off the blues </a:t>
            </a:r>
            <a:r>
              <a:rPr lang="en-US" sz="2800" dirty="0">
                <a:solidFill>
                  <a:srgbClr val="0070C0"/>
                </a:solidFill>
              </a:rPr>
              <a:t>even with help from my family.”</a:t>
            </a:r>
          </a:p>
        </p:txBody>
      </p:sp>
    </p:spTree>
    <p:extLst>
      <p:ext uri="{BB962C8B-B14F-4D97-AF65-F5344CB8AC3E}">
        <p14:creationId xmlns:p14="http://schemas.microsoft.com/office/powerpoint/2010/main" val="2383112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92526"/>
                </a:solidFill>
                <a:latin typeface="New-Baskerville-SemiBoldA"/>
              </a:rPr>
              <a:t>What should the questionnaire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716" y="2126748"/>
            <a:ext cx="9027694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92526"/>
                </a:solidFill>
              </a:rPr>
              <a:t>In </a:t>
            </a:r>
            <a:r>
              <a:rPr lang="en-US" dirty="0" smtClean="0">
                <a:solidFill>
                  <a:srgbClr val="292526"/>
                </a:solidFill>
              </a:rPr>
              <a:t>general, questions </a:t>
            </a:r>
            <a:r>
              <a:rPr lang="en-US" dirty="0">
                <a:solidFill>
                  <a:srgbClr val="292526"/>
                </a:solidFill>
              </a:rPr>
              <a:t>should be short </a:t>
            </a:r>
            <a:endParaRPr lang="en-US" dirty="0" smtClean="0">
              <a:solidFill>
                <a:srgbClr val="292526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92526"/>
                </a:solidFill>
              </a:rPr>
              <a:t>and </a:t>
            </a:r>
            <a:r>
              <a:rPr lang="en-US" dirty="0">
                <a:solidFill>
                  <a:srgbClr val="292526"/>
                </a:solidFill>
              </a:rPr>
              <a:t>to the point (</a:t>
            </a:r>
            <a:r>
              <a:rPr lang="en-US" dirty="0" smtClean="0">
                <a:solidFill>
                  <a:srgbClr val="292526"/>
                </a:solidFill>
              </a:rPr>
              <a:t>around 12 </a:t>
            </a:r>
            <a:r>
              <a:rPr lang="en-US" dirty="0">
                <a:solidFill>
                  <a:srgbClr val="292526"/>
                </a:solidFill>
              </a:rPr>
              <a:t>words or less</a:t>
            </a:r>
            <a:r>
              <a:rPr lang="en-US" dirty="0" smtClean="0">
                <a:solidFill>
                  <a:srgbClr val="292526"/>
                </a:solidFill>
              </a:rPr>
              <a:t>). </a:t>
            </a:r>
          </a:p>
          <a:p>
            <a:endParaRPr lang="en-US" dirty="0">
              <a:solidFill>
                <a:srgbClr val="292526"/>
              </a:solidFill>
            </a:endParaRPr>
          </a:p>
          <a:p>
            <a:r>
              <a:rPr lang="en-US" dirty="0" smtClean="0">
                <a:solidFill>
                  <a:srgbClr val="292526"/>
                </a:solidFill>
              </a:rPr>
              <a:t>Physical </a:t>
            </a:r>
            <a:r>
              <a:rPr lang="en-US" dirty="0">
                <a:solidFill>
                  <a:srgbClr val="292526"/>
                </a:solidFill>
              </a:rPr>
              <a:t>layout of their </a:t>
            </a:r>
            <a:r>
              <a:rPr lang="en-US" dirty="0" smtClean="0">
                <a:solidFill>
                  <a:srgbClr val="292526"/>
                </a:solidFill>
              </a:rPr>
              <a:t>questionnaire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292526"/>
                </a:solidFill>
              </a:rPr>
              <a:t>as </a:t>
            </a:r>
            <a:r>
              <a:rPr lang="en-US" dirty="0">
                <a:solidFill>
                  <a:srgbClr val="292526"/>
                </a:solidFill>
              </a:rPr>
              <a:t>the font </a:t>
            </a:r>
            <a:r>
              <a:rPr lang="en-US" dirty="0" smtClean="0">
                <a:solidFill>
                  <a:srgbClr val="292526"/>
                </a:solidFill>
              </a:rPr>
              <a:t>size, color, or question order.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1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9011" y="539440"/>
            <a:ext cx="7981950" cy="608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45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For new questions and scales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Pretest</a:t>
            </a:r>
          </a:p>
          <a:p>
            <a:r>
              <a:rPr lang="en-US" dirty="0"/>
              <a:t>Pretest the instrument clarity and timing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Validate</a:t>
            </a:r>
          </a:p>
          <a:p>
            <a:r>
              <a:rPr lang="en-US" dirty="0" smtClean="0"/>
              <a:t>Questionnaires and interviews can be assessed for validity (an aspect of accuracy) and for reproducibility (precision)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68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Questionnaire administration methods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elf reported by mail or online.</a:t>
            </a:r>
            <a:endParaRPr lang="en-US" dirty="0"/>
          </a:p>
          <a:p>
            <a:r>
              <a:rPr lang="en-US" dirty="0" smtClean="0"/>
              <a:t>Interview by face to face, telephone based , or virtual.</a:t>
            </a:r>
          </a:p>
          <a:p>
            <a:r>
              <a:rPr lang="en-US" dirty="0" smtClean="0"/>
              <a:t>Group or focus group interview.</a:t>
            </a:r>
          </a:p>
        </p:txBody>
      </p:sp>
    </p:spTree>
    <p:extLst>
      <p:ext uri="{BB962C8B-B14F-4D97-AF65-F5344CB8AC3E}">
        <p14:creationId xmlns:p14="http://schemas.microsoft.com/office/powerpoint/2010/main" val="182251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Population Sampling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32316" cy="4351338"/>
          </a:xfrm>
        </p:spPr>
        <p:txBody>
          <a:bodyPr/>
          <a:lstStyle/>
          <a:p>
            <a:r>
              <a:rPr lang="en-US" dirty="0" smtClean="0"/>
              <a:t>We cant sample the entire population …. For a study.</a:t>
            </a:r>
          </a:p>
          <a:p>
            <a:endParaRPr lang="en-US" dirty="0" smtClean="0"/>
          </a:p>
          <a:p>
            <a:r>
              <a:rPr lang="en-US" sz="2400" dirty="0" smtClean="0"/>
              <a:t>The source population, </a:t>
            </a:r>
          </a:p>
          <a:p>
            <a:pPr marL="0" indent="0">
              <a:buNone/>
            </a:pPr>
            <a:r>
              <a:rPr lang="en-US" sz="2400" dirty="0" smtClean="0"/>
              <a:t>sometimes called a </a:t>
            </a:r>
            <a:r>
              <a:rPr lang="en-US" sz="2400" b="1" dirty="0" smtClean="0">
                <a:solidFill>
                  <a:srgbClr val="0070C0"/>
                </a:solidFill>
              </a:rPr>
              <a:t>sampling frame</a:t>
            </a:r>
            <a:r>
              <a:rPr lang="en-US" sz="2400" dirty="0" smtClean="0"/>
              <a:t>, is a well-defined subset of individuals from the target population from which potential study participants will be sampled.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711" y="1906486"/>
            <a:ext cx="6650180" cy="41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87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Sampling methods classification:</a:t>
            </a:r>
          </a:p>
          <a:p>
            <a:r>
              <a:rPr lang="en-US" dirty="0" smtClean="0"/>
              <a:t>Non-Probability Sampling Methods</a:t>
            </a:r>
          </a:p>
          <a:p>
            <a:r>
              <a:rPr lang="en-US" dirty="0" smtClean="0"/>
              <a:t>Probability Sampling 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77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Non-Probability Sampling Methods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Convenience sampling</a:t>
            </a:r>
          </a:p>
          <a:p>
            <a:r>
              <a:rPr lang="en-US" dirty="0"/>
              <a:t>Quota </a:t>
            </a:r>
            <a:r>
              <a:rPr lang="en-US" dirty="0" smtClean="0"/>
              <a:t>sampling</a:t>
            </a:r>
          </a:p>
          <a:p>
            <a:r>
              <a:rPr lang="en-US" dirty="0" smtClean="0"/>
              <a:t>Purposive Sampling</a:t>
            </a:r>
          </a:p>
          <a:p>
            <a:r>
              <a:rPr lang="en-US" dirty="0"/>
              <a:t>Snowball sampling</a:t>
            </a:r>
          </a:p>
        </p:txBody>
      </p:sp>
    </p:spTree>
    <p:extLst>
      <p:ext uri="{BB962C8B-B14F-4D97-AF65-F5344CB8AC3E}">
        <p14:creationId xmlns:p14="http://schemas.microsoft.com/office/powerpoint/2010/main" val="960259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Convenience sampling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any one available.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30935" y="4889367"/>
            <a:ext cx="2862420" cy="1761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Convenience Sampling: Definition, Method and Examples - Simply Psyc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54" y="2502131"/>
            <a:ext cx="5172491" cy="337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691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Quota sampling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All you need to know about Quota Sampling | Voxc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15" y="1592868"/>
            <a:ext cx="709517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38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The main sources of </a:t>
            </a:r>
            <a:r>
              <a:rPr lang="en-US" sz="3200" b="1" dirty="0" smtClean="0">
                <a:solidFill>
                  <a:srgbClr val="0070C0"/>
                </a:solidFill>
              </a:rPr>
              <a:t>health data are:</a:t>
            </a:r>
          </a:p>
          <a:p>
            <a:pPr lvl="1"/>
            <a:r>
              <a:rPr lang="en-US" sz="2800" dirty="0" smtClean="0"/>
              <a:t>S</a:t>
            </a:r>
            <a:r>
              <a:rPr lang="en-US" sz="2800" b="0" i="0" dirty="0" smtClean="0">
                <a:effectLst/>
              </a:rPr>
              <a:t>urveys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b="0" i="0" dirty="0" smtClean="0">
                <a:effectLst/>
              </a:rPr>
              <a:t>Electronic Medical records (EMR) .</a:t>
            </a:r>
          </a:p>
          <a:p>
            <a:pPr lvl="1"/>
            <a:r>
              <a:rPr lang="en-US" sz="2800" b="0" i="0" u="none" strike="noStrike" dirty="0" smtClean="0">
                <a:effectLst/>
              </a:rPr>
              <a:t>Claims</a:t>
            </a:r>
            <a:r>
              <a:rPr lang="en-US" sz="2800" b="0" i="0" dirty="0" smtClean="0">
                <a:effectLst/>
              </a:rPr>
              <a:t> data or administrative data.</a:t>
            </a:r>
            <a:endParaRPr lang="en-US" sz="2800" b="0" i="0" dirty="0" smtClean="0">
              <a:effectLst/>
            </a:endParaRPr>
          </a:p>
          <a:p>
            <a:pPr lvl="1"/>
            <a:r>
              <a:rPr lang="en-US" sz="2800" b="0" i="0" u="none" strike="noStrike" dirty="0" smtClean="0">
                <a:effectLst/>
              </a:rPr>
              <a:t>Vital records.</a:t>
            </a:r>
            <a:endParaRPr lang="en-US" sz="2800" dirty="0"/>
          </a:p>
          <a:p>
            <a:pPr lvl="1"/>
            <a:r>
              <a:rPr lang="en-US" sz="2800" b="0" i="0" dirty="0" smtClean="0">
                <a:effectLst/>
              </a:rPr>
              <a:t>Surveillance.</a:t>
            </a:r>
          </a:p>
          <a:p>
            <a:pPr lvl="1"/>
            <a:r>
              <a:rPr lang="en-US" sz="2800" b="0" i="0" dirty="0" smtClean="0">
                <a:effectLst/>
              </a:rPr>
              <a:t>Disease registries. </a:t>
            </a:r>
            <a:endParaRPr lang="en-US" sz="2800" dirty="0"/>
          </a:p>
          <a:p>
            <a:pPr lvl="1"/>
            <a:r>
              <a:rPr lang="en-US" sz="2800" b="0" i="0" dirty="0" smtClean="0">
                <a:effectLst/>
              </a:rPr>
              <a:t>Peer-reviewed literature.</a:t>
            </a:r>
            <a:r>
              <a:rPr lang="en-US" sz="2800" b="0" i="0" dirty="0" smtClean="0">
                <a:solidFill>
                  <a:srgbClr val="212529"/>
                </a:solidFill>
                <a:effectLst/>
              </a:rPr>
              <a:t>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4117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Purposive Sampling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8342" y="1986742"/>
            <a:ext cx="5054138" cy="33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72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Snowball sampling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6510" y="174566"/>
            <a:ext cx="5874558" cy="38308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3236" y="2191435"/>
            <a:ext cx="37268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Existing subjects are asked to nominate further subjects known to them, so the sample increases in size like a rolling snowball.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167" y="3832167"/>
            <a:ext cx="4937760" cy="29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68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Probability Sampling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random sampling</a:t>
            </a:r>
          </a:p>
          <a:p>
            <a:r>
              <a:rPr lang="en-US" dirty="0" smtClean="0"/>
              <a:t>Systematic sampling</a:t>
            </a:r>
          </a:p>
          <a:p>
            <a:r>
              <a:rPr lang="en-US" dirty="0" smtClean="0"/>
              <a:t>Stratified sampling</a:t>
            </a:r>
          </a:p>
          <a:p>
            <a:r>
              <a:rPr lang="en-US" dirty="0" smtClean="0"/>
              <a:t>Clustered sampling</a:t>
            </a:r>
          </a:p>
          <a:p>
            <a:r>
              <a:rPr lang="en-US" dirty="0" smtClean="0"/>
              <a:t>Multi-stage 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15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Simple random sampling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4457" y="1197913"/>
            <a:ext cx="5829300" cy="4276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556" y="177861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In this case each individual is chosen entirely by chance and each member of the population has an equal chance, or probability, of being selected.</a:t>
            </a:r>
          </a:p>
          <a:p>
            <a:endParaRPr lang="en-US" sz="2800" dirty="0"/>
          </a:p>
          <a:p>
            <a:r>
              <a:rPr lang="en-US" sz="2800" b="1" dirty="0" smtClean="0">
                <a:solidFill>
                  <a:srgbClr val="0070C0"/>
                </a:solidFill>
              </a:rPr>
              <a:t>Method to choose by chance: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Toss a coin.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Random Number generator software.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1579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66" y="1526336"/>
            <a:ext cx="9594273" cy="132556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Random number generator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dirty="0" smtClean="0"/>
              <a:t>Have a list of individuals name (total ).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Determine your sample size (n).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Press generate, pick the person with the number shown.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1801" y="3949252"/>
            <a:ext cx="64293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97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Systematic sampling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858169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64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Stratified sampling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487" y="1958181"/>
            <a:ext cx="104870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37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Clustered sampling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clustered sample, subgroups of the population are used as the sampling unit, rather than individuals.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333" y="3021936"/>
            <a:ext cx="63912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45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Multi-stage sampling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1487" y="365125"/>
            <a:ext cx="6305550" cy="3248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17" y="3693881"/>
            <a:ext cx="54006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63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Sample Quality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Sample bias: </a:t>
            </a:r>
            <a:r>
              <a:rPr lang="en-US" dirty="0" smtClean="0"/>
              <a:t>the sample is not representative for the population. Sample is different in its’ characteristics compared to the population.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Sampling </a:t>
            </a:r>
            <a:r>
              <a:rPr lang="en-US" b="1" dirty="0">
                <a:solidFill>
                  <a:srgbClr val="0070C0"/>
                </a:solidFill>
              </a:rPr>
              <a:t>bias may be introduced when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dirty="0" smtClean="0"/>
              <a:t>Poor recruitment methodology</a:t>
            </a:r>
          </a:p>
          <a:p>
            <a:r>
              <a:rPr lang="en-US" dirty="0" smtClean="0"/>
              <a:t>Poor sampling methodology 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How to avoid: </a:t>
            </a:r>
            <a:r>
              <a:rPr lang="en-US" dirty="0" smtClean="0"/>
              <a:t>is </a:t>
            </a:r>
            <a:r>
              <a:rPr lang="en-US" dirty="0"/>
              <a:t>to stick to probability-based sampling methods.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7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Surveys 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4680"/>
          </a:xfrm>
        </p:spPr>
        <p:txBody>
          <a:bodyPr>
            <a:normAutofit lnSpcReduction="10000"/>
          </a:bodyPr>
          <a:lstStyle/>
          <a:p>
            <a:r>
              <a:rPr lang="en-US" b="0" i="0" dirty="0" smtClean="0">
                <a:solidFill>
                  <a:srgbClr val="212529"/>
                </a:solidFill>
                <a:effectLst/>
              </a:rPr>
              <a:t>Surveys are an important means of collecting health and social science information from a sample of people </a:t>
            </a:r>
            <a:r>
              <a:rPr lang="en-US" b="1" i="0" dirty="0" smtClean="0">
                <a:solidFill>
                  <a:srgbClr val="0070C0"/>
                </a:solidFill>
                <a:effectLst/>
              </a:rPr>
              <a:t>in a standardized </a:t>
            </a:r>
            <a:r>
              <a:rPr lang="en-US" b="0" i="0" dirty="0" smtClean="0">
                <a:solidFill>
                  <a:srgbClr val="212529"/>
                </a:solidFill>
                <a:effectLst/>
              </a:rPr>
              <a:t>way to better understand a larger population.</a:t>
            </a:r>
          </a:p>
          <a:p>
            <a:pPr marL="0" indent="0">
              <a:buNone/>
            </a:pPr>
            <a:endParaRPr lang="en-US" b="0" i="0" dirty="0" smtClean="0">
              <a:solidFill>
                <a:srgbClr val="212529"/>
              </a:solidFill>
              <a:effectLst/>
            </a:endParaRPr>
          </a:p>
          <a:p>
            <a:r>
              <a:rPr lang="en-US" b="1" i="0" dirty="0" smtClean="0">
                <a:solidFill>
                  <a:srgbClr val="FF0000"/>
                </a:solidFill>
                <a:effectLst/>
              </a:rPr>
              <a:t>Pros:</a:t>
            </a:r>
          </a:p>
          <a:p>
            <a:pPr lvl="1"/>
            <a:r>
              <a:rPr lang="en-US" b="0" i="0" dirty="0" smtClean="0">
                <a:solidFill>
                  <a:srgbClr val="212529"/>
                </a:solidFill>
                <a:effectLst/>
              </a:rPr>
              <a:t>Collect empirical data in a relatively short </a:t>
            </a:r>
            <a:r>
              <a:rPr lang="en-US" b="0" i="0" dirty="0" smtClean="0">
                <a:solidFill>
                  <a:srgbClr val="0070C0"/>
                </a:solidFill>
                <a:effectLst/>
              </a:rPr>
              <a:t>period of time.</a:t>
            </a:r>
          </a:p>
          <a:p>
            <a:pPr lvl="1"/>
            <a:r>
              <a:rPr lang="en-US" b="0" i="0" dirty="0" smtClean="0">
                <a:solidFill>
                  <a:srgbClr val="212529"/>
                </a:solidFill>
                <a:effectLst/>
              </a:rPr>
              <a:t>Surveys can collect data on a </a:t>
            </a:r>
            <a:r>
              <a:rPr lang="en-US" b="0" i="0" dirty="0" smtClean="0">
                <a:solidFill>
                  <a:srgbClr val="0070C0"/>
                </a:solidFill>
                <a:effectLst/>
              </a:rPr>
              <a:t>representative sample of people</a:t>
            </a:r>
            <a:r>
              <a:rPr lang="en-US" b="0" i="0" dirty="0" smtClean="0">
                <a:solidFill>
                  <a:srgbClr val="212529"/>
                </a:solidFill>
                <a:effectLst/>
              </a:rPr>
              <a:t>, particularly when samples are randomized or purposive nonprobability sampling is used.</a:t>
            </a:r>
          </a:p>
          <a:p>
            <a:pPr marL="457200" lvl="1" indent="0">
              <a:buNone/>
            </a:pPr>
            <a:endParaRPr lang="en-US" b="0" i="0" dirty="0" smtClean="0">
              <a:solidFill>
                <a:srgbClr val="212529"/>
              </a:solidFill>
              <a:effectLst/>
            </a:endParaRPr>
          </a:p>
          <a:p>
            <a:r>
              <a:rPr lang="en-US" dirty="0" smtClean="0"/>
              <a:t>There are many </a:t>
            </a:r>
            <a:r>
              <a:rPr lang="en-US" b="1" dirty="0" smtClean="0">
                <a:solidFill>
                  <a:srgbClr val="FF0000"/>
                </a:solidFill>
              </a:rPr>
              <a:t>methods used to conduct surveys</a:t>
            </a:r>
            <a:r>
              <a:rPr lang="en-US" dirty="0" smtClean="0"/>
              <a:t>, including </a:t>
            </a:r>
            <a:r>
              <a:rPr lang="en-US" dirty="0" smtClean="0">
                <a:solidFill>
                  <a:srgbClr val="0070C0"/>
                </a:solidFill>
              </a:rPr>
              <a:t>questionnaires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in-depth interviews </a:t>
            </a:r>
            <a:r>
              <a:rPr lang="en-US" dirty="0" smtClean="0"/>
              <a:t>via phone, mail, email, and in-person.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707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599" cy="604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321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79913"/>
            <a:ext cx="10515600" cy="52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445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Questions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65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Electronic Medical records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52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Electronic Medical records (EMR) or </a:t>
            </a:r>
            <a:r>
              <a:rPr lang="en-US" dirty="0" smtClean="0"/>
              <a:t>electron health records (EHR) </a:t>
            </a:r>
            <a:r>
              <a:rPr lang="en-US" dirty="0" smtClean="0"/>
              <a:t>track events and transactions between patients and health care providers, </a:t>
            </a:r>
            <a:r>
              <a:rPr lang="en-US" b="1" dirty="0" smtClean="0">
                <a:solidFill>
                  <a:srgbClr val="FF0000"/>
                </a:solidFill>
              </a:rPr>
              <a:t>real-time data.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EMR </a:t>
            </a:r>
            <a:r>
              <a:rPr lang="en-US" dirty="0" smtClean="0"/>
              <a:t>Contain a patient’s medical history, diagnoses, medications, treatment plans, immunization dates, allergies, radiology images, and laboratory and test results.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Medical records help us measure and analyze trends in health care use, patient characteristics, and quality of care.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Pros: </a:t>
            </a:r>
            <a:r>
              <a:rPr lang="en-US" dirty="0" smtClean="0"/>
              <a:t>The data are </a:t>
            </a:r>
            <a:r>
              <a:rPr lang="en-US" b="1" dirty="0" smtClean="0">
                <a:solidFill>
                  <a:srgbClr val="0070C0"/>
                </a:solidFill>
              </a:rPr>
              <a:t>automatically collected and </a:t>
            </a:r>
            <a:r>
              <a:rPr lang="en-US" b="1" dirty="0" smtClean="0">
                <a:solidFill>
                  <a:srgbClr val="0070C0"/>
                </a:solidFill>
              </a:rPr>
              <a:t>usually accurate </a:t>
            </a:r>
            <a:r>
              <a:rPr lang="en-US" dirty="0" smtClean="0"/>
              <a:t>and detailed because they come from health care providers.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240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9956"/>
            <a:ext cx="10515600" cy="10007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Claims data or administrative data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1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Claims databases collect information </a:t>
            </a:r>
            <a:r>
              <a:rPr lang="en-US" b="1" dirty="0" smtClean="0">
                <a:solidFill>
                  <a:srgbClr val="FF0000"/>
                </a:solidFill>
              </a:rPr>
              <a:t>on millions </a:t>
            </a:r>
            <a:r>
              <a:rPr lang="en-US" dirty="0" smtClean="0"/>
              <a:t>of doctors’ appointments, bills, insurance information, and other patient-provider communications.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Pros: </a:t>
            </a:r>
          </a:p>
          <a:p>
            <a:pPr lvl="1"/>
            <a:r>
              <a:rPr lang="en-US" dirty="0" smtClean="0"/>
              <a:t>Like other medical records, they come directly from notes made by the health care provider, </a:t>
            </a:r>
            <a:r>
              <a:rPr lang="en-US" b="1" dirty="0" smtClean="0">
                <a:solidFill>
                  <a:srgbClr val="0070C0"/>
                </a:solidFill>
              </a:rPr>
              <a:t>real-time data.</a:t>
            </a:r>
          </a:p>
          <a:p>
            <a:pPr lvl="1"/>
            <a:r>
              <a:rPr lang="en-US" dirty="0" smtClean="0"/>
              <a:t>The large sample size of claims data, researchers can </a:t>
            </a:r>
            <a:r>
              <a:rPr lang="en-US" b="1" dirty="0" smtClean="0">
                <a:solidFill>
                  <a:srgbClr val="0070C0"/>
                </a:solidFill>
              </a:rPr>
              <a:t>analyze groups of patients with rare illnesses</a:t>
            </a:r>
            <a:r>
              <a:rPr lang="en-US" dirty="0" smtClean="0"/>
              <a:t> and medical conditions.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Cons: </a:t>
            </a:r>
            <a:r>
              <a:rPr lang="en-US" dirty="0" smtClean="0"/>
              <a:t>there may be low validity due to certain illegal billing practices, like ordering unnecessary tests or billing for services that were not provided.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1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Vital Records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Vital records are collected </a:t>
            </a:r>
            <a:r>
              <a:rPr lang="en-US" dirty="0" smtClean="0"/>
              <a:t>by the National Vital Statistics System, and are maintained by state and local governments. 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Vital records include </a:t>
            </a:r>
            <a:r>
              <a:rPr lang="en-US" dirty="0" smtClean="0"/>
              <a:t>births, deaths, marriages, divorces, and fetal deaths. They also record information about the cause of death, or details of the birth.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Pros: </a:t>
            </a:r>
            <a:r>
              <a:rPr lang="en-US" dirty="0" smtClean="0"/>
              <a:t>Vital records are useful because they offer very detailed information and include information about rare disorders that end in death.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Cons: </a:t>
            </a:r>
            <a:r>
              <a:rPr lang="en-US" dirty="0" smtClean="0"/>
              <a:t>Vital records only provide information on diseases and illnesses that end in death.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8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 smtClean="0">
                <a:solidFill>
                  <a:srgbClr val="00B050"/>
                </a:solidFill>
                <a:effectLst/>
              </a:rPr>
              <a:t/>
            </a:r>
            <a:br>
              <a:rPr lang="en-US" b="1" i="0" dirty="0" smtClean="0">
                <a:solidFill>
                  <a:srgbClr val="00B050"/>
                </a:solidFill>
                <a:effectLst/>
              </a:rPr>
            </a:br>
            <a:r>
              <a:rPr lang="en-US" b="1" i="0" dirty="0" smtClean="0">
                <a:solidFill>
                  <a:srgbClr val="00B050"/>
                </a:solidFill>
                <a:effectLst/>
              </a:rPr>
              <a:t>Surveillance</a:t>
            </a:r>
            <a:r>
              <a:rPr lang="en-US" b="0" i="0" dirty="0" smtClean="0">
                <a:effectLst/>
                <a:latin typeface="Roboto"/>
              </a:rPr>
              <a:t/>
            </a:r>
            <a:br>
              <a:rPr lang="en-US" b="0" i="0" dirty="0" smtClean="0">
                <a:effectLst/>
                <a:latin typeface="Roboto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Public health surveillance </a:t>
            </a:r>
            <a:r>
              <a:rPr lang="en-US" dirty="0" smtClean="0"/>
              <a:t>is the ongoing systematic collection, analysis, and interpretation of data, closely integrated with the timely dissemination of these data to those responsible for preventing and controlling disease and injury.”</a:t>
            </a:r>
          </a:p>
          <a:p>
            <a:endParaRPr lang="en-US" dirty="0"/>
          </a:p>
          <a:p>
            <a:r>
              <a:rPr lang="en-US" dirty="0" smtClean="0"/>
              <a:t>These systems function through the efforts of local and state health departments, working in tandem with </a:t>
            </a:r>
            <a:r>
              <a:rPr lang="en-US" b="1" dirty="0" smtClean="0">
                <a:solidFill>
                  <a:srgbClr val="0070C0"/>
                </a:solidFill>
              </a:rPr>
              <a:t>a variety of health care providers</a:t>
            </a:r>
            <a:r>
              <a:rPr lang="en-US" dirty="0" smtClean="0"/>
              <a:t> (laboratories, hospitals, private providers), who are mandated by law to report cases of certain diseases.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4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Disease registries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106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Disease registries </a:t>
            </a:r>
            <a:r>
              <a:rPr lang="en-US" dirty="0" smtClean="0"/>
              <a:t>are another type of public health surveillance. </a:t>
            </a:r>
          </a:p>
          <a:p>
            <a:endParaRPr lang="en-US" dirty="0"/>
          </a:p>
          <a:p>
            <a:r>
              <a:rPr lang="en-US" dirty="0" smtClean="0"/>
              <a:t>Registries are systems that allow people to collect, store, retrieve, analyze, and disseminate information about people with a specific disease or condition. 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Pros: </a:t>
            </a:r>
          </a:p>
          <a:p>
            <a:pPr lvl="1"/>
            <a:r>
              <a:rPr lang="en-US" dirty="0" smtClean="0"/>
              <a:t>Disease registries let researchers estimate how large a health problem is, determine the incidence of the disease, study trends over time, and evaluate the effects of certain environmental exposures. 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Surveillance data has a higher validity than surveys, because the data comes from lab tests, diagnoses, and other patient records. </a:t>
            </a:r>
          </a:p>
        </p:txBody>
      </p:sp>
    </p:spTree>
    <p:extLst>
      <p:ext uri="{BB962C8B-B14F-4D97-AF65-F5344CB8AC3E}">
        <p14:creationId xmlns:p14="http://schemas.microsoft.com/office/powerpoint/2010/main" val="3798289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1663</Words>
  <Application>Microsoft Office PowerPoint</Application>
  <PresentationFormat>Widescreen</PresentationFormat>
  <Paragraphs>198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Bahnschrift SemiBold</vt:lpstr>
      <vt:lpstr>BerkeleyStd-Medium</vt:lpstr>
      <vt:lpstr>Calibri</vt:lpstr>
      <vt:lpstr>Calibri Light</vt:lpstr>
      <vt:lpstr>FrutigerLTStd-Bold</vt:lpstr>
      <vt:lpstr>New-Baskerville-SemiBoldA</vt:lpstr>
      <vt:lpstr>Roboto</vt:lpstr>
      <vt:lpstr>Office Theme</vt:lpstr>
      <vt:lpstr>Data collection tool development, Sampling methods, &amp; Quality Assurance</vt:lpstr>
      <vt:lpstr>Data collection tool</vt:lpstr>
      <vt:lpstr>PowerPoint Presentation</vt:lpstr>
      <vt:lpstr>Surveys </vt:lpstr>
      <vt:lpstr>Electronic Medical records</vt:lpstr>
      <vt:lpstr>Claims data or administrative data </vt:lpstr>
      <vt:lpstr>Vital Records</vt:lpstr>
      <vt:lpstr> Surveillance </vt:lpstr>
      <vt:lpstr>Disease registries</vt:lpstr>
      <vt:lpstr>Peer-reviewed literature </vt:lpstr>
      <vt:lpstr>Selecting, designing, and developing your questionnaire</vt:lpstr>
      <vt:lpstr>Steps in questionnaire development</vt:lpstr>
      <vt:lpstr>Rule of thumb: don’t use a questionnaire to assess sensitive topics (associated with stigma), can be mixed with people perceptions, a broad issue that can be assessed by a question, </vt:lpstr>
      <vt:lpstr>PowerPoint Presentation</vt:lpstr>
      <vt:lpstr>Questions </vt:lpstr>
      <vt:lpstr>Open ended VS Close ended  questions </vt:lpstr>
      <vt:lpstr>How should you present your questions?   (Question formatting and response options)</vt:lpstr>
      <vt:lpstr>Wording</vt:lpstr>
      <vt:lpstr>Setting the Time Frame</vt:lpstr>
      <vt:lpstr>Avoid Pitfalls</vt:lpstr>
      <vt:lpstr>What should the questionnaire look like?</vt:lpstr>
      <vt:lpstr>PowerPoint Presentation</vt:lpstr>
      <vt:lpstr>For new questions and scales </vt:lpstr>
      <vt:lpstr>Questionnaire administration methods</vt:lpstr>
      <vt:lpstr>Population Sampling </vt:lpstr>
      <vt:lpstr>PowerPoint Presentation</vt:lpstr>
      <vt:lpstr>Non-Probability Sampling Methods </vt:lpstr>
      <vt:lpstr>Convenience sampling </vt:lpstr>
      <vt:lpstr>Quota sampling </vt:lpstr>
      <vt:lpstr>Purposive Sampling </vt:lpstr>
      <vt:lpstr>Snowball sampling </vt:lpstr>
      <vt:lpstr>Probability Sampling Methods</vt:lpstr>
      <vt:lpstr>Simple random sampling </vt:lpstr>
      <vt:lpstr>Random number generator  Have a list of individuals name (total ).  Determine your sample size (n).  Press generate, pick the person with the number shown.</vt:lpstr>
      <vt:lpstr>Systematic sampling </vt:lpstr>
      <vt:lpstr>Stratified sampling </vt:lpstr>
      <vt:lpstr>Clustered sampling</vt:lpstr>
      <vt:lpstr>Multi-stage sampling </vt:lpstr>
      <vt:lpstr>Sample Quality</vt:lpstr>
      <vt:lpstr>PowerPoint Presentation</vt:lpstr>
      <vt:lpstr>PowerPoint Presentation</vt:lpstr>
      <vt:lpstr>Questions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collection tool development, Sampling methods, &amp; Quality Assurance</dc:title>
  <dc:creator>Ola Soudah</dc:creator>
  <cp:lastModifiedBy>Ola Soudah</cp:lastModifiedBy>
  <cp:revision>38</cp:revision>
  <dcterms:created xsi:type="dcterms:W3CDTF">2022-07-19T19:13:48Z</dcterms:created>
  <dcterms:modified xsi:type="dcterms:W3CDTF">2022-07-19T23:22:35Z</dcterms:modified>
</cp:coreProperties>
</file>