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7" r:id="rId4"/>
    <p:sldId id="258" r:id="rId5"/>
    <p:sldId id="265" r:id="rId6"/>
    <p:sldId id="266" r:id="rId7"/>
    <p:sldId id="259" r:id="rId8"/>
    <p:sldId id="260" r:id="rId9"/>
    <p:sldId id="267" r:id="rId10"/>
    <p:sldId id="268" r:id="rId11"/>
    <p:sldId id="288" r:id="rId12"/>
    <p:sldId id="270" r:id="rId13"/>
    <p:sldId id="269" r:id="rId14"/>
    <p:sldId id="271" r:id="rId15"/>
    <p:sldId id="272" r:id="rId16"/>
    <p:sldId id="273" r:id="rId17"/>
    <p:sldId id="274" r:id="rId18"/>
    <p:sldId id="275" r:id="rId19"/>
    <p:sldId id="277" r:id="rId20"/>
    <p:sldId id="276" r:id="rId21"/>
    <p:sldId id="264" r:id="rId22"/>
    <p:sldId id="278" r:id="rId23"/>
    <p:sldId id="279" r:id="rId24"/>
    <p:sldId id="281" r:id="rId25"/>
    <p:sldId id="280" r:id="rId26"/>
    <p:sldId id="261" r:id="rId27"/>
    <p:sldId id="262" r:id="rId28"/>
    <p:sldId id="263" r:id="rId29"/>
    <p:sldId id="282" r:id="rId30"/>
    <p:sldId id="286" r:id="rId31"/>
    <p:sldId id="283" r:id="rId32"/>
    <p:sldId id="284" r:id="rId33"/>
    <p:sldId id="285" r:id="rId34"/>
    <p:sldId id="289" r:id="rId35"/>
    <p:sldId id="290" r:id="rId36"/>
    <p:sldId id="300" r:id="rId37"/>
    <p:sldId id="291" r:id="rId38"/>
    <p:sldId id="296" r:id="rId39"/>
    <p:sldId id="295" r:id="rId40"/>
    <p:sldId id="292" r:id="rId41"/>
    <p:sldId id="293" r:id="rId42"/>
    <p:sldId id="294" r:id="rId43"/>
    <p:sldId id="297" r:id="rId44"/>
    <p:sldId id="299" r:id="rId45"/>
    <p:sldId id="301" r:id="rId46"/>
    <p:sldId id="302" r:id="rId47"/>
    <p:sldId id="303" r:id="rId48"/>
    <p:sldId id="304" r:id="rId49"/>
    <p:sldId id="305" r:id="rId50"/>
    <p:sldId id="3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72" y="1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A5CB5-3E29-42AA-85A9-9EC6AA1261E3}" type="doc">
      <dgm:prSet loTypeId="urn:microsoft.com/office/officeart/2005/8/layout/process1" loCatId="process" qsTypeId="urn:microsoft.com/office/officeart/2005/8/quickstyle/simple1" qsCatId="simple" csTypeId="urn:microsoft.com/office/officeart/2005/8/colors/colorful4" csCatId="colorful" phldr="1"/>
      <dgm:spPr/>
    </dgm:pt>
    <dgm:pt modelId="{992ADF92-41A5-41F1-8528-D6A9D7AC17A8}">
      <dgm:prSet phldrT="[Text]"/>
      <dgm:spPr/>
      <dgm:t>
        <a:bodyPr/>
        <a:lstStyle/>
        <a:p>
          <a:r>
            <a:rPr lang="en-US" dirty="0" smtClean="0"/>
            <a:t>Smoking</a:t>
          </a:r>
          <a:endParaRPr lang="en-US" dirty="0"/>
        </a:p>
      </dgm:t>
    </dgm:pt>
    <dgm:pt modelId="{F1E878C7-7606-4736-81AA-DC17741E6E4F}" type="parTrans" cxnId="{7B4355A4-086F-4C11-8D2F-B8035B40A8E0}">
      <dgm:prSet/>
      <dgm:spPr/>
      <dgm:t>
        <a:bodyPr/>
        <a:lstStyle/>
        <a:p>
          <a:endParaRPr lang="en-US"/>
        </a:p>
      </dgm:t>
    </dgm:pt>
    <dgm:pt modelId="{600F0DAF-91C8-497A-9DFF-96DDF9B4D742}" type="sibTrans" cxnId="{7B4355A4-086F-4C11-8D2F-B8035B40A8E0}">
      <dgm:prSet/>
      <dgm:spPr/>
      <dgm:t>
        <a:bodyPr/>
        <a:lstStyle/>
        <a:p>
          <a:endParaRPr lang="en-US"/>
        </a:p>
      </dgm:t>
    </dgm:pt>
    <dgm:pt modelId="{A91DC130-6693-4D8B-8B6B-D3951EB092D1}">
      <dgm:prSet phldrT="[Text]"/>
      <dgm:spPr/>
      <dgm:t>
        <a:bodyPr/>
        <a:lstStyle/>
        <a:p>
          <a:r>
            <a:rPr lang="en-US" dirty="0" smtClean="0"/>
            <a:t>Lung Cancer</a:t>
          </a:r>
          <a:endParaRPr lang="en-US" dirty="0"/>
        </a:p>
      </dgm:t>
    </dgm:pt>
    <dgm:pt modelId="{21EBCAB4-E866-487B-A52F-68C16C5A73FE}" type="parTrans" cxnId="{92710AD9-D476-44FA-A2F5-657E3D3BC5B8}">
      <dgm:prSet/>
      <dgm:spPr/>
      <dgm:t>
        <a:bodyPr/>
        <a:lstStyle/>
        <a:p>
          <a:endParaRPr lang="en-US"/>
        </a:p>
      </dgm:t>
    </dgm:pt>
    <dgm:pt modelId="{1033A58C-E6FB-442D-9B6F-F0D5F8F25146}" type="sibTrans" cxnId="{92710AD9-D476-44FA-A2F5-657E3D3BC5B8}">
      <dgm:prSet/>
      <dgm:spPr/>
      <dgm:t>
        <a:bodyPr/>
        <a:lstStyle/>
        <a:p>
          <a:endParaRPr lang="en-US"/>
        </a:p>
      </dgm:t>
    </dgm:pt>
    <dgm:pt modelId="{76EBAC7A-E946-44F9-9448-2235C03E7930}" type="pres">
      <dgm:prSet presAssocID="{39EA5CB5-3E29-42AA-85A9-9EC6AA1261E3}" presName="Name0" presStyleCnt="0">
        <dgm:presLayoutVars>
          <dgm:dir/>
          <dgm:resizeHandles val="exact"/>
        </dgm:presLayoutVars>
      </dgm:prSet>
      <dgm:spPr/>
    </dgm:pt>
    <dgm:pt modelId="{94E23E4C-3F5B-422C-88F3-DF450A8AF26E}" type="pres">
      <dgm:prSet presAssocID="{992ADF92-41A5-41F1-8528-D6A9D7AC17A8}" presName="node" presStyleLbl="node1" presStyleIdx="0" presStyleCnt="2">
        <dgm:presLayoutVars>
          <dgm:bulletEnabled val="1"/>
        </dgm:presLayoutVars>
      </dgm:prSet>
      <dgm:spPr/>
    </dgm:pt>
    <dgm:pt modelId="{9B32C564-55A3-4BD1-B0AE-76895794CB4C}" type="pres">
      <dgm:prSet presAssocID="{600F0DAF-91C8-497A-9DFF-96DDF9B4D742}" presName="sibTrans" presStyleLbl="sibTrans2D1" presStyleIdx="0" presStyleCnt="1"/>
      <dgm:spPr/>
    </dgm:pt>
    <dgm:pt modelId="{13BD2F61-FACA-4AE4-9B54-7E86BECBAC58}" type="pres">
      <dgm:prSet presAssocID="{600F0DAF-91C8-497A-9DFF-96DDF9B4D742}" presName="connectorText" presStyleLbl="sibTrans2D1" presStyleIdx="0" presStyleCnt="1"/>
      <dgm:spPr/>
    </dgm:pt>
    <dgm:pt modelId="{496A80AE-ED28-4A05-B1ED-0C4EA8704E3D}" type="pres">
      <dgm:prSet presAssocID="{A91DC130-6693-4D8B-8B6B-D3951EB092D1}" presName="node" presStyleLbl="node1" presStyleIdx="1" presStyleCnt="2">
        <dgm:presLayoutVars>
          <dgm:bulletEnabled val="1"/>
        </dgm:presLayoutVars>
      </dgm:prSet>
      <dgm:spPr/>
    </dgm:pt>
  </dgm:ptLst>
  <dgm:cxnLst>
    <dgm:cxn modelId="{497C7385-EFD4-45B0-A637-55B275E6B437}" type="presOf" srcId="{600F0DAF-91C8-497A-9DFF-96DDF9B4D742}" destId="{13BD2F61-FACA-4AE4-9B54-7E86BECBAC58}" srcOrd="1" destOrd="0" presId="urn:microsoft.com/office/officeart/2005/8/layout/process1"/>
    <dgm:cxn modelId="{5D69EBD0-BDFE-4558-A7C1-3FC37CDF85E7}" type="presOf" srcId="{992ADF92-41A5-41F1-8528-D6A9D7AC17A8}" destId="{94E23E4C-3F5B-422C-88F3-DF450A8AF26E}" srcOrd="0" destOrd="0" presId="urn:microsoft.com/office/officeart/2005/8/layout/process1"/>
    <dgm:cxn modelId="{7B4355A4-086F-4C11-8D2F-B8035B40A8E0}" srcId="{39EA5CB5-3E29-42AA-85A9-9EC6AA1261E3}" destId="{992ADF92-41A5-41F1-8528-D6A9D7AC17A8}" srcOrd="0" destOrd="0" parTransId="{F1E878C7-7606-4736-81AA-DC17741E6E4F}" sibTransId="{600F0DAF-91C8-497A-9DFF-96DDF9B4D742}"/>
    <dgm:cxn modelId="{F815AEA0-8B66-4119-B447-CD6EC4F48FBF}" type="presOf" srcId="{A91DC130-6693-4D8B-8B6B-D3951EB092D1}" destId="{496A80AE-ED28-4A05-B1ED-0C4EA8704E3D}" srcOrd="0" destOrd="0" presId="urn:microsoft.com/office/officeart/2005/8/layout/process1"/>
    <dgm:cxn modelId="{1DD69F6D-DC48-4B83-B0D3-B983CA59F5FA}" type="presOf" srcId="{600F0DAF-91C8-497A-9DFF-96DDF9B4D742}" destId="{9B32C564-55A3-4BD1-B0AE-76895794CB4C}" srcOrd="0" destOrd="0" presId="urn:microsoft.com/office/officeart/2005/8/layout/process1"/>
    <dgm:cxn modelId="{92710AD9-D476-44FA-A2F5-657E3D3BC5B8}" srcId="{39EA5CB5-3E29-42AA-85A9-9EC6AA1261E3}" destId="{A91DC130-6693-4D8B-8B6B-D3951EB092D1}" srcOrd="1" destOrd="0" parTransId="{21EBCAB4-E866-487B-A52F-68C16C5A73FE}" sibTransId="{1033A58C-E6FB-442D-9B6F-F0D5F8F25146}"/>
    <dgm:cxn modelId="{FDD91C95-CB8D-49FA-8CAB-96C2ED6ED958}" type="presOf" srcId="{39EA5CB5-3E29-42AA-85A9-9EC6AA1261E3}" destId="{76EBAC7A-E946-44F9-9448-2235C03E7930}" srcOrd="0" destOrd="0" presId="urn:microsoft.com/office/officeart/2005/8/layout/process1"/>
    <dgm:cxn modelId="{EC91AAD4-7068-430C-877E-209E88B850A9}" type="presParOf" srcId="{76EBAC7A-E946-44F9-9448-2235C03E7930}" destId="{94E23E4C-3F5B-422C-88F3-DF450A8AF26E}" srcOrd="0" destOrd="0" presId="urn:microsoft.com/office/officeart/2005/8/layout/process1"/>
    <dgm:cxn modelId="{053EA796-A7BA-4C2D-8944-3E0B71793B54}" type="presParOf" srcId="{76EBAC7A-E946-44F9-9448-2235C03E7930}" destId="{9B32C564-55A3-4BD1-B0AE-76895794CB4C}" srcOrd="1" destOrd="0" presId="urn:microsoft.com/office/officeart/2005/8/layout/process1"/>
    <dgm:cxn modelId="{86DA29ED-7E2A-4A05-B4D6-6557C4E22480}" type="presParOf" srcId="{9B32C564-55A3-4BD1-B0AE-76895794CB4C}" destId="{13BD2F61-FACA-4AE4-9B54-7E86BECBAC58}" srcOrd="0" destOrd="0" presId="urn:microsoft.com/office/officeart/2005/8/layout/process1"/>
    <dgm:cxn modelId="{2C0AABB8-675C-45A9-99E8-3912C81D186F}" type="presParOf" srcId="{76EBAC7A-E946-44F9-9448-2235C03E7930}" destId="{496A80AE-ED28-4A05-B1ED-0C4EA8704E3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3E4C-3F5B-422C-88F3-DF450A8AF26E}">
      <dsp:nvSpPr>
        <dsp:cNvPr id="0" name=""/>
        <dsp:cNvSpPr/>
      </dsp:nvSpPr>
      <dsp:spPr>
        <a:xfrm>
          <a:off x="950" y="1342204"/>
          <a:ext cx="2026751" cy="12160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Smoking</a:t>
          </a:r>
          <a:endParaRPr lang="en-US" sz="3200" kern="1200" dirty="0"/>
        </a:p>
      </dsp:txBody>
      <dsp:txXfrm>
        <a:off x="36567" y="1377821"/>
        <a:ext cx="1955517" cy="1144817"/>
      </dsp:txXfrm>
    </dsp:sp>
    <dsp:sp modelId="{9B32C564-55A3-4BD1-B0AE-76895794CB4C}">
      <dsp:nvSpPr>
        <dsp:cNvPr id="0" name=""/>
        <dsp:cNvSpPr/>
      </dsp:nvSpPr>
      <dsp:spPr>
        <a:xfrm>
          <a:off x="2230377" y="1698912"/>
          <a:ext cx="429671" cy="5026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30377" y="1799439"/>
        <a:ext cx="300770" cy="301580"/>
      </dsp:txXfrm>
    </dsp:sp>
    <dsp:sp modelId="{496A80AE-ED28-4A05-B1ED-0C4EA8704E3D}">
      <dsp:nvSpPr>
        <dsp:cNvPr id="0" name=""/>
        <dsp:cNvSpPr/>
      </dsp:nvSpPr>
      <dsp:spPr>
        <a:xfrm>
          <a:off x="2838402" y="1342204"/>
          <a:ext cx="2026751" cy="1216051"/>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Lung Cancer</a:t>
          </a:r>
          <a:endParaRPr lang="en-US" sz="3200" kern="1200" dirty="0"/>
        </a:p>
      </dsp:txBody>
      <dsp:txXfrm>
        <a:off x="2874019" y="1377821"/>
        <a:ext cx="1955517" cy="11448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56720-56CA-46A5-A991-526C5ECFD067}"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278832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56720-56CA-46A5-A991-526C5ECFD067}"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288827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56720-56CA-46A5-A991-526C5ECFD067}"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352810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56720-56CA-46A5-A991-526C5ECFD067}"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14184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656720-56CA-46A5-A991-526C5ECFD067}"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201493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56720-56CA-46A5-A991-526C5ECFD067}"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211830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56720-56CA-46A5-A991-526C5ECFD067}" type="datetimeFigureOut">
              <a:rPr lang="en-US" smtClean="0"/>
              <a:t>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20985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56720-56CA-46A5-A991-526C5ECFD067}" type="datetimeFigureOut">
              <a:rPr lang="en-US" smtClean="0"/>
              <a:t>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31339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56720-56CA-46A5-A991-526C5ECFD067}"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303357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656720-56CA-46A5-A991-526C5ECFD067}"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132021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656720-56CA-46A5-A991-526C5ECFD067}"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A2336-2FAA-42F9-A900-0C87A2B4AF33}" type="slidenum">
              <a:rPr lang="en-US" smtClean="0"/>
              <a:t>‹#›</a:t>
            </a:fld>
            <a:endParaRPr lang="en-US"/>
          </a:p>
        </p:txBody>
      </p:sp>
    </p:spTree>
    <p:extLst>
      <p:ext uri="{BB962C8B-B14F-4D97-AF65-F5344CB8AC3E}">
        <p14:creationId xmlns:p14="http://schemas.microsoft.com/office/powerpoint/2010/main" val="55038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56720-56CA-46A5-A991-526C5ECFD067}" type="datetimeFigureOut">
              <a:rPr lang="en-US" smtClean="0"/>
              <a:t>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A2336-2FAA-42F9-A900-0C87A2B4AF33}" type="slidenum">
              <a:rPr lang="en-US" smtClean="0"/>
              <a:t>‹#›</a:t>
            </a:fld>
            <a:endParaRPr lang="en-US"/>
          </a:p>
        </p:txBody>
      </p:sp>
    </p:spTree>
    <p:extLst>
      <p:ext uri="{BB962C8B-B14F-4D97-AF65-F5344CB8AC3E}">
        <p14:creationId xmlns:p14="http://schemas.microsoft.com/office/powerpoint/2010/main" val="26058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52749"/>
            <a:ext cx="9144000" cy="1257214"/>
          </a:xfrm>
        </p:spPr>
        <p:style>
          <a:lnRef idx="2">
            <a:schemeClr val="accent5"/>
          </a:lnRef>
          <a:fillRef idx="1">
            <a:schemeClr val="lt1"/>
          </a:fillRef>
          <a:effectRef idx="0">
            <a:schemeClr val="accent5"/>
          </a:effectRef>
          <a:fontRef idx="minor">
            <a:schemeClr val="dk1"/>
          </a:fontRef>
        </p:style>
        <p:txBody>
          <a:bodyPr/>
          <a:lstStyle/>
          <a:p>
            <a:r>
              <a:rPr lang="en-US" b="1" dirty="0" smtClean="0"/>
              <a:t>Association Vs Causation</a:t>
            </a:r>
            <a:endParaRPr lang="en-US" b="1" dirty="0"/>
          </a:p>
        </p:txBody>
      </p:sp>
      <p:sp>
        <p:nvSpPr>
          <p:cNvPr id="3" name="Subtitle 2"/>
          <p:cNvSpPr>
            <a:spLocks noGrp="1"/>
          </p:cNvSpPr>
          <p:nvPr>
            <p:ph type="subTitle" idx="1"/>
          </p:nvPr>
        </p:nvSpPr>
        <p:spPr>
          <a:xfrm>
            <a:off x="1524000" y="4219075"/>
            <a:ext cx="9144000" cy="1038726"/>
          </a:xfrm>
        </p:spPr>
        <p:txBody>
          <a:bodyPr>
            <a:normAutofit fontScale="85000" lnSpcReduction="20000"/>
          </a:bodyPr>
          <a:lstStyle/>
          <a:p>
            <a:r>
              <a:rPr lang="en-US" dirty="0" err="1" smtClean="0"/>
              <a:t>Lec</a:t>
            </a:r>
            <a:r>
              <a:rPr lang="en-US" dirty="0" smtClean="0"/>
              <a:t>. 7</a:t>
            </a:r>
          </a:p>
          <a:p>
            <a:r>
              <a:rPr lang="en-US" dirty="0" smtClean="0"/>
              <a:t>MED 410</a:t>
            </a:r>
          </a:p>
          <a:p>
            <a:r>
              <a:rPr lang="en-US" dirty="0" smtClean="0"/>
              <a:t>Dr. Ola Soudah</a:t>
            </a:r>
            <a:endParaRPr lang="en-US" dirty="0"/>
          </a:p>
        </p:txBody>
      </p:sp>
    </p:spTree>
    <p:extLst>
      <p:ext uri="{BB962C8B-B14F-4D97-AF65-F5344CB8AC3E}">
        <p14:creationId xmlns:p14="http://schemas.microsoft.com/office/powerpoint/2010/main" val="256424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573229"/>
            <a:ext cx="2823411" cy="5677778"/>
          </a:xfrm>
        </p:spPr>
        <p:txBody>
          <a:bodyPr>
            <a:normAutofit/>
          </a:bodyPr>
          <a:lstStyle/>
          <a:p>
            <a:r>
              <a:rPr lang="en-US" sz="3200" dirty="0" smtClean="0"/>
              <a:t>Coffee consumption and pancreatic cancer</a:t>
            </a:r>
            <a:endParaRPr lang="en-US" sz="3200" dirty="0"/>
          </a:p>
        </p:txBody>
      </p:sp>
      <p:pic>
        <p:nvPicPr>
          <p:cNvPr id="4" name="Content Placeholder 3"/>
          <p:cNvPicPr>
            <a:picLocks noGrp="1" noChangeAspect="1"/>
          </p:cNvPicPr>
          <p:nvPr>
            <p:ph idx="1"/>
          </p:nvPr>
        </p:nvPicPr>
        <p:blipFill>
          <a:blip r:embed="rId2"/>
          <a:stretch>
            <a:fillRect/>
          </a:stretch>
        </p:blipFill>
        <p:spPr>
          <a:xfrm>
            <a:off x="3288632" y="573229"/>
            <a:ext cx="8197516" cy="5469674"/>
          </a:xfrm>
          <a:prstGeom prst="rect">
            <a:avLst/>
          </a:prstGeom>
        </p:spPr>
      </p:pic>
    </p:spTree>
    <p:extLst>
      <p:ext uri="{BB962C8B-B14F-4D97-AF65-F5344CB8AC3E}">
        <p14:creationId xmlns:p14="http://schemas.microsoft.com/office/powerpoint/2010/main" val="117469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0904621" cy="6212137"/>
          </a:xfrm>
          <a:prstGeom prst="rect">
            <a:avLst/>
          </a:prstGeom>
        </p:spPr>
      </p:pic>
    </p:spTree>
    <p:extLst>
      <p:ext uri="{BB962C8B-B14F-4D97-AF65-F5344CB8AC3E}">
        <p14:creationId xmlns:p14="http://schemas.microsoft.com/office/powerpoint/2010/main" val="24101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When to suspect a spurious relationship?</a:t>
            </a:r>
            <a:endParaRPr lang="en-US" b="1" dirty="0">
              <a:solidFill>
                <a:srgbClr val="00B050"/>
              </a:solidFill>
            </a:endParaRPr>
          </a:p>
        </p:txBody>
      </p:sp>
      <p:sp>
        <p:nvSpPr>
          <p:cNvPr id="3" name="Content Placeholder 2"/>
          <p:cNvSpPr>
            <a:spLocks noGrp="1"/>
          </p:cNvSpPr>
          <p:nvPr>
            <p:ph idx="1"/>
          </p:nvPr>
        </p:nvSpPr>
        <p:spPr>
          <a:xfrm>
            <a:off x="838200" y="1825625"/>
            <a:ext cx="10515600" cy="4687470"/>
          </a:xfrm>
        </p:spPr>
        <p:txBody>
          <a:bodyPr/>
          <a:lstStyle/>
          <a:p>
            <a:r>
              <a:rPr lang="en-US" sz="3200" dirty="0"/>
              <a:t>Differences or changes in the interest in identifying the </a:t>
            </a:r>
            <a:r>
              <a:rPr lang="en-US" sz="3200" dirty="0" smtClean="0"/>
              <a:t>disease.</a:t>
            </a:r>
          </a:p>
          <a:p>
            <a:r>
              <a:rPr lang="en-US" sz="3200" dirty="0" smtClean="0"/>
              <a:t>Differences </a:t>
            </a:r>
            <a:r>
              <a:rPr lang="en-US" sz="3200" dirty="0"/>
              <a:t>or changes in the ability to identify the disease</a:t>
            </a:r>
            <a:r>
              <a:rPr lang="en-US" sz="3200" dirty="0" smtClean="0"/>
              <a:t>.</a:t>
            </a:r>
            <a:endParaRPr lang="en-US" sz="3200" dirty="0"/>
          </a:p>
          <a:p>
            <a:r>
              <a:rPr lang="en-US" sz="3200" dirty="0"/>
              <a:t>Differences or changes in the definition of the disease</a:t>
            </a:r>
            <a:r>
              <a:rPr lang="en-US" sz="3200" dirty="0" smtClean="0"/>
              <a:t>.</a:t>
            </a:r>
            <a:endParaRPr lang="en-US" sz="3200" dirty="0"/>
          </a:p>
          <a:p>
            <a:r>
              <a:rPr lang="en-US" sz="3200" dirty="0" smtClean="0"/>
              <a:t>Poor study design : Bias</a:t>
            </a:r>
          </a:p>
          <a:p>
            <a:r>
              <a:rPr lang="en-US" sz="3200" dirty="0" smtClean="0"/>
              <a:t>Unmeasured confounding factor.</a:t>
            </a:r>
            <a:endParaRPr lang="en-US" sz="3200" dirty="0"/>
          </a:p>
          <a:p>
            <a:endParaRPr lang="en-US" dirty="0"/>
          </a:p>
        </p:txBody>
      </p:sp>
    </p:spTree>
    <p:extLst>
      <p:ext uri="{BB962C8B-B14F-4D97-AF65-F5344CB8AC3E}">
        <p14:creationId xmlns:p14="http://schemas.microsoft.com/office/powerpoint/2010/main" val="122765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Types of Causal Relationships</a:t>
            </a:r>
            <a:endParaRPr lang="en-US" b="1" dirty="0">
              <a:solidFill>
                <a:srgbClr val="0070C0"/>
              </a:solidFill>
            </a:endParaRPr>
          </a:p>
        </p:txBody>
      </p:sp>
      <p:sp>
        <p:nvSpPr>
          <p:cNvPr id="3" name="Content Placeholder 2"/>
          <p:cNvSpPr>
            <a:spLocks noGrp="1"/>
          </p:cNvSpPr>
          <p:nvPr>
            <p:ph idx="1"/>
          </p:nvPr>
        </p:nvSpPr>
        <p:spPr/>
        <p:txBody>
          <a:bodyPr/>
          <a:lstStyle/>
          <a:p>
            <a:r>
              <a:rPr lang="en-US" sz="3200" dirty="0" smtClean="0"/>
              <a:t>A causal pathway can be either direct or indirect.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360194" y="2518611"/>
            <a:ext cx="7828546" cy="2735022"/>
          </a:xfrm>
          <a:prstGeom prst="rect">
            <a:avLst/>
          </a:prstGeom>
        </p:spPr>
      </p:pic>
      <p:sp>
        <p:nvSpPr>
          <p:cNvPr id="5" name="Rectangle 4"/>
          <p:cNvSpPr/>
          <p:nvPr/>
        </p:nvSpPr>
        <p:spPr>
          <a:xfrm>
            <a:off x="721895" y="5500082"/>
            <a:ext cx="10988841" cy="1200329"/>
          </a:xfrm>
          <a:prstGeom prst="rect">
            <a:avLst/>
          </a:prstGeom>
        </p:spPr>
        <p:txBody>
          <a:bodyPr wrap="square">
            <a:spAutoFit/>
          </a:bodyPr>
          <a:lstStyle/>
          <a:p>
            <a:r>
              <a:rPr lang="en-US" sz="2400" b="1" dirty="0" smtClean="0">
                <a:solidFill>
                  <a:srgbClr val="00B050"/>
                </a:solidFill>
              </a:rPr>
              <a:t>In direct causation </a:t>
            </a:r>
            <a:r>
              <a:rPr lang="en-US" sz="2400" dirty="0" smtClean="0"/>
              <a:t>a factor directly causes a disease without any intermediate step. </a:t>
            </a:r>
          </a:p>
          <a:p>
            <a:r>
              <a:rPr lang="en-US" sz="2400" b="1" dirty="0" smtClean="0">
                <a:solidFill>
                  <a:srgbClr val="00B050"/>
                </a:solidFill>
              </a:rPr>
              <a:t>In indirect causation </a:t>
            </a:r>
            <a:r>
              <a:rPr lang="en-US" sz="2400" dirty="0" smtClean="0"/>
              <a:t>a factor causes a disease but only through an intermediate step or steps. </a:t>
            </a:r>
            <a:endParaRPr lang="en-US" sz="2400" dirty="0"/>
          </a:p>
        </p:txBody>
      </p:sp>
    </p:spTree>
    <p:extLst>
      <p:ext uri="{BB962C8B-B14F-4D97-AF65-F5344CB8AC3E}">
        <p14:creationId xmlns:p14="http://schemas.microsoft.com/office/powerpoint/2010/main" val="115336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1284"/>
            <a:ext cx="10515600" cy="4925679"/>
          </a:xfrm>
        </p:spPr>
        <p:txBody>
          <a:bodyPr>
            <a:normAutofit/>
          </a:bodyPr>
          <a:lstStyle/>
          <a:p>
            <a:r>
              <a:rPr lang="en-US" sz="3200" dirty="0" smtClean="0"/>
              <a:t>If a relationship is causal, </a:t>
            </a:r>
            <a:r>
              <a:rPr lang="en-US" sz="3200" b="1" dirty="0" smtClean="0">
                <a:solidFill>
                  <a:srgbClr val="C00000"/>
                </a:solidFill>
              </a:rPr>
              <a:t>four types of causal relationships are possible: </a:t>
            </a:r>
          </a:p>
          <a:p>
            <a:pPr lvl="1"/>
            <a:endParaRPr lang="en-US" sz="3200" dirty="0" smtClean="0"/>
          </a:p>
          <a:p>
            <a:pPr marL="1428750" lvl="2" indent="-514350">
              <a:buFont typeface="+mj-lt"/>
              <a:buAutoNum type="alphaUcPeriod"/>
            </a:pPr>
            <a:r>
              <a:rPr lang="en-US" sz="2800" dirty="0" smtClean="0"/>
              <a:t>Necessary and sufficient </a:t>
            </a:r>
          </a:p>
          <a:p>
            <a:pPr marL="1428750" lvl="2" indent="-514350">
              <a:buFont typeface="+mj-lt"/>
              <a:buAutoNum type="alphaUcPeriod"/>
            </a:pPr>
            <a:r>
              <a:rPr lang="en-US" sz="2800" dirty="0" smtClean="0"/>
              <a:t>Necessary but not sufficient </a:t>
            </a:r>
          </a:p>
          <a:p>
            <a:pPr marL="1428750" lvl="2" indent="-514350">
              <a:buFont typeface="+mj-lt"/>
              <a:buAutoNum type="alphaUcPeriod"/>
            </a:pPr>
            <a:r>
              <a:rPr lang="en-US" sz="2800" dirty="0" smtClean="0"/>
              <a:t>Sufficient but not necessary </a:t>
            </a:r>
          </a:p>
          <a:p>
            <a:pPr marL="1428750" lvl="2" indent="-514350">
              <a:buFont typeface="+mj-lt"/>
              <a:buAutoNum type="alphaUcPeriod"/>
            </a:pPr>
            <a:r>
              <a:rPr lang="en-US" sz="2800" dirty="0" smtClean="0"/>
              <a:t>Neither sufficient nor necessary</a:t>
            </a:r>
            <a:endParaRPr lang="en-US" sz="2800" dirty="0"/>
          </a:p>
        </p:txBody>
      </p:sp>
    </p:spTree>
    <p:extLst>
      <p:ext uri="{BB962C8B-B14F-4D97-AF65-F5344CB8AC3E}">
        <p14:creationId xmlns:p14="http://schemas.microsoft.com/office/powerpoint/2010/main" val="295700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NECESSARY AND SUFFICIENT</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3200" dirty="0" smtClean="0"/>
              <a:t>Without that factor, the disease never develops</a:t>
            </a:r>
            <a:r>
              <a:rPr lang="en-US" sz="3200" b="1" dirty="0" smtClean="0">
                <a:solidFill>
                  <a:srgbClr val="0070C0"/>
                </a:solidFill>
              </a:rPr>
              <a:t> (the factor is necessary), </a:t>
            </a:r>
            <a:r>
              <a:rPr lang="en-US" sz="3200" dirty="0" smtClean="0"/>
              <a:t>and in the presence of that factor, the disease always develops </a:t>
            </a:r>
            <a:r>
              <a:rPr lang="en-US" sz="3200" b="1" dirty="0" smtClean="0">
                <a:solidFill>
                  <a:srgbClr val="0070C0"/>
                </a:solidFill>
              </a:rPr>
              <a:t>(the factor is sufficient).</a:t>
            </a:r>
            <a:endParaRPr lang="en-US" sz="3200" b="1" dirty="0">
              <a:solidFill>
                <a:srgbClr val="0070C0"/>
              </a:solidFill>
            </a:endParaRPr>
          </a:p>
        </p:txBody>
      </p:sp>
      <p:pic>
        <p:nvPicPr>
          <p:cNvPr id="4" name="Picture 3"/>
          <p:cNvPicPr>
            <a:picLocks noChangeAspect="1"/>
          </p:cNvPicPr>
          <p:nvPr/>
        </p:nvPicPr>
        <p:blipFill>
          <a:blip r:embed="rId2"/>
          <a:stretch>
            <a:fillRect/>
          </a:stretch>
        </p:blipFill>
        <p:spPr>
          <a:xfrm>
            <a:off x="2438401" y="3404996"/>
            <a:ext cx="8209046" cy="2563420"/>
          </a:xfrm>
          <a:prstGeom prst="rect">
            <a:avLst/>
          </a:prstGeom>
        </p:spPr>
      </p:pic>
      <p:sp>
        <p:nvSpPr>
          <p:cNvPr id="5" name="Rectangle 4"/>
          <p:cNvSpPr/>
          <p:nvPr/>
        </p:nvSpPr>
        <p:spPr>
          <a:xfrm>
            <a:off x="1094424" y="6019627"/>
            <a:ext cx="9280307" cy="523220"/>
          </a:xfrm>
          <a:prstGeom prst="rect">
            <a:avLst/>
          </a:prstGeom>
        </p:spPr>
        <p:txBody>
          <a:bodyPr wrap="square">
            <a:spAutoFit/>
          </a:bodyPr>
          <a:lstStyle/>
          <a:p>
            <a:r>
              <a:rPr lang="en-US" sz="2800" b="1" dirty="0" smtClean="0">
                <a:solidFill>
                  <a:srgbClr val="7030A0"/>
                </a:solidFill>
              </a:rPr>
              <a:t>Most infectious diseases follow this model. </a:t>
            </a:r>
            <a:endParaRPr lang="en-US" sz="2800" b="1" dirty="0">
              <a:solidFill>
                <a:srgbClr val="7030A0"/>
              </a:solidFill>
            </a:endParaRPr>
          </a:p>
        </p:txBody>
      </p:sp>
    </p:spTree>
    <p:extLst>
      <p:ext uri="{BB962C8B-B14F-4D97-AF65-F5344CB8AC3E}">
        <p14:creationId xmlns:p14="http://schemas.microsoft.com/office/powerpoint/2010/main" val="145007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NECESSARY BUT NOT SUFFICIENT</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Each factor is necessary but not in itself sufficient to cause the disease. Thus multiple factors are required, often in a specific temporal sequence.</a:t>
            </a:r>
          </a:p>
          <a:p>
            <a:endParaRPr lang="en-US" sz="3200" dirty="0"/>
          </a:p>
          <a:p>
            <a:endParaRPr lang="en-US" sz="3200" dirty="0"/>
          </a:p>
        </p:txBody>
      </p:sp>
      <p:pic>
        <p:nvPicPr>
          <p:cNvPr id="4" name="Picture 3"/>
          <p:cNvPicPr>
            <a:picLocks noChangeAspect="1"/>
          </p:cNvPicPr>
          <p:nvPr/>
        </p:nvPicPr>
        <p:blipFill>
          <a:blip r:embed="rId2"/>
          <a:stretch>
            <a:fillRect/>
          </a:stretch>
        </p:blipFill>
        <p:spPr>
          <a:xfrm>
            <a:off x="4551948" y="2892342"/>
            <a:ext cx="7587916" cy="3284621"/>
          </a:xfrm>
          <a:prstGeom prst="rect">
            <a:avLst/>
          </a:prstGeom>
        </p:spPr>
      </p:pic>
      <p:sp>
        <p:nvSpPr>
          <p:cNvPr id="5" name="TextBox 4"/>
          <p:cNvSpPr txBox="1"/>
          <p:nvPr/>
        </p:nvSpPr>
        <p:spPr>
          <a:xfrm>
            <a:off x="481262" y="3336759"/>
            <a:ext cx="3878180" cy="3139321"/>
          </a:xfrm>
          <a:prstGeom prst="rect">
            <a:avLst/>
          </a:prstGeom>
          <a:noFill/>
        </p:spPr>
        <p:txBody>
          <a:bodyPr wrap="square" rtlCol="0">
            <a:spAutoFit/>
          </a:bodyPr>
          <a:lstStyle/>
          <a:p>
            <a:r>
              <a:rPr lang="en-US" sz="2200" dirty="0" smtClean="0"/>
              <a:t>H. Pylori is a necessary cause for gastric adenocarcinoma, not every individual with </a:t>
            </a:r>
            <a:r>
              <a:rPr lang="en-US" sz="2200" dirty="0" err="1" smtClean="0"/>
              <a:t>H.pylori</a:t>
            </a:r>
            <a:r>
              <a:rPr lang="en-US" sz="2200" dirty="0" smtClean="0"/>
              <a:t> develop Gastric cancer. Thus, in addition to H. pylori, individuals have to be exposed to other risk factors (e.g., smoking and intake of foods containing nitrates) to develop gastric cancer. </a:t>
            </a:r>
            <a:endParaRPr lang="en-US" sz="2200" dirty="0"/>
          </a:p>
        </p:txBody>
      </p:sp>
    </p:spTree>
    <p:extLst>
      <p:ext uri="{BB962C8B-B14F-4D97-AF65-F5344CB8AC3E}">
        <p14:creationId xmlns:p14="http://schemas.microsoft.com/office/powerpoint/2010/main" val="165266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SUFFICIENT BUT NOT NECESSARY</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In this model the factor alone can produce the disease but so can other factors that are acting alone. </a:t>
            </a:r>
            <a:endParaRPr lang="en-US" dirty="0"/>
          </a:p>
        </p:txBody>
      </p:sp>
      <p:pic>
        <p:nvPicPr>
          <p:cNvPr id="4" name="Picture 3"/>
          <p:cNvPicPr>
            <a:picLocks noChangeAspect="1"/>
          </p:cNvPicPr>
          <p:nvPr/>
        </p:nvPicPr>
        <p:blipFill>
          <a:blip r:embed="rId2"/>
          <a:stretch>
            <a:fillRect/>
          </a:stretch>
        </p:blipFill>
        <p:spPr>
          <a:xfrm>
            <a:off x="4957011" y="2759241"/>
            <a:ext cx="6208293" cy="3818021"/>
          </a:xfrm>
          <a:prstGeom prst="rect">
            <a:avLst/>
          </a:prstGeom>
        </p:spPr>
      </p:pic>
      <p:sp>
        <p:nvSpPr>
          <p:cNvPr id="5" name="TextBox 4"/>
          <p:cNvSpPr txBox="1"/>
          <p:nvPr/>
        </p:nvSpPr>
        <p:spPr>
          <a:xfrm>
            <a:off x="497305" y="3048000"/>
            <a:ext cx="4122821" cy="3139321"/>
          </a:xfrm>
          <a:prstGeom prst="rect">
            <a:avLst/>
          </a:prstGeom>
          <a:noFill/>
        </p:spPr>
        <p:txBody>
          <a:bodyPr wrap="square" rtlCol="0">
            <a:spAutoFit/>
          </a:bodyPr>
          <a:lstStyle/>
          <a:p>
            <a:r>
              <a:rPr lang="en-US" sz="2200" b="1" dirty="0" smtClean="0"/>
              <a:t>Mostly in environmental exposure. </a:t>
            </a:r>
            <a:r>
              <a:rPr lang="en-US" sz="2200" dirty="0" smtClean="0"/>
              <a:t>Ex. radiation exposure or benzene exposure can each produce leukemia without the presence of the other. Although both factors are not needed, other cofactors probably are. The criterion of sufficient is rarely met by a single factor.</a:t>
            </a:r>
            <a:endParaRPr lang="en-US" sz="2200" dirty="0"/>
          </a:p>
        </p:txBody>
      </p:sp>
    </p:spTree>
    <p:extLst>
      <p:ext uri="{BB962C8B-B14F-4D97-AF65-F5344CB8AC3E}">
        <p14:creationId xmlns:p14="http://schemas.microsoft.com/office/powerpoint/2010/main" val="1860147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NEITHER SUFFICIENT NOR NECESSARY</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In the fourth model a factor by itself is neither sufficient nor necessary to produce disease. </a:t>
            </a:r>
            <a:endParaRPr lang="en-US" dirty="0"/>
          </a:p>
        </p:txBody>
      </p:sp>
      <p:pic>
        <p:nvPicPr>
          <p:cNvPr id="4" name="Picture 3"/>
          <p:cNvPicPr>
            <a:picLocks noChangeAspect="1"/>
          </p:cNvPicPr>
          <p:nvPr/>
        </p:nvPicPr>
        <p:blipFill>
          <a:blip r:embed="rId2"/>
          <a:stretch>
            <a:fillRect/>
          </a:stretch>
        </p:blipFill>
        <p:spPr>
          <a:xfrm>
            <a:off x="5085347" y="2662989"/>
            <a:ext cx="6769769" cy="4195011"/>
          </a:xfrm>
          <a:prstGeom prst="rect">
            <a:avLst/>
          </a:prstGeom>
        </p:spPr>
      </p:pic>
      <p:sp>
        <p:nvSpPr>
          <p:cNvPr id="5" name="TextBox 4"/>
          <p:cNvSpPr txBox="1"/>
          <p:nvPr/>
        </p:nvSpPr>
        <p:spPr>
          <a:xfrm>
            <a:off x="336884" y="3378160"/>
            <a:ext cx="4555958" cy="3139321"/>
          </a:xfrm>
          <a:prstGeom prst="rect">
            <a:avLst/>
          </a:prstGeom>
          <a:noFill/>
        </p:spPr>
        <p:txBody>
          <a:bodyPr wrap="square" rtlCol="0">
            <a:spAutoFit/>
          </a:bodyPr>
          <a:lstStyle/>
          <a:p>
            <a:r>
              <a:rPr lang="en-US" sz="2200" b="1" dirty="0" smtClean="0"/>
              <a:t>Mostly represent Chronic diseases, more complex model. Ex. </a:t>
            </a:r>
            <a:r>
              <a:rPr lang="en-US" sz="2200" dirty="0" smtClean="0"/>
              <a:t>risk factor clusters for the development of CHD; for instance, individuals may develop CHD if they are exposed to smoking, diabetes, and low high-density lipoprotein (HDL) </a:t>
            </a:r>
            <a:r>
              <a:rPr lang="en-US" sz="2200" b="1" dirty="0" smtClean="0">
                <a:solidFill>
                  <a:srgbClr val="00B050"/>
                </a:solidFill>
              </a:rPr>
              <a:t>or</a:t>
            </a:r>
            <a:r>
              <a:rPr lang="en-US" sz="2200" dirty="0" smtClean="0"/>
              <a:t> to a combination of hypercholesterolemia, hypertension, and physical inactivity.</a:t>
            </a:r>
            <a:endParaRPr lang="en-US" sz="2200" b="1" dirty="0"/>
          </a:p>
        </p:txBody>
      </p:sp>
    </p:spTree>
    <p:extLst>
      <p:ext uri="{BB962C8B-B14F-4D97-AF65-F5344CB8AC3E}">
        <p14:creationId xmlns:p14="http://schemas.microsoft.com/office/powerpoint/2010/main" val="325050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Rothman’s Pie Chart</a:t>
            </a:r>
            <a:endParaRPr lang="en-US" b="1" dirty="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4154907" y="1466098"/>
            <a:ext cx="7398167" cy="4822551"/>
          </a:xfrm>
          <a:prstGeom prst="rect">
            <a:avLst/>
          </a:prstGeom>
        </p:spPr>
      </p:pic>
      <p:sp>
        <p:nvSpPr>
          <p:cNvPr id="5" name="Rectangle 4"/>
          <p:cNvSpPr/>
          <p:nvPr/>
        </p:nvSpPr>
        <p:spPr>
          <a:xfrm>
            <a:off x="401053" y="2209137"/>
            <a:ext cx="3064042" cy="3785652"/>
          </a:xfrm>
          <a:prstGeom prst="rect">
            <a:avLst/>
          </a:prstGeom>
        </p:spPr>
        <p:txBody>
          <a:bodyPr wrap="square">
            <a:spAutoFit/>
          </a:bodyPr>
          <a:lstStyle/>
          <a:p>
            <a:r>
              <a:rPr lang="en-US" sz="2400" dirty="0"/>
              <a:t>A</a:t>
            </a:r>
            <a:r>
              <a:rPr lang="en-US" sz="2400" dirty="0" smtClean="0"/>
              <a:t> “sufficient cause” is formed by a constellation of risk factors, termed by him “component causes.”</a:t>
            </a:r>
          </a:p>
          <a:p>
            <a:endParaRPr lang="en-US" sz="2400" dirty="0"/>
          </a:p>
          <a:p>
            <a:r>
              <a:rPr lang="en-US" sz="2400" dirty="0" smtClean="0"/>
              <a:t>Thus Rothman’s “sufficient cause” is actually a cluster of “component causes.”</a:t>
            </a:r>
            <a:endParaRPr lang="en-US" sz="2400" dirty="0"/>
          </a:p>
        </p:txBody>
      </p:sp>
    </p:spTree>
    <p:extLst>
      <p:ext uri="{BB962C8B-B14F-4D97-AF65-F5344CB8AC3E}">
        <p14:creationId xmlns:p14="http://schemas.microsoft.com/office/powerpoint/2010/main" val="118458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Cause and Effect</a:t>
            </a:r>
            <a:endParaRPr lang="en-US" b="1" dirty="0">
              <a:solidFill>
                <a:srgbClr val="7030A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302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Evidence for a Causal Relationship</a:t>
            </a:r>
            <a:endParaRPr lang="en-US" b="1" dirty="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4170947" y="1690688"/>
            <a:ext cx="7603958" cy="5167312"/>
          </a:xfrm>
          <a:prstGeom prst="rect">
            <a:avLst/>
          </a:prstGeom>
        </p:spPr>
      </p:pic>
      <p:sp>
        <p:nvSpPr>
          <p:cNvPr id="5" name="TextBox 4"/>
          <p:cNvSpPr txBox="1"/>
          <p:nvPr/>
        </p:nvSpPr>
        <p:spPr>
          <a:xfrm>
            <a:off x="998621" y="3735735"/>
            <a:ext cx="2386263" cy="1077218"/>
          </a:xfrm>
          <a:prstGeom prst="rect">
            <a:avLst/>
          </a:prstGeom>
          <a:noFill/>
        </p:spPr>
        <p:txBody>
          <a:bodyPr wrap="square" rtlCol="0">
            <a:spAutoFit/>
          </a:bodyPr>
          <a:lstStyle/>
          <a:p>
            <a:r>
              <a:rPr lang="en-US" sz="3200" dirty="0" smtClean="0"/>
              <a:t>Hill’s criteria for causality</a:t>
            </a:r>
            <a:endParaRPr lang="en-US" sz="3200" dirty="0"/>
          </a:p>
        </p:txBody>
      </p:sp>
    </p:spTree>
    <p:extLst>
      <p:ext uri="{BB962C8B-B14F-4D97-AF65-F5344CB8AC3E}">
        <p14:creationId xmlns:p14="http://schemas.microsoft.com/office/powerpoint/2010/main" val="104781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7958" y="561474"/>
            <a:ext cx="9737558" cy="6416842"/>
          </a:xfrm>
        </p:spPr>
        <p:txBody>
          <a:bodyPr>
            <a:normAutofit/>
          </a:bodyPr>
          <a:lstStyle/>
          <a:p>
            <a:pPr marL="0" indent="0" algn="ctr">
              <a:buNone/>
            </a:pPr>
            <a:endParaRPr lang="en-US" dirty="0"/>
          </a:p>
          <a:p>
            <a:pPr marL="0" indent="0">
              <a:buNone/>
            </a:pPr>
            <a:r>
              <a:rPr lang="en-US" b="1" dirty="0" smtClean="0">
                <a:solidFill>
                  <a:srgbClr val="C00000"/>
                </a:solidFill>
              </a:rPr>
              <a:t>Back to our smoking story …</a:t>
            </a:r>
          </a:p>
          <a:p>
            <a:pPr marL="0" indent="0">
              <a:buNone/>
            </a:pPr>
            <a:endParaRPr lang="en-US" b="1" dirty="0" smtClean="0">
              <a:solidFill>
                <a:srgbClr val="0070C0"/>
              </a:solidFill>
            </a:endParaRPr>
          </a:p>
          <a:p>
            <a:pPr marL="0" indent="0">
              <a:buNone/>
            </a:pPr>
            <a:r>
              <a:rPr lang="en-US" dirty="0" smtClean="0"/>
              <a:t>The observed increase of lung cancer associated with smoking cigarettes make scientist think that smoking is the cause?</a:t>
            </a:r>
          </a:p>
          <a:p>
            <a:pPr marL="0" indent="0">
              <a:buNone/>
            </a:pPr>
            <a:endParaRPr lang="en-US" dirty="0"/>
          </a:p>
          <a:p>
            <a:r>
              <a:rPr lang="en-US" dirty="0" smtClean="0"/>
              <a:t>Whether it is real or not further investigation using scientific methods were used to know </a:t>
            </a:r>
            <a:r>
              <a:rPr lang="en-US" dirty="0"/>
              <a:t>long delay and/or a need </a:t>
            </a:r>
            <a:r>
              <a:rPr lang="en-US" dirty="0" smtClean="0"/>
              <a:t>for long-term </a:t>
            </a:r>
            <a:r>
              <a:rPr lang="en-US" dirty="0"/>
              <a:t>exposure to cigarettes before lung </a:t>
            </a:r>
            <a:r>
              <a:rPr lang="en-US" dirty="0" smtClean="0"/>
              <a:t>cancer developed</a:t>
            </a:r>
            <a:r>
              <a:rPr lang="en-US" dirty="0"/>
              <a:t>.</a:t>
            </a:r>
            <a:r>
              <a:rPr lang="en-US" dirty="0" smtClean="0"/>
              <a:t>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66078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95" y="385011"/>
            <a:ext cx="9541042" cy="6031831"/>
          </a:xfrm>
        </p:spPr>
        <p:txBody>
          <a:bodyPr/>
          <a:lstStyle/>
          <a:p>
            <a:pPr marL="514350" indent="-514350">
              <a:buAutoNum type="arabicPeriod"/>
            </a:pPr>
            <a:r>
              <a:rPr lang="en-US" sz="3200" b="1" dirty="0" smtClean="0">
                <a:solidFill>
                  <a:srgbClr val="C00000"/>
                </a:solidFill>
              </a:rPr>
              <a:t>Temporal Relationship. </a:t>
            </a:r>
            <a:r>
              <a:rPr lang="en-US" sz="3100" dirty="0" smtClean="0"/>
              <a:t>The “cause” precedes the “effect” in time. That is, the potential “cause” is present at an earlier time than the potential “effect.”</a:t>
            </a:r>
            <a:r>
              <a:rPr lang="en-US" sz="3100" dirty="0" smtClean="0">
                <a:solidFill>
                  <a:srgbClr val="0070C0"/>
                </a:solidFill>
              </a:rPr>
              <a:t> </a:t>
            </a:r>
          </a:p>
          <a:p>
            <a:pPr marL="0" indent="0">
              <a:buNone/>
            </a:pPr>
            <a:endParaRPr lang="en-US" sz="3100" dirty="0" smtClean="0">
              <a:solidFill>
                <a:srgbClr val="0070C0"/>
              </a:solidFill>
            </a:endParaRPr>
          </a:p>
          <a:p>
            <a:pPr marL="800100" lvl="2" indent="0">
              <a:buNone/>
            </a:pPr>
            <a:r>
              <a:rPr lang="en-US" sz="2600" dirty="0" smtClean="0">
                <a:solidFill>
                  <a:srgbClr val="0070C0"/>
                </a:solidFill>
              </a:rPr>
              <a:t>Therefore, we need to </a:t>
            </a:r>
          </a:p>
          <a:p>
            <a:pPr marL="800100" lvl="2" indent="0">
              <a:buNone/>
            </a:pPr>
            <a:r>
              <a:rPr lang="en-US" sz="2600" dirty="0" smtClean="0">
                <a:solidFill>
                  <a:srgbClr val="0070C0"/>
                </a:solidFill>
              </a:rPr>
              <a:t>establish that cigarette smoking </a:t>
            </a:r>
          </a:p>
          <a:p>
            <a:pPr marL="800100" lvl="2" indent="0">
              <a:buNone/>
            </a:pPr>
            <a:r>
              <a:rPr lang="en-US" sz="2600" dirty="0" smtClean="0">
                <a:solidFill>
                  <a:srgbClr val="0070C0"/>
                </a:solidFill>
              </a:rPr>
              <a:t>comes before the development </a:t>
            </a:r>
          </a:p>
          <a:p>
            <a:pPr marL="800100" lvl="2" indent="0">
              <a:buNone/>
            </a:pPr>
            <a:r>
              <a:rPr lang="en-US" sz="2600" dirty="0" smtClean="0">
                <a:solidFill>
                  <a:srgbClr val="0070C0"/>
                </a:solidFill>
              </a:rPr>
              <a:t>of lung cancer.</a:t>
            </a:r>
          </a:p>
          <a:p>
            <a:endParaRPr lang="en-US" dirty="0"/>
          </a:p>
        </p:txBody>
      </p:sp>
      <p:pic>
        <p:nvPicPr>
          <p:cNvPr id="1026" name="Picture 2" descr="Chapter 7 Causality | Introduction to Econometrics with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496" y="1876843"/>
            <a:ext cx="5908340" cy="481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51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7095"/>
            <a:ext cx="5514474" cy="5759868"/>
          </a:xfrm>
        </p:spPr>
        <p:txBody>
          <a:bodyPr/>
          <a:lstStyle/>
          <a:p>
            <a:pPr marL="0" indent="0">
              <a:buNone/>
            </a:pPr>
            <a:r>
              <a:rPr lang="en-US" sz="3200" b="1" dirty="0" smtClean="0">
                <a:solidFill>
                  <a:srgbClr val="C00000"/>
                </a:solidFill>
              </a:rPr>
              <a:t>2. Strength of the Association. </a:t>
            </a:r>
            <a:r>
              <a:rPr lang="en-US" sz="3200" dirty="0" smtClean="0"/>
              <a:t>The strength of the association is measured by the relative risk (or odds ratio). </a:t>
            </a:r>
          </a:p>
          <a:p>
            <a:pPr marL="0" indent="0">
              <a:buNone/>
            </a:pPr>
            <a:endParaRPr lang="en-US" sz="3200" dirty="0">
              <a:solidFill>
                <a:srgbClr val="0070C0"/>
              </a:solidFill>
            </a:endParaRPr>
          </a:p>
          <a:p>
            <a:pPr marL="0" indent="0">
              <a:buNone/>
            </a:pPr>
            <a:r>
              <a:rPr lang="en-US" sz="3200" dirty="0" smtClean="0">
                <a:solidFill>
                  <a:srgbClr val="0070C0"/>
                </a:solidFill>
              </a:rPr>
              <a:t>The stronger the association, the more likely it is that the relation is causal. </a:t>
            </a:r>
            <a:endParaRPr lang="en-US" sz="3200" dirty="0">
              <a:solidFill>
                <a:srgbClr val="0070C0"/>
              </a:solidFill>
            </a:endParaRPr>
          </a:p>
        </p:txBody>
      </p:sp>
      <p:pic>
        <p:nvPicPr>
          <p:cNvPr id="2050" name="Picture 2" descr="تويتر \ National Cancer Institute على تويتر: &quot;Tobacco smoking is the most  important risk factor for lung cancer, but there are other risk factors as  well: https://t.co/D1EiZSkCMJ https://t.co/vRKLAa1xii&quot;"/>
          <p:cNvPicPr>
            <a:picLocks noChangeAspect="1" noChangeArrowheads="1"/>
          </p:cNvPicPr>
          <p:nvPr/>
        </p:nvPicPr>
        <p:blipFill rotWithShape="1">
          <a:blip r:embed="rId2">
            <a:extLst>
              <a:ext uri="{28A0092B-C50C-407E-A947-70E740481C1C}">
                <a14:useLocalDpi xmlns:a14="http://schemas.microsoft.com/office/drawing/2010/main" val="0"/>
              </a:ext>
            </a:extLst>
          </a:blip>
          <a:srcRect l="5731" t="4687" r="6107" b="14978"/>
          <a:stretch/>
        </p:blipFill>
        <p:spPr bwMode="auto">
          <a:xfrm>
            <a:off x="6513094" y="312821"/>
            <a:ext cx="5422231" cy="654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14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876927" y="477731"/>
            <a:ext cx="8662738" cy="6011846"/>
          </a:xfrm>
          <a:prstGeom prst="rect">
            <a:avLst/>
          </a:prstGeom>
        </p:spPr>
      </p:pic>
    </p:spTree>
    <p:extLst>
      <p:ext uri="{BB962C8B-B14F-4D97-AF65-F5344CB8AC3E}">
        <p14:creationId xmlns:p14="http://schemas.microsoft.com/office/powerpoint/2010/main" val="3726790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411" y="622467"/>
            <a:ext cx="10515600" cy="4351338"/>
          </a:xfrm>
        </p:spPr>
        <p:txBody>
          <a:bodyPr>
            <a:normAutofit/>
          </a:bodyPr>
          <a:lstStyle/>
          <a:p>
            <a:pPr marL="0" indent="0">
              <a:buNone/>
            </a:pPr>
            <a:r>
              <a:rPr lang="en-US" sz="3200" b="1" dirty="0" smtClean="0">
                <a:solidFill>
                  <a:srgbClr val="C00000"/>
                </a:solidFill>
              </a:rPr>
              <a:t>3. Dose-Response Relationship. </a:t>
            </a:r>
            <a:r>
              <a:rPr lang="en-US" sz="3200" dirty="0" smtClean="0"/>
              <a:t>As the dose of exposure increases, the risk of disease also increases. </a:t>
            </a:r>
            <a:endParaRPr lang="en-US" sz="3200" dirty="0"/>
          </a:p>
        </p:txBody>
      </p:sp>
      <p:pic>
        <p:nvPicPr>
          <p:cNvPr id="4" name="Picture 3"/>
          <p:cNvPicPr>
            <a:picLocks noChangeAspect="1"/>
          </p:cNvPicPr>
          <p:nvPr/>
        </p:nvPicPr>
        <p:blipFill rotWithShape="1">
          <a:blip r:embed="rId2"/>
          <a:srcRect b="13315"/>
          <a:stretch/>
        </p:blipFill>
        <p:spPr>
          <a:xfrm>
            <a:off x="2630906" y="1909010"/>
            <a:ext cx="7828547" cy="4636169"/>
          </a:xfrm>
          <a:prstGeom prst="rect">
            <a:avLst/>
          </a:prstGeom>
        </p:spPr>
      </p:pic>
    </p:spTree>
    <p:extLst>
      <p:ext uri="{BB962C8B-B14F-4D97-AF65-F5344CB8AC3E}">
        <p14:creationId xmlns:p14="http://schemas.microsoft.com/office/powerpoint/2010/main" val="261186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8147"/>
            <a:ext cx="10515600" cy="5358816"/>
          </a:xfrm>
        </p:spPr>
        <p:txBody>
          <a:bodyPr>
            <a:normAutofit/>
          </a:bodyPr>
          <a:lstStyle/>
          <a:p>
            <a:pPr marL="0" indent="0">
              <a:buNone/>
            </a:pPr>
            <a:r>
              <a:rPr lang="en-US" sz="3200" b="1" dirty="0" smtClean="0">
                <a:solidFill>
                  <a:srgbClr val="C00000"/>
                </a:solidFill>
              </a:rPr>
              <a:t>4. Replication of the Findings. </a:t>
            </a:r>
            <a:r>
              <a:rPr lang="en-US" sz="3200" dirty="0" smtClean="0"/>
              <a:t>If the relationship is causal, we would expect to find it consistently in different studies and in different populations.</a:t>
            </a:r>
          </a:p>
          <a:p>
            <a:pPr marL="0" indent="0">
              <a:buNone/>
            </a:pPr>
            <a:endParaRPr lang="en-US" sz="3200" dirty="0"/>
          </a:p>
          <a:p>
            <a:pPr marL="0" indent="0">
              <a:buNone/>
            </a:pPr>
            <a:r>
              <a:rPr lang="en-US" sz="3200" b="1" dirty="0" smtClean="0">
                <a:solidFill>
                  <a:srgbClr val="C00000"/>
                </a:solidFill>
              </a:rPr>
              <a:t>5. Biologic Plausibility. </a:t>
            </a:r>
            <a:r>
              <a:rPr lang="en-US" sz="3200" dirty="0" smtClean="0"/>
              <a:t>Biologic plausibility refers to coherence with the current body of biologic knowledge. </a:t>
            </a:r>
          </a:p>
          <a:p>
            <a:pPr marL="0" indent="0">
              <a:buNone/>
            </a:pPr>
            <a:endParaRPr lang="en-US" sz="3200" dirty="0"/>
          </a:p>
          <a:p>
            <a:pPr marL="0" indent="0">
              <a:buNone/>
            </a:pPr>
            <a:r>
              <a:rPr lang="en-US" sz="3200" b="1" dirty="0" smtClean="0">
                <a:solidFill>
                  <a:srgbClr val="C00000"/>
                </a:solidFill>
              </a:rPr>
              <a:t>6. Consideration of Alternate Explanations. </a:t>
            </a:r>
            <a:r>
              <a:rPr lang="en-US" sz="3200" dirty="0" smtClean="0"/>
              <a:t>Taking other possible explanations into account and the extent to which they have ruled out. Especially the effect of confounding. </a:t>
            </a:r>
            <a:endParaRPr lang="en-US" sz="3200" dirty="0"/>
          </a:p>
        </p:txBody>
      </p:sp>
    </p:spTree>
    <p:extLst>
      <p:ext uri="{BB962C8B-B14F-4D97-AF65-F5344CB8AC3E}">
        <p14:creationId xmlns:p14="http://schemas.microsoft.com/office/powerpoint/2010/main" val="70835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7937"/>
            <a:ext cx="10515600" cy="5439026"/>
          </a:xfrm>
        </p:spPr>
        <p:txBody>
          <a:bodyPr>
            <a:normAutofit/>
          </a:bodyPr>
          <a:lstStyle/>
          <a:p>
            <a:pPr marL="0" indent="0">
              <a:buNone/>
            </a:pPr>
            <a:r>
              <a:rPr lang="en-US" sz="3200" b="1" dirty="0" smtClean="0">
                <a:solidFill>
                  <a:srgbClr val="C00000"/>
                </a:solidFill>
              </a:rPr>
              <a:t>7. Cessation of Exposure. </a:t>
            </a:r>
            <a:r>
              <a:rPr lang="en-US" sz="3200" dirty="0" smtClean="0"/>
              <a:t>If a factor is a cause of a disease, we would expect the risk of the disease to decline when exposure to the factor is reduced or eliminated.</a:t>
            </a:r>
          </a:p>
          <a:p>
            <a:pPr marL="0" indent="0">
              <a:buNone/>
            </a:pPr>
            <a:endParaRPr lang="en-US" sz="32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2422358" y="2197768"/>
            <a:ext cx="7860631" cy="4660232"/>
          </a:xfrm>
          <a:prstGeom prst="rect">
            <a:avLst/>
          </a:prstGeom>
        </p:spPr>
      </p:pic>
    </p:spTree>
    <p:extLst>
      <p:ext uri="{BB962C8B-B14F-4D97-AF65-F5344CB8AC3E}">
        <p14:creationId xmlns:p14="http://schemas.microsoft.com/office/powerpoint/2010/main" val="1036704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8968"/>
            <a:ext cx="10515600" cy="5807995"/>
          </a:xfrm>
        </p:spPr>
        <p:txBody>
          <a:bodyPr>
            <a:normAutofit/>
          </a:bodyPr>
          <a:lstStyle/>
          <a:p>
            <a:pPr marL="0" indent="0">
              <a:buNone/>
            </a:pPr>
            <a:r>
              <a:rPr lang="en-US" sz="3200" b="1" dirty="0" smtClean="0">
                <a:solidFill>
                  <a:srgbClr val="C00000"/>
                </a:solidFill>
              </a:rPr>
              <a:t>8. Consistency With Other Knowledge. </a:t>
            </a:r>
            <a:r>
              <a:rPr lang="en-US" sz="3200" dirty="0" smtClean="0"/>
              <a:t>If a relationship is causal, we would expect the findings to be consistent with other data.</a:t>
            </a:r>
            <a:endParaRPr lang="en-US" sz="3200" dirty="0"/>
          </a:p>
        </p:txBody>
      </p:sp>
      <p:pic>
        <p:nvPicPr>
          <p:cNvPr id="4" name="Picture 3"/>
          <p:cNvPicPr>
            <a:picLocks noChangeAspect="1"/>
          </p:cNvPicPr>
          <p:nvPr/>
        </p:nvPicPr>
        <p:blipFill>
          <a:blip r:embed="rId2"/>
          <a:stretch>
            <a:fillRect/>
          </a:stretch>
        </p:blipFill>
        <p:spPr>
          <a:xfrm>
            <a:off x="2775786" y="1588168"/>
            <a:ext cx="8761984" cy="4963528"/>
          </a:xfrm>
          <a:prstGeom prst="rect">
            <a:avLst/>
          </a:prstGeom>
        </p:spPr>
      </p:pic>
      <p:sp>
        <p:nvSpPr>
          <p:cNvPr id="5" name="Rectangle 4"/>
          <p:cNvSpPr/>
          <p:nvPr/>
        </p:nvSpPr>
        <p:spPr>
          <a:xfrm>
            <a:off x="385009" y="2021979"/>
            <a:ext cx="2614864" cy="4154984"/>
          </a:xfrm>
          <a:prstGeom prst="rect">
            <a:avLst/>
          </a:prstGeom>
        </p:spPr>
        <p:txBody>
          <a:bodyPr wrap="square">
            <a:spAutoFit/>
          </a:bodyPr>
          <a:lstStyle/>
          <a:p>
            <a:r>
              <a:rPr lang="en-US" sz="2400" dirty="0" smtClean="0"/>
              <a:t>We see a consistent direction in the curves, with </a:t>
            </a:r>
          </a:p>
          <a:p>
            <a:r>
              <a:rPr lang="en-US" sz="2400" dirty="0" smtClean="0"/>
              <a:t>the increase in lung cancer rates following the increase </a:t>
            </a:r>
          </a:p>
          <a:p>
            <a:r>
              <a:rPr lang="en-US" sz="2400" dirty="0" smtClean="0"/>
              <a:t>in cigarette sales for both men and women.</a:t>
            </a:r>
            <a:endParaRPr lang="en-US" sz="2400" dirty="0"/>
          </a:p>
        </p:txBody>
      </p:sp>
    </p:spTree>
    <p:extLst>
      <p:ext uri="{BB962C8B-B14F-4D97-AF65-F5344CB8AC3E}">
        <p14:creationId xmlns:p14="http://schemas.microsoft.com/office/powerpoint/2010/main" val="2360442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smtClean="0">
                <a:solidFill>
                  <a:srgbClr val="C00000"/>
                </a:solidFill>
              </a:rPr>
              <a:t>9. Specificity of the Association. </a:t>
            </a:r>
            <a:r>
              <a:rPr lang="en-US" sz="3200" dirty="0" smtClean="0"/>
              <a:t>An association is specific when a certain exposure is associated with only one disease.</a:t>
            </a:r>
          </a:p>
          <a:p>
            <a:pPr marL="0" indent="0">
              <a:buNone/>
            </a:pPr>
            <a:endParaRPr lang="en-US" sz="3200" dirty="0" smtClean="0"/>
          </a:p>
          <a:p>
            <a:pPr marL="0" indent="0" algn="ctr">
              <a:buNone/>
            </a:pPr>
            <a:r>
              <a:rPr lang="en-US" sz="3200" dirty="0" smtClean="0"/>
              <a:t> </a:t>
            </a:r>
            <a:r>
              <a:rPr lang="en-US" sz="3200" dirty="0" smtClean="0">
                <a:solidFill>
                  <a:srgbClr val="0070C0"/>
                </a:solidFill>
              </a:rPr>
              <a:t>This is the weakest of all the guidelines and should probably be deleted from the list.</a:t>
            </a:r>
            <a:endParaRPr lang="en-US" sz="3200" dirty="0">
              <a:solidFill>
                <a:srgbClr val="0070C0"/>
              </a:solidFill>
            </a:endParaRPr>
          </a:p>
        </p:txBody>
      </p:sp>
    </p:spTree>
    <p:extLst>
      <p:ext uri="{BB962C8B-B14F-4D97-AF65-F5344CB8AC3E}">
        <p14:creationId xmlns:p14="http://schemas.microsoft.com/office/powerpoint/2010/main" val="58890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Approaches to etiology in human </a:t>
            </a:r>
            <a:br>
              <a:rPr lang="en-US" sz="4000" b="1" dirty="0" smtClean="0">
                <a:solidFill>
                  <a:srgbClr val="0070C0"/>
                </a:solidFill>
              </a:rPr>
            </a:br>
            <a:r>
              <a:rPr lang="en-US" sz="4000" b="1" dirty="0" smtClean="0">
                <a:solidFill>
                  <a:srgbClr val="0070C0"/>
                </a:solidFill>
              </a:rPr>
              <a:t>populations</a:t>
            </a:r>
            <a:endParaRPr lang="en-US" sz="4000"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sz="3000" dirty="0" smtClean="0">
                <a:solidFill>
                  <a:srgbClr val="FF0000"/>
                </a:solidFill>
              </a:rPr>
              <a:t>Story</a:t>
            </a:r>
          </a:p>
          <a:p>
            <a:r>
              <a:rPr lang="en-US" sz="3000" dirty="0" smtClean="0"/>
              <a:t>Tobacco was introduced to Europe as a new world crop in the early 1600s.</a:t>
            </a:r>
          </a:p>
          <a:p>
            <a:endParaRPr lang="en-US" sz="3000" dirty="0" smtClean="0"/>
          </a:p>
          <a:p>
            <a:r>
              <a:rPr lang="en-US" sz="3000" dirty="0" smtClean="0"/>
              <a:t>The mass production and consumption of tobacco through cigarette smoking did not begin until the development of the cigarette rolling machine by James Duke in the 1880s.</a:t>
            </a:r>
          </a:p>
          <a:p>
            <a:endParaRPr lang="en-US" sz="3000" dirty="0" smtClean="0"/>
          </a:p>
          <a:p>
            <a:r>
              <a:rPr lang="en-US" sz="3000" dirty="0" smtClean="0"/>
              <a:t>Men were the first mass consumers of cigarettes. </a:t>
            </a:r>
          </a:p>
          <a:p>
            <a:endParaRPr lang="en-US" sz="3000" dirty="0" smtClean="0"/>
          </a:p>
          <a:p>
            <a:r>
              <a:rPr lang="en-US" sz="3000" dirty="0" smtClean="0"/>
              <a:t>During World War I, cigarettes were widely distributed free of charge to U.S. soldiers.</a:t>
            </a:r>
          </a:p>
          <a:p>
            <a:endParaRPr lang="en-US" dirty="0"/>
          </a:p>
        </p:txBody>
      </p:sp>
    </p:spTree>
    <p:extLst>
      <p:ext uri="{BB962C8B-B14F-4D97-AF65-F5344CB8AC3E}">
        <p14:creationId xmlns:p14="http://schemas.microsoft.com/office/powerpoint/2010/main" val="281881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Threats: Bias, Confounding, and Interaction</a:t>
            </a:r>
            <a:endParaRPr lang="en-US" b="1" dirty="0">
              <a:solidFill>
                <a:srgbClr val="7030A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987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rPr>
              <a:t>Bias</a:t>
            </a:r>
            <a:endParaRPr lang="en-US" sz="4800" b="1" dirty="0">
              <a:solidFill>
                <a:srgbClr val="0070C0"/>
              </a:solidFill>
            </a:endParaRPr>
          </a:p>
        </p:txBody>
      </p:sp>
      <p:sp>
        <p:nvSpPr>
          <p:cNvPr id="3" name="Content Placeholder 2"/>
          <p:cNvSpPr>
            <a:spLocks noGrp="1"/>
          </p:cNvSpPr>
          <p:nvPr>
            <p:ph idx="1"/>
          </p:nvPr>
        </p:nvSpPr>
        <p:spPr/>
        <p:txBody>
          <a:bodyPr>
            <a:normAutofit/>
          </a:bodyPr>
          <a:lstStyle/>
          <a:p>
            <a:r>
              <a:rPr lang="en-US" sz="3200" b="1" dirty="0" smtClean="0">
                <a:solidFill>
                  <a:srgbClr val="00B050"/>
                </a:solidFill>
              </a:rPr>
              <a:t>Bias has been defined as </a:t>
            </a:r>
            <a:r>
              <a:rPr lang="en-US" sz="3200" dirty="0" smtClean="0"/>
              <a:t>“any systematic error in the design, conduct or analysis of a study that results in a mistaken estimate of an exposure’s effect on the risk of disease”.</a:t>
            </a:r>
          </a:p>
          <a:p>
            <a:endParaRPr lang="en-US" sz="3200" dirty="0"/>
          </a:p>
          <a:p>
            <a:r>
              <a:rPr lang="en-US" sz="3200" b="1" dirty="0" smtClean="0">
                <a:solidFill>
                  <a:srgbClr val="0070C0"/>
                </a:solidFill>
              </a:rPr>
              <a:t>Types of Bias Common in Epidemiologic Studies:</a:t>
            </a:r>
          </a:p>
          <a:p>
            <a:pPr lvl="1"/>
            <a:r>
              <a:rPr lang="en-US" sz="3200" dirty="0" smtClean="0"/>
              <a:t>Selection Bias.</a:t>
            </a:r>
          </a:p>
          <a:p>
            <a:pPr lvl="1"/>
            <a:r>
              <a:rPr lang="en-US" sz="3200" dirty="0" smtClean="0"/>
              <a:t>Informational Bias.</a:t>
            </a:r>
            <a:endParaRPr lang="en-US" sz="3200" dirty="0"/>
          </a:p>
        </p:txBody>
      </p:sp>
    </p:spTree>
    <p:extLst>
      <p:ext uri="{BB962C8B-B14F-4D97-AF65-F5344CB8AC3E}">
        <p14:creationId xmlns:p14="http://schemas.microsoft.com/office/powerpoint/2010/main" val="1282829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SELECTION BIAS</a:t>
            </a:r>
            <a:endParaRPr lang="en-US" b="1" dirty="0">
              <a:solidFill>
                <a:srgbClr val="00B050"/>
              </a:solidFill>
            </a:endParaRPr>
          </a:p>
        </p:txBody>
      </p:sp>
      <p:sp>
        <p:nvSpPr>
          <p:cNvPr id="3" name="Content Placeholder 2"/>
          <p:cNvSpPr>
            <a:spLocks noGrp="1"/>
          </p:cNvSpPr>
          <p:nvPr>
            <p:ph idx="1"/>
          </p:nvPr>
        </p:nvSpPr>
        <p:spPr>
          <a:xfrm>
            <a:off x="838200" y="1540042"/>
            <a:ext cx="10515600" cy="5486400"/>
          </a:xfrm>
        </p:spPr>
        <p:txBody>
          <a:bodyPr>
            <a:normAutofit/>
          </a:bodyPr>
          <a:lstStyle/>
          <a:p>
            <a:r>
              <a:rPr lang="en-US" sz="3200" b="1" dirty="0">
                <a:solidFill>
                  <a:srgbClr val="0070C0"/>
                </a:solidFill>
              </a:rPr>
              <a:t>S</a:t>
            </a:r>
            <a:r>
              <a:rPr lang="en-US" sz="3200" b="1" dirty="0" smtClean="0">
                <a:solidFill>
                  <a:srgbClr val="0070C0"/>
                </a:solidFill>
              </a:rPr>
              <a:t>election bias. </a:t>
            </a:r>
            <a:r>
              <a:rPr lang="en-US" sz="3200" dirty="0" smtClean="0"/>
              <a:t>Stem from the way in which </a:t>
            </a:r>
            <a:r>
              <a:rPr lang="en-US" sz="3200" b="1" dirty="0" smtClean="0">
                <a:solidFill>
                  <a:srgbClr val="00B050"/>
                </a:solidFill>
              </a:rPr>
              <a:t>individuals, were selected </a:t>
            </a:r>
            <a:r>
              <a:rPr lang="en-US" sz="3200" dirty="0" smtClean="0"/>
              <a:t>is such that an apparent association is observed—even if, in reality, exposure and disease are not associated.</a:t>
            </a:r>
          </a:p>
          <a:p>
            <a:pPr marL="0" indent="0">
              <a:buNone/>
            </a:pPr>
            <a:endParaRPr lang="en-US" sz="3200" dirty="0"/>
          </a:p>
          <a:p>
            <a:r>
              <a:rPr lang="en-US" sz="3200" dirty="0" smtClean="0"/>
              <a:t>It occurs when there is a </a:t>
            </a:r>
            <a:r>
              <a:rPr lang="en-US" sz="3200" b="1" dirty="0" smtClean="0">
                <a:solidFill>
                  <a:srgbClr val="C00000"/>
                </a:solidFill>
              </a:rPr>
              <a:t>systematic difference between the characteristics of the people </a:t>
            </a:r>
          </a:p>
          <a:p>
            <a:pPr lvl="1"/>
            <a:r>
              <a:rPr lang="en-US" sz="2800" dirty="0"/>
              <a:t>W</a:t>
            </a:r>
            <a:r>
              <a:rPr lang="en-US" sz="2800" dirty="0" smtClean="0"/>
              <a:t>ho participate in the study and those who do not (affecting generalizability) .. </a:t>
            </a:r>
            <a:r>
              <a:rPr lang="en-US" sz="2800" b="1" dirty="0" smtClean="0">
                <a:solidFill>
                  <a:srgbClr val="0070C0"/>
                </a:solidFill>
              </a:rPr>
              <a:t>External validity.</a:t>
            </a:r>
          </a:p>
          <a:p>
            <a:pPr lvl="1"/>
            <a:r>
              <a:rPr lang="en-US" sz="2800" dirty="0" smtClean="0"/>
              <a:t>Who receiving treatment and those in the control group (affecting comparability between groups)… </a:t>
            </a:r>
            <a:r>
              <a:rPr lang="en-US" sz="2800" b="1" dirty="0" smtClean="0">
                <a:solidFill>
                  <a:srgbClr val="0070C0"/>
                </a:solidFill>
              </a:rPr>
              <a:t>Internal validity.</a:t>
            </a:r>
            <a:endParaRPr lang="en-US" sz="2800" b="1" dirty="0">
              <a:solidFill>
                <a:srgbClr val="0070C0"/>
              </a:solidFill>
            </a:endParaRPr>
          </a:p>
        </p:txBody>
      </p:sp>
    </p:spTree>
    <p:extLst>
      <p:ext uri="{BB962C8B-B14F-4D97-AF65-F5344CB8AC3E}">
        <p14:creationId xmlns:p14="http://schemas.microsoft.com/office/powerpoint/2010/main" val="4198571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Types of selection bias</a:t>
            </a:r>
            <a:endParaRPr lang="en-US"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6336632" y="365125"/>
            <a:ext cx="5470357" cy="6308360"/>
          </a:xfrm>
          <a:prstGeom prst="rect">
            <a:avLst/>
          </a:prstGeom>
        </p:spPr>
      </p:pic>
      <p:pic>
        <p:nvPicPr>
          <p:cNvPr id="4098" name="Picture 2" descr="Selection Bias - Are you choosing the right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544762" cy="438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54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INFORMATION BIAS</a:t>
            </a:r>
            <a:endParaRPr lang="en-US" b="1" dirty="0">
              <a:solidFill>
                <a:srgbClr val="00B050"/>
              </a:solidFill>
            </a:endParaRPr>
          </a:p>
        </p:txBody>
      </p:sp>
      <p:sp>
        <p:nvSpPr>
          <p:cNvPr id="3" name="Content Placeholder 2"/>
          <p:cNvSpPr>
            <a:spLocks noGrp="1"/>
          </p:cNvSpPr>
          <p:nvPr>
            <p:ph idx="1"/>
          </p:nvPr>
        </p:nvSpPr>
        <p:spPr/>
        <p:txBody>
          <a:bodyPr>
            <a:normAutofit/>
          </a:bodyPr>
          <a:lstStyle/>
          <a:p>
            <a:r>
              <a:rPr lang="en-US" b="1" dirty="0" smtClean="0">
                <a:solidFill>
                  <a:srgbClr val="0070C0"/>
                </a:solidFill>
              </a:rPr>
              <a:t>Information bias can occur </a:t>
            </a:r>
            <a:r>
              <a:rPr lang="en-US" dirty="0" smtClean="0"/>
              <a:t>when the </a:t>
            </a:r>
            <a:r>
              <a:rPr lang="en-US" b="1" dirty="0" smtClean="0">
                <a:solidFill>
                  <a:srgbClr val="C00000"/>
                </a:solidFill>
              </a:rPr>
              <a:t>means for obtaining information (data collection)  </a:t>
            </a:r>
            <a:r>
              <a:rPr lang="en-US" dirty="0" smtClean="0"/>
              <a:t>about the subjects in the study are flawed so that some of the information gathered regarding exposures and/or disease outcomes is incorrect.</a:t>
            </a:r>
          </a:p>
          <a:p>
            <a:endParaRPr lang="en-US" sz="3200" dirty="0"/>
          </a:p>
          <a:p>
            <a:endParaRPr lang="en-US" sz="3200" dirty="0"/>
          </a:p>
        </p:txBody>
      </p:sp>
      <p:pic>
        <p:nvPicPr>
          <p:cNvPr id="4" name="Picture 3"/>
          <p:cNvPicPr>
            <a:picLocks noChangeAspect="1"/>
          </p:cNvPicPr>
          <p:nvPr/>
        </p:nvPicPr>
        <p:blipFill>
          <a:blip r:embed="rId2"/>
          <a:stretch>
            <a:fillRect/>
          </a:stretch>
        </p:blipFill>
        <p:spPr>
          <a:xfrm>
            <a:off x="2951748" y="3529263"/>
            <a:ext cx="6448926" cy="3328737"/>
          </a:xfrm>
          <a:prstGeom prst="rect">
            <a:avLst/>
          </a:prstGeom>
        </p:spPr>
      </p:pic>
    </p:spTree>
    <p:extLst>
      <p:ext uri="{BB962C8B-B14F-4D97-AF65-F5344CB8AC3E}">
        <p14:creationId xmlns:p14="http://schemas.microsoft.com/office/powerpoint/2010/main" val="383589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284" y="407110"/>
            <a:ext cx="10515600" cy="4351338"/>
          </a:xfrm>
        </p:spPr>
        <p:txBody>
          <a:bodyPr>
            <a:normAutofit/>
          </a:bodyPr>
          <a:lstStyle/>
          <a:p>
            <a:r>
              <a:rPr lang="en-US" sz="3200" dirty="0" smtClean="0"/>
              <a:t>Given inaccuracies in methods of data acquisition, we may at times misclassify subjects and thereby introduce a misclassification bias.</a:t>
            </a:r>
            <a:endParaRPr lang="en-US" sz="3200" dirty="0"/>
          </a:p>
        </p:txBody>
      </p:sp>
      <p:pic>
        <p:nvPicPr>
          <p:cNvPr id="5122" name="Picture 2" descr="Information Bias (Observation B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17" y="1987299"/>
            <a:ext cx="7448383" cy="487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32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Approaches to handle Bias</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sz="3200" dirty="0" smtClean="0"/>
              <a:t>Strong study design</a:t>
            </a:r>
          </a:p>
          <a:p>
            <a:r>
              <a:rPr lang="en-US" sz="3200" dirty="0" smtClean="0"/>
              <a:t>Strong , validated data collection tool.</a:t>
            </a:r>
          </a:p>
          <a:p>
            <a:r>
              <a:rPr lang="en-US" sz="3200" dirty="0" smtClean="0"/>
              <a:t>Sensitivity analysis.</a:t>
            </a:r>
          </a:p>
          <a:p>
            <a:r>
              <a:rPr lang="en-US" sz="3200" dirty="0" smtClean="0"/>
              <a:t>Blinding.</a:t>
            </a:r>
          </a:p>
          <a:p>
            <a:r>
              <a:rPr lang="en-US" sz="3200" dirty="0" smtClean="0"/>
              <a:t>Data monitoring Unit.</a:t>
            </a:r>
          </a:p>
          <a:p>
            <a:endParaRPr lang="en-US" sz="3200" dirty="0" smtClean="0"/>
          </a:p>
          <a:p>
            <a:endParaRPr lang="en-US" dirty="0"/>
          </a:p>
        </p:txBody>
      </p:sp>
    </p:spTree>
    <p:extLst>
      <p:ext uri="{BB962C8B-B14F-4D97-AF65-F5344CB8AC3E}">
        <p14:creationId xmlns:p14="http://schemas.microsoft.com/office/powerpoint/2010/main" val="1832211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rPr>
              <a:t>Confounding</a:t>
            </a:r>
            <a:endParaRPr lang="en-US" sz="4800" b="1" dirty="0">
              <a:solidFill>
                <a:srgbClr val="0070C0"/>
              </a:solidFill>
            </a:endParaRPr>
          </a:p>
        </p:txBody>
      </p:sp>
      <p:sp>
        <p:nvSpPr>
          <p:cNvPr id="3" name="Content Placeholder 2"/>
          <p:cNvSpPr>
            <a:spLocks noGrp="1"/>
          </p:cNvSpPr>
          <p:nvPr>
            <p:ph idx="1"/>
          </p:nvPr>
        </p:nvSpPr>
        <p:spPr/>
        <p:txBody>
          <a:bodyPr/>
          <a:lstStyle/>
          <a:p>
            <a:r>
              <a:rPr lang="en-US" b="1" dirty="0" smtClean="0">
                <a:solidFill>
                  <a:srgbClr val="00B050"/>
                </a:solidFill>
              </a:rPr>
              <a:t>What do we mean by confounding? </a:t>
            </a:r>
          </a:p>
          <a:p>
            <a:r>
              <a:rPr lang="en-US" sz="3200" dirty="0" smtClean="0"/>
              <a:t>In a study of whether exposure A is a cause of disease B, we say that a third factor, factor X, is a confounder if the following are true: </a:t>
            </a:r>
          </a:p>
          <a:p>
            <a:pPr marL="1428750" lvl="2" indent="-514350">
              <a:buFont typeface="+mj-lt"/>
              <a:buAutoNum type="arabicPeriod"/>
            </a:pPr>
            <a:r>
              <a:rPr lang="en-US" sz="2400" dirty="0" smtClean="0"/>
              <a:t>Factor X is a known risk factor for disease B. </a:t>
            </a:r>
          </a:p>
          <a:p>
            <a:pPr marL="1428750" lvl="2" indent="-514350">
              <a:buFont typeface="+mj-lt"/>
              <a:buAutoNum type="arabicPeriod"/>
            </a:pPr>
            <a:r>
              <a:rPr lang="en-US" sz="2400" dirty="0" smtClean="0"/>
              <a:t>Factor X is associated with exposure A, but is not a result of exposure A.</a:t>
            </a:r>
            <a:endParaRPr lang="en-US" sz="2400" dirty="0"/>
          </a:p>
        </p:txBody>
      </p:sp>
    </p:spTree>
    <p:extLst>
      <p:ext uri="{BB962C8B-B14F-4D97-AF65-F5344CB8AC3E}">
        <p14:creationId xmlns:p14="http://schemas.microsoft.com/office/powerpoint/2010/main" val="4043268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974" y="878305"/>
            <a:ext cx="9167519" cy="529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030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573229"/>
            <a:ext cx="2823411" cy="5677778"/>
          </a:xfrm>
        </p:spPr>
        <p:txBody>
          <a:bodyPr>
            <a:normAutofit/>
          </a:bodyPr>
          <a:lstStyle/>
          <a:p>
            <a:r>
              <a:rPr lang="en-US" sz="3200" dirty="0" smtClean="0"/>
              <a:t>Coffee consumption and pancreatic cancer</a:t>
            </a:r>
            <a:endParaRPr lang="en-US" sz="3200" dirty="0"/>
          </a:p>
        </p:txBody>
      </p:sp>
      <p:pic>
        <p:nvPicPr>
          <p:cNvPr id="4" name="Content Placeholder 3"/>
          <p:cNvPicPr>
            <a:picLocks noGrp="1" noChangeAspect="1"/>
          </p:cNvPicPr>
          <p:nvPr>
            <p:ph idx="1"/>
          </p:nvPr>
        </p:nvPicPr>
        <p:blipFill>
          <a:blip r:embed="rId2"/>
          <a:stretch>
            <a:fillRect/>
          </a:stretch>
        </p:blipFill>
        <p:spPr>
          <a:xfrm>
            <a:off x="3288632" y="573229"/>
            <a:ext cx="8197516" cy="5469674"/>
          </a:xfrm>
          <a:prstGeom prst="rect">
            <a:avLst/>
          </a:prstGeom>
        </p:spPr>
      </p:pic>
    </p:spTree>
    <p:extLst>
      <p:ext uri="{BB962C8B-B14F-4D97-AF65-F5344CB8AC3E}">
        <p14:creationId xmlns:p14="http://schemas.microsoft.com/office/powerpoint/2010/main" val="167474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6274"/>
            <a:ext cx="10515600" cy="5310689"/>
          </a:xfrm>
        </p:spPr>
        <p:txBody>
          <a:bodyPr>
            <a:noAutofit/>
          </a:bodyPr>
          <a:lstStyle/>
          <a:p>
            <a:pPr marL="342900" lvl="0" indent="-342900">
              <a:lnSpc>
                <a:spcPct val="100000"/>
              </a:lnSpc>
              <a:spcBef>
                <a:spcPct val="20000"/>
              </a:spcBef>
            </a:pPr>
            <a:r>
              <a:rPr lang="en-US" dirty="0">
                <a:solidFill>
                  <a:prstClr val="black"/>
                </a:solidFill>
              </a:rPr>
              <a:t>Cigarette smoking first became popular among women in the 1920s.</a:t>
            </a:r>
          </a:p>
          <a:p>
            <a:pPr marL="342900" lvl="0" indent="-342900">
              <a:lnSpc>
                <a:spcPct val="100000"/>
              </a:lnSpc>
              <a:spcBef>
                <a:spcPct val="20000"/>
              </a:spcBef>
            </a:pPr>
            <a:endParaRPr lang="en-US" dirty="0">
              <a:solidFill>
                <a:prstClr val="black"/>
              </a:solidFill>
            </a:endParaRPr>
          </a:p>
          <a:p>
            <a:pPr marL="342900" lvl="0" indent="-342900">
              <a:lnSpc>
                <a:spcPct val="100000"/>
              </a:lnSpc>
              <a:spcBef>
                <a:spcPct val="20000"/>
              </a:spcBef>
            </a:pPr>
            <a:r>
              <a:rPr lang="en-US" dirty="0">
                <a:solidFill>
                  <a:prstClr val="black"/>
                </a:solidFill>
              </a:rPr>
              <a:t>By the 1950s, over 50% of adult males and approximately 25% of adult females were regular cigarette smokers.</a:t>
            </a:r>
          </a:p>
          <a:p>
            <a:pPr marL="342900" lvl="0" indent="-342900">
              <a:lnSpc>
                <a:spcPct val="100000"/>
              </a:lnSpc>
              <a:spcBef>
                <a:spcPct val="20000"/>
              </a:spcBef>
            </a:pPr>
            <a:endParaRPr lang="en-US" dirty="0">
              <a:solidFill>
                <a:prstClr val="black"/>
              </a:solidFill>
            </a:endParaRPr>
          </a:p>
          <a:p>
            <a:pPr marL="342900" lvl="0" indent="-342900">
              <a:lnSpc>
                <a:spcPct val="100000"/>
              </a:lnSpc>
              <a:spcBef>
                <a:spcPct val="20000"/>
              </a:spcBef>
            </a:pPr>
            <a:r>
              <a:rPr lang="en-US" dirty="0">
                <a:solidFill>
                  <a:prstClr val="black"/>
                </a:solidFill>
              </a:rPr>
              <a:t>Epidemiologists observed that lung cancer deaths were increasing in frequency in the 1930s and 1940s.</a:t>
            </a:r>
          </a:p>
          <a:p>
            <a:pPr marL="342900" lvl="0" indent="-342900">
              <a:lnSpc>
                <a:spcPct val="100000"/>
              </a:lnSpc>
              <a:spcBef>
                <a:spcPct val="20000"/>
              </a:spcBef>
            </a:pPr>
            <a:endParaRPr lang="en-US" dirty="0">
              <a:solidFill>
                <a:prstClr val="black"/>
              </a:solidFill>
            </a:endParaRPr>
          </a:p>
          <a:p>
            <a:pPr marL="342900" lvl="0" indent="-342900">
              <a:lnSpc>
                <a:spcPct val="100000"/>
              </a:lnSpc>
              <a:spcBef>
                <a:spcPct val="20000"/>
              </a:spcBef>
            </a:pPr>
            <a:r>
              <a:rPr lang="en-US" dirty="0">
                <a:solidFill>
                  <a:prstClr val="black"/>
                </a:solidFill>
              </a:rPr>
              <a:t>In the 1950s, the number of lung cancer deaths in females also began to increase, and by the 1960s, the disease had become the most common cause of cancer-related deaths in males and was still rising among women</a:t>
            </a:r>
          </a:p>
          <a:p>
            <a:endParaRPr lang="en-US" sz="3200" dirty="0"/>
          </a:p>
        </p:txBody>
      </p:sp>
    </p:spTree>
    <p:extLst>
      <p:ext uri="{BB962C8B-B14F-4D97-AF65-F5344CB8AC3E}">
        <p14:creationId xmlns:p14="http://schemas.microsoft.com/office/powerpoint/2010/main" val="106865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748" y="1427749"/>
            <a:ext cx="2370221" cy="5213683"/>
          </a:xfrm>
        </p:spPr>
        <p:txBody>
          <a:bodyPr>
            <a:noAutofit/>
          </a:bodyPr>
          <a:lstStyle/>
          <a:p>
            <a:r>
              <a:rPr lang="en-US" sz="3200" dirty="0" smtClean="0">
                <a:latin typeface="+mn-lt"/>
              </a:rPr>
              <a:t>Is there an association between exposure and the disease? </a:t>
            </a:r>
            <a:br>
              <a:rPr lang="en-US" sz="3200" dirty="0" smtClean="0">
                <a:latin typeface="+mn-lt"/>
              </a:rPr>
            </a:br>
            <a:r>
              <a:rPr lang="en-US" sz="3200" dirty="0" smtClean="0">
                <a:latin typeface="+mn-lt"/>
              </a:rPr>
              <a:t>RR= 1.95 &gt; 1 ???</a:t>
            </a:r>
            <a:endParaRPr lang="en-US" sz="3200" dirty="0">
              <a:latin typeface="+mn-lt"/>
            </a:endParaRPr>
          </a:p>
        </p:txBody>
      </p:sp>
      <p:pic>
        <p:nvPicPr>
          <p:cNvPr id="4" name="Content Placeholder 3"/>
          <p:cNvPicPr>
            <a:picLocks noGrp="1" noChangeAspect="1"/>
          </p:cNvPicPr>
          <p:nvPr>
            <p:ph idx="1"/>
          </p:nvPr>
        </p:nvPicPr>
        <p:blipFill>
          <a:blip r:embed="rId2"/>
          <a:stretch>
            <a:fillRect/>
          </a:stretch>
        </p:blipFill>
        <p:spPr>
          <a:xfrm>
            <a:off x="4195297" y="1427749"/>
            <a:ext cx="7624726" cy="4968080"/>
          </a:xfrm>
          <a:prstGeom prst="rect">
            <a:avLst/>
          </a:prstGeom>
        </p:spPr>
      </p:pic>
    </p:spTree>
    <p:extLst>
      <p:ext uri="{BB962C8B-B14F-4D97-AF65-F5344CB8AC3E}">
        <p14:creationId xmlns:p14="http://schemas.microsoft.com/office/powerpoint/2010/main" val="3340508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Wait …..</a:t>
            </a:r>
            <a:endParaRPr lang="en-US" b="1" dirty="0">
              <a:solidFill>
                <a:srgbClr val="FF0000"/>
              </a:solidFill>
            </a:endParaRPr>
          </a:p>
        </p:txBody>
      </p:sp>
      <p:sp>
        <p:nvSpPr>
          <p:cNvPr id="3" name="Content Placeholder 2"/>
          <p:cNvSpPr>
            <a:spLocks noGrp="1"/>
          </p:cNvSpPr>
          <p:nvPr>
            <p:ph idx="1"/>
          </p:nvPr>
        </p:nvSpPr>
        <p:spPr>
          <a:xfrm>
            <a:off x="838200" y="1825625"/>
            <a:ext cx="4070684" cy="4351338"/>
          </a:xfrm>
        </p:spPr>
        <p:txBody>
          <a:bodyPr>
            <a:normAutofit/>
          </a:bodyPr>
          <a:lstStyle/>
          <a:p>
            <a:r>
              <a:rPr lang="en-US" sz="3200" dirty="0" smtClean="0"/>
              <a:t>Is this association of the exposure with the disease a causal one, or could it have resulted from differences in the age distributions of the cases and controls </a:t>
            </a:r>
            <a:r>
              <a:rPr lang="en-US" sz="3200" b="1" dirty="0" smtClean="0">
                <a:solidFill>
                  <a:srgbClr val="FF0000"/>
                </a:solidFill>
              </a:rPr>
              <a:t>(outcome)?</a:t>
            </a:r>
            <a:endParaRPr lang="en-US" sz="3200" b="1" dirty="0">
              <a:solidFill>
                <a:srgbClr val="FF0000"/>
              </a:solidFill>
            </a:endParaRPr>
          </a:p>
        </p:txBody>
      </p:sp>
      <p:pic>
        <p:nvPicPr>
          <p:cNvPr id="4" name="Picture 3"/>
          <p:cNvPicPr>
            <a:picLocks noChangeAspect="1"/>
          </p:cNvPicPr>
          <p:nvPr/>
        </p:nvPicPr>
        <p:blipFill>
          <a:blip r:embed="rId2"/>
          <a:stretch>
            <a:fillRect/>
          </a:stretch>
        </p:blipFill>
        <p:spPr>
          <a:xfrm>
            <a:off x="4908884" y="1530267"/>
            <a:ext cx="7166568" cy="4196765"/>
          </a:xfrm>
          <a:prstGeom prst="rect">
            <a:avLst/>
          </a:prstGeom>
        </p:spPr>
      </p:pic>
    </p:spTree>
    <p:extLst>
      <p:ext uri="{BB962C8B-B14F-4D97-AF65-F5344CB8AC3E}">
        <p14:creationId xmlns:p14="http://schemas.microsoft.com/office/powerpoint/2010/main" val="3845396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85937" y="1690688"/>
            <a:ext cx="8059152" cy="4200058"/>
          </a:xfrm>
          <a:prstGeom prst="rect">
            <a:avLst/>
          </a:prstGeom>
        </p:spPr>
      </p:pic>
      <p:sp>
        <p:nvSpPr>
          <p:cNvPr id="5" name="Rectangle 4"/>
          <p:cNvSpPr/>
          <p:nvPr/>
        </p:nvSpPr>
        <p:spPr>
          <a:xfrm>
            <a:off x="838200" y="749029"/>
            <a:ext cx="2727158" cy="5693866"/>
          </a:xfrm>
          <a:prstGeom prst="rect">
            <a:avLst/>
          </a:prstGeom>
        </p:spPr>
        <p:txBody>
          <a:bodyPr wrap="square">
            <a:spAutoFit/>
          </a:bodyPr>
          <a:lstStyle/>
          <a:p>
            <a:r>
              <a:rPr lang="en-US" sz="2800" dirty="0"/>
              <a:t>Is this association of the exposure with the disease a causal one, or could it have resulted from differences in the age distributions of the </a:t>
            </a:r>
            <a:r>
              <a:rPr lang="en-US" sz="2800" dirty="0" smtClean="0"/>
              <a:t>exposed and unexposed group </a:t>
            </a:r>
            <a:r>
              <a:rPr lang="en-US" sz="2800" b="1" dirty="0" smtClean="0">
                <a:solidFill>
                  <a:srgbClr val="FF0000"/>
                </a:solidFill>
              </a:rPr>
              <a:t>(Independent Variable)?</a:t>
            </a:r>
            <a:endParaRPr lang="en-US" sz="2800" b="1" dirty="0">
              <a:solidFill>
                <a:srgbClr val="FF0000"/>
              </a:solidFill>
            </a:endParaRPr>
          </a:p>
        </p:txBody>
      </p:sp>
    </p:spTree>
    <p:extLst>
      <p:ext uri="{BB962C8B-B14F-4D97-AF65-F5344CB8AC3E}">
        <p14:creationId xmlns:p14="http://schemas.microsoft.com/office/powerpoint/2010/main" val="3900345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2802903"/>
            <a:ext cx="3076074" cy="1325563"/>
          </a:xfrm>
        </p:spPr>
        <p:txBody>
          <a:bodyPr>
            <a:noAutofit/>
          </a:bodyPr>
          <a:lstStyle/>
          <a:p>
            <a:r>
              <a:rPr lang="en-US" sz="3200" dirty="0" smtClean="0">
                <a:latin typeface="+mn-lt"/>
              </a:rPr>
              <a:t>We did stratify the analysis by age group (we did two separate analysis for each age group). </a:t>
            </a:r>
            <a:br>
              <a:rPr lang="en-US" sz="3200" dirty="0" smtClean="0">
                <a:latin typeface="+mn-lt"/>
              </a:rPr>
            </a:br>
            <a:r>
              <a:rPr lang="en-US" sz="3200" dirty="0">
                <a:latin typeface="+mn-lt"/>
              </a:rPr>
              <a:t/>
            </a:r>
            <a:br>
              <a:rPr lang="en-US" sz="3200" dirty="0">
                <a:latin typeface="+mn-lt"/>
              </a:rPr>
            </a:br>
            <a:r>
              <a:rPr lang="en-US" sz="3200" b="1" dirty="0" smtClean="0">
                <a:solidFill>
                  <a:srgbClr val="FF0000"/>
                </a:solidFill>
                <a:latin typeface="+mn-lt"/>
              </a:rPr>
              <a:t>What Happen to the RR ??</a:t>
            </a: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RR= 1 is there an association? </a:t>
            </a:r>
            <a:endParaRPr lang="en-US" sz="3200" dirty="0">
              <a:latin typeface="+mn-lt"/>
            </a:endParaRPr>
          </a:p>
        </p:txBody>
      </p:sp>
      <p:pic>
        <p:nvPicPr>
          <p:cNvPr id="4" name="Content Placeholder 3"/>
          <p:cNvPicPr>
            <a:picLocks noGrp="1" noChangeAspect="1"/>
          </p:cNvPicPr>
          <p:nvPr>
            <p:ph idx="1"/>
          </p:nvPr>
        </p:nvPicPr>
        <p:blipFill>
          <a:blip r:embed="rId2"/>
          <a:stretch>
            <a:fillRect/>
          </a:stretch>
        </p:blipFill>
        <p:spPr>
          <a:xfrm>
            <a:off x="4138864" y="1027906"/>
            <a:ext cx="7619999" cy="5334846"/>
          </a:xfrm>
          <a:prstGeom prst="rect">
            <a:avLst/>
          </a:prstGeom>
        </p:spPr>
      </p:pic>
    </p:spTree>
    <p:extLst>
      <p:ext uri="{BB962C8B-B14F-4D97-AF65-F5344CB8AC3E}">
        <p14:creationId xmlns:p14="http://schemas.microsoft.com/office/powerpoint/2010/main" val="205702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28778" y="365125"/>
            <a:ext cx="10134444" cy="6260264"/>
          </a:xfrm>
          <a:prstGeom prst="rect">
            <a:avLst/>
          </a:prstGeom>
        </p:spPr>
      </p:pic>
    </p:spTree>
    <p:extLst>
      <p:ext uri="{BB962C8B-B14F-4D97-AF65-F5344CB8AC3E}">
        <p14:creationId xmlns:p14="http://schemas.microsoft.com/office/powerpoint/2010/main" val="1343189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INTERACTION</a:t>
            </a:r>
            <a:endParaRPr lang="en-US" b="1" dirty="0">
              <a:solidFill>
                <a:srgbClr val="00B050"/>
              </a:solidFill>
            </a:endParaRPr>
          </a:p>
        </p:txBody>
      </p:sp>
      <p:sp>
        <p:nvSpPr>
          <p:cNvPr id="3" name="Content Placeholder 2"/>
          <p:cNvSpPr>
            <a:spLocks noGrp="1"/>
          </p:cNvSpPr>
          <p:nvPr>
            <p:ph idx="1"/>
          </p:nvPr>
        </p:nvSpPr>
        <p:spPr/>
        <p:txBody>
          <a:bodyPr>
            <a:normAutofit/>
          </a:bodyPr>
          <a:lstStyle/>
          <a:p>
            <a:r>
              <a:rPr lang="en-US" sz="3200" dirty="0" smtClean="0"/>
              <a:t>In this section, we ask the question:</a:t>
            </a:r>
            <a:r>
              <a:rPr lang="en-US" sz="3200" dirty="0" smtClean="0">
                <a:solidFill>
                  <a:srgbClr val="0070C0"/>
                </a:solidFill>
              </a:rPr>
              <a:t> How do multiple factors interact in causing a disease?</a:t>
            </a:r>
          </a:p>
          <a:p>
            <a:endParaRPr lang="en-US" sz="3200" dirty="0">
              <a:solidFill>
                <a:srgbClr val="0070C0"/>
              </a:solidFill>
            </a:endParaRPr>
          </a:p>
          <a:p>
            <a:r>
              <a:rPr lang="en-US" sz="3200" b="1" dirty="0" smtClean="0">
                <a:solidFill>
                  <a:srgbClr val="7030A0"/>
                </a:solidFill>
              </a:rPr>
              <a:t>What do we mean by interaction? </a:t>
            </a:r>
            <a:r>
              <a:rPr lang="en-US" sz="3200" dirty="0" err="1" smtClean="0"/>
              <a:t>MacMahon</a:t>
            </a:r>
            <a:r>
              <a:rPr lang="en-US" sz="3200" dirty="0" smtClean="0"/>
              <a:t> defined interaction as follows: “When the incidence rate of disease in the presence of two or more risk factors differs from the incidence rate expected to result from their individual effects.”</a:t>
            </a:r>
            <a:endParaRPr lang="en-US" sz="3200" dirty="0">
              <a:solidFill>
                <a:srgbClr val="0070C0"/>
              </a:solidFill>
            </a:endParaRPr>
          </a:p>
        </p:txBody>
      </p:sp>
    </p:spTree>
    <p:extLst>
      <p:ext uri="{BB962C8B-B14F-4D97-AF65-F5344CB8AC3E}">
        <p14:creationId xmlns:p14="http://schemas.microsoft.com/office/powerpoint/2010/main" val="3578722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4189"/>
            <a:ext cx="10515600" cy="5342774"/>
          </a:xfrm>
        </p:spPr>
        <p:txBody>
          <a:bodyPr/>
          <a:lstStyle/>
          <a:p>
            <a:r>
              <a:rPr lang="en-US" b="1" dirty="0" smtClean="0">
                <a:solidFill>
                  <a:srgbClr val="00B050"/>
                </a:solidFill>
              </a:rPr>
              <a:t>Positive  interaction (synergism):  </a:t>
            </a:r>
            <a:r>
              <a:rPr lang="en-US" dirty="0" smtClean="0"/>
              <a:t>The effect can be greater than what we would expect.</a:t>
            </a:r>
          </a:p>
          <a:p>
            <a:endParaRPr lang="en-US" dirty="0" smtClean="0"/>
          </a:p>
          <a:p>
            <a:r>
              <a:rPr lang="en-US" b="1" dirty="0" smtClean="0">
                <a:solidFill>
                  <a:srgbClr val="00B050"/>
                </a:solidFill>
              </a:rPr>
              <a:t>Negative interaction, (antagonism): </a:t>
            </a:r>
            <a:r>
              <a:rPr lang="en-US" dirty="0" smtClean="0"/>
              <a:t>Less than what we would expect (antagonism).</a:t>
            </a:r>
            <a:endParaRPr lang="en-US" dirty="0"/>
          </a:p>
        </p:txBody>
      </p:sp>
      <p:pic>
        <p:nvPicPr>
          <p:cNvPr id="4" name="Picture 3"/>
          <p:cNvPicPr>
            <a:picLocks noChangeAspect="1"/>
          </p:cNvPicPr>
          <p:nvPr/>
        </p:nvPicPr>
        <p:blipFill>
          <a:blip r:embed="rId2"/>
          <a:stretch>
            <a:fillRect/>
          </a:stretch>
        </p:blipFill>
        <p:spPr>
          <a:xfrm>
            <a:off x="3975435" y="2992229"/>
            <a:ext cx="6259428" cy="3748378"/>
          </a:xfrm>
          <a:prstGeom prst="rect">
            <a:avLst/>
          </a:prstGeom>
        </p:spPr>
      </p:pic>
    </p:spTree>
    <p:extLst>
      <p:ext uri="{BB962C8B-B14F-4D97-AF65-F5344CB8AC3E}">
        <p14:creationId xmlns:p14="http://schemas.microsoft.com/office/powerpoint/2010/main" val="298130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4379" b="17861"/>
          <a:stretch/>
        </p:blipFill>
        <p:spPr>
          <a:xfrm>
            <a:off x="1395320" y="365125"/>
            <a:ext cx="9401359" cy="6180054"/>
          </a:xfrm>
          <a:prstGeom prst="rect">
            <a:avLst/>
          </a:prstGeom>
        </p:spPr>
      </p:pic>
    </p:spTree>
    <p:extLst>
      <p:ext uri="{BB962C8B-B14F-4D97-AF65-F5344CB8AC3E}">
        <p14:creationId xmlns:p14="http://schemas.microsoft.com/office/powerpoint/2010/main" val="4088607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4379" b="17861"/>
          <a:stretch/>
        </p:blipFill>
        <p:spPr>
          <a:xfrm>
            <a:off x="3632312" y="753330"/>
            <a:ext cx="7885920" cy="561538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65220" y="385011"/>
                <a:ext cx="3112169" cy="4832092"/>
              </a:xfrm>
              <a:prstGeom prst="rect">
                <a:avLst/>
              </a:prstGeom>
              <a:noFill/>
            </p:spPr>
            <p:txBody>
              <a:bodyPr wrap="square" rtlCol="0">
                <a:spAutoFit/>
              </a:bodyPr>
              <a:lstStyle/>
              <a:p>
                <a:r>
                  <a:rPr lang="en-US" sz="2800" dirty="0" smtClean="0"/>
                  <a:t>In A-Bomb Workers: we can see the incidence rate of lung cancer for smoking exposure only = 9.7 , &amp; from radiation only =6.2. </a:t>
                </a:r>
              </a:p>
              <a:p>
                <a:endParaRPr lang="en-US" sz="2800" dirty="0" smtClean="0"/>
              </a:p>
              <a:p>
                <a:r>
                  <a:rPr lang="en-US" sz="2800" dirty="0" smtClean="0"/>
                  <a:t>From both exposure = 14.2 </a:t>
                </a:r>
                <a14:m>
                  <m:oMath xmlns:m="http://schemas.openxmlformats.org/officeDocument/2006/math">
                    <m:r>
                      <a:rPr lang="en-US" sz="2800" i="1" smtClean="0">
                        <a:ea typeface="Cambria Math" panose="02040503050406030204" pitchFamily="18" charset="0"/>
                      </a:rPr>
                      <m:t>~</m:t>
                    </m:r>
                    <m:r>
                      <a:rPr lang="en-US" sz="2800" b="0" i="1" smtClean="0">
                        <a:ea typeface="Cambria Math" panose="02040503050406030204" pitchFamily="18" charset="0"/>
                      </a:rPr>
                      <m:t> </m:t>
                    </m:r>
                  </m:oMath>
                </a14:m>
                <a:r>
                  <a:rPr lang="en-US" sz="2800" dirty="0" smtClean="0"/>
                  <a:t>(9.7 + 6.2 = 15.1)</a:t>
                </a:r>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465220" y="385011"/>
                <a:ext cx="3112169" cy="4832092"/>
              </a:xfrm>
              <a:prstGeom prst="rect">
                <a:avLst/>
              </a:prstGeom>
              <a:blipFill>
                <a:blip r:embed="rId3"/>
                <a:stretch>
                  <a:fillRect l="-3914" t="-1135" r="-6262" b="-2648"/>
                </a:stretch>
              </a:blipFill>
            </p:spPr>
            <p:txBody>
              <a:bodyPr/>
              <a:lstStyle/>
              <a:p>
                <a:r>
                  <a:rPr lang="en-US">
                    <a:noFill/>
                  </a:rPr>
                  <a:t> </a:t>
                </a:r>
              </a:p>
            </p:txBody>
          </p:sp>
        </mc:Fallback>
      </mc:AlternateContent>
      <p:cxnSp>
        <p:nvCxnSpPr>
          <p:cNvPr id="7" name="Straight Arrow Connector 6"/>
          <p:cNvCxnSpPr/>
          <p:nvPr/>
        </p:nvCxnSpPr>
        <p:spPr>
          <a:xfrm flipH="1">
            <a:off x="9520990" y="4395537"/>
            <a:ext cx="721894" cy="33688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090485" y="4563979"/>
            <a:ext cx="898357" cy="513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5220" y="5647990"/>
            <a:ext cx="3416970" cy="1077218"/>
          </a:xfrm>
          <a:prstGeom prst="rect">
            <a:avLst/>
          </a:prstGeom>
          <a:noFill/>
        </p:spPr>
        <p:txBody>
          <a:bodyPr wrap="square" rtlCol="0">
            <a:spAutoFit/>
          </a:bodyPr>
          <a:lstStyle/>
          <a:p>
            <a:r>
              <a:rPr lang="en-US" sz="3200" b="1" dirty="0" smtClean="0">
                <a:solidFill>
                  <a:srgbClr val="00B050"/>
                </a:solidFill>
              </a:rPr>
              <a:t>Additive model of interaction</a:t>
            </a:r>
            <a:endParaRPr lang="en-US" sz="3200" b="1" dirty="0">
              <a:solidFill>
                <a:srgbClr val="00B050"/>
              </a:solidFill>
            </a:endParaRPr>
          </a:p>
        </p:txBody>
      </p:sp>
    </p:spTree>
    <p:extLst>
      <p:ext uri="{BB962C8B-B14F-4D97-AF65-F5344CB8AC3E}">
        <p14:creationId xmlns:p14="http://schemas.microsoft.com/office/powerpoint/2010/main" val="685376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57186" y="365126"/>
            <a:ext cx="7481888" cy="613734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52926" y="365124"/>
                <a:ext cx="3850106" cy="4401205"/>
              </a:xfrm>
              <a:prstGeom prst="rect">
                <a:avLst/>
              </a:prstGeom>
            </p:spPr>
            <p:txBody>
              <a:bodyPr wrap="square">
                <a:spAutoFit/>
              </a:bodyPr>
              <a:lstStyle/>
              <a:p>
                <a:pPr lvl="0"/>
                <a:r>
                  <a:rPr lang="en-US" sz="2800" dirty="0">
                    <a:solidFill>
                      <a:prstClr val="black"/>
                    </a:solidFill>
                  </a:rPr>
                  <a:t>In Uranium Workers: we can see the incidence rate of lung cancer for smoking exposure only = 7.7 , &amp; from radiation only =8.7. </a:t>
                </a:r>
                <a:endParaRPr lang="en-US" sz="2800" dirty="0" smtClean="0">
                  <a:solidFill>
                    <a:prstClr val="black"/>
                  </a:solidFill>
                </a:endParaRPr>
              </a:p>
              <a:p>
                <a:pPr lvl="0"/>
                <a:endParaRPr lang="en-US" sz="2800" dirty="0">
                  <a:solidFill>
                    <a:prstClr val="black"/>
                  </a:solidFill>
                </a:endParaRPr>
              </a:p>
              <a:p>
                <a:pPr lvl="0"/>
                <a:r>
                  <a:rPr lang="en-US" sz="2800" dirty="0">
                    <a:solidFill>
                      <a:prstClr val="black"/>
                    </a:solidFill>
                  </a:rPr>
                  <a:t>F</a:t>
                </a:r>
                <a:r>
                  <a:rPr lang="en-US" sz="2800" dirty="0" smtClean="0">
                    <a:solidFill>
                      <a:prstClr val="black"/>
                    </a:solidFill>
                  </a:rPr>
                  <a:t>rom </a:t>
                </a:r>
                <a:r>
                  <a:rPr lang="en-US" sz="2800" dirty="0">
                    <a:solidFill>
                      <a:prstClr val="black"/>
                    </a:solidFill>
                  </a:rPr>
                  <a:t>both exposure = 146.8 </a:t>
                </a:r>
                <a14:m>
                  <m:oMath xmlns:m="http://schemas.openxmlformats.org/officeDocument/2006/math">
                    <m:r>
                      <a:rPr lang="en-US" sz="2800" i="1">
                        <a:solidFill>
                          <a:prstClr val="black"/>
                        </a:solidFill>
                        <a:latin typeface="Cambria Math" panose="02040503050406030204" pitchFamily="18" charset="0"/>
                        <a:ea typeface="Cambria Math" panose="02040503050406030204" pitchFamily="18" charset="0"/>
                      </a:rPr>
                      <m:t>~ </m:t>
                    </m:r>
                  </m:oMath>
                </a14:m>
                <a:r>
                  <a:rPr lang="en-US" sz="2800" dirty="0">
                    <a:solidFill>
                      <a:prstClr val="black"/>
                    </a:solidFill>
                  </a:rPr>
                  <a:t>(7.7 * 18.2 = 140.14)</a:t>
                </a:r>
                <a:endParaRPr lang="en-US" sz="2800" dirty="0">
                  <a:solidFill>
                    <a:prstClr val="black"/>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352926" y="365124"/>
                <a:ext cx="3850106" cy="4401205"/>
              </a:xfrm>
              <a:prstGeom prst="rect">
                <a:avLst/>
              </a:prstGeom>
              <a:blipFill>
                <a:blip r:embed="rId3"/>
                <a:stretch>
                  <a:fillRect l="-3328" t="-1385" r="-2694" b="-3047"/>
                </a:stretch>
              </a:blipFill>
            </p:spPr>
            <p:txBody>
              <a:bodyPr/>
              <a:lstStyle/>
              <a:p>
                <a:r>
                  <a:rPr lang="en-US">
                    <a:noFill/>
                  </a:rPr>
                  <a:t> </a:t>
                </a:r>
              </a:p>
            </p:txBody>
          </p:sp>
        </mc:Fallback>
      </mc:AlternateContent>
      <p:sp>
        <p:nvSpPr>
          <p:cNvPr id="6" name="Rectangle 5"/>
          <p:cNvSpPr/>
          <p:nvPr/>
        </p:nvSpPr>
        <p:spPr>
          <a:xfrm>
            <a:off x="352926" y="5124527"/>
            <a:ext cx="3705727" cy="1077218"/>
          </a:xfrm>
          <a:prstGeom prst="rect">
            <a:avLst/>
          </a:prstGeom>
        </p:spPr>
        <p:txBody>
          <a:bodyPr wrap="square">
            <a:spAutoFit/>
          </a:bodyPr>
          <a:lstStyle/>
          <a:p>
            <a:pPr lvl="0"/>
            <a:r>
              <a:rPr lang="en-US" sz="3200" b="1" dirty="0">
                <a:solidFill>
                  <a:srgbClr val="00B050"/>
                </a:solidFill>
              </a:rPr>
              <a:t>Multiplicative model of interaction</a:t>
            </a:r>
            <a:endParaRPr lang="en-US" sz="3200" b="1" dirty="0">
              <a:solidFill>
                <a:srgbClr val="00B050"/>
              </a:solidFill>
            </a:endParaRPr>
          </a:p>
        </p:txBody>
      </p:sp>
    </p:spTree>
    <p:extLst>
      <p:ext uri="{BB962C8B-B14F-4D97-AF65-F5344CB8AC3E}">
        <p14:creationId xmlns:p14="http://schemas.microsoft.com/office/powerpoint/2010/main" val="282887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Directed a cyclic graph (DAG)</a:t>
            </a:r>
            <a:endParaRPr lang="en-US" b="1" dirty="0">
              <a:solidFill>
                <a:srgbClr val="C00000"/>
              </a:solidFill>
            </a:endParaRPr>
          </a:p>
        </p:txBody>
      </p:sp>
      <p:sp>
        <p:nvSpPr>
          <p:cNvPr id="3" name="Content Placeholder 2"/>
          <p:cNvSpPr>
            <a:spLocks noGrp="1"/>
          </p:cNvSpPr>
          <p:nvPr>
            <p:ph idx="1"/>
          </p:nvPr>
        </p:nvSpPr>
        <p:spPr>
          <a:xfrm>
            <a:off x="561474" y="1690688"/>
            <a:ext cx="6063915" cy="4950744"/>
          </a:xfrm>
        </p:spPr>
        <p:txBody>
          <a:bodyPr>
            <a:normAutofit fontScale="92500" lnSpcReduction="20000"/>
          </a:bodyPr>
          <a:lstStyle/>
          <a:p>
            <a:r>
              <a:rPr lang="en-US" b="1" dirty="0">
                <a:solidFill>
                  <a:srgbClr val="00B050"/>
                </a:solidFill>
              </a:rPr>
              <a:t>Directed acyclic graphs (DAGs) </a:t>
            </a:r>
            <a:r>
              <a:rPr lang="en-US" dirty="0"/>
              <a:t>are visual representations of causal assumptions that are increasingly used in modern epidemiology</a:t>
            </a:r>
            <a:r>
              <a:rPr lang="en-US" dirty="0" smtClean="0"/>
              <a:t>.</a:t>
            </a:r>
          </a:p>
          <a:p>
            <a:endParaRPr lang="en-US" dirty="0"/>
          </a:p>
          <a:p>
            <a:r>
              <a:rPr lang="en-US" dirty="0"/>
              <a:t>A graph is called directed if all variables in the graph are connected by arrows</a:t>
            </a:r>
            <a:r>
              <a:rPr lang="en-US" dirty="0" smtClean="0"/>
              <a:t>.</a:t>
            </a:r>
          </a:p>
          <a:p>
            <a:endParaRPr lang="en-US" dirty="0" smtClean="0"/>
          </a:p>
          <a:p>
            <a:r>
              <a:rPr lang="en-US" dirty="0"/>
              <a:t>A cause is a factor that produces an effect on another factor</a:t>
            </a:r>
            <a:r>
              <a:rPr lang="en-US" dirty="0" smtClean="0"/>
              <a:t>.</a:t>
            </a:r>
          </a:p>
          <a:p>
            <a:endParaRPr lang="en-US" dirty="0" smtClean="0"/>
          </a:p>
          <a:p>
            <a:r>
              <a:rPr lang="en-US" dirty="0"/>
              <a:t>An arrow reflects a causal pathway: one factor causes the other and not the other way around.</a:t>
            </a: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177820187"/>
              </p:ext>
            </p:extLst>
          </p:nvPr>
        </p:nvGraphicFramePr>
        <p:xfrm>
          <a:off x="6898105" y="1537814"/>
          <a:ext cx="4866105" cy="3900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440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Question</a:t>
            </a:r>
            <a:endParaRPr lang="en-US" b="1" dirty="0">
              <a:solidFill>
                <a:schemeClr val="accent2">
                  <a:lumMod val="75000"/>
                </a:schemeClr>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655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DAG. Continue …</a:t>
            </a:r>
            <a:endParaRPr lang="en-US" b="1" dirty="0">
              <a:solidFill>
                <a:srgbClr val="C00000"/>
              </a:solidFill>
            </a:endParaRPr>
          </a:p>
        </p:txBody>
      </p:sp>
      <p:sp>
        <p:nvSpPr>
          <p:cNvPr id="3" name="Content Placeholder 2"/>
          <p:cNvSpPr>
            <a:spLocks noGrp="1"/>
          </p:cNvSpPr>
          <p:nvPr>
            <p:ph idx="1"/>
          </p:nvPr>
        </p:nvSpPr>
        <p:spPr>
          <a:xfrm>
            <a:off x="838200" y="1825625"/>
            <a:ext cx="4888832" cy="4351338"/>
          </a:xfrm>
        </p:spPr>
        <p:txBody>
          <a:bodyPr/>
          <a:lstStyle/>
          <a:p>
            <a:r>
              <a:rPr lang="en-US" dirty="0" smtClean="0"/>
              <a:t>A </a:t>
            </a:r>
            <a:r>
              <a:rPr lang="en-US" i="1" dirty="0" smtClean="0"/>
              <a:t>path</a:t>
            </a:r>
            <a:r>
              <a:rPr lang="en-US" dirty="0" smtClean="0"/>
              <a:t> in a DAG is a sequence of arrows connecting the exposure and outcome studied, irrespective of the direction of the arrows.</a:t>
            </a:r>
          </a:p>
          <a:p>
            <a:endParaRPr lang="en-US" dirty="0" smtClean="0"/>
          </a:p>
          <a:p>
            <a:r>
              <a:rPr lang="en-US" dirty="0" smtClean="0"/>
              <a:t>A </a:t>
            </a:r>
            <a:r>
              <a:rPr lang="en-US" i="1" dirty="0" smtClean="0"/>
              <a:t>directed path</a:t>
            </a:r>
            <a:r>
              <a:rPr lang="en-US" dirty="0" smtClean="0"/>
              <a:t> is a sequence of arrows in which every arrow points in the same direction. </a:t>
            </a:r>
          </a:p>
          <a:p>
            <a:endParaRPr lang="en-US" dirty="0"/>
          </a:p>
        </p:txBody>
      </p:sp>
      <p:pic>
        <p:nvPicPr>
          <p:cNvPr id="4" name="Picture 3"/>
          <p:cNvPicPr>
            <a:picLocks noChangeAspect="1"/>
          </p:cNvPicPr>
          <p:nvPr/>
        </p:nvPicPr>
        <p:blipFill>
          <a:blip r:embed="rId2"/>
          <a:stretch>
            <a:fillRect/>
          </a:stretch>
        </p:blipFill>
        <p:spPr>
          <a:xfrm>
            <a:off x="5727032" y="930441"/>
            <a:ext cx="6326434" cy="5053263"/>
          </a:xfrm>
          <a:prstGeom prst="rect">
            <a:avLst/>
          </a:prstGeom>
        </p:spPr>
      </p:pic>
    </p:spTree>
    <p:extLst>
      <p:ext uri="{BB962C8B-B14F-4D97-AF65-F5344CB8AC3E}">
        <p14:creationId xmlns:p14="http://schemas.microsoft.com/office/powerpoint/2010/main" val="285069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3347"/>
            <a:ext cx="10515600" cy="6047874"/>
          </a:xfrm>
        </p:spPr>
        <p:txBody>
          <a:bodyPr>
            <a:normAutofit/>
          </a:bodyPr>
          <a:lstStyle/>
          <a:p>
            <a:r>
              <a:rPr lang="en-US" dirty="0" smtClean="0">
                <a:solidFill>
                  <a:srgbClr val="0070C0"/>
                </a:solidFill>
              </a:rPr>
              <a:t>Conceptually, a two-step process is followed in carrying out studies and evaluating evidence:</a:t>
            </a:r>
          </a:p>
          <a:p>
            <a:endParaRPr lang="en-US" dirty="0" smtClean="0"/>
          </a:p>
          <a:p>
            <a:pPr marL="514350" indent="-514350">
              <a:buAutoNum type="arabicPeriod"/>
            </a:pPr>
            <a:r>
              <a:rPr lang="en-US" dirty="0" smtClean="0"/>
              <a:t>We determine whether there is an association or correlation between an exposure or characteristic and the risk of a disease. To do so, we use: </a:t>
            </a:r>
          </a:p>
          <a:p>
            <a:pPr marL="1428750" lvl="2" indent="-514350">
              <a:buAutoNum type="arabicPeriod"/>
            </a:pPr>
            <a:r>
              <a:rPr lang="en-US" sz="2800" dirty="0" smtClean="0"/>
              <a:t>Studies of group characteristics: ecologic studies</a:t>
            </a:r>
          </a:p>
          <a:p>
            <a:pPr marL="1428750" lvl="2" indent="-514350">
              <a:buAutoNum type="arabicPeriod"/>
            </a:pPr>
            <a:r>
              <a:rPr lang="en-US" sz="2800" dirty="0" smtClean="0"/>
              <a:t>Studies of individual characteristics: cohort, case-control, and other types of studies </a:t>
            </a:r>
          </a:p>
          <a:p>
            <a:pPr marL="1428750" lvl="2" indent="-514350">
              <a:buAutoNum type="arabicPeriod"/>
            </a:pPr>
            <a:endParaRPr lang="en-US" sz="2800" dirty="0" smtClean="0"/>
          </a:p>
          <a:p>
            <a:pPr marL="514350" indent="-514350">
              <a:buAutoNum type="arabicPeriod"/>
            </a:pPr>
            <a:r>
              <a:rPr lang="en-US" dirty="0" smtClean="0"/>
              <a:t>If an association is demonstrated, we determine whether the observed association is likely to be a causal one.</a:t>
            </a:r>
            <a:endParaRPr lang="en-US" dirty="0"/>
          </a:p>
        </p:txBody>
      </p:sp>
    </p:spTree>
    <p:extLst>
      <p:ext uri="{BB962C8B-B14F-4D97-AF65-F5344CB8AC3E}">
        <p14:creationId xmlns:p14="http://schemas.microsoft.com/office/powerpoint/2010/main" val="413331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Types of Associations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3200" dirty="0" smtClean="0"/>
              <a:t>Is it a true (real) association or a false (spurious/</a:t>
            </a:r>
            <a:r>
              <a:rPr lang="en-US" sz="3200" dirty="0" err="1" smtClean="0"/>
              <a:t>artifactual</a:t>
            </a:r>
            <a:r>
              <a:rPr lang="en-US" sz="3200" dirty="0" smtClean="0"/>
              <a:t>) one?</a:t>
            </a:r>
          </a:p>
          <a:p>
            <a:endParaRPr lang="en-US" sz="3200" dirty="0"/>
          </a:p>
          <a:p>
            <a:endParaRPr lang="en-US" sz="3200" dirty="0"/>
          </a:p>
        </p:txBody>
      </p:sp>
      <p:pic>
        <p:nvPicPr>
          <p:cNvPr id="4" name="Picture 3"/>
          <p:cNvPicPr>
            <a:picLocks noChangeAspect="1"/>
          </p:cNvPicPr>
          <p:nvPr/>
        </p:nvPicPr>
        <p:blipFill>
          <a:blip r:embed="rId2"/>
          <a:stretch>
            <a:fillRect/>
          </a:stretch>
        </p:blipFill>
        <p:spPr>
          <a:xfrm>
            <a:off x="1804737" y="3225508"/>
            <a:ext cx="8582526" cy="2148598"/>
          </a:xfrm>
          <a:prstGeom prst="rect">
            <a:avLst/>
          </a:prstGeom>
        </p:spPr>
      </p:pic>
    </p:spTree>
    <p:extLst>
      <p:ext uri="{BB962C8B-B14F-4D97-AF65-F5344CB8AC3E}">
        <p14:creationId xmlns:p14="http://schemas.microsoft.com/office/powerpoint/2010/main" val="410998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974" y="878305"/>
            <a:ext cx="9167519" cy="529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93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1707</Words>
  <Application>Microsoft Office PowerPoint</Application>
  <PresentationFormat>Widescreen</PresentationFormat>
  <Paragraphs>159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Cambria Math</vt:lpstr>
      <vt:lpstr>Office Theme</vt:lpstr>
      <vt:lpstr>Association Vs Causation</vt:lpstr>
      <vt:lpstr>Cause and Effect</vt:lpstr>
      <vt:lpstr>Approaches to etiology in human  populations</vt:lpstr>
      <vt:lpstr>PowerPoint Presentation</vt:lpstr>
      <vt:lpstr>Directed a cyclic graph (DAG)</vt:lpstr>
      <vt:lpstr>DAG. Continue …</vt:lpstr>
      <vt:lpstr>PowerPoint Presentation</vt:lpstr>
      <vt:lpstr>Types of Associations</vt:lpstr>
      <vt:lpstr>PowerPoint Presentation</vt:lpstr>
      <vt:lpstr>Coffee consumption and pancreatic cancer</vt:lpstr>
      <vt:lpstr>PowerPoint Presentation</vt:lpstr>
      <vt:lpstr>When to suspect a spurious relationship?</vt:lpstr>
      <vt:lpstr>Types of Causal Relationships</vt:lpstr>
      <vt:lpstr>PowerPoint Presentation</vt:lpstr>
      <vt:lpstr>NECESSARY AND SUFFICIENT</vt:lpstr>
      <vt:lpstr>NECESSARY BUT NOT SUFFICIENT</vt:lpstr>
      <vt:lpstr>SUFFICIENT BUT NOT NECESSARY</vt:lpstr>
      <vt:lpstr>NEITHER SUFFICIENT NOR NECESSARY</vt:lpstr>
      <vt:lpstr>Rothman’s Pie Chart</vt:lpstr>
      <vt:lpstr>Evidence for a Causal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Threats: Bias, Confounding, and Interaction</vt:lpstr>
      <vt:lpstr>Bias</vt:lpstr>
      <vt:lpstr>SELECTION BIAS</vt:lpstr>
      <vt:lpstr>Types of selection bias</vt:lpstr>
      <vt:lpstr>INFORMATION BIAS</vt:lpstr>
      <vt:lpstr>PowerPoint Presentation</vt:lpstr>
      <vt:lpstr>Approaches to handle Bias</vt:lpstr>
      <vt:lpstr>Confounding</vt:lpstr>
      <vt:lpstr>PowerPoint Presentation</vt:lpstr>
      <vt:lpstr>Coffee consumption and pancreatic cancer</vt:lpstr>
      <vt:lpstr>Is there an association between exposure and the disease?  RR= 1.95 &gt; 1 ???</vt:lpstr>
      <vt:lpstr>Wait …..</vt:lpstr>
      <vt:lpstr>PowerPoint Presentation</vt:lpstr>
      <vt:lpstr>We did stratify the analysis by age group (we did two separate analysis for each age group).   What Happen to the RR ??  RR= 1 is there an association? </vt:lpstr>
      <vt:lpstr>PowerPoint Presentation</vt:lpstr>
      <vt:lpstr>INTERACTION</vt:lpstr>
      <vt:lpstr>PowerPoint Presentation</vt:lpstr>
      <vt:lpstr>PowerPoint Presentation</vt:lpstr>
      <vt:lpstr>PowerPoint Presentation</vt:lpstr>
      <vt:lpstr>PowerPoint Presentation</vt:lpstr>
      <vt:lpstr>Question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Vs Causation</dc:title>
  <dc:creator>Ola Soudah</dc:creator>
  <cp:lastModifiedBy>Ola Soudah</cp:lastModifiedBy>
  <cp:revision>31</cp:revision>
  <dcterms:created xsi:type="dcterms:W3CDTF">2022-07-24T19:46:42Z</dcterms:created>
  <dcterms:modified xsi:type="dcterms:W3CDTF">2022-07-24T23:25:34Z</dcterms:modified>
</cp:coreProperties>
</file>