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4" r:id="rId4"/>
    <p:sldId id="258" r:id="rId5"/>
    <p:sldId id="286" r:id="rId6"/>
    <p:sldId id="262" r:id="rId7"/>
    <p:sldId id="264" r:id="rId8"/>
    <p:sldId id="263" r:id="rId9"/>
    <p:sldId id="285" r:id="rId10"/>
    <p:sldId id="259" r:id="rId11"/>
    <p:sldId id="266" r:id="rId12"/>
    <p:sldId id="267" r:id="rId13"/>
    <p:sldId id="265" r:id="rId14"/>
    <p:sldId id="288" r:id="rId15"/>
    <p:sldId id="289" r:id="rId16"/>
    <p:sldId id="287" r:id="rId17"/>
    <p:sldId id="275" r:id="rId18"/>
    <p:sldId id="260" r:id="rId19"/>
    <p:sldId id="268" r:id="rId20"/>
    <p:sldId id="269" r:id="rId21"/>
    <p:sldId id="310" r:id="rId22"/>
    <p:sldId id="270" r:id="rId23"/>
    <p:sldId id="311" r:id="rId24"/>
    <p:sldId id="312" r:id="rId25"/>
    <p:sldId id="31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4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348322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63DF6-FF18-4CAD-A60C-CBC844D13A51}"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16427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420326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291007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333663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763DF6-FF18-4CAD-A60C-CBC844D13A51}"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424103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763DF6-FF18-4CAD-A60C-CBC844D13A51}"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416920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77451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65798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193494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63DF6-FF18-4CAD-A60C-CBC844D13A51}"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293141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763DF6-FF18-4CAD-A60C-CBC844D13A51}"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73668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63DF6-FF18-4CAD-A60C-CBC844D13A51}"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416376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763DF6-FF18-4CAD-A60C-CBC844D13A51}"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154982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63DF6-FF18-4CAD-A60C-CBC844D13A51}"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12845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63DF6-FF18-4CAD-A60C-CBC844D13A51}"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171001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63DF6-FF18-4CAD-A60C-CBC844D13A51}"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8E6C1F9C-424B-4BBF-9D6C-E9C6A66A6380}" type="slidenum">
              <a:rPr lang="en-US" smtClean="0"/>
              <a:t>‹#›</a:t>
            </a:fld>
            <a:endParaRPr lang="en-US"/>
          </a:p>
        </p:txBody>
      </p:sp>
    </p:spTree>
    <p:extLst>
      <p:ext uri="{BB962C8B-B14F-4D97-AF65-F5344CB8AC3E}">
        <p14:creationId xmlns:p14="http://schemas.microsoft.com/office/powerpoint/2010/main" val="32326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6763DF6-FF18-4CAD-A60C-CBC844D13A51}" type="datetimeFigureOut">
              <a:rPr lang="en-US" smtClean="0"/>
              <a:t>7/25/2022</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8E6C1F9C-424B-4BBF-9D6C-E9C6A66A6380}" type="slidenum">
              <a:rPr lang="en-US" smtClean="0"/>
              <a:t>‹#›</a:t>
            </a:fld>
            <a:endParaRPr lang="en-US"/>
          </a:p>
        </p:txBody>
      </p:sp>
    </p:spTree>
    <p:extLst>
      <p:ext uri="{BB962C8B-B14F-4D97-AF65-F5344CB8AC3E}">
        <p14:creationId xmlns:p14="http://schemas.microsoft.com/office/powerpoint/2010/main" val="3298178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E763-0ED6-24B4-7707-B7E3BD8DDC89}"/>
              </a:ext>
            </a:extLst>
          </p:cNvPr>
          <p:cNvSpPr>
            <a:spLocks noGrp="1"/>
          </p:cNvSpPr>
          <p:nvPr>
            <p:ph type="ctrTitle"/>
          </p:nvPr>
        </p:nvSpPr>
        <p:spPr/>
        <p:txBody>
          <a:bodyPr/>
          <a:lstStyle/>
          <a:p>
            <a:r>
              <a:rPr lang="en-US" b="1" dirty="0"/>
              <a:t>Observational Studies</a:t>
            </a:r>
          </a:p>
        </p:txBody>
      </p:sp>
      <p:sp>
        <p:nvSpPr>
          <p:cNvPr id="3" name="Subtitle 2">
            <a:extLst>
              <a:ext uri="{FF2B5EF4-FFF2-40B4-BE49-F238E27FC236}">
                <a16:creationId xmlns:a16="http://schemas.microsoft.com/office/drawing/2014/main" id="{668DD6D5-FB95-FB13-B607-429BEB1F42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01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1601-2F10-8A17-0DBE-DE720CC7F012}"/>
              </a:ext>
            </a:extLst>
          </p:cNvPr>
          <p:cNvSpPr>
            <a:spLocks noGrp="1"/>
          </p:cNvSpPr>
          <p:nvPr>
            <p:ph type="title"/>
          </p:nvPr>
        </p:nvSpPr>
        <p:spPr/>
        <p:txBody>
          <a:bodyPr/>
          <a:lstStyle/>
          <a:p>
            <a:r>
              <a:rPr lang="en-US" b="1" dirty="0"/>
              <a:t>Ecologic Studies</a:t>
            </a:r>
          </a:p>
        </p:txBody>
      </p:sp>
      <p:sp>
        <p:nvSpPr>
          <p:cNvPr id="3" name="Content Placeholder 2">
            <a:extLst>
              <a:ext uri="{FF2B5EF4-FFF2-40B4-BE49-F238E27FC236}">
                <a16:creationId xmlns:a16="http://schemas.microsoft.com/office/drawing/2014/main" id="{8F6EE4BB-13B8-7583-D319-FDA98418DB33}"/>
              </a:ext>
            </a:extLst>
          </p:cNvPr>
          <p:cNvSpPr>
            <a:spLocks noGrp="1"/>
          </p:cNvSpPr>
          <p:nvPr>
            <p:ph idx="1"/>
          </p:nvPr>
        </p:nvSpPr>
        <p:spPr>
          <a:xfrm>
            <a:off x="475861" y="2489200"/>
            <a:ext cx="8164286" cy="3530600"/>
          </a:xfrm>
        </p:spPr>
        <p:txBody>
          <a:bodyPr>
            <a:normAutofit/>
          </a:bodyPr>
          <a:lstStyle/>
          <a:p>
            <a:pPr>
              <a:buFont typeface="Arial" panose="020B0604020202020204" pitchFamily="34" charset="0"/>
              <a:buChar char="•"/>
            </a:pPr>
            <a:r>
              <a:rPr lang="en-US" sz="2400" dirty="0"/>
              <a:t> The first approach in determining whether an association exists may be </a:t>
            </a:r>
            <a:r>
              <a:rPr lang="en-US" sz="2400" u="sng" dirty="0"/>
              <a:t>a study of group characteristics</a:t>
            </a:r>
            <a:r>
              <a:rPr lang="en-US" sz="2400" dirty="0"/>
              <a:t>, the so-called ecologic studies.</a:t>
            </a:r>
          </a:p>
        </p:txBody>
      </p:sp>
    </p:spTree>
    <p:extLst>
      <p:ext uri="{BB962C8B-B14F-4D97-AF65-F5344CB8AC3E}">
        <p14:creationId xmlns:p14="http://schemas.microsoft.com/office/powerpoint/2010/main" val="328090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7027"/>
            <a:chOff x="0" y="-2373"/>
            <a:chExt cx="12192000" cy="6867027"/>
          </a:xfrm>
        </p:grpSpPr>
        <p:sp>
          <p:nvSpPr>
            <p:cNvPr id="12" name="Rectangle 11">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1">
            <a:extLst>
              <a:ext uri="{FF2B5EF4-FFF2-40B4-BE49-F238E27FC236}">
                <a16:creationId xmlns:a16="http://schemas.microsoft.com/office/drawing/2014/main" id="{3157A425-9E0F-9A3D-97CB-D58E059FE3C7}"/>
              </a:ext>
            </a:extLst>
          </p:cNvPr>
          <p:cNvSpPr txBox="1">
            <a:spLocks/>
          </p:cNvSpPr>
          <p:nvPr/>
        </p:nvSpPr>
        <p:spPr>
          <a:xfrm>
            <a:off x="454395" y="895739"/>
            <a:ext cx="2762115" cy="5124061"/>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ts val="1000"/>
              </a:spcBef>
              <a:buClr>
                <a:schemeClr val="accent1"/>
              </a:buClr>
              <a:buSzPct val="80000"/>
              <a:buFont typeface="Wingdings 3" charset="2"/>
              <a:buChar char=""/>
            </a:pPr>
            <a:r>
              <a:rPr lang="en-US" sz="1600" dirty="0">
                <a:solidFill>
                  <a:schemeClr val="bg1"/>
                </a:solidFill>
                <a:latin typeface="+mn-lt"/>
                <a:ea typeface="+mn-ea"/>
                <a:cs typeface="+mn-cs"/>
              </a:rPr>
              <a:t>Ecologic Studies (Ex.): </a:t>
            </a:r>
          </a:p>
          <a:p>
            <a:pPr defTabSz="457200">
              <a:spcBef>
                <a:spcPts val="1000"/>
              </a:spcBef>
              <a:buClr>
                <a:schemeClr val="accent1"/>
              </a:buClr>
              <a:buSzPct val="80000"/>
              <a:buFont typeface="Wingdings 3" charset="2"/>
              <a:buChar char=""/>
            </a:pPr>
            <a:endParaRPr lang="en-US" sz="1600" dirty="0">
              <a:solidFill>
                <a:schemeClr val="bg1"/>
              </a:solidFill>
              <a:latin typeface="+mn-lt"/>
              <a:ea typeface="+mn-ea"/>
              <a:cs typeface="+mn-cs"/>
            </a:endParaRPr>
          </a:p>
          <a:p>
            <a:pPr defTabSz="457200">
              <a:spcBef>
                <a:spcPts val="1000"/>
              </a:spcBef>
              <a:buClr>
                <a:schemeClr val="accent1"/>
              </a:buClr>
              <a:buSzPct val="80000"/>
              <a:buFont typeface="Wingdings 3" charset="2"/>
              <a:buChar char=""/>
            </a:pPr>
            <a:r>
              <a:rPr lang="en-US" sz="1600" dirty="0">
                <a:solidFill>
                  <a:schemeClr val="bg1"/>
                </a:solidFill>
                <a:latin typeface="+mn-lt"/>
                <a:ea typeface="+mn-ea"/>
                <a:cs typeface="+mn-cs"/>
              </a:rPr>
              <a:t>Fig. 7.3 shows the correlation of each country’s level of chocolate consumption and its number of Nobel laureates per capita.</a:t>
            </a:r>
            <a:br>
              <a:rPr lang="en-US" sz="1600" dirty="0">
                <a:solidFill>
                  <a:schemeClr val="bg1"/>
                </a:solidFill>
                <a:latin typeface="+mn-lt"/>
                <a:ea typeface="+mn-ea"/>
                <a:cs typeface="+mn-cs"/>
              </a:rPr>
            </a:br>
            <a:br>
              <a:rPr lang="en-US" sz="1600" dirty="0">
                <a:solidFill>
                  <a:schemeClr val="bg1"/>
                </a:solidFill>
                <a:latin typeface="+mn-lt"/>
                <a:ea typeface="+mn-ea"/>
                <a:cs typeface="+mn-cs"/>
              </a:rPr>
            </a:br>
            <a:r>
              <a:rPr lang="en-US" sz="1600" dirty="0">
                <a:solidFill>
                  <a:schemeClr val="bg1"/>
                </a:solidFill>
                <a:latin typeface="+mn-lt"/>
                <a:ea typeface="+mn-ea"/>
                <a:cs typeface="+mn-cs"/>
              </a:rPr>
              <a:t>As seen in this figure, the higher the average chocolate consumption for a country, the higher the number of Nobel laureates per capita. </a:t>
            </a:r>
          </a:p>
          <a:p>
            <a:pPr defTabSz="457200">
              <a:spcBef>
                <a:spcPts val="1000"/>
              </a:spcBef>
              <a:buClr>
                <a:schemeClr val="accent1"/>
              </a:buClr>
              <a:buSzPct val="80000"/>
              <a:buFont typeface="Wingdings 3" charset="2"/>
              <a:buChar char=""/>
            </a:pPr>
            <a:endParaRPr lang="en-US" sz="1600" dirty="0">
              <a:solidFill>
                <a:schemeClr val="bg1"/>
              </a:solidFill>
              <a:latin typeface="+mn-lt"/>
              <a:ea typeface="+mn-ea"/>
              <a:cs typeface="+mn-cs"/>
            </a:endParaRPr>
          </a:p>
          <a:p>
            <a:pPr defTabSz="457200">
              <a:spcBef>
                <a:spcPts val="1000"/>
              </a:spcBef>
              <a:buClr>
                <a:schemeClr val="accent1"/>
              </a:buClr>
              <a:buSzPct val="80000"/>
              <a:buFont typeface="Wingdings 3" charset="2"/>
              <a:buChar char=""/>
            </a:pPr>
            <a:r>
              <a:rPr lang="en-US" sz="1600" dirty="0">
                <a:solidFill>
                  <a:schemeClr val="bg1"/>
                </a:solidFill>
                <a:latin typeface="+mn-lt"/>
                <a:ea typeface="+mn-ea"/>
                <a:cs typeface="+mn-cs"/>
              </a:rPr>
              <a:t>Chocolate, high in dietary flavanols, is thought to improve cognitive function and reduce the risk of dementia.</a:t>
            </a:r>
          </a:p>
          <a:p>
            <a:pPr defTabSz="457200">
              <a:spcBef>
                <a:spcPts val="1000"/>
              </a:spcBef>
              <a:buClr>
                <a:schemeClr val="accent1"/>
              </a:buClr>
              <a:buSzPct val="80000"/>
              <a:buFont typeface="Wingdings 3" charset="2"/>
              <a:buChar char=""/>
            </a:pPr>
            <a:endParaRPr lang="en-US" sz="1600" dirty="0">
              <a:solidFill>
                <a:schemeClr val="bg1"/>
              </a:solidFill>
              <a:latin typeface="+mn-lt"/>
              <a:ea typeface="+mn-ea"/>
              <a:cs typeface="+mn-cs"/>
            </a:endParaRPr>
          </a:p>
        </p:txBody>
      </p:sp>
      <p:pic>
        <p:nvPicPr>
          <p:cNvPr id="5" name="Content Placeholder 4">
            <a:extLst>
              <a:ext uri="{FF2B5EF4-FFF2-40B4-BE49-F238E27FC236}">
                <a16:creationId xmlns:a16="http://schemas.microsoft.com/office/drawing/2014/main" id="{D1DF26D6-C2ED-6A33-AAEE-01AC7D27487C}"/>
              </a:ext>
            </a:extLst>
          </p:cNvPr>
          <p:cNvPicPr>
            <a:picLocks noGrp="1" noChangeAspect="1"/>
          </p:cNvPicPr>
          <p:nvPr>
            <p:ph idx="1"/>
          </p:nvPr>
        </p:nvPicPr>
        <p:blipFill rotWithShape="1">
          <a:blip r:embed="rId3"/>
          <a:srcRect r="19201" b="1"/>
          <a:stretch/>
        </p:blipFill>
        <p:spPr>
          <a:xfrm>
            <a:off x="3895955" y="404537"/>
            <a:ext cx="4793650" cy="5977602"/>
          </a:xfrm>
          <a:prstGeom prst="rect">
            <a:avLst/>
          </a:prstGeom>
        </p:spPr>
      </p:pic>
      <p:sp>
        <p:nvSpPr>
          <p:cNvPr id="23" name="Rectangle 22">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854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FC05-DBC0-3ED4-3400-08DB88F71E22}"/>
              </a:ext>
            </a:extLst>
          </p:cNvPr>
          <p:cNvSpPr>
            <a:spLocks noGrp="1"/>
          </p:cNvSpPr>
          <p:nvPr>
            <p:ph type="title"/>
          </p:nvPr>
        </p:nvSpPr>
        <p:spPr/>
        <p:txBody>
          <a:bodyPr/>
          <a:lstStyle/>
          <a:p>
            <a:r>
              <a:rPr lang="en-US" dirty="0"/>
              <a:t>Ecologic Studies</a:t>
            </a:r>
          </a:p>
        </p:txBody>
      </p:sp>
      <p:sp>
        <p:nvSpPr>
          <p:cNvPr id="3" name="Content Placeholder 2">
            <a:extLst>
              <a:ext uri="{FF2B5EF4-FFF2-40B4-BE49-F238E27FC236}">
                <a16:creationId xmlns:a16="http://schemas.microsoft.com/office/drawing/2014/main" id="{6B37199C-4AD3-98F2-8F8F-17D27D8A5B14}"/>
              </a:ext>
            </a:extLst>
          </p:cNvPr>
          <p:cNvSpPr>
            <a:spLocks noGrp="1"/>
          </p:cNvSpPr>
          <p:nvPr>
            <p:ph idx="1"/>
          </p:nvPr>
        </p:nvSpPr>
        <p:spPr>
          <a:xfrm>
            <a:off x="389965" y="2146040"/>
            <a:ext cx="8315496" cy="4562669"/>
          </a:xfrm>
        </p:spPr>
        <p:txBody>
          <a:bodyPr>
            <a:normAutofit fontScale="25000" lnSpcReduction="20000"/>
          </a:bodyPr>
          <a:lstStyle/>
          <a:p>
            <a:pPr>
              <a:buFont typeface="Arial" panose="020B0604020202020204" pitchFamily="34" charset="0"/>
              <a:buChar char="•"/>
            </a:pPr>
            <a:r>
              <a:rPr lang="en-US" sz="5400" dirty="0"/>
              <a:t> We might therefore be tempted to conclude that chocolate consumption may be a </a:t>
            </a:r>
            <a:r>
              <a:rPr lang="en-US" sz="5400" b="1" dirty="0"/>
              <a:t>causal factor for being awarded a Nobel Prize</a:t>
            </a:r>
            <a:r>
              <a:rPr lang="en-US" sz="5400" dirty="0"/>
              <a:t>. </a:t>
            </a:r>
          </a:p>
          <a:p>
            <a:pPr>
              <a:buFont typeface="Arial" panose="020B0604020202020204" pitchFamily="34" charset="0"/>
              <a:buChar char="•"/>
            </a:pPr>
            <a:r>
              <a:rPr lang="en-US" sz="5400" dirty="0"/>
              <a:t> The problem is that we do not know whether the individuals who won Nobel Prize in that country actually had a high chocolate intake. </a:t>
            </a:r>
          </a:p>
          <a:p>
            <a:pPr>
              <a:buFont typeface="Arial" panose="020B0604020202020204" pitchFamily="34" charset="0"/>
              <a:buChar char="•"/>
            </a:pPr>
            <a:r>
              <a:rPr lang="en-US" sz="5400" dirty="0"/>
              <a:t> All we have are average values of chocolate consumption and the number of Nobel laureates per capita for each country. </a:t>
            </a:r>
          </a:p>
          <a:p>
            <a:pPr>
              <a:buFont typeface="Arial" panose="020B0604020202020204" pitchFamily="34" charset="0"/>
              <a:buChar char="•"/>
            </a:pPr>
            <a:r>
              <a:rPr lang="en-US" sz="5400" dirty="0"/>
              <a:t> In fact, one might argue that, given the same overall picture, it is conceivable that those who won the Nobel Prize ate very little chocolate. </a:t>
            </a:r>
          </a:p>
          <a:p>
            <a:pPr>
              <a:buFont typeface="Arial" panose="020B0604020202020204" pitchFamily="34" charset="0"/>
              <a:buChar char="•"/>
            </a:pPr>
            <a:r>
              <a:rPr lang="en-US" sz="5400" dirty="0"/>
              <a:t> Fig. 7.3 alone does not reveal whether this might be true; in effect, individuals in each country are characterized by the average figures (level of consumption and per capita Nobel laureates) for that country. </a:t>
            </a:r>
          </a:p>
          <a:p>
            <a:pPr>
              <a:buFont typeface="Arial" panose="020B0604020202020204" pitchFamily="34" charset="0"/>
              <a:buChar char="•"/>
            </a:pPr>
            <a:r>
              <a:rPr lang="en-US" sz="5400" u="sng" dirty="0"/>
              <a:t> No account is taken of variability between individuals in that country with regard to chocolate consumption</a:t>
            </a:r>
            <a:r>
              <a:rPr lang="en-US" sz="5400" dirty="0"/>
              <a:t>. </a:t>
            </a:r>
          </a:p>
          <a:p>
            <a:pPr>
              <a:buFont typeface="Arial" panose="020B0604020202020204" pitchFamily="34" charset="0"/>
              <a:buChar char="•"/>
            </a:pPr>
            <a:r>
              <a:rPr lang="en-US" sz="5400" dirty="0"/>
              <a:t> This problem is called the </a:t>
            </a:r>
            <a:r>
              <a:rPr lang="en-US" sz="5400" b="1" u="sng" dirty="0"/>
              <a:t>ecologic fallacy</a:t>
            </a:r>
            <a:r>
              <a:rPr lang="en-US" sz="5400" dirty="0"/>
              <a:t>—we may be ascribing to members of a group some characteristic that they in fact do not possess as individuals.</a:t>
            </a:r>
          </a:p>
          <a:p>
            <a:pPr>
              <a:buFont typeface="Arial" panose="020B0604020202020204" pitchFamily="34" charset="0"/>
              <a:buChar char="•"/>
            </a:pPr>
            <a:r>
              <a:rPr lang="en-US" sz="5400" dirty="0"/>
              <a:t> This problem arises in an ecologic study because </a:t>
            </a:r>
            <a:r>
              <a:rPr lang="en-US" sz="5400" b="1" u="sng" dirty="0"/>
              <a:t>data are only available for groups; </a:t>
            </a:r>
            <a:r>
              <a:rPr lang="en-US" sz="5400" dirty="0"/>
              <a:t>we do not have exposure and outcome data for each individual in the population</a:t>
            </a:r>
          </a:p>
        </p:txBody>
      </p:sp>
    </p:spTree>
    <p:extLst>
      <p:ext uri="{BB962C8B-B14F-4D97-AF65-F5344CB8AC3E}">
        <p14:creationId xmlns:p14="http://schemas.microsoft.com/office/powerpoint/2010/main" val="207781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67027"/>
            <a:chOff x="0" y="-2373"/>
            <a:chExt cx="12192000" cy="6867027"/>
          </a:xfrm>
        </p:grpSpPr>
        <p:sp>
          <p:nvSpPr>
            <p:cNvPr id="13" name="Rectangle 12">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00456EC-A0F1-B2A5-11E5-7C6E2DB320BC}"/>
              </a:ext>
            </a:extLst>
          </p:cNvPr>
          <p:cNvSpPr>
            <a:spLocks noGrp="1"/>
          </p:cNvSpPr>
          <p:nvPr>
            <p:ph type="title"/>
          </p:nvPr>
        </p:nvSpPr>
        <p:spPr>
          <a:xfrm>
            <a:off x="869942" y="571500"/>
            <a:ext cx="2350294" cy="1020232"/>
          </a:xfrm>
        </p:spPr>
        <p:txBody>
          <a:bodyPr vert="horz" lIns="91440" tIns="45720" rIns="91440" bIns="45720" rtlCol="0" anchor="ctr">
            <a:normAutofit/>
          </a:bodyPr>
          <a:lstStyle/>
          <a:p>
            <a:pPr>
              <a:lnSpc>
                <a:spcPct val="90000"/>
              </a:lnSpc>
            </a:pPr>
            <a:r>
              <a:rPr lang="en-US" sz="3300" dirty="0"/>
              <a:t>Ecologic Studies</a:t>
            </a:r>
          </a:p>
        </p:txBody>
      </p:sp>
      <p:sp>
        <p:nvSpPr>
          <p:cNvPr id="7" name="TextBox 6">
            <a:extLst>
              <a:ext uri="{FF2B5EF4-FFF2-40B4-BE49-F238E27FC236}">
                <a16:creationId xmlns:a16="http://schemas.microsoft.com/office/drawing/2014/main" id="{57115F9F-1F79-40B0-E191-6A706D8EC05E}"/>
              </a:ext>
            </a:extLst>
          </p:cNvPr>
          <p:cNvSpPr txBox="1"/>
          <p:nvPr/>
        </p:nvSpPr>
        <p:spPr>
          <a:xfrm>
            <a:off x="572692" y="1591732"/>
            <a:ext cx="2899008" cy="4694768"/>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1200" dirty="0">
                <a:solidFill>
                  <a:schemeClr val="bg1"/>
                </a:solidFill>
              </a:rPr>
              <a:t>Table 7.1 shows data from a study in Northern California exploring a possible relation between prenatal  exposure to influenza during an influenza outbreak and the later development of acute lymphocytic leukemia in a child.</a:t>
            </a:r>
          </a:p>
          <a:p>
            <a:pPr>
              <a:lnSpc>
                <a:spcPct val="90000"/>
              </a:lnSpc>
              <a:spcBef>
                <a:spcPts val="1000"/>
              </a:spcBef>
              <a:buClr>
                <a:schemeClr val="accent1"/>
              </a:buClr>
              <a:buSzPct val="80000"/>
            </a:pPr>
            <a:endParaRPr lang="en-US" sz="1200" dirty="0">
              <a:solidFill>
                <a:schemeClr val="bg1"/>
              </a:solidFill>
            </a:endParaRPr>
          </a:p>
          <a:p>
            <a:pPr marL="214313" indent="-214313">
              <a:lnSpc>
                <a:spcPct val="90000"/>
              </a:lnSpc>
              <a:spcBef>
                <a:spcPts val="1000"/>
              </a:spcBef>
              <a:buClr>
                <a:schemeClr val="accent1"/>
              </a:buClr>
              <a:buSzPct val="80000"/>
              <a:buFont typeface="Wingdings 3" charset="2"/>
              <a:buChar char=""/>
            </a:pPr>
            <a:r>
              <a:rPr lang="en-US" sz="1200" dirty="0">
                <a:solidFill>
                  <a:schemeClr val="bg1"/>
                </a:solidFill>
              </a:rPr>
              <a:t>The table shows incidence data for children who were not in utero during a flu outbreak and for children who were in utero in the first, second, or third trimester of the pregnancy during the outbreak.</a:t>
            </a:r>
          </a:p>
          <a:p>
            <a:pPr marL="214313" indent="-214313">
              <a:lnSpc>
                <a:spcPct val="90000"/>
              </a:lnSpc>
              <a:spcBef>
                <a:spcPts val="1000"/>
              </a:spcBef>
              <a:buClr>
                <a:schemeClr val="accent1"/>
              </a:buClr>
              <a:buSzPct val="80000"/>
              <a:buFont typeface="Wingdings 3" charset="2"/>
              <a:buChar char=""/>
            </a:pPr>
            <a:r>
              <a:rPr lang="en-US" sz="1200" dirty="0">
                <a:solidFill>
                  <a:schemeClr val="bg1"/>
                </a:solidFill>
              </a:rPr>
              <a:t>Below these figures, the data are presented as relative risks, with the risk being set at 1.0 for those who were not in utero during the outbreak and the other rates being set relative to this. </a:t>
            </a:r>
          </a:p>
          <a:p>
            <a:pPr marL="214313" indent="-214313">
              <a:lnSpc>
                <a:spcPct val="90000"/>
              </a:lnSpc>
              <a:spcBef>
                <a:spcPts val="1000"/>
              </a:spcBef>
              <a:buClr>
                <a:schemeClr val="accent1"/>
              </a:buClr>
              <a:buSzPct val="80000"/>
              <a:buFont typeface="Wingdings 3" charset="2"/>
              <a:buChar char=""/>
            </a:pPr>
            <a:r>
              <a:rPr lang="en-US" sz="1200" dirty="0">
                <a:solidFill>
                  <a:schemeClr val="bg1"/>
                </a:solidFill>
              </a:rPr>
              <a:t>The data indicate a high relative risk for leukemia in children who were in utero during the flu outbreak in the first trimester. </a:t>
            </a:r>
          </a:p>
        </p:txBody>
      </p:sp>
      <p:pic>
        <p:nvPicPr>
          <p:cNvPr id="5" name="Content Placeholder 4">
            <a:extLst>
              <a:ext uri="{FF2B5EF4-FFF2-40B4-BE49-F238E27FC236}">
                <a16:creationId xmlns:a16="http://schemas.microsoft.com/office/drawing/2014/main" id="{0F8B769B-F23E-6FB0-1852-FB2575AD9CBF}"/>
              </a:ext>
            </a:extLst>
          </p:cNvPr>
          <p:cNvPicPr>
            <a:picLocks noGrp="1" noChangeAspect="1"/>
          </p:cNvPicPr>
          <p:nvPr>
            <p:ph idx="1"/>
          </p:nvPr>
        </p:nvPicPr>
        <p:blipFill rotWithShape="1">
          <a:blip r:embed="rId3"/>
          <a:srcRect l="1714" r="5600"/>
          <a:stretch/>
        </p:blipFill>
        <p:spPr>
          <a:xfrm>
            <a:off x="3895955" y="803751"/>
            <a:ext cx="4793650" cy="5250498"/>
          </a:xfrm>
          <a:prstGeom prst="rect">
            <a:avLst/>
          </a:prstGeom>
        </p:spPr>
      </p:pic>
      <p:sp>
        <p:nvSpPr>
          <p:cNvPr id="24" name="Rectangle 23">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500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CDFA-8415-AE03-E974-3890419F4C57}"/>
              </a:ext>
            </a:extLst>
          </p:cNvPr>
          <p:cNvSpPr>
            <a:spLocks noGrp="1"/>
          </p:cNvSpPr>
          <p:nvPr>
            <p:ph type="title"/>
          </p:nvPr>
        </p:nvSpPr>
        <p:spPr/>
        <p:txBody>
          <a:bodyPr/>
          <a:lstStyle/>
          <a:p>
            <a:r>
              <a:rPr lang="en-US" dirty="0"/>
              <a:t>Ecologic Studies</a:t>
            </a:r>
          </a:p>
        </p:txBody>
      </p:sp>
      <p:sp>
        <p:nvSpPr>
          <p:cNvPr id="3" name="Content Placeholder 2">
            <a:extLst>
              <a:ext uri="{FF2B5EF4-FFF2-40B4-BE49-F238E27FC236}">
                <a16:creationId xmlns:a16="http://schemas.microsoft.com/office/drawing/2014/main" id="{44F4ECEE-02E6-ECD3-3924-7EDC39D9E7EB}"/>
              </a:ext>
            </a:extLst>
          </p:cNvPr>
          <p:cNvSpPr>
            <a:spLocks noGrp="1"/>
          </p:cNvSpPr>
          <p:nvPr>
            <p:ph idx="1"/>
          </p:nvPr>
        </p:nvSpPr>
        <p:spPr>
          <a:xfrm>
            <a:off x="541177" y="2239347"/>
            <a:ext cx="8080310" cy="3965510"/>
          </a:xfrm>
        </p:spPr>
        <p:txBody>
          <a:bodyPr>
            <a:normAutofit/>
          </a:bodyPr>
          <a:lstStyle/>
          <a:p>
            <a:r>
              <a:rPr lang="en-US" sz="3200" b="1" dirty="0">
                <a:solidFill>
                  <a:srgbClr val="000000"/>
                </a:solidFill>
                <a:latin typeface="Berkeley"/>
              </a:rPr>
              <a:t>What is the problem? </a:t>
            </a:r>
            <a:endParaRPr lang="en-US" sz="2400" b="1" dirty="0">
              <a:solidFill>
                <a:srgbClr val="000000"/>
              </a:solidFill>
              <a:latin typeface="Berkeley"/>
            </a:endParaRPr>
          </a:p>
          <a:p>
            <a:r>
              <a:rPr lang="en-US" sz="2400" dirty="0">
                <a:solidFill>
                  <a:srgbClr val="000000"/>
                </a:solidFill>
                <a:latin typeface="Berkeley"/>
              </a:rPr>
              <a:t>The authors themselves stated;</a:t>
            </a:r>
          </a:p>
          <a:p>
            <a:pPr algn="ctr"/>
            <a:r>
              <a:rPr lang="en-US" sz="2400" dirty="0">
                <a:solidFill>
                  <a:srgbClr val="000000"/>
                </a:solidFill>
                <a:latin typeface="Berkeley"/>
              </a:rPr>
              <a:t>“The observed association is between pregnancy during an influenza epidemic and subsequent leukemia in the offspring of that pregnancy. </a:t>
            </a:r>
            <a:r>
              <a:rPr lang="en-US" sz="2400" b="1" dirty="0">
                <a:solidFill>
                  <a:srgbClr val="000000"/>
                </a:solidFill>
                <a:latin typeface="Berkeley"/>
              </a:rPr>
              <a:t>It is not known if the mothers of any of these children actually had influenza during their pregnancy</a:t>
            </a:r>
            <a:r>
              <a:rPr lang="en-US" sz="2400" dirty="0">
                <a:solidFill>
                  <a:srgbClr val="000000"/>
                </a:solidFill>
                <a:latin typeface="Berkeley"/>
              </a:rPr>
              <a:t>.”</a:t>
            </a:r>
          </a:p>
          <a:p>
            <a:r>
              <a:rPr lang="en-US" sz="2400" dirty="0">
                <a:solidFill>
                  <a:srgbClr val="0080AC"/>
                </a:solidFill>
                <a:latin typeface="Berkeley"/>
              </a:rPr>
              <a:t> </a:t>
            </a:r>
            <a:r>
              <a:rPr lang="en-US" sz="2400" dirty="0">
                <a:solidFill>
                  <a:srgbClr val="000000"/>
                </a:solidFill>
                <a:latin typeface="Berkeley"/>
              </a:rPr>
              <a:t>What we are </a:t>
            </a:r>
            <a:r>
              <a:rPr lang="en-US" sz="2400" u="sng" dirty="0">
                <a:solidFill>
                  <a:srgbClr val="000000"/>
                </a:solidFill>
                <a:latin typeface="Berkeley"/>
              </a:rPr>
              <a:t>missing are </a:t>
            </a:r>
            <a:r>
              <a:rPr lang="en-US" sz="2400" i="1" u="sng" dirty="0">
                <a:solidFill>
                  <a:srgbClr val="000000"/>
                </a:solidFill>
                <a:latin typeface="Berkeley"/>
              </a:rPr>
              <a:t>individual data </a:t>
            </a:r>
            <a:r>
              <a:rPr lang="en-US" sz="2400" dirty="0">
                <a:solidFill>
                  <a:srgbClr val="000000"/>
                </a:solidFill>
                <a:latin typeface="Berkeley"/>
              </a:rPr>
              <a:t>on exposure (influenza infection). </a:t>
            </a:r>
          </a:p>
          <a:p>
            <a:endParaRPr lang="en-US" sz="2400" dirty="0">
              <a:solidFill>
                <a:srgbClr val="000000"/>
              </a:solidFill>
              <a:latin typeface="Berkeley"/>
            </a:endParaRPr>
          </a:p>
        </p:txBody>
      </p:sp>
    </p:spTree>
    <p:extLst>
      <p:ext uri="{BB962C8B-B14F-4D97-AF65-F5344CB8AC3E}">
        <p14:creationId xmlns:p14="http://schemas.microsoft.com/office/powerpoint/2010/main" val="372013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8857-A093-48AE-DBB3-9061F22401F0}"/>
              </a:ext>
            </a:extLst>
          </p:cNvPr>
          <p:cNvSpPr>
            <a:spLocks noGrp="1"/>
          </p:cNvSpPr>
          <p:nvPr>
            <p:ph type="title"/>
          </p:nvPr>
        </p:nvSpPr>
        <p:spPr/>
        <p:txBody>
          <a:bodyPr/>
          <a:lstStyle/>
          <a:p>
            <a:r>
              <a:rPr lang="en-US" dirty="0"/>
              <a:t>Ecologic Studies</a:t>
            </a:r>
          </a:p>
        </p:txBody>
      </p:sp>
      <p:sp>
        <p:nvSpPr>
          <p:cNvPr id="3" name="Content Placeholder 2">
            <a:extLst>
              <a:ext uri="{FF2B5EF4-FFF2-40B4-BE49-F238E27FC236}">
                <a16:creationId xmlns:a16="http://schemas.microsoft.com/office/drawing/2014/main" id="{C7791675-02EC-825D-D3C3-1D6B0E0BC52B}"/>
              </a:ext>
            </a:extLst>
          </p:cNvPr>
          <p:cNvSpPr>
            <a:spLocks noGrp="1"/>
          </p:cNvSpPr>
          <p:nvPr>
            <p:ph idx="1"/>
          </p:nvPr>
        </p:nvSpPr>
        <p:spPr>
          <a:xfrm>
            <a:off x="559837" y="2248678"/>
            <a:ext cx="8108302" cy="3771122"/>
          </a:xfrm>
        </p:spPr>
        <p:txBody>
          <a:bodyPr>
            <a:normAutofit lnSpcReduction="10000"/>
          </a:bodyPr>
          <a:lstStyle/>
          <a:p>
            <a:r>
              <a:rPr lang="en-US" sz="2000" dirty="0">
                <a:solidFill>
                  <a:srgbClr val="000000"/>
                </a:solidFill>
                <a:latin typeface="Berkeley"/>
              </a:rPr>
              <a:t>One might ask;</a:t>
            </a:r>
          </a:p>
          <a:p>
            <a:r>
              <a:rPr lang="en-US" sz="2800" b="1" u="sng" dirty="0">
                <a:solidFill>
                  <a:srgbClr val="000000"/>
                </a:solidFill>
                <a:latin typeface="Berkeley"/>
              </a:rPr>
              <a:t>why didn’t the investigators obtain the necessary exposure data? </a:t>
            </a:r>
          </a:p>
          <a:p>
            <a:pPr>
              <a:buFont typeface="Arial" panose="020B0604020202020204" pitchFamily="34" charset="0"/>
              <a:buChar char="•"/>
            </a:pPr>
            <a:r>
              <a:rPr lang="en-US" sz="2000" dirty="0">
                <a:solidFill>
                  <a:srgbClr val="000000"/>
                </a:solidFill>
                <a:latin typeface="Berkeley"/>
              </a:rPr>
              <a:t> The likely reason is that the investigators used birth certificates and data from a cancer registry; both types of data are </a:t>
            </a:r>
            <a:r>
              <a:rPr lang="en-US" sz="2000" u="sng" dirty="0">
                <a:solidFill>
                  <a:srgbClr val="000000"/>
                </a:solidFill>
                <a:latin typeface="Berkeley"/>
              </a:rPr>
              <a:t>relatively easy to obtain. </a:t>
            </a:r>
          </a:p>
          <a:p>
            <a:pPr>
              <a:buFont typeface="Arial" panose="020B0604020202020204" pitchFamily="34" charset="0"/>
              <a:buChar char="•"/>
            </a:pPr>
            <a:r>
              <a:rPr lang="en-US" sz="2000" dirty="0">
                <a:solidFill>
                  <a:srgbClr val="000000"/>
                </a:solidFill>
                <a:latin typeface="Berkeley"/>
              </a:rPr>
              <a:t> This approach </a:t>
            </a:r>
            <a:r>
              <a:rPr lang="en-US" sz="2000" u="sng" dirty="0">
                <a:solidFill>
                  <a:srgbClr val="000000"/>
                </a:solidFill>
                <a:latin typeface="Berkeley"/>
              </a:rPr>
              <a:t>did not require follow-up </a:t>
            </a:r>
            <a:r>
              <a:rPr lang="en-US" sz="2000" dirty="0">
                <a:solidFill>
                  <a:srgbClr val="000000"/>
                </a:solidFill>
                <a:latin typeface="Berkeley"/>
              </a:rPr>
              <a:t>of the children and direct contact with individual subjects. If we are impressed by these ecologic data, we might want to carry out a study specifically designed to explore the possible relationship of prenatal flu and leukemia. However, such a study would probably be considerably more difficult and more expensive to conduct. </a:t>
            </a:r>
            <a:endParaRPr lang="en-US" sz="2800" dirty="0"/>
          </a:p>
          <a:p>
            <a:endParaRPr lang="en-US" sz="2800" dirty="0"/>
          </a:p>
        </p:txBody>
      </p:sp>
    </p:spTree>
    <p:extLst>
      <p:ext uri="{BB962C8B-B14F-4D97-AF65-F5344CB8AC3E}">
        <p14:creationId xmlns:p14="http://schemas.microsoft.com/office/powerpoint/2010/main" val="295658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B3ED-F21B-0526-B9B5-C56F190B887D}"/>
              </a:ext>
            </a:extLst>
          </p:cNvPr>
          <p:cNvSpPr>
            <a:spLocks noGrp="1"/>
          </p:cNvSpPr>
          <p:nvPr>
            <p:ph type="title"/>
          </p:nvPr>
        </p:nvSpPr>
        <p:spPr/>
        <p:txBody>
          <a:bodyPr/>
          <a:lstStyle/>
          <a:p>
            <a:r>
              <a:rPr lang="en-US" dirty="0"/>
              <a:t>Ecologic Studies</a:t>
            </a:r>
          </a:p>
        </p:txBody>
      </p:sp>
      <p:sp>
        <p:nvSpPr>
          <p:cNvPr id="3" name="Content Placeholder 2">
            <a:extLst>
              <a:ext uri="{FF2B5EF4-FFF2-40B4-BE49-F238E27FC236}">
                <a16:creationId xmlns:a16="http://schemas.microsoft.com/office/drawing/2014/main" id="{21FC5A28-A904-4A56-19D8-4BADE688FCEF}"/>
              </a:ext>
            </a:extLst>
          </p:cNvPr>
          <p:cNvSpPr>
            <a:spLocks noGrp="1"/>
          </p:cNvSpPr>
          <p:nvPr>
            <p:ph idx="1"/>
          </p:nvPr>
        </p:nvSpPr>
        <p:spPr>
          <a:xfrm>
            <a:off x="373225" y="2164702"/>
            <a:ext cx="8257592" cy="4544008"/>
          </a:xfrm>
        </p:spPr>
        <p:txBody>
          <a:bodyPr>
            <a:normAutofit/>
          </a:bodyPr>
          <a:lstStyle/>
          <a:p>
            <a:r>
              <a:rPr lang="en-US" sz="2800" dirty="0">
                <a:solidFill>
                  <a:srgbClr val="000000"/>
                </a:solidFill>
                <a:latin typeface="Berkeley"/>
              </a:rPr>
              <a:t>In view of these problems, </a:t>
            </a:r>
            <a:r>
              <a:rPr lang="en-US" sz="2800" b="1" dirty="0">
                <a:solidFill>
                  <a:srgbClr val="000000"/>
                </a:solidFill>
                <a:latin typeface="Berkeley"/>
              </a:rPr>
              <a:t>are ecologic studies of value?</a:t>
            </a:r>
            <a:r>
              <a:rPr lang="en-US" sz="2800" dirty="0">
                <a:solidFill>
                  <a:srgbClr val="000000"/>
                </a:solidFill>
                <a:latin typeface="Berkeley"/>
              </a:rPr>
              <a:t> </a:t>
            </a:r>
          </a:p>
          <a:p>
            <a:pPr>
              <a:buFont typeface="Wingdings" panose="05000000000000000000" pitchFamily="2" charset="2"/>
              <a:buChar char="v"/>
            </a:pPr>
            <a:endParaRPr lang="en-US" sz="2000" dirty="0">
              <a:solidFill>
                <a:srgbClr val="000000"/>
              </a:solidFill>
              <a:latin typeface="Berkeley"/>
            </a:endParaRPr>
          </a:p>
          <a:p>
            <a:pPr>
              <a:buFont typeface="Wingdings" panose="05000000000000000000" pitchFamily="2" charset="2"/>
              <a:buChar char="v"/>
            </a:pPr>
            <a:r>
              <a:rPr lang="en-US" sz="2000" dirty="0">
                <a:solidFill>
                  <a:srgbClr val="000000"/>
                </a:solidFill>
                <a:latin typeface="Berkeley"/>
              </a:rPr>
              <a:t> Yes, they can suggest avenues of research that may be promising in casting light on etiologic relationships. In and of themselves, however, they do not demonstrate conclusively that a true association exists. </a:t>
            </a:r>
          </a:p>
          <a:p>
            <a:pPr>
              <a:buFont typeface="Wingdings" panose="05000000000000000000" pitchFamily="2" charset="2"/>
              <a:buChar char="v"/>
            </a:pPr>
            <a:endParaRPr lang="en-US" sz="2000" dirty="0">
              <a:solidFill>
                <a:srgbClr val="000000"/>
              </a:solidFill>
              <a:latin typeface="Berkeley"/>
            </a:endParaRPr>
          </a:p>
          <a:p>
            <a:pPr>
              <a:buFont typeface="Wingdings" panose="05000000000000000000" pitchFamily="2" charset="2"/>
              <a:buChar char="v"/>
            </a:pPr>
            <a:r>
              <a:rPr lang="en-US" sz="2000" dirty="0">
                <a:solidFill>
                  <a:srgbClr val="000000"/>
                </a:solidFill>
                <a:latin typeface="Berkeley"/>
              </a:rPr>
              <a:t> When variability of an exposure is limited, ecologic correlations may provide a more valid answer with regard to the presence of an association than studies based on individuals </a:t>
            </a:r>
          </a:p>
        </p:txBody>
      </p:sp>
    </p:spTree>
    <p:extLst>
      <p:ext uri="{BB962C8B-B14F-4D97-AF65-F5344CB8AC3E}">
        <p14:creationId xmlns:p14="http://schemas.microsoft.com/office/powerpoint/2010/main" val="359330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A3749-1BC1-A969-E967-49EE20683422}"/>
              </a:ext>
            </a:extLst>
          </p:cNvPr>
          <p:cNvSpPr>
            <a:spLocks noGrp="1"/>
          </p:cNvSpPr>
          <p:nvPr>
            <p:ph type="title"/>
          </p:nvPr>
        </p:nvSpPr>
        <p:spPr/>
        <p:txBody>
          <a:bodyPr/>
          <a:lstStyle/>
          <a:p>
            <a:r>
              <a:rPr lang="en-US" b="1" dirty="0"/>
              <a:t>Cross-Sectional Studies</a:t>
            </a:r>
            <a:endParaRPr lang="en-US" dirty="0"/>
          </a:p>
        </p:txBody>
      </p:sp>
      <p:sp>
        <p:nvSpPr>
          <p:cNvPr id="5" name="Text Placeholder 4">
            <a:extLst>
              <a:ext uri="{FF2B5EF4-FFF2-40B4-BE49-F238E27FC236}">
                <a16:creationId xmlns:a16="http://schemas.microsoft.com/office/drawing/2014/main" id="{AF15B7D7-7BEA-8EF4-B102-8C4D61E1E2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497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865E-F41D-0126-0F63-8A57788198F8}"/>
              </a:ext>
            </a:extLst>
          </p:cNvPr>
          <p:cNvSpPr>
            <a:spLocks noGrp="1"/>
          </p:cNvSpPr>
          <p:nvPr>
            <p:ph type="title"/>
          </p:nvPr>
        </p:nvSpPr>
        <p:spPr>
          <a:xfrm>
            <a:off x="866214" y="973668"/>
            <a:ext cx="6571060" cy="706964"/>
          </a:xfrm>
        </p:spPr>
        <p:txBody>
          <a:bodyPr>
            <a:normAutofit/>
          </a:bodyPr>
          <a:lstStyle/>
          <a:p>
            <a:r>
              <a:rPr lang="en-US" b="1" dirty="0"/>
              <a:t>Cross-Sectional Studies</a:t>
            </a:r>
          </a:p>
        </p:txBody>
      </p:sp>
      <p:sp>
        <p:nvSpPr>
          <p:cNvPr id="3" name="Content Placeholder 2">
            <a:extLst>
              <a:ext uri="{FF2B5EF4-FFF2-40B4-BE49-F238E27FC236}">
                <a16:creationId xmlns:a16="http://schemas.microsoft.com/office/drawing/2014/main" id="{58D95186-DB20-39C0-51B0-CB4DC552C22F}"/>
              </a:ext>
            </a:extLst>
          </p:cNvPr>
          <p:cNvSpPr>
            <a:spLocks noGrp="1"/>
          </p:cNvSpPr>
          <p:nvPr>
            <p:ph idx="1"/>
          </p:nvPr>
        </p:nvSpPr>
        <p:spPr>
          <a:xfrm>
            <a:off x="866215" y="2136710"/>
            <a:ext cx="5149213" cy="4441372"/>
          </a:xfrm>
        </p:spPr>
        <p:txBody>
          <a:bodyPr anchor="ctr">
            <a:normAutofit/>
          </a:bodyPr>
          <a:lstStyle/>
          <a:p>
            <a:pPr>
              <a:lnSpc>
                <a:spcPct val="90000"/>
              </a:lnSpc>
            </a:pPr>
            <a:r>
              <a:rPr lang="en-US" sz="2000" dirty="0"/>
              <a:t>Another common study design used in initially investigating the association between a specific exposure and a disease of interest is the cross-sectional study.</a:t>
            </a:r>
          </a:p>
          <a:p>
            <a:pPr>
              <a:lnSpc>
                <a:spcPct val="90000"/>
              </a:lnSpc>
            </a:pPr>
            <a:endParaRPr lang="en-US" sz="2000" dirty="0"/>
          </a:p>
          <a:p>
            <a:pPr>
              <a:lnSpc>
                <a:spcPct val="90000"/>
              </a:lnSpc>
            </a:pPr>
            <a:r>
              <a:rPr lang="en-US" sz="2000" dirty="0"/>
              <a:t>This type of study design is called a cross-sectional study because both exposure and disease outcome are determined simultaneously for each study participant; it is as if we were viewing </a:t>
            </a:r>
            <a:r>
              <a:rPr lang="en-US" sz="2000" b="1" u="sng" dirty="0"/>
              <a:t>a snapshot of the population at a certain point in time.</a:t>
            </a:r>
          </a:p>
          <a:p>
            <a:pPr>
              <a:lnSpc>
                <a:spcPct val="90000"/>
              </a:lnSpc>
            </a:pPr>
            <a:endParaRPr lang="en-US" sz="2000" dirty="0"/>
          </a:p>
        </p:txBody>
      </p:sp>
      <p:pic>
        <p:nvPicPr>
          <p:cNvPr id="7" name="Picture 6">
            <a:extLst>
              <a:ext uri="{FF2B5EF4-FFF2-40B4-BE49-F238E27FC236}">
                <a16:creationId xmlns:a16="http://schemas.microsoft.com/office/drawing/2014/main" id="{024E3FC7-BE8F-CB64-4AB7-9DA9B5112504}"/>
              </a:ext>
            </a:extLst>
          </p:cNvPr>
          <p:cNvPicPr>
            <a:picLocks noChangeAspect="1"/>
          </p:cNvPicPr>
          <p:nvPr/>
        </p:nvPicPr>
        <p:blipFill>
          <a:blip r:embed="rId2"/>
          <a:stretch>
            <a:fillRect/>
          </a:stretch>
        </p:blipFill>
        <p:spPr>
          <a:xfrm>
            <a:off x="6015428" y="2967136"/>
            <a:ext cx="2578066" cy="206139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8319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1F29-550E-95C0-5A3D-415BEEB56C47}"/>
              </a:ext>
            </a:extLst>
          </p:cNvPr>
          <p:cNvSpPr>
            <a:spLocks noGrp="1"/>
          </p:cNvSpPr>
          <p:nvPr>
            <p:ph type="title"/>
          </p:nvPr>
        </p:nvSpPr>
        <p:spPr/>
        <p:txBody>
          <a:bodyPr/>
          <a:lstStyle/>
          <a:p>
            <a:r>
              <a:rPr lang="en-US" b="1" dirty="0"/>
              <a:t>Cross-Sectional Studies</a:t>
            </a:r>
            <a:endParaRPr lang="en-US" dirty="0"/>
          </a:p>
        </p:txBody>
      </p:sp>
      <p:sp>
        <p:nvSpPr>
          <p:cNvPr id="3" name="Content Placeholder 2">
            <a:extLst>
              <a:ext uri="{FF2B5EF4-FFF2-40B4-BE49-F238E27FC236}">
                <a16:creationId xmlns:a16="http://schemas.microsoft.com/office/drawing/2014/main" id="{0EC2F18D-917F-2EBA-BFF7-752143BF0A1C}"/>
              </a:ext>
            </a:extLst>
          </p:cNvPr>
          <p:cNvSpPr>
            <a:spLocks noGrp="1"/>
          </p:cNvSpPr>
          <p:nvPr>
            <p:ph idx="1"/>
          </p:nvPr>
        </p:nvSpPr>
        <p:spPr>
          <a:xfrm>
            <a:off x="628649" y="2226469"/>
            <a:ext cx="3652093" cy="4006380"/>
          </a:xfrm>
        </p:spPr>
        <p:txBody>
          <a:bodyPr>
            <a:normAutofit/>
          </a:bodyPr>
          <a:lstStyle/>
          <a:p>
            <a:r>
              <a:rPr lang="en-US" b="0" i="0" u="none" strike="noStrike" baseline="0" dirty="0">
                <a:solidFill>
                  <a:srgbClr val="000000"/>
                </a:solidFill>
                <a:latin typeface="Berkeley"/>
              </a:rPr>
              <a:t>study is seen in </a:t>
            </a:r>
            <a:r>
              <a:rPr lang="en-US" b="0" i="0" u="none" strike="noStrike" baseline="0" dirty="0">
                <a:solidFill>
                  <a:srgbClr val="0080AC"/>
                </a:solidFill>
                <a:latin typeface="Berkeley"/>
              </a:rPr>
              <a:t>Fig. 7.5</a:t>
            </a:r>
            <a:r>
              <a:rPr lang="en-US" b="0" i="0" u="none" strike="noStrike" baseline="0" dirty="0">
                <a:solidFill>
                  <a:srgbClr val="000000"/>
                </a:solidFill>
                <a:latin typeface="Berkeley"/>
              </a:rPr>
              <a:t>. We define a population and determine the presence or absence of exposure and the presence or absence of disease for each individual at the same time. </a:t>
            </a:r>
          </a:p>
          <a:p>
            <a:r>
              <a:rPr lang="en-US" b="0" i="0" u="none" strike="noStrike" baseline="0" dirty="0">
                <a:solidFill>
                  <a:srgbClr val="000000"/>
                </a:solidFill>
                <a:latin typeface="Berkeley"/>
              </a:rPr>
              <a:t>Each subject then can be categorized into o</a:t>
            </a:r>
            <a:r>
              <a:rPr lang="en-US" b="0" i="0" u="sng" strike="noStrike" baseline="0" dirty="0">
                <a:solidFill>
                  <a:srgbClr val="000000"/>
                </a:solidFill>
                <a:latin typeface="Berkeley"/>
              </a:rPr>
              <a:t>ne of four possible subgroups. </a:t>
            </a:r>
            <a:endParaRPr lang="en-US" sz="3000" u="sng" dirty="0"/>
          </a:p>
        </p:txBody>
      </p:sp>
      <p:pic>
        <p:nvPicPr>
          <p:cNvPr id="5" name="Picture 4">
            <a:extLst>
              <a:ext uri="{FF2B5EF4-FFF2-40B4-BE49-F238E27FC236}">
                <a16:creationId xmlns:a16="http://schemas.microsoft.com/office/drawing/2014/main" id="{FAEE8696-F389-183E-DD5A-1E64B0B821FC}"/>
              </a:ext>
            </a:extLst>
          </p:cNvPr>
          <p:cNvPicPr>
            <a:picLocks noChangeAspect="1"/>
          </p:cNvPicPr>
          <p:nvPr/>
        </p:nvPicPr>
        <p:blipFill>
          <a:blip r:embed="rId2"/>
          <a:stretch>
            <a:fillRect/>
          </a:stretch>
        </p:blipFill>
        <p:spPr>
          <a:xfrm>
            <a:off x="4280743" y="2169643"/>
            <a:ext cx="4549901" cy="3377156"/>
          </a:xfrm>
          <a:prstGeom prst="rect">
            <a:avLst/>
          </a:prstGeom>
        </p:spPr>
      </p:pic>
    </p:spTree>
    <p:extLst>
      <p:ext uri="{BB962C8B-B14F-4D97-AF65-F5344CB8AC3E}">
        <p14:creationId xmlns:p14="http://schemas.microsoft.com/office/powerpoint/2010/main" val="194769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7E12-091A-A439-0817-C68F1FD17C63}"/>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5AF70A0F-1EFC-BFCB-7BC6-2BC9D2B172AD}"/>
              </a:ext>
            </a:extLst>
          </p:cNvPr>
          <p:cNvSpPr>
            <a:spLocks noGrp="1"/>
          </p:cNvSpPr>
          <p:nvPr>
            <p:ph idx="1"/>
          </p:nvPr>
        </p:nvSpPr>
        <p:spPr>
          <a:xfrm>
            <a:off x="531845" y="2489200"/>
            <a:ext cx="7865706" cy="3530600"/>
          </a:xfrm>
        </p:spPr>
        <p:txBody>
          <a:bodyPr>
            <a:normAutofit/>
          </a:bodyPr>
          <a:lstStyle/>
          <a:p>
            <a:pPr lvl="1"/>
            <a:r>
              <a:rPr lang="en-US" dirty="0"/>
              <a:t>To describe the motivations for and the design of observational studies. </a:t>
            </a:r>
          </a:p>
          <a:p>
            <a:pPr lvl="1"/>
            <a:r>
              <a:rPr lang="en-US" dirty="0"/>
              <a:t>To discuss early origins of the research question including case reports, case series, and ecologic studies. </a:t>
            </a:r>
          </a:p>
          <a:p>
            <a:pPr lvl="1"/>
            <a:r>
              <a:rPr lang="en-US" dirty="0"/>
              <a:t>To describe the </a:t>
            </a:r>
            <a:r>
              <a:rPr lang="en-US" b="1" dirty="0"/>
              <a:t>cross-sectional study </a:t>
            </a:r>
            <a:r>
              <a:rPr lang="en-US" dirty="0"/>
              <a:t>design and its importance. </a:t>
            </a:r>
          </a:p>
        </p:txBody>
      </p:sp>
    </p:spTree>
    <p:extLst>
      <p:ext uri="{BB962C8B-B14F-4D97-AF65-F5344CB8AC3E}">
        <p14:creationId xmlns:p14="http://schemas.microsoft.com/office/powerpoint/2010/main" val="417480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10CF-17F1-9A91-636B-D35D3F56A412}"/>
              </a:ext>
            </a:extLst>
          </p:cNvPr>
          <p:cNvSpPr>
            <a:spLocks noGrp="1"/>
          </p:cNvSpPr>
          <p:nvPr>
            <p:ph type="title"/>
          </p:nvPr>
        </p:nvSpPr>
        <p:spPr/>
        <p:txBody>
          <a:bodyPr/>
          <a:lstStyle/>
          <a:p>
            <a:r>
              <a:rPr lang="en-US" b="1" dirty="0"/>
              <a:t>Cross-Sectional Studies</a:t>
            </a:r>
            <a:endParaRPr lang="en-US" dirty="0"/>
          </a:p>
        </p:txBody>
      </p:sp>
      <p:sp>
        <p:nvSpPr>
          <p:cNvPr id="3" name="Content Placeholder 2">
            <a:extLst>
              <a:ext uri="{FF2B5EF4-FFF2-40B4-BE49-F238E27FC236}">
                <a16:creationId xmlns:a16="http://schemas.microsoft.com/office/drawing/2014/main" id="{8C1FFB5D-E01C-8056-6EE9-5F833F232A45}"/>
              </a:ext>
            </a:extLst>
          </p:cNvPr>
          <p:cNvSpPr>
            <a:spLocks noGrp="1"/>
          </p:cNvSpPr>
          <p:nvPr>
            <p:ph idx="1"/>
          </p:nvPr>
        </p:nvSpPr>
        <p:spPr>
          <a:xfrm>
            <a:off x="262220" y="2226468"/>
            <a:ext cx="4655014" cy="4295630"/>
          </a:xfrm>
        </p:spPr>
        <p:txBody>
          <a:bodyPr>
            <a:normAutofit/>
          </a:bodyPr>
          <a:lstStyle/>
          <a:p>
            <a:r>
              <a:rPr lang="en-US" sz="2400" dirty="0">
                <a:solidFill>
                  <a:srgbClr val="000000"/>
                </a:solidFill>
                <a:latin typeface="Berkeley"/>
              </a:rPr>
              <a:t>As seen in the 2 × 2 table in the top portion of </a:t>
            </a:r>
            <a:r>
              <a:rPr lang="en-US" sz="2400" dirty="0">
                <a:solidFill>
                  <a:srgbClr val="0080AC"/>
                </a:solidFill>
                <a:latin typeface="Berkeley"/>
              </a:rPr>
              <a:t>Fig. 7.6</a:t>
            </a:r>
            <a:r>
              <a:rPr lang="en-US" sz="2400" dirty="0">
                <a:solidFill>
                  <a:srgbClr val="000000"/>
                </a:solidFill>
                <a:latin typeface="Berkeley"/>
              </a:rPr>
              <a:t>, there will be:</a:t>
            </a:r>
          </a:p>
          <a:p>
            <a:pPr lvl="1"/>
            <a:r>
              <a:rPr lang="en-US" sz="1800" i="1" dirty="0">
                <a:solidFill>
                  <a:srgbClr val="000000"/>
                </a:solidFill>
                <a:latin typeface="Berkeley"/>
              </a:rPr>
              <a:t>a </a:t>
            </a:r>
            <a:r>
              <a:rPr lang="en-US" sz="1800" dirty="0">
                <a:solidFill>
                  <a:srgbClr val="000000"/>
                </a:solidFill>
                <a:latin typeface="Berkeley"/>
              </a:rPr>
              <a:t>persons, who have been </a:t>
            </a:r>
            <a:r>
              <a:rPr lang="en-US" sz="1800" u="sng" dirty="0">
                <a:solidFill>
                  <a:srgbClr val="000000"/>
                </a:solidFill>
                <a:latin typeface="Berkeley"/>
              </a:rPr>
              <a:t>exposed and have </a:t>
            </a:r>
            <a:r>
              <a:rPr lang="en-US" sz="1800" dirty="0">
                <a:solidFill>
                  <a:srgbClr val="000000"/>
                </a:solidFill>
                <a:latin typeface="Berkeley"/>
              </a:rPr>
              <a:t>the disease; </a:t>
            </a:r>
          </a:p>
          <a:p>
            <a:pPr lvl="1"/>
            <a:r>
              <a:rPr lang="en-US" sz="1800" i="1" dirty="0">
                <a:solidFill>
                  <a:srgbClr val="000000"/>
                </a:solidFill>
                <a:latin typeface="Berkeley"/>
              </a:rPr>
              <a:t>b </a:t>
            </a:r>
            <a:r>
              <a:rPr lang="en-US" sz="1800" dirty="0">
                <a:solidFill>
                  <a:srgbClr val="000000"/>
                </a:solidFill>
                <a:latin typeface="Berkeley"/>
              </a:rPr>
              <a:t>persons, who have been </a:t>
            </a:r>
            <a:r>
              <a:rPr lang="en-US" sz="1800" u="sng" dirty="0">
                <a:solidFill>
                  <a:srgbClr val="000000"/>
                </a:solidFill>
                <a:latin typeface="Berkeley"/>
              </a:rPr>
              <a:t>exposed but do not</a:t>
            </a:r>
            <a:r>
              <a:rPr lang="en-US" sz="1800" dirty="0">
                <a:solidFill>
                  <a:srgbClr val="000000"/>
                </a:solidFill>
                <a:latin typeface="Berkeley"/>
              </a:rPr>
              <a:t> have the disease; </a:t>
            </a:r>
          </a:p>
          <a:p>
            <a:pPr lvl="1"/>
            <a:r>
              <a:rPr lang="en-US" sz="1800" i="1" dirty="0">
                <a:solidFill>
                  <a:srgbClr val="000000"/>
                </a:solidFill>
                <a:latin typeface="Berkeley"/>
              </a:rPr>
              <a:t>c </a:t>
            </a:r>
            <a:r>
              <a:rPr lang="en-US" sz="1800" dirty="0">
                <a:solidFill>
                  <a:srgbClr val="000000"/>
                </a:solidFill>
                <a:latin typeface="Berkeley"/>
              </a:rPr>
              <a:t>persons, who </a:t>
            </a:r>
            <a:r>
              <a:rPr lang="en-US" sz="1800" u="sng" dirty="0">
                <a:solidFill>
                  <a:srgbClr val="000000"/>
                </a:solidFill>
                <a:latin typeface="Berkeley"/>
              </a:rPr>
              <a:t>have the disease but have not been exposed</a:t>
            </a:r>
            <a:r>
              <a:rPr lang="en-US" sz="1800" dirty="0">
                <a:solidFill>
                  <a:srgbClr val="000000"/>
                </a:solidFill>
                <a:latin typeface="Berkeley"/>
              </a:rPr>
              <a:t>; </a:t>
            </a:r>
          </a:p>
          <a:p>
            <a:pPr lvl="1"/>
            <a:r>
              <a:rPr lang="en-US" sz="1800" i="1" dirty="0">
                <a:solidFill>
                  <a:srgbClr val="000000"/>
                </a:solidFill>
                <a:latin typeface="Berkeley"/>
              </a:rPr>
              <a:t>d </a:t>
            </a:r>
            <a:r>
              <a:rPr lang="en-US" sz="1800" dirty="0">
                <a:solidFill>
                  <a:srgbClr val="000000"/>
                </a:solidFill>
                <a:latin typeface="Berkeley"/>
              </a:rPr>
              <a:t>persons, who </a:t>
            </a:r>
            <a:r>
              <a:rPr lang="en-US" sz="1800" u="sng" dirty="0">
                <a:solidFill>
                  <a:srgbClr val="000000"/>
                </a:solidFill>
                <a:latin typeface="Berkeley"/>
              </a:rPr>
              <a:t>have neither been exposed nor have the disease. </a:t>
            </a:r>
          </a:p>
        </p:txBody>
      </p:sp>
      <p:pic>
        <p:nvPicPr>
          <p:cNvPr id="7" name="Picture 6">
            <a:extLst>
              <a:ext uri="{FF2B5EF4-FFF2-40B4-BE49-F238E27FC236}">
                <a16:creationId xmlns:a16="http://schemas.microsoft.com/office/drawing/2014/main" id="{EEB3B403-0617-0BD8-9E2F-7C095C80513B}"/>
              </a:ext>
            </a:extLst>
          </p:cNvPr>
          <p:cNvPicPr>
            <a:picLocks noChangeAspect="1"/>
          </p:cNvPicPr>
          <p:nvPr/>
        </p:nvPicPr>
        <p:blipFill>
          <a:blip r:embed="rId2"/>
          <a:stretch>
            <a:fillRect/>
          </a:stretch>
        </p:blipFill>
        <p:spPr>
          <a:xfrm>
            <a:off x="4917234" y="2465227"/>
            <a:ext cx="3893333" cy="3860928"/>
          </a:xfrm>
          <a:prstGeom prst="rect">
            <a:avLst/>
          </a:prstGeom>
        </p:spPr>
      </p:pic>
    </p:spTree>
    <p:extLst>
      <p:ext uri="{BB962C8B-B14F-4D97-AF65-F5344CB8AC3E}">
        <p14:creationId xmlns:p14="http://schemas.microsoft.com/office/powerpoint/2010/main" val="19181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0F13-A8BE-31AE-EA3A-50D6751E49AF}"/>
              </a:ext>
            </a:extLst>
          </p:cNvPr>
          <p:cNvSpPr>
            <a:spLocks noGrp="1"/>
          </p:cNvSpPr>
          <p:nvPr>
            <p:ph type="title"/>
          </p:nvPr>
        </p:nvSpPr>
        <p:spPr/>
        <p:txBody>
          <a:bodyPr/>
          <a:lstStyle/>
          <a:p>
            <a:r>
              <a:rPr lang="en-US" b="1" dirty="0"/>
              <a:t>Cross-Sectional Studies</a:t>
            </a:r>
            <a:endParaRPr lang="en-US" dirty="0"/>
          </a:p>
        </p:txBody>
      </p:sp>
      <p:sp>
        <p:nvSpPr>
          <p:cNvPr id="3" name="Content Placeholder 2">
            <a:extLst>
              <a:ext uri="{FF2B5EF4-FFF2-40B4-BE49-F238E27FC236}">
                <a16:creationId xmlns:a16="http://schemas.microsoft.com/office/drawing/2014/main" id="{CA9ED7A6-2933-94B8-9857-0DDFE54C92F5}"/>
              </a:ext>
            </a:extLst>
          </p:cNvPr>
          <p:cNvSpPr>
            <a:spLocks noGrp="1"/>
          </p:cNvSpPr>
          <p:nvPr>
            <p:ph idx="1"/>
          </p:nvPr>
        </p:nvSpPr>
        <p:spPr>
          <a:xfrm>
            <a:off x="522514" y="2241551"/>
            <a:ext cx="4870580" cy="3935314"/>
          </a:xfrm>
        </p:spPr>
        <p:txBody>
          <a:bodyPr>
            <a:normAutofit/>
          </a:bodyPr>
          <a:lstStyle/>
          <a:p>
            <a:pPr algn="just"/>
            <a:r>
              <a:rPr lang="en-US" sz="1500" dirty="0">
                <a:solidFill>
                  <a:srgbClr val="000000"/>
                </a:solidFill>
                <a:latin typeface="Berkeley"/>
              </a:rPr>
              <a:t>In order to determine whether there is evidence of an association between exposure and disease from a cross-sectional study, we have a choice between two possible approaches, which in </a:t>
            </a:r>
            <a:r>
              <a:rPr lang="en-US" sz="1500" dirty="0">
                <a:solidFill>
                  <a:srgbClr val="0080AC"/>
                </a:solidFill>
                <a:latin typeface="Berkeley"/>
              </a:rPr>
              <a:t>Fig. 7.6 </a:t>
            </a:r>
            <a:r>
              <a:rPr lang="en-US" sz="1500" dirty="0">
                <a:solidFill>
                  <a:srgbClr val="000000"/>
                </a:solidFill>
                <a:latin typeface="Berkeley"/>
              </a:rPr>
              <a:t>are referred to as (A) and (B). </a:t>
            </a:r>
          </a:p>
          <a:p>
            <a:pPr algn="just"/>
            <a:r>
              <a:rPr lang="en-US" sz="1500" dirty="0">
                <a:solidFill>
                  <a:srgbClr val="000000"/>
                </a:solidFill>
                <a:latin typeface="Berkeley"/>
              </a:rPr>
              <a:t>If we use (A), we can calculate the prevalence of disease in persons with the exposure </a:t>
            </a:r>
            <a:r>
              <a:rPr lang="en-US" sz="1500" i="1" dirty="0">
                <a:solidFill>
                  <a:srgbClr val="000000"/>
                </a:solidFill>
                <a:latin typeface="Berkeley"/>
              </a:rPr>
              <a:t>(a/(</a:t>
            </a:r>
            <a:r>
              <a:rPr lang="en-US" sz="1500" i="1" dirty="0" err="1">
                <a:solidFill>
                  <a:srgbClr val="000000"/>
                </a:solidFill>
                <a:latin typeface="Berkeley"/>
              </a:rPr>
              <a:t>a+b</a:t>
            </a:r>
            <a:r>
              <a:rPr lang="en-US" sz="1500" i="1" dirty="0">
                <a:solidFill>
                  <a:srgbClr val="000000"/>
                </a:solidFill>
                <a:latin typeface="Berkeley"/>
              </a:rPr>
              <a:t>))</a:t>
            </a:r>
            <a:r>
              <a:rPr lang="en-US" sz="1500" dirty="0">
                <a:solidFill>
                  <a:srgbClr val="000000"/>
                </a:solidFill>
                <a:latin typeface="Berkeley"/>
              </a:rPr>
              <a:t> and compare it with the prevalence of disease in persons without the exposure (</a:t>
            </a:r>
            <a:r>
              <a:rPr lang="en-US" sz="1500" i="1" dirty="0">
                <a:solidFill>
                  <a:srgbClr val="000000"/>
                </a:solidFill>
                <a:latin typeface="Berkeley"/>
              </a:rPr>
              <a:t>c/(</a:t>
            </a:r>
            <a:r>
              <a:rPr lang="en-US" sz="1500" i="1" dirty="0" err="1">
                <a:solidFill>
                  <a:srgbClr val="000000"/>
                </a:solidFill>
                <a:latin typeface="Berkeley"/>
              </a:rPr>
              <a:t>c+d</a:t>
            </a:r>
            <a:r>
              <a:rPr lang="en-US" sz="1500" i="1" dirty="0">
                <a:solidFill>
                  <a:srgbClr val="000000"/>
                </a:solidFill>
                <a:latin typeface="Berkeley"/>
              </a:rPr>
              <a:t>))</a:t>
            </a:r>
            <a:r>
              <a:rPr lang="en-US" sz="1500" dirty="0">
                <a:solidFill>
                  <a:srgbClr val="000000"/>
                </a:solidFill>
                <a:latin typeface="Berkeley"/>
              </a:rPr>
              <a:t>.</a:t>
            </a:r>
          </a:p>
          <a:p>
            <a:pPr algn="just"/>
            <a:r>
              <a:rPr lang="en-US" sz="1500" dirty="0">
                <a:solidFill>
                  <a:srgbClr val="000000"/>
                </a:solidFill>
                <a:latin typeface="Berkeley"/>
              </a:rPr>
              <a:t> If we use (B), we can compare the prevalence of exposure in persons with the disease (</a:t>
            </a:r>
            <a:r>
              <a:rPr lang="en-US" sz="1500" i="1" dirty="0">
                <a:solidFill>
                  <a:srgbClr val="000000"/>
                </a:solidFill>
                <a:latin typeface="Berkeley"/>
              </a:rPr>
              <a:t>a/(</a:t>
            </a:r>
            <a:r>
              <a:rPr lang="en-US" sz="1500" i="1" dirty="0" err="1">
                <a:solidFill>
                  <a:srgbClr val="000000"/>
                </a:solidFill>
                <a:latin typeface="Berkeley"/>
              </a:rPr>
              <a:t>a+c</a:t>
            </a:r>
            <a:r>
              <a:rPr lang="en-US" sz="1500" i="1" dirty="0">
                <a:solidFill>
                  <a:srgbClr val="000000"/>
                </a:solidFill>
                <a:latin typeface="Berkeley"/>
              </a:rPr>
              <a:t>)) </a:t>
            </a:r>
            <a:r>
              <a:rPr lang="en-US" sz="1500" dirty="0">
                <a:solidFill>
                  <a:srgbClr val="000000"/>
                </a:solidFill>
                <a:latin typeface="Berkeley"/>
              </a:rPr>
              <a:t>to the prevalence of exposure in persons without the disease (</a:t>
            </a:r>
            <a:r>
              <a:rPr lang="en-US" sz="1500" i="1" dirty="0">
                <a:solidFill>
                  <a:srgbClr val="000000"/>
                </a:solidFill>
                <a:latin typeface="Berkeley"/>
              </a:rPr>
              <a:t>b/(</a:t>
            </a:r>
            <a:r>
              <a:rPr lang="en-US" sz="1500" i="1" dirty="0" err="1">
                <a:solidFill>
                  <a:srgbClr val="000000"/>
                </a:solidFill>
                <a:latin typeface="Berkeley"/>
              </a:rPr>
              <a:t>b+d</a:t>
            </a:r>
            <a:r>
              <a:rPr lang="en-US" sz="1500" i="1" dirty="0">
                <a:solidFill>
                  <a:srgbClr val="000000"/>
                </a:solidFill>
                <a:latin typeface="Berkeley"/>
              </a:rPr>
              <a:t>)</a:t>
            </a:r>
            <a:r>
              <a:rPr lang="en-US" sz="1500" dirty="0">
                <a:solidFill>
                  <a:srgbClr val="000000"/>
                </a:solidFill>
                <a:latin typeface="Berkeley"/>
              </a:rPr>
              <a:t>. </a:t>
            </a:r>
          </a:p>
          <a:p>
            <a:endParaRPr lang="en-US" dirty="0"/>
          </a:p>
        </p:txBody>
      </p:sp>
      <p:pic>
        <p:nvPicPr>
          <p:cNvPr id="6" name="Picture 5">
            <a:extLst>
              <a:ext uri="{FF2B5EF4-FFF2-40B4-BE49-F238E27FC236}">
                <a16:creationId xmlns:a16="http://schemas.microsoft.com/office/drawing/2014/main" id="{92348E7A-5382-BE96-306C-0E5AB43B1E9B}"/>
              </a:ext>
            </a:extLst>
          </p:cNvPr>
          <p:cNvPicPr>
            <a:picLocks noChangeAspect="1"/>
          </p:cNvPicPr>
          <p:nvPr/>
        </p:nvPicPr>
        <p:blipFill>
          <a:blip r:embed="rId2"/>
          <a:stretch>
            <a:fillRect/>
          </a:stretch>
        </p:blipFill>
        <p:spPr>
          <a:xfrm>
            <a:off x="5393094" y="2241551"/>
            <a:ext cx="3654139" cy="3935314"/>
          </a:xfrm>
          <a:prstGeom prst="rect">
            <a:avLst/>
          </a:prstGeom>
        </p:spPr>
      </p:pic>
    </p:spTree>
    <p:extLst>
      <p:ext uri="{BB962C8B-B14F-4D97-AF65-F5344CB8AC3E}">
        <p14:creationId xmlns:p14="http://schemas.microsoft.com/office/powerpoint/2010/main" val="199429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4627-F1EA-C827-577D-6E7D8F562035}"/>
              </a:ext>
            </a:extLst>
          </p:cNvPr>
          <p:cNvSpPr>
            <a:spLocks noGrp="1"/>
          </p:cNvSpPr>
          <p:nvPr>
            <p:ph type="title"/>
          </p:nvPr>
        </p:nvSpPr>
        <p:spPr/>
        <p:txBody>
          <a:bodyPr/>
          <a:lstStyle/>
          <a:p>
            <a:r>
              <a:rPr lang="en-US" b="1" dirty="0"/>
              <a:t>Cross-Sectional Studies</a:t>
            </a:r>
            <a:endParaRPr lang="en-US" dirty="0"/>
          </a:p>
        </p:txBody>
      </p:sp>
      <p:sp>
        <p:nvSpPr>
          <p:cNvPr id="3" name="Content Placeholder 2">
            <a:extLst>
              <a:ext uri="{FF2B5EF4-FFF2-40B4-BE49-F238E27FC236}">
                <a16:creationId xmlns:a16="http://schemas.microsoft.com/office/drawing/2014/main" id="{EDABEC93-55A1-6319-10E9-A9354B6ED458}"/>
              </a:ext>
            </a:extLst>
          </p:cNvPr>
          <p:cNvSpPr>
            <a:spLocks noGrp="1"/>
          </p:cNvSpPr>
          <p:nvPr>
            <p:ph idx="1"/>
          </p:nvPr>
        </p:nvSpPr>
        <p:spPr>
          <a:xfrm>
            <a:off x="628651" y="2226468"/>
            <a:ext cx="3750998" cy="4288875"/>
          </a:xfrm>
        </p:spPr>
        <p:txBody>
          <a:bodyPr>
            <a:normAutofit fontScale="85000" lnSpcReduction="10000"/>
          </a:bodyPr>
          <a:lstStyle/>
          <a:p>
            <a:r>
              <a:rPr lang="en-US" b="1" u="sng" dirty="0">
                <a:solidFill>
                  <a:srgbClr val="000000"/>
                </a:solidFill>
                <a:latin typeface="Berkeley"/>
              </a:rPr>
              <a:t>Serial cross-sectional studies </a:t>
            </a:r>
            <a:r>
              <a:rPr lang="en-US" dirty="0">
                <a:solidFill>
                  <a:srgbClr val="000000"/>
                </a:solidFill>
                <a:latin typeface="Berkeley"/>
              </a:rPr>
              <a:t>are also useful to evaluate trends in disease prevalence over time in order to inform health care policy and planning.</a:t>
            </a:r>
          </a:p>
          <a:p>
            <a:endParaRPr lang="en-US" dirty="0">
              <a:solidFill>
                <a:srgbClr val="000000"/>
              </a:solidFill>
              <a:latin typeface="Berkeley"/>
            </a:endParaRPr>
          </a:p>
          <a:p>
            <a:r>
              <a:rPr lang="en-US" dirty="0">
                <a:solidFill>
                  <a:srgbClr val="0080AC"/>
                </a:solidFill>
                <a:latin typeface="Berkeley"/>
              </a:rPr>
              <a:t>Fig. 7.8 </a:t>
            </a:r>
            <a:r>
              <a:rPr lang="en-US" dirty="0">
                <a:solidFill>
                  <a:srgbClr val="000000"/>
                </a:solidFill>
                <a:latin typeface="Berkeley"/>
              </a:rPr>
              <a:t>shows the temporal trends in adjusted prevalence of stages 3 and 4 CKD from NHANES 1988–1994 through 2011–2012, categorized by the presence or absence of diabetes. </a:t>
            </a:r>
          </a:p>
          <a:p>
            <a:r>
              <a:rPr lang="en-US" dirty="0">
                <a:solidFill>
                  <a:srgbClr val="000000"/>
                </a:solidFill>
                <a:latin typeface="Berkeley"/>
              </a:rPr>
              <a:t>As shown in the figure, there was an initial increase in adjusted prevalence of stages 3 and 4 CKD that leveled off in the early 2000s among nondiabetic individuals but continued to increase in diabetic individuals. </a:t>
            </a:r>
            <a:endParaRPr lang="en-US" dirty="0"/>
          </a:p>
        </p:txBody>
      </p:sp>
      <p:pic>
        <p:nvPicPr>
          <p:cNvPr id="5" name="Picture 4">
            <a:extLst>
              <a:ext uri="{FF2B5EF4-FFF2-40B4-BE49-F238E27FC236}">
                <a16:creationId xmlns:a16="http://schemas.microsoft.com/office/drawing/2014/main" id="{3CE1F740-2FD2-AC57-D9E5-F65275DC5ADF}"/>
              </a:ext>
            </a:extLst>
          </p:cNvPr>
          <p:cNvPicPr>
            <a:picLocks noChangeAspect="1"/>
          </p:cNvPicPr>
          <p:nvPr/>
        </p:nvPicPr>
        <p:blipFill>
          <a:blip r:embed="rId2"/>
          <a:stretch>
            <a:fillRect/>
          </a:stretch>
        </p:blipFill>
        <p:spPr>
          <a:xfrm>
            <a:off x="4764353" y="2226469"/>
            <a:ext cx="4135702" cy="4288875"/>
          </a:xfrm>
          <a:prstGeom prst="rect">
            <a:avLst/>
          </a:prstGeom>
        </p:spPr>
      </p:pic>
    </p:spTree>
    <p:extLst>
      <p:ext uri="{BB962C8B-B14F-4D97-AF65-F5344CB8AC3E}">
        <p14:creationId xmlns:p14="http://schemas.microsoft.com/office/powerpoint/2010/main" val="408404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948E-AC25-F7F0-C436-844409E24598}"/>
              </a:ext>
            </a:extLst>
          </p:cNvPr>
          <p:cNvSpPr>
            <a:spLocks noGrp="1"/>
          </p:cNvSpPr>
          <p:nvPr>
            <p:ph type="title"/>
          </p:nvPr>
        </p:nvSpPr>
        <p:spPr/>
        <p:txBody>
          <a:bodyPr/>
          <a:lstStyle/>
          <a:p>
            <a:endParaRPr lang="en-US"/>
          </a:p>
        </p:txBody>
      </p:sp>
      <p:pic>
        <p:nvPicPr>
          <p:cNvPr id="5" name="Content Placeholder 4" descr="Text&#10;&#10;Description automatically generated with low confidence">
            <a:extLst>
              <a:ext uri="{FF2B5EF4-FFF2-40B4-BE49-F238E27FC236}">
                <a16:creationId xmlns:a16="http://schemas.microsoft.com/office/drawing/2014/main" id="{35FF8E7F-8B59-52B8-DCB0-B45C04B95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643813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A3A-8EFB-28AB-F9F5-D7DFD951F13B}"/>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C6A7D6BA-FB39-D70B-0BBA-88290D5C4F00}"/>
              </a:ext>
            </a:extLst>
          </p:cNvPr>
          <p:cNvSpPr>
            <a:spLocks noGrp="1"/>
          </p:cNvSpPr>
          <p:nvPr>
            <p:ph idx="1"/>
          </p:nvPr>
        </p:nvSpPr>
        <p:spPr>
          <a:xfrm>
            <a:off x="504093" y="2489200"/>
            <a:ext cx="8077200" cy="3530600"/>
          </a:xfrm>
        </p:spPr>
        <p:txBody>
          <a:bodyPr>
            <a:normAutofit lnSpcReduction="10000"/>
          </a:bodyPr>
          <a:lstStyle/>
          <a:p>
            <a:r>
              <a:rPr lang="en-US" dirty="0"/>
              <a:t>Investigators should be aware of bias when planning a cross-sectional study. </a:t>
            </a:r>
          </a:p>
          <a:p>
            <a:endParaRPr lang="en-US" dirty="0"/>
          </a:p>
          <a:p>
            <a:r>
              <a:rPr lang="en-US" dirty="0"/>
              <a:t>Bias may be defined as any systematic error in a study that results in an incorrect estimate of the true effect of an exposure on the outcome of interest. </a:t>
            </a:r>
          </a:p>
          <a:p>
            <a:endParaRPr lang="en-US" dirty="0"/>
          </a:p>
          <a:p>
            <a:r>
              <a:rPr lang="en-US" dirty="0"/>
              <a:t>There are many types of bias in clinical studies, but for simplicity, they can be broadly grouped into two categories: </a:t>
            </a:r>
          </a:p>
          <a:p>
            <a:pPr lvl="1"/>
            <a:r>
              <a:rPr lang="en-US" dirty="0"/>
              <a:t>Selection bias</a:t>
            </a:r>
          </a:p>
          <a:p>
            <a:pPr lvl="1"/>
            <a:r>
              <a:rPr lang="en-US" dirty="0"/>
              <a:t>Information bias.</a:t>
            </a:r>
          </a:p>
          <a:p>
            <a:endParaRPr lang="en-US" dirty="0"/>
          </a:p>
        </p:txBody>
      </p:sp>
    </p:spTree>
    <p:extLst>
      <p:ext uri="{BB962C8B-B14F-4D97-AF65-F5344CB8AC3E}">
        <p14:creationId xmlns:p14="http://schemas.microsoft.com/office/powerpoint/2010/main" val="320345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A696-53F6-C6AB-1CAC-CEF63F822F6A}"/>
              </a:ext>
            </a:extLst>
          </p:cNvPr>
          <p:cNvSpPr>
            <a:spLocks noGrp="1"/>
          </p:cNvSpPr>
          <p:nvPr>
            <p:ph type="title"/>
          </p:nvPr>
        </p:nvSpPr>
        <p:spPr/>
        <p:txBody>
          <a:bodyPr/>
          <a:lstStyle/>
          <a:p>
            <a:endParaRPr lang="en-US"/>
          </a:p>
        </p:txBody>
      </p:sp>
      <p:pic>
        <p:nvPicPr>
          <p:cNvPr id="9" name="Content Placeholder 8" descr="Text&#10;&#10;Description automatically generated">
            <a:extLst>
              <a:ext uri="{FF2B5EF4-FFF2-40B4-BE49-F238E27FC236}">
                <a16:creationId xmlns:a16="http://schemas.microsoft.com/office/drawing/2014/main" id="{38D8A315-C72F-2F5B-D42C-6DC0955C6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9617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A2FB5-5347-AA35-0D59-7442FD56DD76}"/>
              </a:ext>
            </a:extLst>
          </p:cNvPr>
          <p:cNvSpPr>
            <a:spLocks noGrp="1"/>
          </p:cNvSpPr>
          <p:nvPr>
            <p:ph type="title"/>
          </p:nvPr>
        </p:nvSpPr>
        <p:spPr/>
        <p:txBody>
          <a:bodyPr/>
          <a:lstStyle/>
          <a:p>
            <a:r>
              <a:rPr lang="en-US" b="1" dirty="0"/>
              <a:t>Case Reports and Case Series</a:t>
            </a:r>
            <a:endParaRPr lang="en-US" dirty="0"/>
          </a:p>
        </p:txBody>
      </p:sp>
      <p:sp>
        <p:nvSpPr>
          <p:cNvPr id="5" name="Text Placeholder 4">
            <a:extLst>
              <a:ext uri="{FF2B5EF4-FFF2-40B4-BE49-F238E27FC236}">
                <a16:creationId xmlns:a16="http://schemas.microsoft.com/office/drawing/2014/main" id="{ADD84B04-C34C-CF4E-B71E-CB078471B2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0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DCA4-4411-B08E-3990-5D2EF3B0AB70}"/>
              </a:ext>
            </a:extLst>
          </p:cNvPr>
          <p:cNvSpPr>
            <a:spLocks noGrp="1"/>
          </p:cNvSpPr>
          <p:nvPr>
            <p:ph type="title"/>
          </p:nvPr>
        </p:nvSpPr>
        <p:spPr/>
        <p:txBody>
          <a:bodyPr/>
          <a:lstStyle/>
          <a:p>
            <a:r>
              <a:rPr lang="en-US" b="1" dirty="0"/>
              <a:t>Case Reports and Case Series</a:t>
            </a:r>
          </a:p>
        </p:txBody>
      </p:sp>
      <p:sp>
        <p:nvSpPr>
          <p:cNvPr id="3" name="Content Placeholder 2">
            <a:extLst>
              <a:ext uri="{FF2B5EF4-FFF2-40B4-BE49-F238E27FC236}">
                <a16:creationId xmlns:a16="http://schemas.microsoft.com/office/drawing/2014/main" id="{B0B1EA2F-A760-0B03-1233-42AE284CE5A7}"/>
              </a:ext>
            </a:extLst>
          </p:cNvPr>
          <p:cNvSpPr>
            <a:spLocks noGrp="1"/>
          </p:cNvSpPr>
          <p:nvPr>
            <p:ph idx="1"/>
          </p:nvPr>
        </p:nvSpPr>
        <p:spPr>
          <a:xfrm>
            <a:off x="522514" y="2183363"/>
            <a:ext cx="8117633" cy="4264090"/>
          </a:xfrm>
        </p:spPr>
        <p:txBody>
          <a:bodyPr>
            <a:normAutofit/>
          </a:bodyPr>
          <a:lstStyle/>
          <a:p>
            <a:r>
              <a:rPr lang="en-US" dirty="0"/>
              <a:t>Perhaps one of the most common and early origins of medical research questions is through careful observations by physicians and other health care providers of what they see during their clinical practice. </a:t>
            </a:r>
          </a:p>
          <a:p>
            <a:r>
              <a:rPr lang="en-US" dirty="0"/>
              <a:t>Such individual-level observations can be documented in a </a:t>
            </a:r>
            <a:r>
              <a:rPr lang="en-US" u="sng" dirty="0"/>
              <a:t>case report</a:t>
            </a:r>
            <a:r>
              <a:rPr lang="en-US" dirty="0"/>
              <a:t>, describing a particular clinical phenomenon in a </a:t>
            </a:r>
            <a:r>
              <a:rPr lang="en-US" u="sng" dirty="0"/>
              <a:t>single patient</a:t>
            </a:r>
            <a:r>
              <a:rPr lang="en-US" dirty="0"/>
              <a:t>, or in a </a:t>
            </a:r>
            <a:r>
              <a:rPr lang="en-US" u="sng" dirty="0"/>
              <a:t>case series </a:t>
            </a:r>
            <a:r>
              <a:rPr lang="en-US" dirty="0"/>
              <a:t>that describes more than one patient with similar problems. </a:t>
            </a:r>
          </a:p>
          <a:p>
            <a:r>
              <a:rPr lang="en-US" dirty="0"/>
              <a:t>Both c</a:t>
            </a:r>
            <a:r>
              <a:rPr lang="en-US" u="sng" dirty="0"/>
              <a:t>ase reports and case series </a:t>
            </a:r>
            <a:r>
              <a:rPr lang="en-US" dirty="0"/>
              <a:t>are considered the </a:t>
            </a:r>
            <a:r>
              <a:rPr lang="en-US" b="1" dirty="0"/>
              <a:t>simplest</a:t>
            </a:r>
            <a:r>
              <a:rPr lang="en-US" dirty="0"/>
              <a:t> of study designs (although some assert that they are merely “</a:t>
            </a:r>
            <a:r>
              <a:rPr lang="en-US" dirty="0" err="1"/>
              <a:t>prestudy</a:t>
            </a:r>
            <a:r>
              <a:rPr lang="en-US" dirty="0"/>
              <a:t> designs”). </a:t>
            </a:r>
          </a:p>
        </p:txBody>
      </p:sp>
    </p:spTree>
    <p:extLst>
      <p:ext uri="{BB962C8B-B14F-4D97-AF65-F5344CB8AC3E}">
        <p14:creationId xmlns:p14="http://schemas.microsoft.com/office/powerpoint/2010/main" val="296674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E9B7-9D8A-7AE2-50C9-58A27C014D50}"/>
              </a:ext>
            </a:extLst>
          </p:cNvPr>
          <p:cNvSpPr>
            <a:spLocks noGrp="1"/>
          </p:cNvSpPr>
          <p:nvPr>
            <p:ph type="title"/>
          </p:nvPr>
        </p:nvSpPr>
        <p:spPr/>
        <p:txBody>
          <a:bodyPr/>
          <a:lstStyle/>
          <a:p>
            <a:r>
              <a:rPr lang="en-US" b="1" dirty="0"/>
              <a:t>Case Reports and Case Series</a:t>
            </a:r>
            <a:endParaRPr lang="en-US" dirty="0"/>
          </a:p>
        </p:txBody>
      </p:sp>
      <p:sp>
        <p:nvSpPr>
          <p:cNvPr id="3" name="Content Placeholder 2">
            <a:extLst>
              <a:ext uri="{FF2B5EF4-FFF2-40B4-BE49-F238E27FC236}">
                <a16:creationId xmlns:a16="http://schemas.microsoft.com/office/drawing/2014/main" id="{EE8FECBD-CF56-4643-CF96-AD9601A20794}"/>
              </a:ext>
            </a:extLst>
          </p:cNvPr>
          <p:cNvSpPr>
            <a:spLocks noGrp="1"/>
          </p:cNvSpPr>
          <p:nvPr>
            <p:ph idx="1"/>
          </p:nvPr>
        </p:nvSpPr>
        <p:spPr>
          <a:xfrm>
            <a:off x="531845" y="2489199"/>
            <a:ext cx="8117633" cy="3780971"/>
          </a:xfrm>
        </p:spPr>
        <p:txBody>
          <a:bodyPr/>
          <a:lstStyle/>
          <a:p>
            <a:r>
              <a:rPr lang="en-US" dirty="0"/>
              <a:t>The </a:t>
            </a:r>
            <a:r>
              <a:rPr lang="en-US" b="1" dirty="0"/>
              <a:t>main objective </a:t>
            </a:r>
            <a:r>
              <a:rPr lang="en-US" dirty="0"/>
              <a:t>of case reports and case series is to provide a comprehensive and detailed description of the case(s) under observation.</a:t>
            </a:r>
          </a:p>
          <a:p>
            <a:r>
              <a:rPr lang="en-US" dirty="0"/>
              <a:t>This allows other physicians to identify and potentially report similar cases from their practice, especially when they share geographic or specific clinical characteristics. </a:t>
            </a:r>
          </a:p>
          <a:p>
            <a:endParaRPr lang="en-US" dirty="0"/>
          </a:p>
          <a:p>
            <a:pPr algn="l"/>
            <a:endParaRPr lang="en-US" dirty="0">
              <a:solidFill>
                <a:srgbClr val="000000"/>
              </a:solidFill>
              <a:latin typeface="Berkeley"/>
            </a:endParaRPr>
          </a:p>
          <a:p>
            <a:endParaRPr lang="en-US" dirty="0"/>
          </a:p>
        </p:txBody>
      </p:sp>
    </p:spTree>
    <p:extLst>
      <p:ext uri="{BB962C8B-B14F-4D97-AF65-F5344CB8AC3E}">
        <p14:creationId xmlns:p14="http://schemas.microsoft.com/office/powerpoint/2010/main" val="324046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9144000" cy="6867027"/>
            <a:chOff x="0" y="-2373"/>
            <a:chExt cx="12192000" cy="6867027"/>
          </a:xfrm>
        </p:grpSpPr>
        <p:sp>
          <p:nvSpPr>
            <p:cNvPr id="13" name="Rectangle 12">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1F97BEF-0C52-A776-1C94-5755EED5AF9B}"/>
              </a:ext>
            </a:extLst>
          </p:cNvPr>
          <p:cNvSpPr>
            <a:spLocks noGrp="1"/>
          </p:cNvSpPr>
          <p:nvPr>
            <p:ph type="title"/>
          </p:nvPr>
        </p:nvSpPr>
        <p:spPr>
          <a:xfrm>
            <a:off x="866216" y="973668"/>
            <a:ext cx="2350294" cy="4820642"/>
          </a:xfrm>
        </p:spPr>
        <p:txBody>
          <a:bodyPr>
            <a:normAutofit fontScale="90000"/>
          </a:bodyPr>
          <a:lstStyle/>
          <a:p>
            <a:pPr>
              <a:lnSpc>
                <a:spcPct val="90000"/>
              </a:lnSpc>
            </a:pPr>
            <a:r>
              <a:rPr lang="en-US" sz="1600" dirty="0">
                <a:latin typeface="Berkeley"/>
              </a:rPr>
              <a:t>For example: </a:t>
            </a:r>
            <a:br>
              <a:rPr lang="en-US" sz="1600" dirty="0">
                <a:latin typeface="Berkeley"/>
              </a:rPr>
            </a:br>
            <a:br>
              <a:rPr lang="en-US" sz="1600" dirty="0">
                <a:latin typeface="Berkeley"/>
              </a:rPr>
            </a:br>
            <a:r>
              <a:rPr lang="en-US" sz="1600" dirty="0">
                <a:latin typeface="Berkeley"/>
              </a:rPr>
              <a:t>2015 witnessed an outbreak of the Zika virus in Latin America.</a:t>
            </a:r>
            <a:br>
              <a:rPr lang="en-US" sz="1600" dirty="0"/>
            </a:br>
            <a:br>
              <a:rPr lang="en-US" sz="1600" dirty="0"/>
            </a:br>
            <a:r>
              <a:rPr lang="en-US" sz="1600" dirty="0">
                <a:latin typeface="Berkeley"/>
              </a:rPr>
              <a:t>Despite the fact that case reports and case series are merely descriptive in nature with </a:t>
            </a:r>
            <a:r>
              <a:rPr lang="en-US" sz="1600" u="sng" dirty="0">
                <a:latin typeface="Berkeley"/>
              </a:rPr>
              <a:t>no reference group </a:t>
            </a:r>
            <a:r>
              <a:rPr lang="en-US" sz="1600" dirty="0">
                <a:latin typeface="Berkeley"/>
              </a:rPr>
              <a:t>to make a strict comparison, the Brazilian case series was instrumental in the development of the CDC’s guidelines (Fig. 7.1) for the evaluation and testing, by health care providers, of infants whose mothers traveled to or resided in an area with ongoing Zika virus transmission during their pregnancies (Fig. 7.2). </a:t>
            </a:r>
            <a:br>
              <a:rPr lang="en-US" sz="1600" dirty="0"/>
            </a:br>
            <a:endParaRPr lang="en-US" sz="1600" dirty="0"/>
          </a:p>
        </p:txBody>
      </p:sp>
      <p:pic>
        <p:nvPicPr>
          <p:cNvPr id="5" name="Content Placeholder 4">
            <a:extLst>
              <a:ext uri="{FF2B5EF4-FFF2-40B4-BE49-F238E27FC236}">
                <a16:creationId xmlns:a16="http://schemas.microsoft.com/office/drawing/2014/main" id="{5433C38B-8EE6-30EB-2C60-3DBDB477C36F}"/>
              </a:ext>
            </a:extLst>
          </p:cNvPr>
          <p:cNvPicPr>
            <a:picLocks noChangeAspect="1"/>
          </p:cNvPicPr>
          <p:nvPr/>
        </p:nvPicPr>
        <p:blipFill>
          <a:blip r:embed="rId3"/>
          <a:stretch>
            <a:fillRect/>
          </a:stretch>
        </p:blipFill>
        <p:spPr>
          <a:xfrm>
            <a:off x="3638939" y="485192"/>
            <a:ext cx="5365102" cy="5990586"/>
          </a:xfrm>
          <a:prstGeom prst="rect">
            <a:avLst/>
          </a:prstGeom>
        </p:spPr>
      </p:pic>
      <p:sp>
        <p:nvSpPr>
          <p:cNvPr id="24" name="Rectangle 23">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34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5B16F-3F98-FBED-672B-103D1AB050C0}"/>
              </a:ext>
            </a:extLst>
          </p:cNvPr>
          <p:cNvPicPr>
            <a:picLocks noGrp="1" noChangeAspect="1"/>
          </p:cNvPicPr>
          <p:nvPr>
            <p:ph idx="1"/>
          </p:nvPr>
        </p:nvPicPr>
        <p:blipFill>
          <a:blip r:embed="rId2"/>
          <a:stretch>
            <a:fillRect/>
          </a:stretch>
        </p:blipFill>
        <p:spPr>
          <a:xfrm>
            <a:off x="475862" y="522514"/>
            <a:ext cx="8182946" cy="5551715"/>
          </a:xfrm>
        </p:spPr>
      </p:pic>
    </p:spTree>
    <p:extLst>
      <p:ext uri="{BB962C8B-B14F-4D97-AF65-F5344CB8AC3E}">
        <p14:creationId xmlns:p14="http://schemas.microsoft.com/office/powerpoint/2010/main" val="166861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0113-347B-8DAC-6DCE-97C284BE24CE}"/>
              </a:ext>
            </a:extLst>
          </p:cNvPr>
          <p:cNvSpPr>
            <a:spLocks noGrp="1"/>
          </p:cNvSpPr>
          <p:nvPr>
            <p:ph type="title"/>
          </p:nvPr>
        </p:nvSpPr>
        <p:spPr/>
        <p:txBody>
          <a:bodyPr/>
          <a:lstStyle/>
          <a:p>
            <a:r>
              <a:rPr lang="en-US" b="1" dirty="0"/>
              <a:t>Case Reports and Case Series (Cont..)</a:t>
            </a:r>
          </a:p>
        </p:txBody>
      </p:sp>
      <p:sp>
        <p:nvSpPr>
          <p:cNvPr id="3" name="Content Placeholder 2">
            <a:extLst>
              <a:ext uri="{FF2B5EF4-FFF2-40B4-BE49-F238E27FC236}">
                <a16:creationId xmlns:a16="http://schemas.microsoft.com/office/drawing/2014/main" id="{31827B15-5644-8992-8D7F-F374F3FA7FDD}"/>
              </a:ext>
            </a:extLst>
          </p:cNvPr>
          <p:cNvSpPr>
            <a:spLocks noGrp="1"/>
          </p:cNvSpPr>
          <p:nvPr>
            <p:ph idx="1"/>
          </p:nvPr>
        </p:nvSpPr>
        <p:spPr>
          <a:xfrm>
            <a:off x="429209" y="2136710"/>
            <a:ext cx="8192278" cy="3883090"/>
          </a:xfrm>
        </p:spPr>
        <p:txBody>
          <a:bodyPr>
            <a:normAutofit/>
          </a:bodyPr>
          <a:lstStyle/>
          <a:p>
            <a:r>
              <a:rPr lang="en-US" dirty="0"/>
              <a:t>Case reports and case series are </a:t>
            </a:r>
            <a:r>
              <a:rPr lang="en-US" u="sng" dirty="0"/>
              <a:t>key</a:t>
            </a:r>
            <a:r>
              <a:rPr lang="en-US" dirty="0"/>
              <a:t> hypothesis-generating tools, especially when they are </a:t>
            </a:r>
            <a:r>
              <a:rPr lang="en-US" b="1" dirty="0"/>
              <a:t>simple, inexpensive, and easy </a:t>
            </a:r>
            <a:r>
              <a:rPr lang="en-US" dirty="0"/>
              <a:t>to conduct in the course of busy clinical settings. </a:t>
            </a:r>
          </a:p>
          <a:p>
            <a:pPr marL="0" indent="0">
              <a:buNone/>
            </a:pPr>
            <a:endParaRPr lang="en-US" dirty="0"/>
          </a:p>
          <a:p>
            <a:r>
              <a:rPr lang="en-US" b="1" dirty="0"/>
              <a:t>Disadvantages:</a:t>
            </a:r>
          </a:p>
          <a:p>
            <a:pPr lvl="1"/>
            <a:r>
              <a:rPr lang="en-US" dirty="0"/>
              <a:t>The </a:t>
            </a:r>
            <a:r>
              <a:rPr lang="en-US" u="sng" dirty="0"/>
              <a:t>lack of a comparison group is a major disadvantage</a:t>
            </a:r>
            <a:r>
              <a:rPr lang="en-US" dirty="0"/>
              <a:t>. </a:t>
            </a:r>
          </a:p>
          <a:p>
            <a:pPr lvl="1"/>
            <a:r>
              <a:rPr lang="en-US" dirty="0"/>
              <a:t>The external validity (generalizability) is limited, given the biased selection of cases (all identified in clinical practice). </a:t>
            </a:r>
          </a:p>
          <a:p>
            <a:pPr lvl="1"/>
            <a:r>
              <a:rPr lang="en-US" dirty="0"/>
              <a:t>Any association observed in a case report, or a case series is prone to potentially unmeasured confounding unbeknown to the investigators</a:t>
            </a:r>
          </a:p>
        </p:txBody>
      </p:sp>
    </p:spTree>
    <p:extLst>
      <p:ext uri="{BB962C8B-B14F-4D97-AF65-F5344CB8AC3E}">
        <p14:creationId xmlns:p14="http://schemas.microsoft.com/office/powerpoint/2010/main" val="39396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D4DF-BB94-DE4C-666F-692FE882E188}"/>
              </a:ext>
            </a:extLst>
          </p:cNvPr>
          <p:cNvSpPr>
            <a:spLocks noGrp="1"/>
          </p:cNvSpPr>
          <p:nvPr>
            <p:ph type="title"/>
          </p:nvPr>
        </p:nvSpPr>
        <p:spPr/>
        <p:txBody>
          <a:bodyPr/>
          <a:lstStyle/>
          <a:p>
            <a:r>
              <a:rPr lang="en-US" b="1" dirty="0"/>
              <a:t>Ecologic Studies</a:t>
            </a:r>
            <a:endParaRPr lang="en-US" dirty="0"/>
          </a:p>
        </p:txBody>
      </p:sp>
      <p:sp>
        <p:nvSpPr>
          <p:cNvPr id="3" name="Text Placeholder 2">
            <a:extLst>
              <a:ext uri="{FF2B5EF4-FFF2-40B4-BE49-F238E27FC236}">
                <a16:creationId xmlns:a16="http://schemas.microsoft.com/office/drawing/2014/main" id="{1D9C99C1-6572-248D-6A5A-CEC2AA082F8A}"/>
              </a:ext>
            </a:extLst>
          </p:cNvPr>
          <p:cNvSpPr>
            <a:spLocks noGrp="1"/>
          </p:cNvSpPr>
          <p:nvPr>
            <p:ph type="body" idx="1"/>
          </p:nvPr>
        </p:nvSpPr>
        <p:spPr/>
        <p:txBody>
          <a:bodyPr/>
          <a:lstStyle/>
          <a:p>
            <a:r>
              <a:rPr lang="en-US" dirty="0"/>
              <a:t>“Associations on population level”</a:t>
            </a:r>
          </a:p>
        </p:txBody>
      </p:sp>
    </p:spTree>
    <p:extLst>
      <p:ext uri="{BB962C8B-B14F-4D97-AF65-F5344CB8AC3E}">
        <p14:creationId xmlns:p14="http://schemas.microsoft.com/office/powerpoint/2010/main" val="1874322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441</TotalTime>
  <Words>1619</Words>
  <Application>Microsoft Office PowerPoint</Application>
  <PresentationFormat>On-screen Show (4:3)</PresentationFormat>
  <Paragraphs>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Berkeley</vt:lpstr>
      <vt:lpstr>Century Gothic</vt:lpstr>
      <vt:lpstr>Wingdings</vt:lpstr>
      <vt:lpstr>Wingdings 3</vt:lpstr>
      <vt:lpstr>Ion Boardroom</vt:lpstr>
      <vt:lpstr>Observational Studies</vt:lpstr>
      <vt:lpstr>Learning Objectives </vt:lpstr>
      <vt:lpstr>Case Reports and Case Series</vt:lpstr>
      <vt:lpstr>Case Reports and Case Series</vt:lpstr>
      <vt:lpstr>Case Reports and Case Series</vt:lpstr>
      <vt:lpstr>For example:   2015 witnessed an outbreak of the Zika virus in Latin America.  Despite the fact that case reports and case series are merely descriptive in nature with no reference group to make a strict comparison, the Brazilian case series was instrumental in the development of the CDC’s guidelines (Fig. 7.1) for the evaluation and testing, by health care providers, of infants whose mothers traveled to or resided in an area with ongoing Zika virus transmission during their pregnancies (Fig. 7.2).  </vt:lpstr>
      <vt:lpstr>PowerPoint Presentation</vt:lpstr>
      <vt:lpstr>Case Reports and Case Series (Cont..)</vt:lpstr>
      <vt:lpstr>Ecologic Studies</vt:lpstr>
      <vt:lpstr>Ecologic Studies</vt:lpstr>
      <vt:lpstr>PowerPoint Presentation</vt:lpstr>
      <vt:lpstr>Ecologic Studies</vt:lpstr>
      <vt:lpstr>Ecologic Studies</vt:lpstr>
      <vt:lpstr>Ecologic Studies</vt:lpstr>
      <vt:lpstr>Ecologic Studies</vt:lpstr>
      <vt:lpstr>Ecologic Studies</vt:lpstr>
      <vt:lpstr>Cross-Sectional Studies</vt:lpstr>
      <vt:lpstr>Cross-Sectional Studies</vt:lpstr>
      <vt:lpstr>Cross-Sectional Studies</vt:lpstr>
      <vt:lpstr>Cross-Sectional Studies</vt:lpstr>
      <vt:lpstr>Cross-Sectional Studies</vt:lpstr>
      <vt:lpstr>Cross-Sectional Studies</vt:lpstr>
      <vt:lpstr>PowerPoint Presentation</vt:lpstr>
      <vt:lpstr>Bias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Observational Studies</dc:title>
  <dc:creator>DANIA KHALED RAHHAL</dc:creator>
  <cp:lastModifiedBy>Reema Karasneh</cp:lastModifiedBy>
  <cp:revision>5</cp:revision>
  <dcterms:created xsi:type="dcterms:W3CDTF">2022-07-23T11:12:48Z</dcterms:created>
  <dcterms:modified xsi:type="dcterms:W3CDTF">2022-07-25T09:38:00Z</dcterms:modified>
</cp:coreProperties>
</file>