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5" r:id="rId3"/>
    <p:sldId id="257" r:id="rId4"/>
    <p:sldId id="267" r:id="rId5"/>
    <p:sldId id="264" r:id="rId6"/>
    <p:sldId id="259" r:id="rId7"/>
    <p:sldId id="260" r:id="rId8"/>
    <p:sldId id="329" r:id="rId9"/>
    <p:sldId id="382" r:id="rId10"/>
    <p:sldId id="358" r:id="rId11"/>
    <p:sldId id="357" r:id="rId12"/>
    <p:sldId id="360" r:id="rId13"/>
    <p:sldId id="359" r:id="rId14"/>
    <p:sldId id="261" r:id="rId15"/>
    <p:sldId id="262" r:id="rId16"/>
    <p:sldId id="332" r:id="rId17"/>
    <p:sldId id="361" r:id="rId18"/>
    <p:sldId id="338" r:id="rId19"/>
    <p:sldId id="339" r:id="rId20"/>
    <p:sldId id="340" r:id="rId21"/>
    <p:sldId id="364" r:id="rId22"/>
    <p:sldId id="365" r:id="rId23"/>
    <p:sldId id="341" r:id="rId24"/>
    <p:sldId id="366" r:id="rId25"/>
    <p:sldId id="367" r:id="rId26"/>
    <p:sldId id="368" r:id="rId27"/>
    <p:sldId id="342" r:id="rId28"/>
    <p:sldId id="343" r:id="rId29"/>
    <p:sldId id="265" r:id="rId30"/>
    <p:sldId id="344" r:id="rId31"/>
    <p:sldId id="369" r:id="rId32"/>
    <p:sldId id="371" r:id="rId33"/>
    <p:sldId id="372" r:id="rId34"/>
    <p:sldId id="373" r:id="rId35"/>
    <p:sldId id="374" r:id="rId36"/>
    <p:sldId id="375" r:id="rId37"/>
    <p:sldId id="376" r:id="rId38"/>
    <p:sldId id="362" r:id="rId39"/>
    <p:sldId id="363" r:id="rId40"/>
    <p:sldId id="318" r:id="rId41"/>
    <p:sldId id="269" r:id="rId42"/>
    <p:sldId id="270" r:id="rId43"/>
    <p:sldId id="271" r:id="rId44"/>
    <p:sldId id="272" r:id="rId45"/>
    <p:sldId id="276" r:id="rId46"/>
    <p:sldId id="277" r:id="rId47"/>
    <p:sldId id="278" r:id="rId48"/>
    <p:sldId id="279" r:id="rId49"/>
    <p:sldId id="280" r:id="rId50"/>
    <p:sldId id="321" r:id="rId51"/>
    <p:sldId id="281" r:id="rId52"/>
    <p:sldId id="282" r:id="rId53"/>
    <p:sldId id="283" r:id="rId54"/>
    <p:sldId id="284" r:id="rId55"/>
    <p:sldId id="285" r:id="rId56"/>
    <p:sldId id="286" r:id="rId57"/>
    <p:sldId id="287" r:id="rId58"/>
    <p:sldId id="288" r:id="rId59"/>
    <p:sldId id="289" r:id="rId60"/>
    <p:sldId id="290" r:id="rId61"/>
    <p:sldId id="291" r:id="rId62"/>
    <p:sldId id="315" r:id="rId63"/>
    <p:sldId id="316" r:id="rId64"/>
    <p:sldId id="266" r:id="rId65"/>
    <p:sldId id="327" r:id="rId66"/>
    <p:sldId id="328" r:id="rId67"/>
    <p:sldId id="377" r:id="rId68"/>
    <p:sldId id="380" r:id="rId69"/>
    <p:sldId id="381" r:id="rId70"/>
    <p:sldId id="345" r:id="rId71"/>
    <p:sldId id="346" r:id="rId72"/>
    <p:sldId id="347" r:id="rId73"/>
    <p:sldId id="348" r:id="rId74"/>
    <p:sldId id="378" r:id="rId75"/>
    <p:sldId id="349" r:id="rId76"/>
    <p:sldId id="354" r:id="rId77"/>
    <p:sldId id="379" r:id="rId78"/>
    <p:sldId id="383"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46" autoAdjust="0"/>
    <p:restoredTop sz="94660"/>
  </p:normalViewPr>
  <p:slideViewPr>
    <p:cSldViewPr snapToGrid="0">
      <p:cViewPr>
        <p:scale>
          <a:sx n="77" d="100"/>
          <a:sy n="77" d="100"/>
        </p:scale>
        <p:origin x="84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FE37C-3B19-31E4-A8C4-6F2DE33F04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4121E2-CF1F-9C12-C993-365618706D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A68157-4CFD-BBDB-BEB0-EF0D74BB4794}"/>
              </a:ext>
            </a:extLst>
          </p:cNvPr>
          <p:cNvSpPr>
            <a:spLocks noGrp="1"/>
          </p:cNvSpPr>
          <p:nvPr>
            <p:ph type="dt" sz="half" idx="10"/>
          </p:nvPr>
        </p:nvSpPr>
        <p:spPr/>
        <p:txBody>
          <a:bodyPr/>
          <a:lstStyle/>
          <a:p>
            <a:fld id="{2FFB9C5C-2FA5-414B-B47A-9AD15642F350}" type="datetimeFigureOut">
              <a:rPr lang="en-US" smtClean="0"/>
              <a:t>7/22/2022</a:t>
            </a:fld>
            <a:endParaRPr lang="en-US"/>
          </a:p>
        </p:txBody>
      </p:sp>
      <p:sp>
        <p:nvSpPr>
          <p:cNvPr id="5" name="Footer Placeholder 4">
            <a:extLst>
              <a:ext uri="{FF2B5EF4-FFF2-40B4-BE49-F238E27FC236}">
                <a16:creationId xmlns:a16="http://schemas.microsoft.com/office/drawing/2014/main" id="{453642ED-DD71-0471-60EA-E9D31694D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494A5-5ACF-444F-5CD4-04FDB05CF45D}"/>
              </a:ext>
            </a:extLst>
          </p:cNvPr>
          <p:cNvSpPr>
            <a:spLocks noGrp="1"/>
          </p:cNvSpPr>
          <p:nvPr>
            <p:ph type="sldNum" sz="quarter" idx="12"/>
          </p:nvPr>
        </p:nvSpPr>
        <p:spPr/>
        <p:txBody>
          <a:bodyPr/>
          <a:lstStyle/>
          <a:p>
            <a:fld id="{886CF8B6-0270-487C-8C51-84502A420EF5}" type="slidenum">
              <a:rPr lang="en-US" smtClean="0"/>
              <a:t>‹#›</a:t>
            </a:fld>
            <a:endParaRPr lang="en-US"/>
          </a:p>
        </p:txBody>
      </p:sp>
    </p:spTree>
    <p:extLst>
      <p:ext uri="{BB962C8B-B14F-4D97-AF65-F5344CB8AC3E}">
        <p14:creationId xmlns:p14="http://schemas.microsoft.com/office/powerpoint/2010/main" val="1290280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50C63-A106-81E2-50E6-5E4539EA2D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1D99B1-B66E-7829-8BA3-5E61574D03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5FD37-EEEC-E750-C24F-87478E80B85B}"/>
              </a:ext>
            </a:extLst>
          </p:cNvPr>
          <p:cNvSpPr>
            <a:spLocks noGrp="1"/>
          </p:cNvSpPr>
          <p:nvPr>
            <p:ph type="dt" sz="half" idx="10"/>
          </p:nvPr>
        </p:nvSpPr>
        <p:spPr/>
        <p:txBody>
          <a:bodyPr/>
          <a:lstStyle/>
          <a:p>
            <a:fld id="{2FFB9C5C-2FA5-414B-B47A-9AD15642F350}" type="datetimeFigureOut">
              <a:rPr lang="en-US" smtClean="0"/>
              <a:t>7/22/2022</a:t>
            </a:fld>
            <a:endParaRPr lang="en-US"/>
          </a:p>
        </p:txBody>
      </p:sp>
      <p:sp>
        <p:nvSpPr>
          <p:cNvPr id="5" name="Footer Placeholder 4">
            <a:extLst>
              <a:ext uri="{FF2B5EF4-FFF2-40B4-BE49-F238E27FC236}">
                <a16:creationId xmlns:a16="http://schemas.microsoft.com/office/drawing/2014/main" id="{1C38E362-A7B5-5C16-7933-8C18DA917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A875E2-0A7B-DA5D-CFD3-328CD2F47BCF}"/>
              </a:ext>
            </a:extLst>
          </p:cNvPr>
          <p:cNvSpPr>
            <a:spLocks noGrp="1"/>
          </p:cNvSpPr>
          <p:nvPr>
            <p:ph type="sldNum" sz="quarter" idx="12"/>
          </p:nvPr>
        </p:nvSpPr>
        <p:spPr/>
        <p:txBody>
          <a:bodyPr/>
          <a:lstStyle/>
          <a:p>
            <a:fld id="{886CF8B6-0270-487C-8C51-84502A420EF5}" type="slidenum">
              <a:rPr lang="en-US" smtClean="0"/>
              <a:t>‹#›</a:t>
            </a:fld>
            <a:endParaRPr lang="en-US"/>
          </a:p>
        </p:txBody>
      </p:sp>
    </p:spTree>
    <p:extLst>
      <p:ext uri="{BB962C8B-B14F-4D97-AF65-F5344CB8AC3E}">
        <p14:creationId xmlns:p14="http://schemas.microsoft.com/office/powerpoint/2010/main" val="1589278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297D4E-37D3-06AC-6342-B43B69B122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BED871-A1E5-8AAB-6951-33884EC08E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130769-EF88-54F6-7861-B6E24FB21297}"/>
              </a:ext>
            </a:extLst>
          </p:cNvPr>
          <p:cNvSpPr>
            <a:spLocks noGrp="1"/>
          </p:cNvSpPr>
          <p:nvPr>
            <p:ph type="dt" sz="half" idx="10"/>
          </p:nvPr>
        </p:nvSpPr>
        <p:spPr/>
        <p:txBody>
          <a:bodyPr/>
          <a:lstStyle/>
          <a:p>
            <a:fld id="{2FFB9C5C-2FA5-414B-B47A-9AD15642F350}" type="datetimeFigureOut">
              <a:rPr lang="en-US" smtClean="0"/>
              <a:t>7/22/2022</a:t>
            </a:fld>
            <a:endParaRPr lang="en-US"/>
          </a:p>
        </p:txBody>
      </p:sp>
      <p:sp>
        <p:nvSpPr>
          <p:cNvPr id="5" name="Footer Placeholder 4">
            <a:extLst>
              <a:ext uri="{FF2B5EF4-FFF2-40B4-BE49-F238E27FC236}">
                <a16:creationId xmlns:a16="http://schemas.microsoft.com/office/drawing/2014/main" id="{85A6C1F8-D191-5CFF-9115-BD514CE2A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812E5-C360-D726-982F-C1A5A8C802E0}"/>
              </a:ext>
            </a:extLst>
          </p:cNvPr>
          <p:cNvSpPr>
            <a:spLocks noGrp="1"/>
          </p:cNvSpPr>
          <p:nvPr>
            <p:ph type="sldNum" sz="quarter" idx="12"/>
          </p:nvPr>
        </p:nvSpPr>
        <p:spPr/>
        <p:txBody>
          <a:bodyPr/>
          <a:lstStyle/>
          <a:p>
            <a:fld id="{886CF8B6-0270-487C-8C51-84502A420EF5}" type="slidenum">
              <a:rPr lang="en-US" smtClean="0"/>
              <a:t>‹#›</a:t>
            </a:fld>
            <a:endParaRPr lang="en-US"/>
          </a:p>
        </p:txBody>
      </p:sp>
    </p:spTree>
    <p:extLst>
      <p:ext uri="{BB962C8B-B14F-4D97-AF65-F5344CB8AC3E}">
        <p14:creationId xmlns:p14="http://schemas.microsoft.com/office/powerpoint/2010/main" val="154677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0524-DE0D-4256-C4B0-5564FF9522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AEE512-2EF8-C544-C76C-8AE3300993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9CD01-D233-C8E0-496E-7829935AC0C9}"/>
              </a:ext>
            </a:extLst>
          </p:cNvPr>
          <p:cNvSpPr>
            <a:spLocks noGrp="1"/>
          </p:cNvSpPr>
          <p:nvPr>
            <p:ph type="dt" sz="half" idx="10"/>
          </p:nvPr>
        </p:nvSpPr>
        <p:spPr/>
        <p:txBody>
          <a:bodyPr/>
          <a:lstStyle/>
          <a:p>
            <a:fld id="{2FFB9C5C-2FA5-414B-B47A-9AD15642F350}" type="datetimeFigureOut">
              <a:rPr lang="en-US" smtClean="0"/>
              <a:t>7/22/2022</a:t>
            </a:fld>
            <a:endParaRPr lang="en-US"/>
          </a:p>
        </p:txBody>
      </p:sp>
      <p:sp>
        <p:nvSpPr>
          <p:cNvPr id="5" name="Footer Placeholder 4">
            <a:extLst>
              <a:ext uri="{FF2B5EF4-FFF2-40B4-BE49-F238E27FC236}">
                <a16:creationId xmlns:a16="http://schemas.microsoft.com/office/drawing/2014/main" id="{2AC6AB7A-9D17-9E0F-5894-47E79367AD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DD2A8-4235-D019-4407-EA2571805FFE}"/>
              </a:ext>
            </a:extLst>
          </p:cNvPr>
          <p:cNvSpPr>
            <a:spLocks noGrp="1"/>
          </p:cNvSpPr>
          <p:nvPr>
            <p:ph type="sldNum" sz="quarter" idx="12"/>
          </p:nvPr>
        </p:nvSpPr>
        <p:spPr/>
        <p:txBody>
          <a:bodyPr/>
          <a:lstStyle/>
          <a:p>
            <a:fld id="{886CF8B6-0270-487C-8C51-84502A420EF5}" type="slidenum">
              <a:rPr lang="en-US" smtClean="0"/>
              <a:t>‹#›</a:t>
            </a:fld>
            <a:endParaRPr lang="en-US"/>
          </a:p>
        </p:txBody>
      </p:sp>
    </p:spTree>
    <p:extLst>
      <p:ext uri="{BB962C8B-B14F-4D97-AF65-F5344CB8AC3E}">
        <p14:creationId xmlns:p14="http://schemas.microsoft.com/office/powerpoint/2010/main" val="3301880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F9EA-D6EB-4627-A047-7CB0B493AE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59D681-3C03-4266-73CB-6D41FD0D14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5F6F31-84D6-2961-64F6-0F4C7EB3F600}"/>
              </a:ext>
            </a:extLst>
          </p:cNvPr>
          <p:cNvSpPr>
            <a:spLocks noGrp="1"/>
          </p:cNvSpPr>
          <p:nvPr>
            <p:ph type="dt" sz="half" idx="10"/>
          </p:nvPr>
        </p:nvSpPr>
        <p:spPr/>
        <p:txBody>
          <a:bodyPr/>
          <a:lstStyle/>
          <a:p>
            <a:fld id="{2FFB9C5C-2FA5-414B-B47A-9AD15642F350}" type="datetimeFigureOut">
              <a:rPr lang="en-US" smtClean="0"/>
              <a:t>7/22/2022</a:t>
            </a:fld>
            <a:endParaRPr lang="en-US"/>
          </a:p>
        </p:txBody>
      </p:sp>
      <p:sp>
        <p:nvSpPr>
          <p:cNvPr id="5" name="Footer Placeholder 4">
            <a:extLst>
              <a:ext uri="{FF2B5EF4-FFF2-40B4-BE49-F238E27FC236}">
                <a16:creationId xmlns:a16="http://schemas.microsoft.com/office/drawing/2014/main" id="{3CD7927E-09D2-D796-AE0A-25471EA75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AC6444-6443-0B0E-4479-46735AF58733}"/>
              </a:ext>
            </a:extLst>
          </p:cNvPr>
          <p:cNvSpPr>
            <a:spLocks noGrp="1"/>
          </p:cNvSpPr>
          <p:nvPr>
            <p:ph type="sldNum" sz="quarter" idx="12"/>
          </p:nvPr>
        </p:nvSpPr>
        <p:spPr/>
        <p:txBody>
          <a:bodyPr/>
          <a:lstStyle/>
          <a:p>
            <a:fld id="{886CF8B6-0270-487C-8C51-84502A420EF5}" type="slidenum">
              <a:rPr lang="en-US" smtClean="0"/>
              <a:t>‹#›</a:t>
            </a:fld>
            <a:endParaRPr lang="en-US"/>
          </a:p>
        </p:txBody>
      </p:sp>
    </p:spTree>
    <p:extLst>
      <p:ext uri="{BB962C8B-B14F-4D97-AF65-F5344CB8AC3E}">
        <p14:creationId xmlns:p14="http://schemas.microsoft.com/office/powerpoint/2010/main" val="2240768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04D12-0F60-CD64-61D7-5209180058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73B00E-6FBC-5F33-C184-D82486F80B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B80371-5B5F-16F0-96D4-31C6B83B6E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2DCD8D-22D3-D367-0D1A-CCB0F2EB9467}"/>
              </a:ext>
            </a:extLst>
          </p:cNvPr>
          <p:cNvSpPr>
            <a:spLocks noGrp="1"/>
          </p:cNvSpPr>
          <p:nvPr>
            <p:ph type="dt" sz="half" idx="10"/>
          </p:nvPr>
        </p:nvSpPr>
        <p:spPr/>
        <p:txBody>
          <a:bodyPr/>
          <a:lstStyle/>
          <a:p>
            <a:fld id="{2FFB9C5C-2FA5-414B-B47A-9AD15642F350}" type="datetimeFigureOut">
              <a:rPr lang="en-US" smtClean="0"/>
              <a:t>7/22/2022</a:t>
            </a:fld>
            <a:endParaRPr lang="en-US"/>
          </a:p>
        </p:txBody>
      </p:sp>
      <p:sp>
        <p:nvSpPr>
          <p:cNvPr id="6" name="Footer Placeholder 5">
            <a:extLst>
              <a:ext uri="{FF2B5EF4-FFF2-40B4-BE49-F238E27FC236}">
                <a16:creationId xmlns:a16="http://schemas.microsoft.com/office/drawing/2014/main" id="{CABD2E73-3562-44EA-5A49-23D6F3290F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11CFCF-756B-A711-70A6-EBAD62964668}"/>
              </a:ext>
            </a:extLst>
          </p:cNvPr>
          <p:cNvSpPr>
            <a:spLocks noGrp="1"/>
          </p:cNvSpPr>
          <p:nvPr>
            <p:ph type="sldNum" sz="quarter" idx="12"/>
          </p:nvPr>
        </p:nvSpPr>
        <p:spPr/>
        <p:txBody>
          <a:bodyPr/>
          <a:lstStyle/>
          <a:p>
            <a:fld id="{886CF8B6-0270-487C-8C51-84502A420EF5}" type="slidenum">
              <a:rPr lang="en-US" smtClean="0"/>
              <a:t>‹#›</a:t>
            </a:fld>
            <a:endParaRPr lang="en-US"/>
          </a:p>
        </p:txBody>
      </p:sp>
    </p:spTree>
    <p:extLst>
      <p:ext uri="{BB962C8B-B14F-4D97-AF65-F5344CB8AC3E}">
        <p14:creationId xmlns:p14="http://schemas.microsoft.com/office/powerpoint/2010/main" val="425565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DBB5C-9A1C-6B43-501B-4272841FB2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54FAA0-DE53-BB4D-EF9D-BB03DC0DB1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B00962-CEE3-4A7F-97BB-5D65414520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0356F0-595D-5F14-5B61-90C1045227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CC1FE3-A5CD-4019-7B73-8B8C1D452F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AB3127-0BBC-BD03-B961-3D9B1F7EBC40}"/>
              </a:ext>
            </a:extLst>
          </p:cNvPr>
          <p:cNvSpPr>
            <a:spLocks noGrp="1"/>
          </p:cNvSpPr>
          <p:nvPr>
            <p:ph type="dt" sz="half" idx="10"/>
          </p:nvPr>
        </p:nvSpPr>
        <p:spPr/>
        <p:txBody>
          <a:bodyPr/>
          <a:lstStyle/>
          <a:p>
            <a:fld id="{2FFB9C5C-2FA5-414B-B47A-9AD15642F350}" type="datetimeFigureOut">
              <a:rPr lang="en-US" smtClean="0"/>
              <a:t>7/22/2022</a:t>
            </a:fld>
            <a:endParaRPr lang="en-US"/>
          </a:p>
        </p:txBody>
      </p:sp>
      <p:sp>
        <p:nvSpPr>
          <p:cNvPr id="8" name="Footer Placeholder 7">
            <a:extLst>
              <a:ext uri="{FF2B5EF4-FFF2-40B4-BE49-F238E27FC236}">
                <a16:creationId xmlns:a16="http://schemas.microsoft.com/office/drawing/2014/main" id="{58F061CF-60F6-DF32-1606-8C01E60491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8B4C2C-C23A-10C6-8F59-368FF3700BDB}"/>
              </a:ext>
            </a:extLst>
          </p:cNvPr>
          <p:cNvSpPr>
            <a:spLocks noGrp="1"/>
          </p:cNvSpPr>
          <p:nvPr>
            <p:ph type="sldNum" sz="quarter" idx="12"/>
          </p:nvPr>
        </p:nvSpPr>
        <p:spPr/>
        <p:txBody>
          <a:bodyPr/>
          <a:lstStyle/>
          <a:p>
            <a:fld id="{886CF8B6-0270-487C-8C51-84502A420EF5}" type="slidenum">
              <a:rPr lang="en-US" smtClean="0"/>
              <a:t>‹#›</a:t>
            </a:fld>
            <a:endParaRPr lang="en-US"/>
          </a:p>
        </p:txBody>
      </p:sp>
    </p:spTree>
    <p:extLst>
      <p:ext uri="{BB962C8B-B14F-4D97-AF65-F5344CB8AC3E}">
        <p14:creationId xmlns:p14="http://schemas.microsoft.com/office/powerpoint/2010/main" val="3065203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66CEC-FB6B-C4DD-DEC4-43072B6319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42E3DE-71AF-C92A-9161-D42A5F7FC22F}"/>
              </a:ext>
            </a:extLst>
          </p:cNvPr>
          <p:cNvSpPr>
            <a:spLocks noGrp="1"/>
          </p:cNvSpPr>
          <p:nvPr>
            <p:ph type="dt" sz="half" idx="10"/>
          </p:nvPr>
        </p:nvSpPr>
        <p:spPr/>
        <p:txBody>
          <a:bodyPr/>
          <a:lstStyle/>
          <a:p>
            <a:fld id="{2FFB9C5C-2FA5-414B-B47A-9AD15642F350}" type="datetimeFigureOut">
              <a:rPr lang="en-US" smtClean="0"/>
              <a:t>7/22/2022</a:t>
            </a:fld>
            <a:endParaRPr lang="en-US"/>
          </a:p>
        </p:txBody>
      </p:sp>
      <p:sp>
        <p:nvSpPr>
          <p:cNvPr id="4" name="Footer Placeholder 3">
            <a:extLst>
              <a:ext uri="{FF2B5EF4-FFF2-40B4-BE49-F238E27FC236}">
                <a16:creationId xmlns:a16="http://schemas.microsoft.com/office/drawing/2014/main" id="{9A2DFE4E-4663-E924-4AF4-E1CA265AA0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42A39D-979A-36C4-22A8-D2824106097E}"/>
              </a:ext>
            </a:extLst>
          </p:cNvPr>
          <p:cNvSpPr>
            <a:spLocks noGrp="1"/>
          </p:cNvSpPr>
          <p:nvPr>
            <p:ph type="sldNum" sz="quarter" idx="12"/>
          </p:nvPr>
        </p:nvSpPr>
        <p:spPr/>
        <p:txBody>
          <a:bodyPr/>
          <a:lstStyle/>
          <a:p>
            <a:fld id="{886CF8B6-0270-487C-8C51-84502A420EF5}" type="slidenum">
              <a:rPr lang="en-US" smtClean="0"/>
              <a:t>‹#›</a:t>
            </a:fld>
            <a:endParaRPr lang="en-US"/>
          </a:p>
        </p:txBody>
      </p:sp>
    </p:spTree>
    <p:extLst>
      <p:ext uri="{BB962C8B-B14F-4D97-AF65-F5344CB8AC3E}">
        <p14:creationId xmlns:p14="http://schemas.microsoft.com/office/powerpoint/2010/main" val="264426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5516BD-9514-016C-E49B-FDF3B7D8C088}"/>
              </a:ext>
            </a:extLst>
          </p:cNvPr>
          <p:cNvSpPr>
            <a:spLocks noGrp="1"/>
          </p:cNvSpPr>
          <p:nvPr>
            <p:ph type="dt" sz="half" idx="10"/>
          </p:nvPr>
        </p:nvSpPr>
        <p:spPr/>
        <p:txBody>
          <a:bodyPr/>
          <a:lstStyle/>
          <a:p>
            <a:fld id="{2FFB9C5C-2FA5-414B-B47A-9AD15642F350}" type="datetimeFigureOut">
              <a:rPr lang="en-US" smtClean="0"/>
              <a:t>7/22/2022</a:t>
            </a:fld>
            <a:endParaRPr lang="en-US"/>
          </a:p>
        </p:txBody>
      </p:sp>
      <p:sp>
        <p:nvSpPr>
          <p:cNvPr id="3" name="Footer Placeholder 2">
            <a:extLst>
              <a:ext uri="{FF2B5EF4-FFF2-40B4-BE49-F238E27FC236}">
                <a16:creationId xmlns:a16="http://schemas.microsoft.com/office/drawing/2014/main" id="{00963A1E-2CE8-B638-D820-7647261E98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BFE93E-58E0-146F-B8CB-3F2219A9F896}"/>
              </a:ext>
            </a:extLst>
          </p:cNvPr>
          <p:cNvSpPr>
            <a:spLocks noGrp="1"/>
          </p:cNvSpPr>
          <p:nvPr>
            <p:ph type="sldNum" sz="quarter" idx="12"/>
          </p:nvPr>
        </p:nvSpPr>
        <p:spPr/>
        <p:txBody>
          <a:bodyPr/>
          <a:lstStyle/>
          <a:p>
            <a:fld id="{886CF8B6-0270-487C-8C51-84502A420EF5}" type="slidenum">
              <a:rPr lang="en-US" smtClean="0"/>
              <a:t>‹#›</a:t>
            </a:fld>
            <a:endParaRPr lang="en-US"/>
          </a:p>
        </p:txBody>
      </p:sp>
    </p:spTree>
    <p:extLst>
      <p:ext uri="{BB962C8B-B14F-4D97-AF65-F5344CB8AC3E}">
        <p14:creationId xmlns:p14="http://schemas.microsoft.com/office/powerpoint/2010/main" val="2772350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9934F-E2C0-7999-8AC7-0C180381F0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2A84A1-3DE6-49AF-0819-E618A8CC9D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128C61-B30C-C216-B6D2-00A7B284EB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D36755-76C5-6194-49C3-BDB4A8F96A4C}"/>
              </a:ext>
            </a:extLst>
          </p:cNvPr>
          <p:cNvSpPr>
            <a:spLocks noGrp="1"/>
          </p:cNvSpPr>
          <p:nvPr>
            <p:ph type="dt" sz="half" idx="10"/>
          </p:nvPr>
        </p:nvSpPr>
        <p:spPr/>
        <p:txBody>
          <a:bodyPr/>
          <a:lstStyle/>
          <a:p>
            <a:fld id="{2FFB9C5C-2FA5-414B-B47A-9AD15642F350}" type="datetimeFigureOut">
              <a:rPr lang="en-US" smtClean="0"/>
              <a:t>7/22/2022</a:t>
            </a:fld>
            <a:endParaRPr lang="en-US"/>
          </a:p>
        </p:txBody>
      </p:sp>
      <p:sp>
        <p:nvSpPr>
          <p:cNvPr id="6" name="Footer Placeholder 5">
            <a:extLst>
              <a:ext uri="{FF2B5EF4-FFF2-40B4-BE49-F238E27FC236}">
                <a16:creationId xmlns:a16="http://schemas.microsoft.com/office/drawing/2014/main" id="{C456EC1B-4AFD-DD1D-8BE1-3BD97A1133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1D7FB-F81A-7321-B174-8B5F0145C560}"/>
              </a:ext>
            </a:extLst>
          </p:cNvPr>
          <p:cNvSpPr>
            <a:spLocks noGrp="1"/>
          </p:cNvSpPr>
          <p:nvPr>
            <p:ph type="sldNum" sz="quarter" idx="12"/>
          </p:nvPr>
        </p:nvSpPr>
        <p:spPr/>
        <p:txBody>
          <a:bodyPr/>
          <a:lstStyle/>
          <a:p>
            <a:fld id="{886CF8B6-0270-487C-8C51-84502A420EF5}" type="slidenum">
              <a:rPr lang="en-US" smtClean="0"/>
              <a:t>‹#›</a:t>
            </a:fld>
            <a:endParaRPr lang="en-US"/>
          </a:p>
        </p:txBody>
      </p:sp>
    </p:spTree>
    <p:extLst>
      <p:ext uri="{BB962C8B-B14F-4D97-AF65-F5344CB8AC3E}">
        <p14:creationId xmlns:p14="http://schemas.microsoft.com/office/powerpoint/2010/main" val="165507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6C03-1D9D-8180-9040-E372DF5C0F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155871-F77D-AAC8-0155-718AD1A5EB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9597FA-C7A2-4884-AAC0-BEEFA94450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B1BC92-2AA4-43D7-2DE0-29A4273248CD}"/>
              </a:ext>
            </a:extLst>
          </p:cNvPr>
          <p:cNvSpPr>
            <a:spLocks noGrp="1"/>
          </p:cNvSpPr>
          <p:nvPr>
            <p:ph type="dt" sz="half" idx="10"/>
          </p:nvPr>
        </p:nvSpPr>
        <p:spPr/>
        <p:txBody>
          <a:bodyPr/>
          <a:lstStyle/>
          <a:p>
            <a:fld id="{2FFB9C5C-2FA5-414B-B47A-9AD15642F350}" type="datetimeFigureOut">
              <a:rPr lang="en-US" smtClean="0"/>
              <a:t>7/22/2022</a:t>
            </a:fld>
            <a:endParaRPr lang="en-US"/>
          </a:p>
        </p:txBody>
      </p:sp>
      <p:sp>
        <p:nvSpPr>
          <p:cNvPr id="6" name="Footer Placeholder 5">
            <a:extLst>
              <a:ext uri="{FF2B5EF4-FFF2-40B4-BE49-F238E27FC236}">
                <a16:creationId xmlns:a16="http://schemas.microsoft.com/office/drawing/2014/main" id="{04386A32-5692-EB1B-0325-10094197C7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E1FAF8-FE5A-4CE4-E038-F337FCBAF4CF}"/>
              </a:ext>
            </a:extLst>
          </p:cNvPr>
          <p:cNvSpPr>
            <a:spLocks noGrp="1"/>
          </p:cNvSpPr>
          <p:nvPr>
            <p:ph type="sldNum" sz="quarter" idx="12"/>
          </p:nvPr>
        </p:nvSpPr>
        <p:spPr/>
        <p:txBody>
          <a:bodyPr/>
          <a:lstStyle/>
          <a:p>
            <a:fld id="{886CF8B6-0270-487C-8C51-84502A420EF5}" type="slidenum">
              <a:rPr lang="en-US" smtClean="0"/>
              <a:t>‹#›</a:t>
            </a:fld>
            <a:endParaRPr lang="en-US"/>
          </a:p>
        </p:txBody>
      </p:sp>
    </p:spTree>
    <p:extLst>
      <p:ext uri="{BB962C8B-B14F-4D97-AF65-F5344CB8AC3E}">
        <p14:creationId xmlns:p14="http://schemas.microsoft.com/office/powerpoint/2010/main" val="3823224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8EE9D9-C9CA-569C-E6F6-B32A94BF94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4C0CA5-2C1D-C7BC-E49C-649230E629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754A43-DBD7-FAF5-152B-B664BE3A3A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B9C5C-2FA5-414B-B47A-9AD15642F350}" type="datetimeFigureOut">
              <a:rPr lang="en-US" smtClean="0"/>
              <a:t>7/22/2022</a:t>
            </a:fld>
            <a:endParaRPr lang="en-US"/>
          </a:p>
        </p:txBody>
      </p:sp>
      <p:sp>
        <p:nvSpPr>
          <p:cNvPr id="5" name="Footer Placeholder 4">
            <a:extLst>
              <a:ext uri="{FF2B5EF4-FFF2-40B4-BE49-F238E27FC236}">
                <a16:creationId xmlns:a16="http://schemas.microsoft.com/office/drawing/2014/main" id="{847BE417-C6D8-DE88-4939-65658BC693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E2EE70-DCCD-577B-5CEF-FF24989A8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CF8B6-0270-487C-8C51-84502A420EF5}" type="slidenum">
              <a:rPr lang="en-US" smtClean="0"/>
              <a:t>‹#›</a:t>
            </a:fld>
            <a:endParaRPr lang="en-US"/>
          </a:p>
        </p:txBody>
      </p:sp>
    </p:spTree>
    <p:extLst>
      <p:ext uri="{BB962C8B-B14F-4D97-AF65-F5344CB8AC3E}">
        <p14:creationId xmlns:p14="http://schemas.microsoft.com/office/powerpoint/2010/main" val="4031830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msdmanuals.com/professional/special-subjects/rehabilitation/occupational-therapy-o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msdmanuals.com/professional/geriatrics/providing-care-to-older-adults/overview-of-geriatric-care#v1135555"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dynamed.com/topics/dmp~AN~T114193#History-of-present-illness--HPI-" TargetMode="External"/><Relationship Id="rId2" Type="http://schemas.openxmlformats.org/officeDocument/2006/relationships/hyperlink" Target="http://www.dynamed.com/topics/dmp~AN~T114193#Likely-risk-factors" TargetMode="External"/><Relationship Id="rId1" Type="http://schemas.openxmlformats.org/officeDocument/2006/relationships/slideLayout" Target="../slideLayouts/slideLayout2.xml"/><Relationship Id="rId4" Type="http://schemas.openxmlformats.org/officeDocument/2006/relationships/hyperlink" Target="http://www.dynamed.com/topics/dmp~AN~T114193#Prognosis"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dynamed.com/topics/dmp~AN~T114193#anc-1645098012" TargetMode="External"/><Relationship Id="rId2" Type="http://schemas.openxmlformats.org/officeDocument/2006/relationships/hyperlink" Target="http://www.dynamed.com/topics/dmp~AN~T114193#Diagnosis-of-Alzheimer-disease-dementia"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dynamed.com/topics/dmp~AN~T115874#Cause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dynamed.com/topics/dmp~AN~T115874#Making-the-diagnosi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dynamed.com/topics/dmp~AN~T116623/Delirium-in-hospitalized-patients#Prognosis" TargetMode="External"/><Relationship Id="rId2" Type="http://schemas.openxmlformats.org/officeDocument/2006/relationships/hyperlink" Target="http://www.dynamed.com/topics/dmp~AN~T116623/Delirium-in-hospitalized-patients#Description"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www.dynamed.com/topics/dmp~AN~T115345" TargetMode="External"/><Relationship Id="rId3" Type="http://schemas.openxmlformats.org/officeDocument/2006/relationships/hyperlink" Target="http://www.dynamed.com/topics/dmp~AN~T115618" TargetMode="External"/><Relationship Id="rId7" Type="http://schemas.openxmlformats.org/officeDocument/2006/relationships/hyperlink" Target="http://www.dynamed.com/topics/dmp~AN~T115540" TargetMode="External"/><Relationship Id="rId2" Type="http://schemas.openxmlformats.org/officeDocument/2006/relationships/hyperlink" Target="http://www.dynamed.com/topics/dmp~AN~T113612" TargetMode="External"/><Relationship Id="rId1" Type="http://schemas.openxmlformats.org/officeDocument/2006/relationships/slideLayout" Target="../slideLayouts/slideLayout2.xml"/><Relationship Id="rId6" Type="http://schemas.openxmlformats.org/officeDocument/2006/relationships/hyperlink" Target="http://www.dynamed.com/topics/dmp~AN~T116638" TargetMode="External"/><Relationship Id="rId5" Type="http://schemas.openxmlformats.org/officeDocument/2006/relationships/hyperlink" Target="http://www.dynamed.com/topics/dmp~AN~T143427" TargetMode="External"/><Relationship Id="rId4" Type="http://schemas.openxmlformats.org/officeDocument/2006/relationships/hyperlink" Target="http://www.dynamed.com/topics/dmp~AN~T116640" TargetMode="External"/></Relationships>
</file>

<file path=ppt/slides/_rels/slide58.xml.rels><?xml version="1.0" encoding="UTF-8" standalone="yes"?>
<Relationships xmlns="http://schemas.openxmlformats.org/package/2006/relationships"><Relationship Id="rId2" Type="http://schemas.openxmlformats.org/officeDocument/2006/relationships/hyperlink" Target="http://www.dynamed.com/topics/dmp~AN~T116623/Delirium-in-hospitalized-patients#Nonpharmacologic-treatment-strategie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dynamed.com/topics/dmp~AN~T116623/Delirium-in-hospitalized-patients#anc-820358005" TargetMode="External"/><Relationship Id="rId2" Type="http://schemas.openxmlformats.org/officeDocument/2006/relationships/hyperlink" Target="http://www.dynamed.com/topics/dmp~AN~T116623/Delirium-in-hospitalized-patients#anc-136749210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dynamed.com/topics/dmp~AN~T115430/Falls-in-the-elderly#Complications"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ECDB9-2867-EFAE-B2BE-58F0CEC93366}"/>
              </a:ext>
            </a:extLst>
          </p:cNvPr>
          <p:cNvSpPr>
            <a:spLocks noGrp="1"/>
          </p:cNvSpPr>
          <p:nvPr>
            <p:ph type="ctrTitle"/>
          </p:nvPr>
        </p:nvSpPr>
        <p:spPr/>
        <p:txBody>
          <a:bodyPr/>
          <a:lstStyle/>
          <a:p>
            <a:r>
              <a:rPr lang="en-US" dirty="0"/>
              <a:t>Medicine of the Elderly</a:t>
            </a:r>
            <a:br>
              <a:rPr lang="en-US" dirty="0"/>
            </a:br>
            <a:r>
              <a:rPr lang="en-US" dirty="0"/>
              <a:t>(Geriatric Medicine)</a:t>
            </a:r>
          </a:p>
        </p:txBody>
      </p:sp>
      <p:sp>
        <p:nvSpPr>
          <p:cNvPr id="3" name="Subtitle 2">
            <a:extLst>
              <a:ext uri="{FF2B5EF4-FFF2-40B4-BE49-F238E27FC236}">
                <a16:creationId xmlns:a16="http://schemas.microsoft.com/office/drawing/2014/main" id="{21B2CF20-4832-FCC7-5068-822FF4322FE1}"/>
              </a:ext>
            </a:extLst>
          </p:cNvPr>
          <p:cNvSpPr>
            <a:spLocks noGrp="1"/>
          </p:cNvSpPr>
          <p:nvPr>
            <p:ph type="subTitle" idx="1"/>
          </p:nvPr>
        </p:nvSpPr>
        <p:spPr/>
        <p:txBody>
          <a:bodyPr>
            <a:normAutofit lnSpcReduction="10000"/>
          </a:bodyPr>
          <a:lstStyle/>
          <a:p>
            <a:r>
              <a:rPr lang="en-US" dirty="0" err="1"/>
              <a:t>Dr.Hadeel</a:t>
            </a:r>
            <a:r>
              <a:rPr lang="en-US" dirty="0"/>
              <a:t> B </a:t>
            </a:r>
            <a:r>
              <a:rPr lang="en-US" dirty="0" err="1"/>
              <a:t>Heilat</a:t>
            </a:r>
            <a:endParaRPr lang="en-US" dirty="0"/>
          </a:p>
          <a:p>
            <a:r>
              <a:rPr lang="en-US" dirty="0"/>
              <a:t>Assistant Professor of Family Medicine/Yarmouk University</a:t>
            </a:r>
          </a:p>
          <a:p>
            <a:r>
              <a:rPr lang="en-US" dirty="0"/>
              <a:t>Fellow of the Royal Collage of physicians of Edinburgh/UK</a:t>
            </a:r>
          </a:p>
          <a:p>
            <a:r>
              <a:rPr lang="en-US" dirty="0"/>
              <a:t>Medicine of the Elderly fellowship/RIE/UK</a:t>
            </a:r>
          </a:p>
        </p:txBody>
      </p:sp>
    </p:spTree>
    <p:extLst>
      <p:ext uri="{BB962C8B-B14F-4D97-AF65-F5344CB8AC3E}">
        <p14:creationId xmlns:p14="http://schemas.microsoft.com/office/powerpoint/2010/main" val="339734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F87EF-7BFD-9D27-3A61-298CF64F08C8}"/>
              </a:ext>
            </a:extLst>
          </p:cNvPr>
          <p:cNvSpPr>
            <a:spLocks noGrp="1"/>
          </p:cNvSpPr>
          <p:nvPr>
            <p:ph type="title"/>
          </p:nvPr>
        </p:nvSpPr>
        <p:spPr/>
        <p:txBody>
          <a:bodyPr/>
          <a:lstStyle/>
          <a:p>
            <a:r>
              <a:rPr lang="en-US" dirty="0"/>
              <a:t>Statistics in Jordan</a:t>
            </a:r>
            <a:br>
              <a:rPr lang="en-US" dirty="0"/>
            </a:br>
            <a:r>
              <a:rPr lang="en-US" dirty="0"/>
              <a:t>(According to the department of statistics)</a:t>
            </a:r>
          </a:p>
        </p:txBody>
      </p:sp>
      <p:pic>
        <p:nvPicPr>
          <p:cNvPr id="5" name="Content Placeholder 4">
            <a:extLst>
              <a:ext uri="{FF2B5EF4-FFF2-40B4-BE49-F238E27FC236}">
                <a16:creationId xmlns:a16="http://schemas.microsoft.com/office/drawing/2014/main" id="{E3B5AD68-1D77-4453-B543-60118285F973}"/>
              </a:ext>
            </a:extLst>
          </p:cNvPr>
          <p:cNvPicPr>
            <a:picLocks noGrp="1" noChangeAspect="1"/>
          </p:cNvPicPr>
          <p:nvPr>
            <p:ph idx="1"/>
          </p:nvPr>
        </p:nvPicPr>
        <p:blipFill rotWithShape="1">
          <a:blip r:embed="rId2"/>
          <a:srcRect l="41370" t="56533" r="15536"/>
          <a:stretch/>
        </p:blipFill>
        <p:spPr>
          <a:xfrm>
            <a:off x="467140" y="1690688"/>
            <a:ext cx="10200860" cy="4593408"/>
          </a:xfrm>
        </p:spPr>
      </p:pic>
    </p:spTree>
    <p:extLst>
      <p:ext uri="{BB962C8B-B14F-4D97-AF65-F5344CB8AC3E}">
        <p14:creationId xmlns:p14="http://schemas.microsoft.com/office/powerpoint/2010/main" val="873165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2CCF-DC5B-B3F7-906E-015FBCC0A537}"/>
              </a:ext>
            </a:extLst>
          </p:cNvPr>
          <p:cNvSpPr>
            <a:spLocks noGrp="1"/>
          </p:cNvSpPr>
          <p:nvPr>
            <p:ph type="title"/>
          </p:nvPr>
        </p:nvSpPr>
        <p:spPr/>
        <p:txBody>
          <a:bodyPr/>
          <a:lstStyle/>
          <a:p>
            <a:r>
              <a:rPr lang="en-US" dirty="0"/>
              <a:t>Life Expectancy in Jordan</a:t>
            </a:r>
          </a:p>
        </p:txBody>
      </p:sp>
      <p:sp>
        <p:nvSpPr>
          <p:cNvPr id="7" name="Content Placeholder 6">
            <a:extLst>
              <a:ext uri="{FF2B5EF4-FFF2-40B4-BE49-F238E27FC236}">
                <a16:creationId xmlns:a16="http://schemas.microsoft.com/office/drawing/2014/main" id="{B5404F1D-E85F-68D2-F5FC-B06508F3D050}"/>
              </a:ext>
            </a:extLst>
          </p:cNvPr>
          <p:cNvSpPr>
            <a:spLocks noGrp="1"/>
          </p:cNvSpPr>
          <p:nvPr>
            <p:ph idx="1"/>
          </p:nvPr>
        </p:nvSpPr>
        <p:spPr/>
        <p:txBody>
          <a:bodyPr/>
          <a:lstStyle/>
          <a:p>
            <a:endParaRPr lang="en-US" dirty="0"/>
          </a:p>
        </p:txBody>
      </p:sp>
      <p:pic>
        <p:nvPicPr>
          <p:cNvPr id="11" name="Picture 10">
            <a:extLst>
              <a:ext uri="{FF2B5EF4-FFF2-40B4-BE49-F238E27FC236}">
                <a16:creationId xmlns:a16="http://schemas.microsoft.com/office/drawing/2014/main" id="{BC44C1E5-CA5B-A774-4916-1DCC7209BED9}"/>
              </a:ext>
            </a:extLst>
          </p:cNvPr>
          <p:cNvPicPr>
            <a:picLocks noChangeAspect="1"/>
          </p:cNvPicPr>
          <p:nvPr/>
        </p:nvPicPr>
        <p:blipFill rotWithShape="1">
          <a:blip r:embed="rId2"/>
          <a:srcRect l="12870" t="34070" r="32963" b="12710"/>
          <a:stretch/>
        </p:blipFill>
        <p:spPr>
          <a:xfrm>
            <a:off x="1715911" y="2201333"/>
            <a:ext cx="6604000" cy="3667762"/>
          </a:xfrm>
          <a:prstGeom prst="rect">
            <a:avLst/>
          </a:prstGeom>
        </p:spPr>
      </p:pic>
    </p:spTree>
    <p:extLst>
      <p:ext uri="{BB962C8B-B14F-4D97-AF65-F5344CB8AC3E}">
        <p14:creationId xmlns:p14="http://schemas.microsoft.com/office/powerpoint/2010/main" val="2414889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D86E9-833D-5794-1670-DD330B53506D}"/>
              </a:ext>
            </a:extLst>
          </p:cNvPr>
          <p:cNvSpPr>
            <a:spLocks noGrp="1"/>
          </p:cNvSpPr>
          <p:nvPr>
            <p:ph type="title"/>
          </p:nvPr>
        </p:nvSpPr>
        <p:spPr/>
        <p:txBody>
          <a:bodyPr/>
          <a:lstStyle/>
          <a:p>
            <a:r>
              <a:rPr lang="en-US" dirty="0"/>
              <a:t>Life Expectancy in Jordan</a:t>
            </a:r>
          </a:p>
        </p:txBody>
      </p:sp>
      <p:sp>
        <p:nvSpPr>
          <p:cNvPr id="3" name="Content Placeholder 2">
            <a:extLst>
              <a:ext uri="{FF2B5EF4-FFF2-40B4-BE49-F238E27FC236}">
                <a16:creationId xmlns:a16="http://schemas.microsoft.com/office/drawing/2014/main" id="{94DD44DD-3EC7-D20B-DE38-D7C94975039B}"/>
              </a:ext>
            </a:extLst>
          </p:cNvPr>
          <p:cNvSpPr>
            <a:spLocks noGrp="1"/>
          </p:cNvSpPr>
          <p:nvPr>
            <p:ph idx="1"/>
          </p:nvPr>
        </p:nvSpPr>
        <p:spPr/>
        <p:txBody>
          <a:bodyPr/>
          <a:lstStyle/>
          <a:p>
            <a:r>
              <a:rPr lang="en-US" b="1" i="0" dirty="0">
                <a:solidFill>
                  <a:srgbClr val="222222"/>
                </a:solidFill>
                <a:effectLst/>
                <a:latin typeface="noto sans" panose="020B0502040504020204" pitchFamily="34" charset="0"/>
              </a:rPr>
              <a:t>75.0 years</a:t>
            </a:r>
            <a:r>
              <a:rPr lang="en-US" b="0" i="0" dirty="0">
                <a:solidFill>
                  <a:srgbClr val="222222"/>
                </a:solidFill>
                <a:effectLst/>
                <a:latin typeface="noto sans" panose="020B0502040504020204" pitchFamily="34" charset="0"/>
              </a:rPr>
              <a:t>(life expectancy at birth, both sexes combined)</a:t>
            </a:r>
          </a:p>
          <a:p>
            <a:r>
              <a:rPr lang="en-US" b="1" i="0" dirty="0">
                <a:solidFill>
                  <a:srgbClr val="222222"/>
                </a:solidFill>
                <a:effectLst/>
                <a:latin typeface="noto sans" panose="020B0502040504020204" pitchFamily="34" charset="0"/>
              </a:rPr>
              <a:t>76.8 years</a:t>
            </a:r>
            <a:r>
              <a:rPr lang="en-US" b="0" i="0" dirty="0">
                <a:solidFill>
                  <a:srgbClr val="222222"/>
                </a:solidFill>
                <a:effectLst/>
                <a:latin typeface="noto sans" panose="020B0502040504020204" pitchFamily="34" charset="0"/>
              </a:rPr>
              <a:t>(life expectancy at birth, females)</a:t>
            </a:r>
          </a:p>
          <a:p>
            <a:r>
              <a:rPr lang="en-US" b="1" i="0" dirty="0">
                <a:solidFill>
                  <a:srgbClr val="222222"/>
                </a:solidFill>
                <a:effectLst/>
                <a:latin typeface="noto sans" panose="020B0502040504020204" pitchFamily="34" charset="0"/>
              </a:rPr>
              <a:t>73.3 years</a:t>
            </a:r>
            <a:r>
              <a:rPr lang="en-US" b="0" i="0" dirty="0">
                <a:solidFill>
                  <a:srgbClr val="222222"/>
                </a:solidFill>
                <a:effectLst/>
                <a:latin typeface="noto sans" panose="020B0502040504020204" pitchFamily="34" charset="0"/>
              </a:rPr>
              <a:t>(life expectancy at birth, males)</a:t>
            </a:r>
            <a:endParaRPr lang="en-US" dirty="0"/>
          </a:p>
        </p:txBody>
      </p:sp>
    </p:spTree>
    <p:extLst>
      <p:ext uri="{BB962C8B-B14F-4D97-AF65-F5344CB8AC3E}">
        <p14:creationId xmlns:p14="http://schemas.microsoft.com/office/powerpoint/2010/main" val="1827883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4F059-CC2B-5CA4-A120-5335A54FDBAF}"/>
              </a:ext>
            </a:extLst>
          </p:cNvPr>
          <p:cNvSpPr>
            <a:spLocks noGrp="1"/>
          </p:cNvSpPr>
          <p:nvPr>
            <p:ph type="title"/>
          </p:nvPr>
        </p:nvSpPr>
        <p:spPr/>
        <p:txBody>
          <a:bodyPr/>
          <a:lstStyle/>
          <a:p>
            <a:r>
              <a:rPr lang="en-US" dirty="0"/>
              <a:t>Why Medicine of the Elderly</a:t>
            </a:r>
          </a:p>
        </p:txBody>
      </p:sp>
      <p:sp>
        <p:nvSpPr>
          <p:cNvPr id="3" name="Content Placeholder 2">
            <a:extLst>
              <a:ext uri="{FF2B5EF4-FFF2-40B4-BE49-F238E27FC236}">
                <a16:creationId xmlns:a16="http://schemas.microsoft.com/office/drawing/2014/main" id="{9961F244-14A0-91A6-FD83-992099C61D9E}"/>
              </a:ext>
            </a:extLst>
          </p:cNvPr>
          <p:cNvSpPr>
            <a:spLocks noGrp="1"/>
          </p:cNvSpPr>
          <p:nvPr>
            <p:ph idx="1"/>
          </p:nvPr>
        </p:nvSpPr>
        <p:spPr/>
        <p:txBody>
          <a:bodyPr/>
          <a:lstStyle/>
          <a:p>
            <a:r>
              <a:rPr lang="en-US" b="0" i="0" dirty="0">
                <a:solidFill>
                  <a:srgbClr val="3C4245"/>
                </a:solidFill>
                <a:effectLst/>
                <a:latin typeface="Arial" panose="020B0604020202020204" pitchFamily="34" charset="0"/>
              </a:rPr>
              <a:t>People worldwide are living longer.</a:t>
            </a:r>
          </a:p>
          <a:p>
            <a:endParaRPr lang="en-US" b="0" i="0" dirty="0">
              <a:solidFill>
                <a:srgbClr val="3C4245"/>
              </a:solidFill>
              <a:effectLst/>
              <a:latin typeface="Arial" panose="020B0604020202020204" pitchFamily="34" charset="0"/>
            </a:endParaRPr>
          </a:p>
          <a:p>
            <a:r>
              <a:rPr lang="en-US" b="0" i="0" dirty="0">
                <a:solidFill>
                  <a:srgbClr val="3C4245"/>
                </a:solidFill>
                <a:effectLst/>
                <a:latin typeface="Arial" panose="020B0604020202020204" pitchFamily="34" charset="0"/>
              </a:rPr>
              <a:t>Every country in the world is experiencing growth in both the size and the proportion of older persons in the population.</a:t>
            </a:r>
          </a:p>
          <a:p>
            <a:endParaRPr lang="en-US" b="0" i="0" dirty="0">
              <a:solidFill>
                <a:srgbClr val="3C4245"/>
              </a:solidFill>
              <a:effectLst/>
              <a:latin typeface="Arial" panose="020B0604020202020204" pitchFamily="34" charset="0"/>
            </a:endParaRPr>
          </a:p>
          <a:p>
            <a:r>
              <a:rPr lang="en-US" b="0" i="0" dirty="0">
                <a:solidFill>
                  <a:srgbClr val="212121"/>
                </a:solidFill>
                <a:effectLst/>
                <a:latin typeface="Cambria" panose="02040503050406030204" pitchFamily="18" charset="0"/>
              </a:rPr>
              <a:t>Geriatric Medicine (GM) holds a crucial role in promoting health and managing the complex medical, cognitive, social, and psychological issues of older people.</a:t>
            </a:r>
            <a:endParaRPr lang="en-US" b="0" i="0" dirty="0">
              <a:solidFill>
                <a:srgbClr val="3C4245"/>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4250123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Normal physiological changes in the aging process.</a:t>
            </a:r>
            <a:br>
              <a:rPr lang="en-US" sz="3600" dirty="0"/>
            </a:br>
            <a:endParaRPr lang="en-US" sz="3600"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 </a:t>
            </a:r>
            <a:r>
              <a:rPr lang="en-US" sz="2200" dirty="0"/>
              <a:t>Decrease of all five senses: Vision,   Taste,   Smell ,  Hearing  and Touch.</a:t>
            </a:r>
          </a:p>
          <a:p>
            <a:pPr>
              <a:buFont typeface="Wingdings" panose="05000000000000000000" pitchFamily="2" charset="2"/>
              <a:buChar char="Ø"/>
            </a:pPr>
            <a:r>
              <a:rPr lang="en-US" sz="2200" dirty="0"/>
              <a:t> Changes in Muscles &amp; Bones : ↓ Muscle strength, ↓ Flexibility,  ↓ Calcium in bones→ ↓ bone mass,  ↑ Risk for fractures, ↑ Risk for falls.</a:t>
            </a:r>
          </a:p>
          <a:p>
            <a:pPr>
              <a:buFont typeface="Wingdings" panose="05000000000000000000" pitchFamily="2" charset="2"/>
              <a:buChar char="Ø"/>
            </a:pPr>
            <a:r>
              <a:rPr lang="en-US" sz="2200" dirty="0"/>
              <a:t>Skin Changes: Skin more dry, flaky, less elastic, thin, fragile ,  Nails tougher, brittle &amp; thick,   More wrinkles.</a:t>
            </a:r>
          </a:p>
          <a:p>
            <a:pPr>
              <a:buFont typeface="Wingdings" panose="05000000000000000000" pitchFamily="2" charset="2"/>
              <a:buChar char="Ø"/>
            </a:pPr>
            <a:r>
              <a:rPr lang="en-US" sz="2200" dirty="0"/>
              <a:t>Changes in Heart and vasculature :  ↓ heart muscle strength and efficiency, decrease heart rate, decrease ejection fraction . Increase peripheral resistant and increase tendency toward hypertension.</a:t>
            </a:r>
          </a:p>
          <a:p>
            <a:pPr>
              <a:buFont typeface="Wingdings" panose="05000000000000000000" pitchFamily="2" charset="2"/>
              <a:buChar char="Ø"/>
            </a:pPr>
            <a:r>
              <a:rPr lang="en-US" sz="2200" dirty="0"/>
              <a:t> Lungs: Lungs less elastic, decrease vital capacity.  ↑ Risk of infection.</a:t>
            </a:r>
          </a:p>
          <a:p>
            <a:pPr>
              <a:buFont typeface="Wingdings" panose="05000000000000000000" pitchFamily="2" charset="2"/>
              <a:buChar char="Ø"/>
            </a:pPr>
            <a:r>
              <a:rPr lang="en-US" sz="2200" dirty="0"/>
              <a:t>Changes in Passing Urine : Bladder muscle weakens, ↓ Ability to hold urine, Leaking of urine,  Enlarged prostate, ↑ Risk of infection.</a:t>
            </a:r>
          </a:p>
          <a:p>
            <a:endParaRPr lang="en-US" dirty="0"/>
          </a:p>
        </p:txBody>
      </p:sp>
    </p:spTree>
    <p:extLst>
      <p:ext uri="{BB962C8B-B14F-4D97-AF65-F5344CB8AC3E}">
        <p14:creationId xmlns:p14="http://schemas.microsoft.com/office/powerpoint/2010/main" val="1330825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a:t>
            </a:r>
            <a:r>
              <a:rPr lang="en-US" dirty="0"/>
              <a:t>…..</a:t>
            </a:r>
          </a:p>
        </p:txBody>
      </p:sp>
      <p:sp>
        <p:nvSpPr>
          <p:cNvPr id="3" name="Content Placeholder 2"/>
          <p:cNvSpPr>
            <a:spLocks noGrp="1"/>
          </p:cNvSpPr>
          <p:nvPr>
            <p:ph idx="1"/>
          </p:nvPr>
        </p:nvSpPr>
        <p:spPr>
          <a:xfrm>
            <a:off x="321970" y="1558344"/>
            <a:ext cx="11153106" cy="4739426"/>
          </a:xfrm>
        </p:spPr>
        <p:txBody>
          <a:bodyPr>
            <a:normAutofit lnSpcReduction="10000"/>
          </a:bodyPr>
          <a:lstStyle/>
          <a:p>
            <a:pPr marL="0" indent="0">
              <a:buNone/>
            </a:pPr>
            <a:endParaRPr lang="en-US" dirty="0"/>
          </a:p>
          <a:p>
            <a:pPr>
              <a:buFont typeface="Wingdings" panose="05000000000000000000" pitchFamily="2" charset="2"/>
              <a:buChar char="Ø"/>
            </a:pPr>
            <a:r>
              <a:rPr lang="en-US" dirty="0"/>
              <a:t> </a:t>
            </a:r>
            <a:r>
              <a:rPr lang="en-US" sz="2400" dirty="0"/>
              <a:t>Changes in Digestion : Decrease taste, smell and saliva secretion. Decrease gastric acidity, gastric movements, appetite and absorption. Increase problems associated with dentures chewing , Increase tendency toward constipation and </a:t>
            </a:r>
            <a:r>
              <a:rPr lang="en-US" sz="2400" dirty="0" err="1"/>
              <a:t>diarrhoea</a:t>
            </a:r>
            <a:r>
              <a:rPr lang="en-US" sz="2400" dirty="0"/>
              <a:t>.</a:t>
            </a:r>
          </a:p>
          <a:p>
            <a:pPr>
              <a:buFont typeface="Wingdings" panose="05000000000000000000" pitchFamily="2" charset="2"/>
              <a:buChar char="Ø"/>
            </a:pPr>
            <a:r>
              <a:rPr lang="en-US" sz="2400" dirty="0"/>
              <a:t> Joints: Degeneration of cartilaginous tissue, Decrease elasticity which will result in tightening of joints and tendency toward osteoarthritis.</a:t>
            </a:r>
          </a:p>
          <a:p>
            <a:pPr>
              <a:buFont typeface="Wingdings" panose="05000000000000000000" pitchFamily="2" charset="2"/>
              <a:buChar char="Ø"/>
            </a:pPr>
            <a:r>
              <a:rPr lang="en-US" sz="2400" dirty="0"/>
              <a:t> Mental Changes: Small decrease of brain cells,  Slight ↓ of memory,  ↓ Reaction time , slower learning, ↑ Risk of depression.</a:t>
            </a:r>
          </a:p>
          <a:p>
            <a:pPr>
              <a:buFont typeface="Wingdings" panose="05000000000000000000" pitchFamily="2" charset="2"/>
              <a:buChar char="Ø"/>
            </a:pPr>
            <a:r>
              <a:rPr lang="en-US" sz="2400" dirty="0">
                <a:solidFill>
                  <a:srgbClr val="000000"/>
                </a:solidFill>
              </a:rPr>
              <a:t> Liver: </a:t>
            </a:r>
            <a:r>
              <a:rPr lang="en-US" sz="2400" dirty="0"/>
              <a:t>Decline in the activity of Cytochrome P-450 system.</a:t>
            </a:r>
          </a:p>
          <a:p>
            <a:pPr>
              <a:buFont typeface="Wingdings" panose="05000000000000000000" pitchFamily="2" charset="2"/>
              <a:buChar char="Ø"/>
            </a:pPr>
            <a:r>
              <a:rPr lang="en-US" sz="2400" dirty="0"/>
              <a:t> Renal: Decrease in Glomerular Filtration Rat, Decrease in tubular function , Decreased creatinine clearance which will lead to increase serum levels and half time of creatinine.</a:t>
            </a:r>
          </a:p>
          <a:p>
            <a:pPr marL="857250" lvl="2" indent="-274320">
              <a:spcBef>
                <a:spcPts val="400"/>
              </a:spcBef>
              <a:buSzPct val="69000"/>
              <a:buFont typeface="Wingdings" pitchFamily="2" charset="2"/>
              <a:buChar char="w"/>
            </a:pPr>
            <a:endParaRPr lang="en-US" sz="2400" dirty="0"/>
          </a:p>
          <a:p>
            <a:endParaRPr lang="en-US" dirty="0">
              <a:cs typeface="Arial" pitchFamily="34" charset="0"/>
            </a:endParaRPr>
          </a:p>
          <a:p>
            <a:endParaRPr lang="en-US" dirty="0"/>
          </a:p>
        </p:txBody>
      </p:sp>
    </p:spTree>
    <p:extLst>
      <p:ext uri="{BB962C8B-B14F-4D97-AF65-F5344CB8AC3E}">
        <p14:creationId xmlns:p14="http://schemas.microsoft.com/office/powerpoint/2010/main" val="1763559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51E44-1B7B-C305-3650-8F70E0FDD0C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6B6E80D-2AF6-6B47-90D6-F78C892E6A0B}"/>
              </a:ext>
            </a:extLst>
          </p:cNvPr>
          <p:cNvSpPr>
            <a:spLocks noGrp="1"/>
          </p:cNvSpPr>
          <p:nvPr>
            <p:ph idx="1"/>
          </p:nvPr>
        </p:nvSpPr>
        <p:spPr/>
        <p:txBody>
          <a:bodyPr>
            <a:normAutofit fontScale="92500" lnSpcReduction="20000"/>
          </a:bodyPr>
          <a:lstStyle/>
          <a:p>
            <a:r>
              <a:rPr lang="en-US" dirty="0">
                <a:effectLst/>
              </a:rPr>
              <a:t>The effects of aging must be taken into account during the diagnosis and treatment of older adults. </a:t>
            </a:r>
            <a:r>
              <a:rPr lang="en-US" b="1" dirty="0">
                <a:effectLst/>
              </a:rPr>
              <a:t>Clinicians should not:</a:t>
            </a:r>
          </a:p>
          <a:p>
            <a:pPr algn="l">
              <a:buFont typeface="Arial" panose="020B0604020202020204" pitchFamily="34" charset="0"/>
              <a:buChar char="•"/>
            </a:pPr>
            <a:r>
              <a:rPr lang="en-US" b="0" i="0" dirty="0">
                <a:solidFill>
                  <a:srgbClr val="000000"/>
                </a:solidFill>
                <a:effectLst/>
              </a:rPr>
              <a:t>Mistake pure aging for disease (</a:t>
            </a:r>
            <a:r>
              <a:rPr lang="en-US" b="0" i="0" dirty="0" err="1">
                <a:solidFill>
                  <a:srgbClr val="000000"/>
                </a:solidFill>
                <a:effectLst/>
              </a:rPr>
              <a:t>eg</a:t>
            </a:r>
            <a:r>
              <a:rPr lang="en-US" b="0" i="0" dirty="0">
                <a:solidFill>
                  <a:srgbClr val="000000"/>
                </a:solidFill>
                <a:effectLst/>
              </a:rPr>
              <a:t>, slow information retrieval is not dementia).</a:t>
            </a:r>
          </a:p>
          <a:p>
            <a:pPr algn="l">
              <a:buFont typeface="Arial" panose="020B0604020202020204" pitchFamily="34" charset="0"/>
              <a:buChar char="•"/>
            </a:pPr>
            <a:r>
              <a:rPr lang="en-US" b="0" i="0" dirty="0">
                <a:solidFill>
                  <a:srgbClr val="000000"/>
                </a:solidFill>
                <a:effectLst/>
              </a:rPr>
              <a:t>Mistake disease for pure aging (</a:t>
            </a:r>
            <a:r>
              <a:rPr lang="en-US" b="0" i="0" dirty="0" err="1">
                <a:solidFill>
                  <a:srgbClr val="000000"/>
                </a:solidFill>
                <a:effectLst/>
              </a:rPr>
              <a:t>eg</a:t>
            </a:r>
            <a:r>
              <a:rPr lang="en-US" b="0" i="0" dirty="0">
                <a:solidFill>
                  <a:srgbClr val="000000"/>
                </a:solidFill>
                <a:effectLst/>
              </a:rPr>
              <a:t>, debilitating arthritis, tremor, or dementia to old age).</a:t>
            </a:r>
          </a:p>
          <a:p>
            <a:pPr algn="l">
              <a:buFont typeface="Arial" panose="020B0604020202020204" pitchFamily="34" charset="0"/>
              <a:buChar char="•"/>
            </a:pPr>
            <a:r>
              <a:rPr lang="en-US" b="0" i="0" dirty="0">
                <a:solidFill>
                  <a:srgbClr val="000000"/>
                </a:solidFill>
                <a:effectLst/>
              </a:rPr>
              <a:t>Ignore the increased risk of adverse drug effects on weak-link systems stressed by illness.</a:t>
            </a:r>
          </a:p>
          <a:p>
            <a:pPr algn="l">
              <a:buFont typeface="Arial" panose="020B0604020202020204" pitchFamily="34" charset="0"/>
              <a:buChar char="•"/>
            </a:pPr>
            <a:r>
              <a:rPr lang="en-US" b="0" i="0" dirty="0">
                <a:solidFill>
                  <a:srgbClr val="000000"/>
                </a:solidFill>
                <a:effectLst/>
              </a:rPr>
              <a:t>Forget that older adults often have multiple underlying disorders (</a:t>
            </a:r>
            <a:r>
              <a:rPr lang="en-US" b="0" i="0" dirty="0" err="1">
                <a:solidFill>
                  <a:srgbClr val="000000"/>
                </a:solidFill>
                <a:effectLst/>
              </a:rPr>
              <a:t>eg</a:t>
            </a:r>
            <a:r>
              <a:rPr lang="en-US" b="0" i="0" dirty="0">
                <a:solidFill>
                  <a:srgbClr val="000000"/>
                </a:solidFill>
                <a:effectLst/>
              </a:rPr>
              <a:t>, hypertension, diabetes, atherosclerosis) that accelerate the potential for harm.</a:t>
            </a:r>
            <a:br>
              <a:rPr lang="en-US" dirty="0">
                <a:effectLst/>
              </a:rPr>
            </a:br>
            <a:endParaRPr lang="en-US" dirty="0"/>
          </a:p>
        </p:txBody>
      </p:sp>
    </p:spTree>
    <p:extLst>
      <p:ext uri="{BB962C8B-B14F-4D97-AF65-F5344CB8AC3E}">
        <p14:creationId xmlns:p14="http://schemas.microsoft.com/office/powerpoint/2010/main" val="3973941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94584-F220-D19F-D717-19E00B5F2268}"/>
              </a:ext>
            </a:extLst>
          </p:cNvPr>
          <p:cNvSpPr>
            <a:spLocks noGrp="1"/>
          </p:cNvSpPr>
          <p:nvPr>
            <p:ph type="title"/>
          </p:nvPr>
        </p:nvSpPr>
        <p:spPr/>
        <p:txBody>
          <a:bodyPr/>
          <a:lstStyle/>
          <a:p>
            <a:r>
              <a:rPr lang="en-US" dirty="0"/>
              <a:t>Evaluation of an Elderly patient</a:t>
            </a:r>
          </a:p>
        </p:txBody>
      </p:sp>
      <p:sp>
        <p:nvSpPr>
          <p:cNvPr id="3" name="Content Placeholder 2">
            <a:extLst>
              <a:ext uri="{FF2B5EF4-FFF2-40B4-BE49-F238E27FC236}">
                <a16:creationId xmlns:a16="http://schemas.microsoft.com/office/drawing/2014/main" id="{8722509C-0051-E103-C52C-4771C4CE9786}"/>
              </a:ext>
            </a:extLst>
          </p:cNvPr>
          <p:cNvSpPr>
            <a:spLocks noGrp="1"/>
          </p:cNvSpPr>
          <p:nvPr>
            <p:ph idx="1"/>
          </p:nvPr>
        </p:nvSpPr>
        <p:spPr/>
        <p:txBody>
          <a:bodyPr/>
          <a:lstStyle/>
          <a:p>
            <a:r>
              <a:rPr lang="en-US" b="0" i="0" dirty="0">
                <a:solidFill>
                  <a:srgbClr val="000000"/>
                </a:solidFill>
                <a:effectLst/>
                <a:latin typeface="Open Sans" panose="020B0606030504020204" pitchFamily="34" charset="0"/>
              </a:rPr>
              <a:t>Evaluation of older adults usually differs from a standard medical evaluation. For older patients, especially those who are very old or frail, history-taking and physical examination may have to be done at different times, and physical examination may require 2 sessions because patients become fatigued. </a:t>
            </a:r>
          </a:p>
          <a:p>
            <a:pPr marL="0" indent="0">
              <a:buNone/>
            </a:pPr>
            <a:endParaRPr lang="en-US" dirty="0"/>
          </a:p>
        </p:txBody>
      </p:sp>
    </p:spTree>
    <p:extLst>
      <p:ext uri="{BB962C8B-B14F-4D97-AF65-F5344CB8AC3E}">
        <p14:creationId xmlns:p14="http://schemas.microsoft.com/office/powerpoint/2010/main" val="3335480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B7F3C-D271-A439-E591-18A96E412A55}"/>
              </a:ext>
            </a:extLst>
          </p:cNvPr>
          <p:cNvSpPr>
            <a:spLocks noGrp="1"/>
          </p:cNvSpPr>
          <p:nvPr>
            <p:ph type="title"/>
          </p:nvPr>
        </p:nvSpPr>
        <p:spPr/>
        <p:txBody>
          <a:bodyPr/>
          <a:lstStyle/>
          <a:p>
            <a:r>
              <a:rPr lang="en-US" b="1" i="0" dirty="0">
                <a:solidFill>
                  <a:srgbClr val="282828"/>
                </a:solidFill>
                <a:effectLst/>
                <a:latin typeface="Open Sans" panose="020B0606030504020204" pitchFamily="34" charset="0"/>
              </a:rPr>
              <a:t>History-Taking in the Older Adult</a:t>
            </a:r>
            <a:br>
              <a:rPr lang="en-US" b="1" i="0" dirty="0">
                <a:solidFill>
                  <a:srgbClr val="282828"/>
                </a:solidFill>
                <a:effectLst/>
                <a:latin typeface="Open Sans" panose="020B0606030504020204" pitchFamily="34" charset="0"/>
              </a:rPr>
            </a:br>
            <a:endParaRPr lang="en-US" dirty="0"/>
          </a:p>
        </p:txBody>
      </p:sp>
      <p:sp>
        <p:nvSpPr>
          <p:cNvPr id="3" name="Content Placeholder 2">
            <a:extLst>
              <a:ext uri="{FF2B5EF4-FFF2-40B4-BE49-F238E27FC236}">
                <a16:creationId xmlns:a16="http://schemas.microsoft.com/office/drawing/2014/main" id="{17CF0495-5AC4-CC54-BA2B-1333E5FD5E04}"/>
              </a:ext>
            </a:extLst>
          </p:cNvPr>
          <p:cNvSpPr>
            <a:spLocks noGrp="1"/>
          </p:cNvSpPr>
          <p:nvPr>
            <p:ph idx="1"/>
          </p:nvPr>
        </p:nvSpPr>
        <p:spPr/>
        <p:txBody>
          <a:bodyPr>
            <a:noAutofit/>
          </a:bodyPr>
          <a:lstStyle/>
          <a:p>
            <a:pPr marL="0" indent="0">
              <a:buNone/>
            </a:pPr>
            <a:r>
              <a:rPr lang="en-US" sz="2000" b="0" i="0" dirty="0">
                <a:effectLst/>
              </a:rPr>
              <a:t>The following should be considered:</a:t>
            </a:r>
          </a:p>
          <a:p>
            <a:r>
              <a:rPr lang="en-US" sz="2000" b="1" i="0" dirty="0">
                <a:effectLst/>
              </a:rPr>
              <a:t>Sensory deficits: Unless corrected, sensory deficits, especially hearing deficits, may interfere with history-taking.</a:t>
            </a:r>
            <a:endParaRPr lang="en-US" sz="2000" dirty="0"/>
          </a:p>
          <a:p>
            <a:r>
              <a:rPr lang="en-US" sz="2000" b="1" i="0" dirty="0">
                <a:effectLst/>
              </a:rPr>
              <a:t>Underreporting of symptoms:</a:t>
            </a:r>
            <a:r>
              <a:rPr lang="en-US" sz="2000" b="0" i="0" dirty="0">
                <a:effectLst/>
              </a:rPr>
              <a:t> Older patients may not report symptoms that they may incorrectly consider part of normal aging.</a:t>
            </a:r>
          </a:p>
          <a:p>
            <a:r>
              <a:rPr lang="en-US" sz="2000" b="1" i="0" dirty="0">
                <a:effectLst/>
              </a:rPr>
              <a:t>Unusual manifestations of a disorder:</a:t>
            </a:r>
            <a:r>
              <a:rPr lang="en-US" sz="2000" b="0" i="0" dirty="0">
                <a:effectLst/>
              </a:rPr>
              <a:t> In older adults, typical manifestations of a disorder may be absent. Instead, older patients may present with nonspecific symptoms (</a:t>
            </a:r>
            <a:r>
              <a:rPr lang="en-US" sz="2000" b="0" i="0" dirty="0" err="1">
                <a:effectLst/>
              </a:rPr>
              <a:t>eg</a:t>
            </a:r>
            <a:r>
              <a:rPr lang="en-US" sz="2000" b="0" i="0" dirty="0">
                <a:effectLst/>
              </a:rPr>
              <a:t>, fatigue, confusion, weight loss).</a:t>
            </a:r>
          </a:p>
          <a:p>
            <a:pPr algn="l">
              <a:buFont typeface="Arial" panose="020B0604020202020204" pitchFamily="34" charset="0"/>
              <a:buChar char="•"/>
            </a:pPr>
            <a:r>
              <a:rPr lang="en-US" sz="2000" b="1" i="0" dirty="0">
                <a:effectLst/>
              </a:rPr>
              <a:t>Functional decline as the only manifestation</a:t>
            </a:r>
            <a:r>
              <a:rPr lang="en-US" sz="2000" dirty="0"/>
              <a:t>: </a:t>
            </a:r>
            <a:r>
              <a:rPr lang="en-US" sz="2000" b="0" i="0" dirty="0">
                <a:effectLst/>
              </a:rPr>
              <a:t>Identifying people when they have just started to have difficulty doing </a:t>
            </a:r>
            <a:r>
              <a:rPr lang="en-US" sz="2000" b="0" i="0" u="sng" dirty="0">
                <a:effectLst/>
                <a:hlinkClick r:id="rId2" tooltip="Occupational Therapy (OT)">
                  <a:extLst>
                    <a:ext uri="{A12FA001-AC4F-418D-AE19-62706E023703}">
                      <ahyp:hlinkClr xmlns:ahyp="http://schemas.microsoft.com/office/drawing/2018/hyperlinkcolor" val="tx"/>
                    </a:ext>
                  </a:extLst>
                </a:hlinkClick>
              </a:rPr>
              <a:t>basic activities of daily living</a:t>
            </a:r>
            <a:r>
              <a:rPr lang="en-US" sz="2000" b="0" i="0" dirty="0">
                <a:effectLst/>
              </a:rPr>
              <a:t> (ADLs) or </a:t>
            </a:r>
            <a:r>
              <a:rPr lang="en-US" sz="2000" b="0" i="0" u="sng" dirty="0">
                <a:effectLst/>
                <a:hlinkClick r:id="rId2" tooltip="Occupational Therapy (OT)">
                  <a:extLst>
                    <a:ext uri="{A12FA001-AC4F-418D-AE19-62706E023703}">
                      <ahyp:hlinkClr xmlns:ahyp="http://schemas.microsoft.com/office/drawing/2018/hyperlinkcolor" val="tx"/>
                    </a:ext>
                  </a:extLst>
                </a:hlinkClick>
              </a:rPr>
              <a:t>instrumental ADLs</a:t>
            </a:r>
            <a:r>
              <a:rPr lang="en-US" sz="2000" b="0" i="0" dirty="0">
                <a:effectLst/>
              </a:rPr>
              <a:t> may provide more opportunities for interventions to restore function or to prevent further decline and thus maintain independence.</a:t>
            </a:r>
            <a:br>
              <a:rPr lang="en-US" sz="2000" dirty="0"/>
            </a:br>
            <a:endParaRPr lang="en-US" sz="2000" dirty="0"/>
          </a:p>
        </p:txBody>
      </p:sp>
    </p:spTree>
    <p:extLst>
      <p:ext uri="{BB962C8B-B14F-4D97-AF65-F5344CB8AC3E}">
        <p14:creationId xmlns:p14="http://schemas.microsoft.com/office/powerpoint/2010/main" val="3249323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E758B-DC53-2C9F-026A-54CF294F50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161D61-CBAE-615C-D2F0-0D0C2695B831}"/>
              </a:ext>
            </a:extLst>
          </p:cNvPr>
          <p:cNvSpPr>
            <a:spLocks noGrp="1"/>
          </p:cNvSpPr>
          <p:nvPr>
            <p:ph idx="1"/>
          </p:nvPr>
        </p:nvSpPr>
        <p:spPr/>
        <p:txBody>
          <a:bodyPr>
            <a:normAutofit fontScale="92500" lnSpcReduction="20000"/>
          </a:bodyPr>
          <a:lstStyle/>
          <a:p>
            <a:pPr algn="l">
              <a:buFont typeface="Arial" panose="020B0604020202020204" pitchFamily="34" charset="0"/>
              <a:buChar char="•"/>
            </a:pPr>
            <a:r>
              <a:rPr lang="en-US" sz="3000" b="1" i="0" dirty="0">
                <a:solidFill>
                  <a:srgbClr val="000000"/>
                </a:solidFill>
                <a:effectLst/>
              </a:rPr>
              <a:t>Difficulty recalling:</a:t>
            </a:r>
            <a:r>
              <a:rPr lang="en-US" sz="3000" b="0" i="0" dirty="0">
                <a:solidFill>
                  <a:srgbClr val="000000"/>
                </a:solidFill>
                <a:effectLst/>
              </a:rPr>
              <a:t> Patients may not accurately remember past illnesses, hospitalizations, operations, and drug use; clinicians may have to obtain these data elsewhere (</a:t>
            </a:r>
            <a:r>
              <a:rPr lang="en-US" sz="3000" b="0" i="0" dirty="0" err="1">
                <a:solidFill>
                  <a:srgbClr val="000000"/>
                </a:solidFill>
                <a:effectLst/>
              </a:rPr>
              <a:t>eg</a:t>
            </a:r>
            <a:r>
              <a:rPr lang="en-US" sz="3000" b="0" i="0" dirty="0">
                <a:solidFill>
                  <a:srgbClr val="000000"/>
                </a:solidFill>
                <a:effectLst/>
              </a:rPr>
              <a:t>, from family members, a home health aide, or medical records).</a:t>
            </a:r>
          </a:p>
          <a:p>
            <a:pPr algn="l">
              <a:buFont typeface="Arial" panose="020B0604020202020204" pitchFamily="34" charset="0"/>
              <a:buChar char="•"/>
            </a:pPr>
            <a:r>
              <a:rPr lang="en-US" sz="3000" b="1" i="0" dirty="0">
                <a:solidFill>
                  <a:srgbClr val="000000"/>
                </a:solidFill>
                <a:effectLst/>
              </a:rPr>
              <a:t>Fear:</a:t>
            </a:r>
            <a:r>
              <a:rPr lang="en-US" sz="3000" b="0" i="0" dirty="0">
                <a:solidFill>
                  <a:srgbClr val="000000"/>
                </a:solidFill>
                <a:effectLst/>
              </a:rPr>
              <a:t> Older adults may be reluctant to report symptoms because they fear hospitalization, which they may associate with dying.</a:t>
            </a:r>
          </a:p>
          <a:p>
            <a:pPr algn="l">
              <a:buFont typeface="Arial" panose="020B0604020202020204" pitchFamily="34" charset="0"/>
              <a:buChar char="•"/>
            </a:pPr>
            <a:r>
              <a:rPr lang="en-US" sz="3000" b="1" i="0" dirty="0">
                <a:solidFill>
                  <a:srgbClr val="000000"/>
                </a:solidFill>
                <a:effectLst/>
              </a:rPr>
              <a:t>Age-related disorders and problems:</a:t>
            </a:r>
            <a:r>
              <a:rPr lang="en-US" sz="3000" b="0" i="0" dirty="0">
                <a:solidFill>
                  <a:srgbClr val="000000"/>
                </a:solidFill>
                <a:effectLst/>
              </a:rPr>
              <a:t> Depression (common among older adults who are vulnerable and sick), the cumulative losses of old age, and discomfort due to a disorder may make older adults less apt to provide health-related information to clinicians. Patients with impaired cognition may have difficulty describing problems, impeding the physician’s evaluation.</a:t>
            </a:r>
          </a:p>
          <a:p>
            <a:endParaRPr lang="en-US" dirty="0"/>
          </a:p>
        </p:txBody>
      </p:sp>
    </p:spTree>
    <p:extLst>
      <p:ext uri="{BB962C8B-B14F-4D97-AF65-F5344CB8AC3E}">
        <p14:creationId xmlns:p14="http://schemas.microsoft.com/office/powerpoint/2010/main" val="3422015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3" y="34582"/>
            <a:ext cx="11924809" cy="6327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535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8BAD4-0601-7B93-A6A0-C1AD67F365E5}"/>
              </a:ext>
            </a:extLst>
          </p:cNvPr>
          <p:cNvSpPr>
            <a:spLocks noGrp="1"/>
          </p:cNvSpPr>
          <p:nvPr>
            <p:ph type="title"/>
          </p:nvPr>
        </p:nvSpPr>
        <p:spPr/>
        <p:txBody>
          <a:bodyPr/>
          <a:lstStyle/>
          <a:p>
            <a:r>
              <a:rPr lang="en-US" dirty="0"/>
              <a:t>Special attention to</a:t>
            </a:r>
          </a:p>
        </p:txBody>
      </p:sp>
      <p:sp>
        <p:nvSpPr>
          <p:cNvPr id="3" name="Content Placeholder 2">
            <a:extLst>
              <a:ext uri="{FF2B5EF4-FFF2-40B4-BE49-F238E27FC236}">
                <a16:creationId xmlns:a16="http://schemas.microsoft.com/office/drawing/2014/main" id="{1F7B062D-17F1-BAA8-2A34-86A5F9D5CF85}"/>
              </a:ext>
            </a:extLst>
          </p:cNvPr>
          <p:cNvSpPr>
            <a:spLocks noGrp="1"/>
          </p:cNvSpPr>
          <p:nvPr>
            <p:ph idx="1"/>
          </p:nvPr>
        </p:nvSpPr>
        <p:spPr>
          <a:xfrm>
            <a:off x="838200" y="1421296"/>
            <a:ext cx="10515600" cy="5148469"/>
          </a:xfrm>
        </p:spPr>
        <p:txBody>
          <a:bodyPr>
            <a:normAutofit/>
          </a:bodyPr>
          <a:lstStyle/>
          <a:p>
            <a:r>
              <a:rPr lang="en-US" sz="3000" dirty="0">
                <a:effectLst/>
              </a:rPr>
              <a:t>Medical History: </a:t>
            </a:r>
            <a:r>
              <a:rPr lang="en-US" sz="3000" b="0" i="0" dirty="0">
                <a:solidFill>
                  <a:srgbClr val="000000"/>
                </a:solidFill>
                <a:effectLst/>
              </a:rPr>
              <a:t>On average, older patients have 6 diagnosable disorders, multiple disorders complicate diagnosis and treatment</a:t>
            </a:r>
            <a:endParaRPr lang="en-US" sz="3000" dirty="0">
              <a:effectLst/>
            </a:endParaRPr>
          </a:p>
          <a:p>
            <a:pPr>
              <a:buFont typeface="Wingdings" panose="05000000000000000000" pitchFamily="2" charset="2"/>
              <a:buChar char="Ø"/>
            </a:pPr>
            <a:r>
              <a:rPr lang="en-US" sz="3000" dirty="0">
                <a:effectLst/>
              </a:rPr>
              <a:t>Drug History:  </a:t>
            </a:r>
            <a:r>
              <a:rPr lang="en-US" sz="3000" i="0" dirty="0">
                <a:effectLst/>
              </a:rPr>
              <a:t>As part of the drug history, the patient or a family member should be asked to bring in all the patient’s drugs, including over-the-counter drugs, at the initial visit and periodically thereafter. A</a:t>
            </a:r>
            <a:r>
              <a:rPr lang="en-US" dirty="0"/>
              <a:t>sk about medication use :</a:t>
            </a:r>
          </a:p>
          <a:p>
            <a:pPr lvl="1">
              <a:buFont typeface="Wingdings" panose="05000000000000000000" pitchFamily="2" charset="2"/>
              <a:buChar char="Ø"/>
            </a:pPr>
            <a:r>
              <a:rPr lang="en-US" dirty="0"/>
              <a:t>prescription and nonprescription drugs(use of herbal remedies).</a:t>
            </a:r>
          </a:p>
          <a:p>
            <a:pPr lvl="1">
              <a:buFont typeface="Wingdings" panose="05000000000000000000" pitchFamily="2" charset="2"/>
              <a:buChar char="Ø"/>
            </a:pPr>
            <a:r>
              <a:rPr lang="en-US" dirty="0"/>
              <a:t>treatments for depression</a:t>
            </a:r>
          </a:p>
          <a:p>
            <a:pPr lvl="1">
              <a:buFont typeface="Wingdings" panose="05000000000000000000" pitchFamily="2" charset="2"/>
              <a:buChar char="Ø"/>
            </a:pPr>
            <a:r>
              <a:rPr lang="en-US" dirty="0"/>
              <a:t>dietary supplements</a:t>
            </a:r>
          </a:p>
          <a:p>
            <a:pPr lvl="1">
              <a:buFont typeface="Wingdings" panose="05000000000000000000" pitchFamily="2" charset="2"/>
              <a:buChar char="Ø"/>
            </a:pPr>
            <a:r>
              <a:rPr lang="en-US" dirty="0"/>
              <a:t>any change in medications</a:t>
            </a:r>
          </a:p>
          <a:p>
            <a:pPr algn="l">
              <a:buFont typeface="Arial" panose="020B0604020202020204" pitchFamily="34" charset="0"/>
              <a:buChar char="•"/>
            </a:pPr>
            <a:endParaRPr lang="en-US" sz="4000" i="0" dirty="0">
              <a:effectLst/>
            </a:endParaRPr>
          </a:p>
          <a:p>
            <a:pPr marL="0" indent="0">
              <a:buNone/>
            </a:pPr>
            <a:endParaRPr lang="en-US" sz="4200" b="1" dirty="0">
              <a:effectLst/>
              <a:latin typeface="Open Sans" panose="020B0606030504020204" pitchFamily="34" charset="0"/>
            </a:endParaRPr>
          </a:p>
        </p:txBody>
      </p:sp>
    </p:spTree>
    <p:extLst>
      <p:ext uri="{BB962C8B-B14F-4D97-AF65-F5344CB8AC3E}">
        <p14:creationId xmlns:p14="http://schemas.microsoft.com/office/powerpoint/2010/main" val="349820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703C-0516-AFFE-C8FF-80BE217D5A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D3142A-E92F-CB33-2533-57B2E43C4474}"/>
              </a:ext>
            </a:extLst>
          </p:cNvPr>
          <p:cNvSpPr>
            <a:spLocks noGrp="1"/>
          </p:cNvSpPr>
          <p:nvPr>
            <p:ph idx="1"/>
          </p:nvPr>
        </p:nvSpPr>
        <p:spPr/>
        <p:txBody>
          <a:bodyPr>
            <a:normAutofit/>
          </a:bodyPr>
          <a:lstStyle/>
          <a:p>
            <a:r>
              <a:rPr lang="en-US" sz="2800" dirty="0">
                <a:effectLst/>
              </a:rPr>
              <a:t>Alcohol, Smoking, and Recreational Drug Use History.</a:t>
            </a:r>
          </a:p>
          <a:p>
            <a:r>
              <a:rPr lang="en-US" sz="2800" dirty="0">
                <a:effectLst/>
              </a:rPr>
              <a:t>Nutrition History.</a:t>
            </a:r>
          </a:p>
          <a:p>
            <a:r>
              <a:rPr lang="en-US" sz="2800" dirty="0">
                <a:effectLst/>
              </a:rPr>
              <a:t>Functional Status: Health care practitioners must often interview caregivers to obtain the history of functionally dependent older patients. B</a:t>
            </a:r>
            <a:r>
              <a:rPr lang="en-US" dirty="0"/>
              <a:t>asic activities of daily living (personal maintenance activities) including: </a:t>
            </a:r>
          </a:p>
          <a:p>
            <a:pPr lvl="2">
              <a:buFont typeface="Wingdings" panose="05000000000000000000" pitchFamily="2" charset="2"/>
              <a:buChar char="Ø"/>
            </a:pPr>
            <a:r>
              <a:rPr lang="en-US" sz="1800" dirty="0"/>
              <a:t>dressing</a:t>
            </a:r>
          </a:p>
          <a:p>
            <a:pPr lvl="2">
              <a:buFont typeface="Wingdings" panose="05000000000000000000" pitchFamily="2" charset="2"/>
              <a:buChar char="Ø"/>
            </a:pPr>
            <a:r>
              <a:rPr lang="en-US" sz="1800" dirty="0"/>
              <a:t>bathing</a:t>
            </a:r>
          </a:p>
          <a:p>
            <a:pPr lvl="2">
              <a:buFont typeface="Wingdings" panose="05000000000000000000" pitchFamily="2" charset="2"/>
              <a:buChar char="Ø"/>
            </a:pPr>
            <a:r>
              <a:rPr lang="en-US" sz="1800" dirty="0"/>
              <a:t>eating</a:t>
            </a:r>
          </a:p>
          <a:p>
            <a:pPr lvl="2">
              <a:buFont typeface="Wingdings" panose="05000000000000000000" pitchFamily="2" charset="2"/>
              <a:buChar char="Ø"/>
            </a:pPr>
            <a:r>
              <a:rPr lang="en-US" sz="1800" dirty="0"/>
              <a:t>toileting</a:t>
            </a:r>
            <a:endParaRPr lang="en-US" sz="2800" dirty="0">
              <a:effectLst/>
            </a:endParaRPr>
          </a:p>
          <a:p>
            <a:endParaRPr lang="en-US" dirty="0"/>
          </a:p>
        </p:txBody>
      </p:sp>
    </p:spTree>
    <p:extLst>
      <p:ext uri="{BB962C8B-B14F-4D97-AF65-F5344CB8AC3E}">
        <p14:creationId xmlns:p14="http://schemas.microsoft.com/office/powerpoint/2010/main" val="197132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9225B-C437-007C-4EDF-63870047F5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9077A8-3E91-A69A-C446-4881B4D590D1}"/>
              </a:ext>
            </a:extLst>
          </p:cNvPr>
          <p:cNvSpPr>
            <a:spLocks noGrp="1"/>
          </p:cNvSpPr>
          <p:nvPr>
            <p:ph idx="1"/>
          </p:nvPr>
        </p:nvSpPr>
        <p:spPr/>
        <p:txBody>
          <a:bodyPr/>
          <a:lstStyle/>
          <a:p>
            <a:r>
              <a:rPr lang="en-US" b="1" dirty="0"/>
              <a:t>Functional status:</a:t>
            </a:r>
            <a:endParaRPr lang="en-US" dirty="0"/>
          </a:p>
          <a:p>
            <a:pPr lvl="1">
              <a:buFont typeface="Wingdings" panose="05000000000000000000" pitchFamily="2" charset="2"/>
              <a:buChar char="Ø"/>
            </a:pPr>
            <a:r>
              <a:rPr lang="en-US" sz="2000" dirty="0"/>
              <a:t>instrumental activities of daily living (higher-order skills required for independent living) including</a:t>
            </a:r>
          </a:p>
          <a:p>
            <a:pPr lvl="2">
              <a:buFont typeface="Wingdings" panose="05000000000000000000" pitchFamily="2" charset="2"/>
              <a:buChar char="Ø"/>
            </a:pPr>
            <a:r>
              <a:rPr lang="en-US" sz="2000" dirty="0"/>
              <a:t>managing money</a:t>
            </a:r>
          </a:p>
          <a:p>
            <a:pPr lvl="2">
              <a:buFont typeface="Wingdings" panose="05000000000000000000" pitchFamily="2" charset="2"/>
              <a:buChar char="Ø"/>
            </a:pPr>
            <a:r>
              <a:rPr lang="en-US" sz="2000" dirty="0"/>
              <a:t>preparing meals</a:t>
            </a:r>
          </a:p>
          <a:p>
            <a:pPr lvl="2">
              <a:buFont typeface="Wingdings" panose="05000000000000000000" pitchFamily="2" charset="2"/>
              <a:buChar char="Ø"/>
            </a:pPr>
            <a:r>
              <a:rPr lang="en-US" sz="2000" dirty="0"/>
              <a:t>taking medications</a:t>
            </a:r>
          </a:p>
          <a:p>
            <a:pPr lvl="2">
              <a:buFont typeface="Wingdings" panose="05000000000000000000" pitchFamily="2" charset="2"/>
              <a:buChar char="Ø"/>
            </a:pPr>
            <a:r>
              <a:rPr lang="en-US" sz="2000" dirty="0"/>
              <a:t>performing household tasks</a:t>
            </a:r>
          </a:p>
        </p:txBody>
      </p:sp>
    </p:spTree>
    <p:extLst>
      <p:ext uri="{BB962C8B-B14F-4D97-AF65-F5344CB8AC3E}">
        <p14:creationId xmlns:p14="http://schemas.microsoft.com/office/powerpoint/2010/main" val="2902577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BB88-DD98-4D25-98AE-BC4D842D26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54B522-05A9-5475-099E-F5007EF6D48C}"/>
              </a:ext>
            </a:extLst>
          </p:cNvPr>
          <p:cNvSpPr>
            <a:spLocks noGrp="1"/>
          </p:cNvSpPr>
          <p:nvPr>
            <p:ph idx="1"/>
          </p:nvPr>
        </p:nvSpPr>
        <p:spPr/>
        <p:txBody>
          <a:bodyPr/>
          <a:lstStyle/>
          <a:p>
            <a:r>
              <a:rPr lang="en-US" b="1" dirty="0">
                <a:effectLst/>
              </a:rPr>
              <a:t>Social History: </a:t>
            </a:r>
            <a:r>
              <a:rPr lang="en-US" b="0" i="0" dirty="0">
                <a:effectLst/>
              </a:rPr>
              <a:t>Clinicians should obtain information about patients’ living arrangements, particularly where and with whom they live .</a:t>
            </a:r>
          </a:p>
          <a:p>
            <a:r>
              <a:rPr lang="en-US" sz="2800" b="1" dirty="0">
                <a:effectLst/>
              </a:rPr>
              <a:t>Mental Health History: </a:t>
            </a:r>
            <a:r>
              <a:rPr lang="en-US" sz="2800" dirty="0">
                <a:effectLst/>
              </a:rPr>
              <a:t>important to assess mental capacity</a:t>
            </a:r>
            <a:r>
              <a:rPr lang="en-US" dirty="0"/>
              <a:t>, driving license.</a:t>
            </a:r>
            <a:endParaRPr lang="en-US" b="1" dirty="0">
              <a:effectLst/>
            </a:endParaRPr>
          </a:p>
          <a:p>
            <a:r>
              <a:rPr lang="en-US" b="1" dirty="0">
                <a:effectLst/>
              </a:rPr>
              <a:t>Advance Directives: </a:t>
            </a:r>
            <a:r>
              <a:rPr lang="en-US" b="0" i="0" dirty="0">
                <a:effectLst/>
              </a:rPr>
              <a:t>Patient wishes regarding measures for prolonging life must be documented (DNACPR, Power of attorney)</a:t>
            </a:r>
            <a:endParaRPr lang="en-US" b="1" dirty="0">
              <a:effectLst/>
            </a:endParaRPr>
          </a:p>
        </p:txBody>
      </p:sp>
    </p:spTree>
    <p:extLst>
      <p:ext uri="{BB962C8B-B14F-4D97-AF65-F5344CB8AC3E}">
        <p14:creationId xmlns:p14="http://schemas.microsoft.com/office/powerpoint/2010/main" val="2082895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9294E-3480-46E2-2E19-133337098D63}"/>
              </a:ext>
            </a:extLst>
          </p:cNvPr>
          <p:cNvSpPr>
            <a:spLocks noGrp="1"/>
          </p:cNvSpPr>
          <p:nvPr>
            <p:ph type="title"/>
          </p:nvPr>
        </p:nvSpPr>
        <p:spPr/>
        <p:txBody>
          <a:bodyPr/>
          <a:lstStyle/>
          <a:p>
            <a:r>
              <a:rPr lang="en-US" dirty="0"/>
              <a:t>DNACPR</a:t>
            </a:r>
          </a:p>
        </p:txBody>
      </p:sp>
      <p:sp>
        <p:nvSpPr>
          <p:cNvPr id="3" name="Content Placeholder 2">
            <a:extLst>
              <a:ext uri="{FF2B5EF4-FFF2-40B4-BE49-F238E27FC236}">
                <a16:creationId xmlns:a16="http://schemas.microsoft.com/office/drawing/2014/main" id="{F64B2128-078A-31A7-8A10-8E690624A00B}"/>
              </a:ext>
            </a:extLst>
          </p:cNvPr>
          <p:cNvSpPr>
            <a:spLocks noGrp="1"/>
          </p:cNvSpPr>
          <p:nvPr>
            <p:ph idx="1"/>
          </p:nvPr>
        </p:nvSpPr>
        <p:spPr/>
        <p:txBody>
          <a:bodyPr/>
          <a:lstStyle/>
          <a:p>
            <a:pPr algn="l"/>
            <a:r>
              <a:rPr lang="en-US" b="0" i="0" dirty="0">
                <a:solidFill>
                  <a:srgbClr val="212B32"/>
                </a:solidFill>
                <a:effectLst/>
                <a:latin typeface="Frutiger W01"/>
              </a:rPr>
              <a:t>DNACPR stands for do not attempt cardiopulmonary resuscitation. DNACPR is sometimes called DNAR (do not attempt resuscitation) or DNR (do not resuscitate) but they all refer to the same thing.</a:t>
            </a:r>
          </a:p>
          <a:p>
            <a:pPr algn="l"/>
            <a:r>
              <a:rPr lang="en-US" b="0" i="0" dirty="0">
                <a:solidFill>
                  <a:srgbClr val="212B32"/>
                </a:solidFill>
                <a:effectLst/>
                <a:latin typeface="Frutiger W01"/>
              </a:rPr>
              <a:t>DNACPR means if your heart or breathing stops your healthcare team will not try to restart it.</a:t>
            </a:r>
          </a:p>
          <a:p>
            <a:r>
              <a:rPr lang="en-US" b="0" i="0" dirty="0">
                <a:solidFill>
                  <a:srgbClr val="212B32"/>
                </a:solidFill>
                <a:effectLst/>
                <a:latin typeface="Frutiger W01"/>
              </a:rPr>
              <a:t>A DNACPR decision is usually recorded on a special form. Different doctors or hospitals might use different forms, but they all serve the same purpose. </a:t>
            </a:r>
          </a:p>
          <a:p>
            <a:r>
              <a:rPr lang="en-US" dirty="0">
                <a:solidFill>
                  <a:srgbClr val="212B32"/>
                </a:solidFill>
                <a:latin typeface="Frutiger W01"/>
              </a:rPr>
              <a:t>The patient has the right to </a:t>
            </a:r>
            <a:r>
              <a:rPr lang="en-US" b="0" i="0" dirty="0">
                <a:solidFill>
                  <a:srgbClr val="212B32"/>
                </a:solidFill>
                <a:effectLst/>
                <a:latin typeface="Frutiger W01"/>
              </a:rPr>
              <a:t>change his/her mind about DNACPR decision at any time.</a:t>
            </a:r>
            <a:endParaRPr lang="en-US" dirty="0"/>
          </a:p>
        </p:txBody>
      </p:sp>
    </p:spTree>
    <p:extLst>
      <p:ext uri="{BB962C8B-B14F-4D97-AF65-F5344CB8AC3E}">
        <p14:creationId xmlns:p14="http://schemas.microsoft.com/office/powerpoint/2010/main" val="128888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3E7E4991-32A0-2B59-6F95-A7467B8D9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9666" y="0"/>
            <a:ext cx="4932668" cy="6858000"/>
          </a:xfrm>
          <a:prstGeom prst="rect">
            <a:avLst/>
          </a:prstGeom>
        </p:spPr>
      </p:pic>
    </p:spTree>
    <p:extLst>
      <p:ext uri="{BB962C8B-B14F-4D97-AF65-F5344CB8AC3E}">
        <p14:creationId xmlns:p14="http://schemas.microsoft.com/office/powerpoint/2010/main" val="3966683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11E12-5AC8-FB9E-8771-A58E93EE4F47}"/>
              </a:ext>
            </a:extLst>
          </p:cNvPr>
          <p:cNvSpPr>
            <a:spLocks noGrp="1"/>
          </p:cNvSpPr>
          <p:nvPr>
            <p:ph type="title"/>
          </p:nvPr>
        </p:nvSpPr>
        <p:spPr/>
        <p:txBody>
          <a:bodyPr/>
          <a:lstStyle/>
          <a:p>
            <a:r>
              <a:rPr lang="en-US" dirty="0"/>
              <a:t>Power of attorney</a:t>
            </a:r>
          </a:p>
        </p:txBody>
      </p:sp>
      <p:sp>
        <p:nvSpPr>
          <p:cNvPr id="3" name="Content Placeholder 2">
            <a:extLst>
              <a:ext uri="{FF2B5EF4-FFF2-40B4-BE49-F238E27FC236}">
                <a16:creationId xmlns:a16="http://schemas.microsoft.com/office/drawing/2014/main" id="{6E5F32DC-47E0-A5C0-7520-DB252A7B7285}"/>
              </a:ext>
            </a:extLst>
          </p:cNvPr>
          <p:cNvSpPr>
            <a:spLocks noGrp="1"/>
          </p:cNvSpPr>
          <p:nvPr>
            <p:ph idx="1"/>
          </p:nvPr>
        </p:nvSpPr>
        <p:spPr/>
        <p:txBody>
          <a:bodyPr>
            <a:normAutofit fontScale="92500" lnSpcReduction="20000"/>
          </a:bodyPr>
          <a:lstStyle/>
          <a:p>
            <a:pPr algn="l">
              <a:buFont typeface="Arial" panose="020B0604020202020204" pitchFamily="34" charset="0"/>
              <a:buChar char="•"/>
            </a:pPr>
            <a:r>
              <a:rPr lang="en-US" b="0" i="0" dirty="0">
                <a:solidFill>
                  <a:srgbClr val="111111"/>
                </a:solidFill>
                <a:effectLst/>
                <a:latin typeface="SourceSansPro"/>
              </a:rPr>
              <a:t>A power of attorney is a legal document that gives one person the power to act for another person.</a:t>
            </a:r>
          </a:p>
          <a:p>
            <a:r>
              <a:rPr lang="en-US" b="0" i="0" dirty="0">
                <a:solidFill>
                  <a:srgbClr val="111111"/>
                </a:solidFill>
                <a:effectLst/>
                <a:latin typeface="SourceSansPro"/>
              </a:rPr>
              <a:t>The person who receives the authority is the agent or attorney-in-fact while the subject of the POA is the principal.</a:t>
            </a:r>
          </a:p>
          <a:p>
            <a:pPr algn="l"/>
            <a:r>
              <a:rPr lang="en-US" b="0" i="0" dirty="0">
                <a:solidFill>
                  <a:srgbClr val="111111"/>
                </a:solidFill>
                <a:effectLst/>
                <a:latin typeface="SourceSansPro"/>
              </a:rPr>
              <a:t>It can be a broad or limited authority to make decisions about the principal's property, finances, investments, or medical care.</a:t>
            </a:r>
          </a:p>
          <a:p>
            <a:pPr algn="l"/>
            <a:r>
              <a:rPr lang="en-US" b="0" i="0" dirty="0">
                <a:solidFill>
                  <a:srgbClr val="111111"/>
                </a:solidFill>
                <a:effectLst/>
                <a:latin typeface="SourceSansPro"/>
              </a:rPr>
              <a:t>There are two main types of POAs, financial and health care—both of which provide the attorney-in-fact with general or limited powers.</a:t>
            </a:r>
          </a:p>
          <a:p>
            <a:pPr algn="l"/>
            <a:r>
              <a:rPr lang="en-US" b="0" i="0" dirty="0">
                <a:solidFill>
                  <a:srgbClr val="111111"/>
                </a:solidFill>
                <a:effectLst/>
                <a:latin typeface="SourceSansPro"/>
              </a:rPr>
              <a:t> It is used in the event of a principal's temporary or permanent illness or disability, or when they can't sign necessary documents.</a:t>
            </a:r>
            <a:br>
              <a:rPr lang="en-US" b="0" i="0" dirty="0">
                <a:solidFill>
                  <a:srgbClr val="111111"/>
                </a:solidFill>
                <a:effectLst/>
                <a:latin typeface="SourceSansPro"/>
              </a:rPr>
            </a:br>
            <a:br>
              <a:rPr lang="en-US" b="0" i="0" dirty="0">
                <a:solidFill>
                  <a:srgbClr val="111111"/>
                </a:solidFill>
                <a:effectLst/>
                <a:latin typeface="SourceSansPro"/>
              </a:rPr>
            </a:br>
            <a:endParaRPr lang="en-US" dirty="0"/>
          </a:p>
        </p:txBody>
      </p:sp>
    </p:spTree>
    <p:extLst>
      <p:ext uri="{BB962C8B-B14F-4D97-AF65-F5344CB8AC3E}">
        <p14:creationId xmlns:p14="http://schemas.microsoft.com/office/powerpoint/2010/main" val="535625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B3273-47F6-7B67-F858-9CF4087CAC4D}"/>
              </a:ext>
            </a:extLst>
          </p:cNvPr>
          <p:cNvSpPr>
            <a:spLocks noGrp="1"/>
          </p:cNvSpPr>
          <p:nvPr>
            <p:ph type="title"/>
          </p:nvPr>
        </p:nvSpPr>
        <p:spPr/>
        <p:txBody>
          <a:bodyPr/>
          <a:lstStyle/>
          <a:p>
            <a:r>
              <a:rPr lang="en-US" dirty="0"/>
              <a:t>Physical Examination</a:t>
            </a:r>
          </a:p>
        </p:txBody>
      </p:sp>
      <p:sp>
        <p:nvSpPr>
          <p:cNvPr id="3" name="Content Placeholder 2">
            <a:extLst>
              <a:ext uri="{FF2B5EF4-FFF2-40B4-BE49-F238E27FC236}">
                <a16:creationId xmlns:a16="http://schemas.microsoft.com/office/drawing/2014/main" id="{B444D9EF-6625-1353-A2E5-C2B4577AC76A}"/>
              </a:ext>
            </a:extLst>
          </p:cNvPr>
          <p:cNvSpPr>
            <a:spLocks noGrp="1"/>
          </p:cNvSpPr>
          <p:nvPr>
            <p:ph idx="1"/>
          </p:nvPr>
        </p:nvSpPr>
        <p:spPr/>
        <p:txBody>
          <a:bodyPr>
            <a:normAutofit fontScale="92500" lnSpcReduction="20000"/>
          </a:bodyPr>
          <a:lstStyle/>
          <a:p>
            <a:pPr marL="0" indent="0">
              <a:buNone/>
            </a:pPr>
            <a:r>
              <a:rPr lang="en-US" i="0" dirty="0">
                <a:effectLst/>
              </a:rPr>
              <a:t>The physical examination of the older adult should include all major systems but with particular attention to areas of concern identified during the history .</a:t>
            </a:r>
          </a:p>
          <a:p>
            <a:r>
              <a:rPr lang="en-US" i="0" dirty="0">
                <a:effectLst/>
              </a:rPr>
              <a:t>If patients become fatigued, the physical examination may need to be stopped and continued at another visit. </a:t>
            </a:r>
            <a:endParaRPr lang="en-US" dirty="0"/>
          </a:p>
          <a:p>
            <a:r>
              <a:rPr lang="en-US" i="0" dirty="0">
                <a:effectLst/>
              </a:rPr>
              <a:t>Frail patients must not be left alone on the examination table.</a:t>
            </a:r>
          </a:p>
          <a:p>
            <a:r>
              <a:rPr lang="en-US" dirty="0"/>
              <a:t>Examination includes:</a:t>
            </a:r>
          </a:p>
          <a:p>
            <a:r>
              <a:rPr lang="en-US" dirty="0">
                <a:effectLst/>
              </a:rPr>
              <a:t>Vital Signs, </a:t>
            </a:r>
            <a:r>
              <a:rPr lang="en-US" i="0" dirty="0">
                <a:effectLst/>
              </a:rPr>
              <a:t>Height is recorded annually to check for height loss due to osteoporosis, Weight should be recorded at each visit</a:t>
            </a:r>
          </a:p>
          <a:p>
            <a:r>
              <a:rPr lang="en-US" i="0" dirty="0">
                <a:effectLst/>
              </a:rPr>
              <a:t>Skin and Nails, Head and Neck, </a:t>
            </a:r>
            <a:r>
              <a:rPr lang="en-US" dirty="0">
                <a:effectLst/>
              </a:rPr>
              <a:t>Chest and Back, Breasts, Heart, Gastrointestinal System, Male Reproductive System, Female Reproductive System, Musculoskeletal System, Feet, Neurologic System, Mental status.</a:t>
            </a:r>
            <a:br>
              <a:rPr lang="en-US" b="0" i="0" dirty="0">
                <a:solidFill>
                  <a:srgbClr val="000000"/>
                </a:solidFill>
                <a:effectLst/>
                <a:latin typeface="Open Sans" panose="020B0606030504020204" pitchFamily="34" charset="0"/>
              </a:rPr>
            </a:br>
            <a:endParaRPr lang="en-US" dirty="0"/>
          </a:p>
        </p:txBody>
      </p:sp>
    </p:spTree>
    <p:extLst>
      <p:ext uri="{BB962C8B-B14F-4D97-AF65-F5344CB8AC3E}">
        <p14:creationId xmlns:p14="http://schemas.microsoft.com/office/powerpoint/2010/main" val="551310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4AAC6-A8BB-392A-37E9-291FD7D061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456921B-8E64-61F2-10C9-DD7FCB33696B}"/>
              </a:ext>
            </a:extLst>
          </p:cNvPr>
          <p:cNvSpPr>
            <a:spLocks noGrp="1"/>
          </p:cNvSpPr>
          <p:nvPr>
            <p:ph idx="1"/>
          </p:nvPr>
        </p:nvSpPr>
        <p:spPr/>
        <p:txBody>
          <a:bodyPr/>
          <a:lstStyle/>
          <a:p>
            <a:pPr algn="l">
              <a:buFont typeface="Arial" panose="020B0604020202020204" pitchFamily="34" charset="0"/>
              <a:buChar char="•"/>
            </a:pPr>
            <a:r>
              <a:rPr lang="en-US" b="1" i="0" dirty="0">
                <a:effectLst/>
                <a:latin typeface="Open Sans" panose="020B0606030504020204" pitchFamily="34" charset="0"/>
              </a:rPr>
              <a:t>Valuable information about a patient’s function can be gained by observing the patient.</a:t>
            </a:r>
          </a:p>
        </p:txBody>
      </p:sp>
    </p:spTree>
    <p:extLst>
      <p:ext uri="{BB962C8B-B14F-4D97-AF65-F5344CB8AC3E}">
        <p14:creationId xmlns:p14="http://schemas.microsoft.com/office/powerpoint/2010/main" val="941631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Comprehensive Geriatric Assessment</a:t>
            </a:r>
            <a:br>
              <a:rPr lang="en-US" spc="0" dirty="0">
                <a:cs typeface="Arial" pitchFamily="34" charset="0"/>
              </a:rPr>
            </a:br>
            <a:endParaRPr lang="en-US" dirty="0"/>
          </a:p>
        </p:txBody>
      </p:sp>
      <p:sp>
        <p:nvSpPr>
          <p:cNvPr id="3" name="Content Placeholder 2"/>
          <p:cNvSpPr>
            <a:spLocks noGrp="1"/>
          </p:cNvSpPr>
          <p:nvPr>
            <p:ph idx="1"/>
          </p:nvPr>
        </p:nvSpPr>
        <p:spPr/>
        <p:txBody>
          <a:bodyPr>
            <a:normAutofit fontScale="25000" lnSpcReduction="20000"/>
          </a:bodyPr>
          <a:lstStyle/>
          <a:p>
            <a:pPr>
              <a:buFont typeface="Wingdings" panose="05000000000000000000" pitchFamily="2" charset="2"/>
              <a:buChar char="Ø"/>
            </a:pPr>
            <a:r>
              <a:rPr lang="en-US" sz="8000" dirty="0"/>
              <a:t>A multidisciplinary assessment designed to identify and address increasingly complex and dynamic needs of older patients in multiple domains including functional ability, physical health, cognition/mental health, and socioenvironmental circumstances in order to optimize outcome.</a:t>
            </a:r>
          </a:p>
          <a:p>
            <a:pPr marL="1577340" indent="-1143000">
              <a:spcBef>
                <a:spcPts val="400"/>
              </a:spcBef>
              <a:buSzPct val="69000"/>
              <a:buFont typeface="Wingdings" panose="05000000000000000000" pitchFamily="2" charset="2"/>
              <a:buChar char="Ø"/>
              <a:defRPr/>
            </a:pPr>
            <a:endParaRPr lang="en-US" sz="8000" dirty="0"/>
          </a:p>
          <a:p>
            <a:pPr marL="1577340" indent="-1143000">
              <a:spcBef>
                <a:spcPts val="400"/>
              </a:spcBef>
              <a:buSzPct val="69000"/>
              <a:buFont typeface="Wingdings" panose="05000000000000000000" pitchFamily="2" charset="2"/>
              <a:buChar char="Ø"/>
              <a:defRPr/>
            </a:pPr>
            <a:r>
              <a:rPr lang="en-US" sz="8000" dirty="0"/>
              <a:t>Screen for Depression: Geriatric Depression Scale (GDS) </a:t>
            </a:r>
          </a:p>
          <a:p>
            <a:pPr marL="1577340" indent="-1143000">
              <a:spcBef>
                <a:spcPts val="400"/>
              </a:spcBef>
              <a:buSzPct val="69000"/>
              <a:buFont typeface="Wingdings" panose="05000000000000000000" pitchFamily="2" charset="2"/>
              <a:buChar char="Ø"/>
              <a:defRPr/>
            </a:pPr>
            <a:r>
              <a:rPr lang="en-US" sz="8000" dirty="0"/>
              <a:t>Screen for Cognition: MMSE, SLUMS, Mini-Cog, MOCA.</a:t>
            </a:r>
          </a:p>
          <a:p>
            <a:pPr marL="1577340" indent="-1143000">
              <a:spcBef>
                <a:spcPts val="400"/>
              </a:spcBef>
              <a:buSzPct val="69000"/>
              <a:buFont typeface="Wingdings" panose="05000000000000000000" pitchFamily="2" charset="2"/>
              <a:buChar char="Ø"/>
              <a:defRPr/>
            </a:pPr>
            <a:r>
              <a:rPr lang="en-US" sz="8000" dirty="0"/>
              <a:t>Functional Status: Activities of Daily Living (ADLs) and Instrumental Activities of Daily Living (IADLs).</a:t>
            </a:r>
          </a:p>
          <a:p>
            <a:pPr marL="1577340" indent="-1143000">
              <a:spcBef>
                <a:spcPts val="400"/>
              </a:spcBef>
              <a:buSzPct val="69000"/>
              <a:buFont typeface="Wingdings" panose="05000000000000000000" pitchFamily="2" charset="2"/>
              <a:buChar char="Ø"/>
              <a:defRPr/>
            </a:pPr>
            <a:r>
              <a:rPr lang="en-US" sz="8000" dirty="0"/>
              <a:t>Mobility Status: Get Up and Go Test.</a:t>
            </a:r>
          </a:p>
          <a:p>
            <a:pPr marL="1577340" indent="-1143000">
              <a:spcBef>
                <a:spcPts val="400"/>
              </a:spcBef>
              <a:buSzPct val="69000"/>
              <a:buFont typeface="Wingdings" panose="05000000000000000000" pitchFamily="2" charset="2"/>
              <a:buChar char="Ø"/>
              <a:defRPr/>
            </a:pPr>
            <a:r>
              <a:rPr lang="en-US" sz="8000" dirty="0"/>
              <a:t>Nutritional Assessment: Mini Nutritional Assessment.</a:t>
            </a:r>
          </a:p>
          <a:p>
            <a:pPr marL="1577340" indent="-1143000">
              <a:spcBef>
                <a:spcPts val="400"/>
              </a:spcBef>
              <a:buSzPct val="69000"/>
              <a:buFont typeface="Wingdings" panose="05000000000000000000" pitchFamily="2" charset="2"/>
              <a:buChar char="Ø"/>
              <a:defRPr/>
            </a:pPr>
            <a:r>
              <a:rPr lang="en-US" sz="8000" dirty="0"/>
              <a:t>Medication Review.</a:t>
            </a:r>
          </a:p>
          <a:p>
            <a:pPr>
              <a:buFont typeface="Wingdings" panose="05000000000000000000" pitchFamily="2" charset="2"/>
              <a:buChar char="Ø"/>
            </a:pPr>
            <a:r>
              <a:rPr lang="en-US" sz="8000" dirty="0"/>
              <a:t>Comprehensive History and Physical Exam ; vision, hearing, and speech, fecal and urinary incontinence, socioenvironmental circumstances, which may help identify risk factors for decline or frailty, as well as help in determination of most appropriate living arrangements for the patient.</a:t>
            </a:r>
            <a:br>
              <a:rPr lang="en-US" dirty="0"/>
            </a:br>
            <a:endParaRPr lang="en-US" dirty="0"/>
          </a:p>
          <a:p>
            <a:endParaRPr lang="en-US" dirty="0"/>
          </a:p>
        </p:txBody>
      </p:sp>
    </p:spTree>
    <p:extLst>
      <p:ext uri="{BB962C8B-B14F-4D97-AF65-F5344CB8AC3E}">
        <p14:creationId xmlns:p14="http://schemas.microsoft.com/office/powerpoint/2010/main" val="3560859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075C-EFF2-7D28-091D-10964F4B0F0F}"/>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7B5AD531-B928-8487-0BB8-332965E80585}"/>
              </a:ext>
            </a:extLst>
          </p:cNvPr>
          <p:cNvSpPr>
            <a:spLocks noGrp="1"/>
          </p:cNvSpPr>
          <p:nvPr>
            <p:ph idx="1"/>
          </p:nvPr>
        </p:nvSpPr>
        <p:spPr>
          <a:xfrm>
            <a:off x="838200" y="1467815"/>
            <a:ext cx="10515600" cy="4823653"/>
          </a:xfrm>
        </p:spPr>
        <p:txBody>
          <a:bodyPr>
            <a:normAutofit lnSpcReduction="10000"/>
          </a:bodyPr>
          <a:lstStyle/>
          <a:p>
            <a:r>
              <a:rPr lang="en-US" dirty="0"/>
              <a:t>Definitions.( Elderly, Medicine of the Elderly, Normal aging).</a:t>
            </a:r>
          </a:p>
          <a:p>
            <a:r>
              <a:rPr lang="en-US" dirty="0"/>
              <a:t>Statistics about Elderly population in Jordan and worldwide.</a:t>
            </a:r>
          </a:p>
          <a:p>
            <a:r>
              <a:rPr lang="en-US" dirty="0"/>
              <a:t>Why Medicine of the Elderly.</a:t>
            </a:r>
          </a:p>
          <a:p>
            <a:r>
              <a:rPr lang="en-US" sz="2800" dirty="0"/>
              <a:t>Normal physiological changes in the aging process.</a:t>
            </a:r>
          </a:p>
          <a:p>
            <a:r>
              <a:rPr lang="en-US" dirty="0"/>
              <a:t>Evaluating Elderly.</a:t>
            </a:r>
          </a:p>
          <a:p>
            <a:r>
              <a:rPr lang="en-US" sz="2800" dirty="0"/>
              <a:t>Comprehensive Geriatric Assessment.</a:t>
            </a:r>
          </a:p>
          <a:p>
            <a:r>
              <a:rPr lang="en-US" dirty="0"/>
              <a:t>Common diseases in Elderly.</a:t>
            </a:r>
            <a:endParaRPr lang="en-US" sz="2800" dirty="0"/>
          </a:p>
          <a:p>
            <a:r>
              <a:rPr lang="en-US" sz="2800" dirty="0"/>
              <a:t>Geriatric syndromes.</a:t>
            </a:r>
          </a:p>
          <a:p>
            <a:r>
              <a:rPr lang="en-US" dirty="0"/>
              <a:t>Caring for old people.</a:t>
            </a:r>
          </a:p>
          <a:p>
            <a:r>
              <a:rPr lang="en-US" dirty="0"/>
              <a:t>Research in Jordan.</a:t>
            </a:r>
          </a:p>
          <a:p>
            <a:endParaRPr lang="en-US" dirty="0"/>
          </a:p>
          <a:p>
            <a:endParaRPr lang="en-US" dirty="0"/>
          </a:p>
        </p:txBody>
      </p:sp>
    </p:spTree>
    <p:extLst>
      <p:ext uri="{BB962C8B-B14F-4D97-AF65-F5344CB8AC3E}">
        <p14:creationId xmlns:p14="http://schemas.microsoft.com/office/powerpoint/2010/main" val="300492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D32D-2160-DC77-1086-77B7615503AF}"/>
              </a:ext>
            </a:extLst>
          </p:cNvPr>
          <p:cNvSpPr>
            <a:spLocks noGrp="1"/>
          </p:cNvSpPr>
          <p:nvPr>
            <p:ph type="title"/>
          </p:nvPr>
        </p:nvSpPr>
        <p:spPr/>
        <p:txBody>
          <a:bodyPr/>
          <a:lstStyle/>
          <a:p>
            <a:r>
              <a:rPr lang="en-US" dirty="0"/>
              <a:t>Comprehensive Geriatric Assessment</a:t>
            </a:r>
          </a:p>
        </p:txBody>
      </p:sp>
      <p:sp>
        <p:nvSpPr>
          <p:cNvPr id="3" name="Content Placeholder 2">
            <a:extLst>
              <a:ext uri="{FF2B5EF4-FFF2-40B4-BE49-F238E27FC236}">
                <a16:creationId xmlns:a16="http://schemas.microsoft.com/office/drawing/2014/main" id="{E7E7D841-C5BC-8A86-AA05-609184F737C3}"/>
              </a:ext>
            </a:extLst>
          </p:cNvPr>
          <p:cNvSpPr>
            <a:spLocks noGrp="1"/>
          </p:cNvSpPr>
          <p:nvPr>
            <p:ph idx="1"/>
          </p:nvPr>
        </p:nvSpPr>
        <p:spPr/>
        <p:txBody>
          <a:bodyPr>
            <a:normAutofit lnSpcReduction="10000"/>
          </a:bodyPr>
          <a:lstStyle/>
          <a:p>
            <a:pPr algn="l"/>
            <a:r>
              <a:rPr lang="en-US" b="0" i="0" dirty="0">
                <a:solidFill>
                  <a:srgbClr val="000000"/>
                </a:solidFill>
                <a:effectLst/>
                <a:latin typeface="Open Sans" panose="020B0606030504020204" pitchFamily="34" charset="0"/>
              </a:rPr>
              <a:t>Comprehensive geriatric assessment is most successful when done by a </a:t>
            </a:r>
            <a:r>
              <a:rPr lang="en-US" b="0" i="0" u="sng" dirty="0">
                <a:solidFill>
                  <a:srgbClr val="B12E32"/>
                </a:solidFill>
                <a:effectLst/>
                <a:latin typeface="Open Sans" panose="020B0606030504020204" pitchFamily="34" charset="0"/>
                <a:hlinkClick r:id="rId2" tooltip="Geriatric Interdisciplinary Teams"/>
              </a:rPr>
              <a:t>geriatric interdisciplinary team</a:t>
            </a:r>
            <a:r>
              <a:rPr lang="en-US" b="0" i="0" dirty="0">
                <a:solidFill>
                  <a:srgbClr val="000000"/>
                </a:solidFill>
                <a:effectLst/>
                <a:latin typeface="Open Sans" panose="020B0606030504020204" pitchFamily="34" charset="0"/>
              </a:rPr>
              <a:t> (typically, a geriatrician, nurse, social worker, and pharmacist). Usually, assessments are done in an outpatient setting. However, patients with physical or mental impairments and chronically ill patients may require inpatient assessment.</a:t>
            </a:r>
          </a:p>
          <a:p>
            <a:pPr algn="l"/>
            <a:endParaRPr lang="en-US" dirty="0">
              <a:solidFill>
                <a:srgbClr val="000000"/>
              </a:solidFill>
              <a:latin typeface="Open Sans" panose="020B0606030504020204" pitchFamily="34" charset="0"/>
            </a:endParaRPr>
          </a:p>
          <a:p>
            <a:pPr algn="l"/>
            <a:r>
              <a:rPr lang="en-US" b="0" i="0" dirty="0">
                <a:solidFill>
                  <a:srgbClr val="000000"/>
                </a:solidFill>
                <a:effectLst/>
                <a:latin typeface="Open Sans" panose="020B0606030504020204" pitchFamily="34" charset="0"/>
              </a:rPr>
              <a:t>The cost of geriatric assessment limits its use. Thus, this assessment may be used best mainly in high-risk older patients, such as the frail or chronically ill.</a:t>
            </a:r>
            <a:br>
              <a:rPr lang="en-US" b="0" i="0" dirty="0">
                <a:solidFill>
                  <a:srgbClr val="000000"/>
                </a:solidFill>
                <a:effectLst/>
                <a:latin typeface="Open Sans" panose="020B0606030504020204" pitchFamily="34" charset="0"/>
              </a:rPr>
            </a:br>
            <a:endParaRPr lang="en-US" dirty="0"/>
          </a:p>
        </p:txBody>
      </p:sp>
    </p:spTree>
    <p:extLst>
      <p:ext uri="{BB962C8B-B14F-4D97-AF65-F5344CB8AC3E}">
        <p14:creationId xmlns:p14="http://schemas.microsoft.com/office/powerpoint/2010/main" val="2878619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3649ED9F-9E83-A389-4530-06CDEE806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7548" y="647312"/>
            <a:ext cx="6296904" cy="5563376"/>
          </a:xfrm>
          <a:prstGeom prst="rect">
            <a:avLst/>
          </a:prstGeom>
        </p:spPr>
      </p:pic>
    </p:spTree>
    <p:extLst>
      <p:ext uri="{BB962C8B-B14F-4D97-AF65-F5344CB8AC3E}">
        <p14:creationId xmlns:p14="http://schemas.microsoft.com/office/powerpoint/2010/main" val="2024765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mo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587" y="103031"/>
            <a:ext cx="7172503" cy="6181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623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mini mental st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3352" y="75649"/>
            <a:ext cx="5808372" cy="6281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96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7F834827-D054-C497-D651-5FB9EAB3E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0"/>
            <a:ext cx="4572000" cy="6858000"/>
          </a:xfrm>
          <a:prstGeom prst="rect">
            <a:avLst/>
          </a:prstGeom>
        </p:spPr>
      </p:pic>
    </p:spTree>
    <p:extLst>
      <p:ext uri="{BB962C8B-B14F-4D97-AF65-F5344CB8AC3E}">
        <p14:creationId xmlns:p14="http://schemas.microsoft.com/office/powerpoint/2010/main" val="1105710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24359EBB-E245-0836-D1CD-82368813AE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7157" y="-69573"/>
            <a:ext cx="9163878" cy="6758608"/>
          </a:xfrm>
          <a:prstGeom prst="rect">
            <a:avLst/>
          </a:prstGeom>
        </p:spPr>
      </p:pic>
    </p:spTree>
    <p:extLst>
      <p:ext uri="{BB962C8B-B14F-4D97-AF65-F5344CB8AC3E}">
        <p14:creationId xmlns:p14="http://schemas.microsoft.com/office/powerpoint/2010/main" val="3456727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5F6AF-27A3-023D-0EFF-CB6AFD20A55E}"/>
              </a:ext>
            </a:extLst>
          </p:cNvPr>
          <p:cNvSpPr>
            <a:spLocks noGrp="1"/>
          </p:cNvSpPr>
          <p:nvPr>
            <p:ph type="title"/>
          </p:nvPr>
        </p:nvSpPr>
        <p:spPr/>
        <p:txBody>
          <a:bodyPr/>
          <a:lstStyle/>
          <a:p>
            <a:r>
              <a:rPr lang="en-US" dirty="0"/>
              <a:t>Get up and go test</a:t>
            </a:r>
          </a:p>
        </p:txBody>
      </p:sp>
      <p:sp>
        <p:nvSpPr>
          <p:cNvPr id="3" name="Content Placeholder 2">
            <a:extLst>
              <a:ext uri="{FF2B5EF4-FFF2-40B4-BE49-F238E27FC236}">
                <a16:creationId xmlns:a16="http://schemas.microsoft.com/office/drawing/2014/main" id="{B6623584-DF36-2D3B-B04D-5792812B4DE0}"/>
              </a:ext>
            </a:extLst>
          </p:cNvPr>
          <p:cNvSpPr>
            <a:spLocks noGrp="1"/>
          </p:cNvSpPr>
          <p:nvPr>
            <p:ph idx="1"/>
          </p:nvPr>
        </p:nvSpPr>
        <p:spPr/>
        <p:txBody>
          <a:bodyPr>
            <a:normAutofit fontScale="77500" lnSpcReduction="20000"/>
          </a:bodyPr>
          <a:lstStyle/>
          <a:p>
            <a:pPr marL="0" indent="0" algn="l">
              <a:buNone/>
            </a:pPr>
            <a:r>
              <a:rPr lang="en-US" b="1" i="0" dirty="0">
                <a:solidFill>
                  <a:srgbClr val="555555"/>
                </a:solidFill>
                <a:effectLst/>
                <a:latin typeface="Open Sans" panose="020B0606030504020204" pitchFamily="34" charset="0"/>
              </a:rPr>
              <a:t>Technique: Direct patient to do the following</a:t>
            </a:r>
            <a:endParaRPr lang="en-US" b="0" i="0" dirty="0">
              <a:solidFill>
                <a:srgbClr val="555555"/>
              </a:solidFill>
              <a:effectLst/>
              <a:latin typeface="Open Sans" panose="020B0606030504020204" pitchFamily="34" charset="0"/>
            </a:endParaRPr>
          </a:p>
          <a:p>
            <a:pPr algn="l">
              <a:buFont typeface="+mj-lt"/>
              <a:buAutoNum type="arabicPeriod"/>
            </a:pPr>
            <a:r>
              <a:rPr lang="en-US" b="0" i="0" dirty="0">
                <a:solidFill>
                  <a:srgbClr val="000000"/>
                </a:solidFill>
                <a:effectLst/>
                <a:latin typeface="Helvetica Neue"/>
              </a:rPr>
              <a:t>Rise from sitting position</a:t>
            </a:r>
          </a:p>
          <a:p>
            <a:pPr algn="l">
              <a:buFont typeface="+mj-lt"/>
              <a:buAutoNum type="arabicPeriod"/>
            </a:pPr>
            <a:r>
              <a:rPr lang="en-US" b="0" i="0" dirty="0">
                <a:solidFill>
                  <a:srgbClr val="000000"/>
                </a:solidFill>
                <a:effectLst/>
                <a:latin typeface="Helvetica Neue"/>
              </a:rPr>
              <a:t>Walk 10 feet</a:t>
            </a:r>
          </a:p>
          <a:p>
            <a:pPr algn="l">
              <a:buFont typeface="+mj-lt"/>
              <a:buAutoNum type="arabicPeriod"/>
            </a:pPr>
            <a:r>
              <a:rPr lang="en-US" b="0" i="0" dirty="0">
                <a:solidFill>
                  <a:srgbClr val="000000"/>
                </a:solidFill>
                <a:effectLst/>
                <a:latin typeface="Helvetica Neue"/>
              </a:rPr>
              <a:t>Turn around</a:t>
            </a:r>
          </a:p>
          <a:p>
            <a:pPr algn="l">
              <a:buFont typeface="+mj-lt"/>
              <a:buAutoNum type="arabicPeriod"/>
            </a:pPr>
            <a:r>
              <a:rPr lang="en-US" b="0" i="0" dirty="0">
                <a:solidFill>
                  <a:srgbClr val="000000"/>
                </a:solidFill>
                <a:effectLst/>
                <a:latin typeface="Helvetica Neue"/>
              </a:rPr>
              <a:t>Return to chair and sit down</a:t>
            </a:r>
          </a:p>
          <a:p>
            <a:pPr algn="l"/>
            <a:r>
              <a:rPr lang="en-US" b="1" i="0" dirty="0">
                <a:solidFill>
                  <a:srgbClr val="555555"/>
                </a:solidFill>
                <a:effectLst/>
                <a:latin typeface="Open Sans" panose="020B0606030504020204" pitchFamily="34" charset="0"/>
              </a:rPr>
              <a:t> Interpretation</a:t>
            </a:r>
            <a:endParaRPr lang="en-US" b="0" i="0" dirty="0">
              <a:solidFill>
                <a:srgbClr val="555555"/>
              </a:solidFill>
              <a:effectLst/>
              <a:latin typeface="Open Sans" panose="020B0606030504020204" pitchFamily="34" charset="0"/>
            </a:endParaRPr>
          </a:p>
          <a:p>
            <a:pPr algn="l">
              <a:buFont typeface="+mj-lt"/>
              <a:buAutoNum type="arabicPeriod"/>
            </a:pPr>
            <a:r>
              <a:rPr lang="en-US" b="0" i="0" dirty="0">
                <a:solidFill>
                  <a:srgbClr val="000000"/>
                </a:solidFill>
                <a:effectLst/>
                <a:latin typeface="Helvetica Neue"/>
              </a:rPr>
              <a:t>Patient takes &lt;20 seconds to complete test</a:t>
            </a:r>
          </a:p>
          <a:p>
            <a:pPr marL="742950" lvl="1" indent="-285750" algn="l">
              <a:buFont typeface="+mj-lt"/>
              <a:buAutoNum type="arabicPeriod"/>
            </a:pPr>
            <a:r>
              <a:rPr lang="en-US" b="0" i="0" dirty="0">
                <a:solidFill>
                  <a:srgbClr val="000000"/>
                </a:solidFill>
                <a:effectLst/>
                <a:latin typeface="Helvetica Neue"/>
              </a:rPr>
              <a:t>Adequate for independent transfers and mobility</a:t>
            </a:r>
          </a:p>
          <a:p>
            <a:pPr marL="742950" lvl="1" indent="-285750" algn="l">
              <a:buFont typeface="+mj-lt"/>
              <a:buAutoNum type="arabicPeriod"/>
            </a:pPr>
            <a:r>
              <a:rPr lang="en-US" b="0" i="0" dirty="0">
                <a:solidFill>
                  <a:srgbClr val="000000"/>
                </a:solidFill>
                <a:effectLst/>
                <a:latin typeface="Helvetica Neue"/>
              </a:rPr>
              <a:t>However, risk of falls increases, if test takes &gt;12 seconds to complete</a:t>
            </a:r>
          </a:p>
          <a:p>
            <a:pPr algn="l">
              <a:buFont typeface="+mj-lt"/>
              <a:buAutoNum type="arabicPeriod"/>
            </a:pPr>
            <a:r>
              <a:rPr lang="en-US" b="0" i="0" dirty="0">
                <a:solidFill>
                  <a:srgbClr val="000000"/>
                </a:solidFill>
                <a:effectLst/>
                <a:latin typeface="Helvetica Neue"/>
              </a:rPr>
              <a:t>Patient requires &gt;30 seconds to complete test</a:t>
            </a:r>
          </a:p>
          <a:p>
            <a:pPr marL="742950" lvl="1" indent="-285750" algn="l">
              <a:buFont typeface="+mj-lt"/>
              <a:buAutoNum type="arabicPeriod"/>
            </a:pPr>
            <a:r>
              <a:rPr lang="en-US" b="0" i="0" dirty="0">
                <a:solidFill>
                  <a:srgbClr val="000000"/>
                </a:solidFill>
                <a:effectLst/>
                <a:latin typeface="Helvetica Neue"/>
              </a:rPr>
              <a:t>Suggests higher dependence and risk of </a:t>
            </a:r>
            <a:r>
              <a:rPr lang="en-US" b="0" i="0" dirty="0" err="1">
                <a:solidFill>
                  <a:srgbClr val="000000"/>
                </a:solidFill>
                <a:effectLst/>
                <a:latin typeface="Helvetica Neue"/>
              </a:rPr>
              <a:t>of</a:t>
            </a:r>
            <a:r>
              <a:rPr lang="en-US" b="0" i="0" dirty="0">
                <a:solidFill>
                  <a:srgbClr val="000000"/>
                </a:solidFill>
                <a:effectLst/>
                <a:latin typeface="Helvetica Neue"/>
              </a:rPr>
              <a:t> falls</a:t>
            </a:r>
          </a:p>
          <a:p>
            <a:pPr marL="0" indent="0" algn="l">
              <a:buNone/>
            </a:pPr>
            <a:br>
              <a:rPr lang="en-US" b="0" i="0" dirty="0">
                <a:solidFill>
                  <a:srgbClr val="333333"/>
                </a:solidFill>
                <a:effectLst/>
                <a:latin typeface="Helvetica Neue"/>
              </a:rPr>
            </a:br>
            <a:endParaRPr lang="en-US" dirty="0"/>
          </a:p>
        </p:txBody>
      </p:sp>
    </p:spTree>
    <p:extLst>
      <p:ext uri="{BB962C8B-B14F-4D97-AF65-F5344CB8AC3E}">
        <p14:creationId xmlns:p14="http://schemas.microsoft.com/office/powerpoint/2010/main" val="2843383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A1F14B69-CA9C-4105-3132-9D89A125C7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878" y="596349"/>
            <a:ext cx="9700591" cy="5675242"/>
          </a:xfrm>
          <a:prstGeom prst="rect">
            <a:avLst/>
          </a:prstGeom>
        </p:spPr>
      </p:pic>
    </p:spTree>
    <p:extLst>
      <p:ext uri="{BB962C8B-B14F-4D97-AF65-F5344CB8AC3E}">
        <p14:creationId xmlns:p14="http://schemas.microsoft.com/office/powerpoint/2010/main" val="3488238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A2E27-5DA6-7390-C079-DD0A23FFAA46}"/>
              </a:ext>
            </a:extLst>
          </p:cNvPr>
          <p:cNvSpPr>
            <a:spLocks noGrp="1"/>
          </p:cNvSpPr>
          <p:nvPr>
            <p:ph type="title"/>
          </p:nvPr>
        </p:nvSpPr>
        <p:spPr>
          <a:xfrm>
            <a:off x="1097280" y="286603"/>
            <a:ext cx="10058400" cy="1552245"/>
          </a:xfrm>
        </p:spPr>
        <p:txBody>
          <a:bodyPr>
            <a:normAutofit fontScale="90000"/>
          </a:bodyPr>
          <a:lstStyle/>
          <a:p>
            <a:br>
              <a:rPr lang="en-US" sz="3100" b="1" i="0" dirty="0">
                <a:solidFill>
                  <a:srgbClr val="3C4245"/>
                </a:solidFill>
                <a:effectLst/>
                <a:latin typeface="Arial" panose="020B0604020202020204" pitchFamily="34" charset="0"/>
              </a:rPr>
            </a:br>
            <a:br>
              <a:rPr lang="en-US" sz="2200" b="1" i="0" dirty="0">
                <a:solidFill>
                  <a:srgbClr val="3C4245"/>
                </a:solidFill>
                <a:effectLst/>
                <a:latin typeface="Arial" panose="020B0604020202020204" pitchFamily="34" charset="0"/>
              </a:rPr>
            </a:br>
            <a:r>
              <a:rPr lang="en-US" sz="2200" b="1" i="0" dirty="0">
                <a:solidFill>
                  <a:srgbClr val="3C4245"/>
                </a:solidFill>
                <a:effectLst/>
                <a:latin typeface="Arial" panose="020B0604020202020204" pitchFamily="34" charset="0"/>
              </a:rPr>
              <a:t>Common health conditions associated with ageing</a:t>
            </a:r>
            <a:br>
              <a:rPr lang="en-US" sz="2200" b="1" i="0" dirty="0">
                <a:solidFill>
                  <a:srgbClr val="3C4245"/>
                </a:solidFill>
                <a:effectLst/>
                <a:latin typeface="Arial" panose="020B0604020202020204" pitchFamily="34" charset="0"/>
              </a:rPr>
            </a:br>
            <a:br>
              <a:rPr lang="en-US" dirty="0"/>
            </a:br>
            <a:endParaRPr lang="en-US" dirty="0"/>
          </a:p>
        </p:txBody>
      </p:sp>
      <p:sp>
        <p:nvSpPr>
          <p:cNvPr id="3" name="Content Placeholder 2">
            <a:extLst>
              <a:ext uri="{FF2B5EF4-FFF2-40B4-BE49-F238E27FC236}">
                <a16:creationId xmlns:a16="http://schemas.microsoft.com/office/drawing/2014/main" id="{587EEB3C-E863-2B52-B3D2-D150315C2932}"/>
              </a:ext>
            </a:extLst>
          </p:cNvPr>
          <p:cNvSpPr>
            <a:spLocks noGrp="1"/>
          </p:cNvSpPr>
          <p:nvPr>
            <p:ph idx="1"/>
          </p:nvPr>
        </p:nvSpPr>
        <p:spPr>
          <a:xfrm>
            <a:off x="1066800" y="1926121"/>
            <a:ext cx="10058400" cy="4023360"/>
          </a:xfrm>
        </p:spPr>
        <p:txBody>
          <a:bodyPr>
            <a:normAutofit fontScale="92500"/>
          </a:bodyPr>
          <a:lstStyle/>
          <a:p>
            <a:pPr algn="l"/>
            <a:r>
              <a:rPr lang="en-US" b="0" i="0" dirty="0">
                <a:solidFill>
                  <a:srgbClr val="3C4245"/>
                </a:solidFill>
                <a:effectLst/>
                <a:latin typeface="Arial" panose="020B0604020202020204" pitchFamily="34" charset="0"/>
              </a:rPr>
              <a:t>Common conditions in older age include hearing loss, cataracts and refractive errors, back and neck pain and osteoarthritis, chronic obstructive pulmonary disease, diabetes, depression and dementia. As people age, they are more likely to experience several conditions at the same time.</a:t>
            </a:r>
          </a:p>
          <a:p>
            <a:pPr algn="l"/>
            <a:r>
              <a:rPr lang="en-US" b="0" i="0" dirty="0">
                <a:solidFill>
                  <a:srgbClr val="3C4245"/>
                </a:solidFill>
                <a:effectLst/>
                <a:latin typeface="Arial" panose="020B0604020202020204" pitchFamily="34" charset="0"/>
              </a:rPr>
              <a:t>Older age is also characterized by the emergence of several complex health states commonly called geriatric syndromes. They are often the consequence of multiple underlying factors and include frailty, urinary incontinence, falls, delirium, cognitive disorders, polypharmacy and pressure ulcers.</a:t>
            </a:r>
          </a:p>
          <a:p>
            <a:pPr marL="0" indent="0" algn="l">
              <a:buNone/>
            </a:pPr>
            <a:endParaRPr lang="en-US" b="0" i="0" dirty="0">
              <a:solidFill>
                <a:srgbClr val="3C4245"/>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81542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4110A6E7-E6BA-3183-8CF0-46F4DACB4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036" y="0"/>
            <a:ext cx="8871928" cy="6858000"/>
          </a:xfrm>
          <a:prstGeom prst="rect">
            <a:avLst/>
          </a:prstGeom>
        </p:spPr>
      </p:pic>
    </p:spTree>
    <p:extLst>
      <p:ext uri="{BB962C8B-B14F-4D97-AF65-F5344CB8AC3E}">
        <p14:creationId xmlns:p14="http://schemas.microsoft.com/office/powerpoint/2010/main" val="292185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elderly people</a:t>
            </a:r>
          </a:p>
        </p:txBody>
      </p:sp>
      <p:sp>
        <p:nvSpPr>
          <p:cNvPr id="3" name="Content Placeholder 2"/>
          <p:cNvSpPr>
            <a:spLocks noGrp="1"/>
          </p:cNvSpPr>
          <p:nvPr>
            <p:ph idx="1"/>
          </p:nvPr>
        </p:nvSpPr>
        <p:spPr/>
        <p:txBody>
          <a:bodyPr>
            <a:normAutofit fontScale="70000" lnSpcReduction="20000"/>
          </a:bodyPr>
          <a:lstStyle/>
          <a:p>
            <a:endParaRPr lang="en-US" dirty="0"/>
          </a:p>
          <a:p>
            <a:pPr>
              <a:buFont typeface="Wingdings" panose="05000000000000000000" pitchFamily="2" charset="2"/>
              <a:buChar char="Ø"/>
            </a:pPr>
            <a:r>
              <a:rPr lang="en-US" dirty="0"/>
              <a:t>Depending on </a:t>
            </a:r>
            <a:r>
              <a:rPr lang="en-US" b="1" dirty="0"/>
              <a:t>Chronological age</a:t>
            </a:r>
            <a:r>
              <a:rPr lang="en-US" dirty="0"/>
              <a:t>:  “retrospective age”, is a measure of how many years a person has already lived.</a:t>
            </a:r>
          </a:p>
          <a:p>
            <a:pPr marL="0" indent="0">
              <a:buNone/>
            </a:pPr>
            <a:endParaRPr lang="en-US" dirty="0"/>
          </a:p>
          <a:p>
            <a:pPr>
              <a:buFont typeface="Wingdings" panose="05000000000000000000" pitchFamily="2" charset="2"/>
              <a:buChar char="Ø"/>
            </a:pPr>
            <a:r>
              <a:rPr lang="en-US" dirty="0"/>
              <a:t>Africa: 50-55 .</a:t>
            </a:r>
          </a:p>
          <a:p>
            <a:pPr marL="0" indent="0">
              <a:buNone/>
            </a:pPr>
            <a:endParaRPr lang="en-US" dirty="0"/>
          </a:p>
          <a:p>
            <a:pPr>
              <a:buFont typeface="Wingdings" panose="05000000000000000000" pitchFamily="2" charset="2"/>
              <a:buChar char="Ø"/>
            </a:pPr>
            <a:r>
              <a:rPr lang="en-US" dirty="0"/>
              <a:t>United Nations and World Health Organization's guidelines : Age 60 and above.</a:t>
            </a:r>
          </a:p>
          <a:p>
            <a:pPr marL="0" indent="0">
              <a:buNone/>
            </a:pPr>
            <a:endParaRPr lang="en-US" dirty="0"/>
          </a:p>
          <a:p>
            <a:pPr>
              <a:buFont typeface="Wingdings" panose="05000000000000000000" pitchFamily="2" charset="2"/>
              <a:buChar char="Ø"/>
            </a:pPr>
            <a:r>
              <a:rPr lang="en-US" dirty="0"/>
              <a:t>In USA:  Age equal or more than 65.</a:t>
            </a:r>
          </a:p>
          <a:p>
            <a:pPr>
              <a:buFont typeface="Wingdings" panose="05000000000000000000" pitchFamily="2" charset="2"/>
              <a:buChar char="Ø"/>
            </a:pPr>
            <a:endParaRPr lang="en-US" dirty="0"/>
          </a:p>
          <a:p>
            <a:pPr>
              <a:buFont typeface="Wingdings" panose="05000000000000000000" pitchFamily="2" charset="2"/>
              <a:buChar char="Ø"/>
            </a:pPr>
            <a:r>
              <a:rPr lang="en-US" dirty="0"/>
              <a:t>In UK: Age equal or more than 65.</a:t>
            </a:r>
          </a:p>
          <a:p>
            <a:pPr>
              <a:buFont typeface="Wingdings" panose="05000000000000000000" pitchFamily="2" charset="2"/>
              <a:buChar char="Ø"/>
            </a:pPr>
            <a:endParaRPr lang="en-US" dirty="0"/>
          </a:p>
          <a:p>
            <a:pPr>
              <a:buFont typeface="Wingdings" panose="05000000000000000000" pitchFamily="2" charset="2"/>
              <a:buChar char="Ø"/>
            </a:pPr>
            <a:r>
              <a:rPr lang="en-US" dirty="0"/>
              <a:t>In Jordan: Age equal or more than 60. </a:t>
            </a:r>
          </a:p>
        </p:txBody>
      </p:sp>
    </p:spTree>
    <p:extLst>
      <p:ext uri="{BB962C8B-B14F-4D97-AF65-F5344CB8AC3E}">
        <p14:creationId xmlns:p14="http://schemas.microsoft.com/office/powerpoint/2010/main" val="3353561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Geriatric syndromes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89397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Geriatric syndromes</a:t>
            </a:r>
          </a:p>
        </p:txBody>
      </p:sp>
      <p:sp>
        <p:nvSpPr>
          <p:cNvPr id="3" name="Content Placeholder 2"/>
          <p:cNvSpPr>
            <a:spLocks noGrp="1"/>
          </p:cNvSpPr>
          <p:nvPr>
            <p:ph idx="1"/>
          </p:nvPr>
        </p:nvSpPr>
        <p:spPr/>
        <p:txBody>
          <a:bodyPr/>
          <a:lstStyle/>
          <a:p>
            <a:r>
              <a:rPr lang="en-US" dirty="0"/>
              <a:t>Geriatric Giants : 4 I</a:t>
            </a:r>
          </a:p>
          <a:p>
            <a:endParaRPr lang="en-US" dirty="0"/>
          </a:p>
          <a:p>
            <a:pPr>
              <a:buFont typeface="Wingdings" panose="05000000000000000000" pitchFamily="2" charset="2"/>
              <a:buChar char="Ø"/>
            </a:pPr>
            <a:r>
              <a:rPr lang="en-US" dirty="0"/>
              <a:t> Immobility</a:t>
            </a:r>
          </a:p>
          <a:p>
            <a:pPr>
              <a:buFont typeface="Wingdings" panose="05000000000000000000" pitchFamily="2" charset="2"/>
              <a:buChar char="Ø"/>
            </a:pPr>
            <a:r>
              <a:rPr lang="en-US" dirty="0"/>
              <a:t>Instability</a:t>
            </a:r>
          </a:p>
          <a:p>
            <a:pPr>
              <a:buFont typeface="Wingdings" panose="05000000000000000000" pitchFamily="2" charset="2"/>
              <a:buChar char="Ø"/>
            </a:pPr>
            <a:r>
              <a:rPr lang="en-US" dirty="0"/>
              <a:t>Incontinence</a:t>
            </a:r>
          </a:p>
          <a:p>
            <a:pPr>
              <a:buFont typeface="Wingdings" panose="05000000000000000000" pitchFamily="2" charset="2"/>
              <a:buChar char="Ø"/>
            </a:pPr>
            <a:r>
              <a:rPr lang="en-US" dirty="0"/>
              <a:t>Intellectual impairment ( cognitive impairment )</a:t>
            </a:r>
          </a:p>
        </p:txBody>
      </p:sp>
    </p:spTree>
    <p:extLst>
      <p:ext uri="{BB962C8B-B14F-4D97-AF65-F5344CB8AC3E}">
        <p14:creationId xmlns:p14="http://schemas.microsoft.com/office/powerpoint/2010/main" val="26830975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Intellectual/Cognitive impairment</a:t>
            </a:r>
          </a:p>
        </p:txBody>
      </p:sp>
      <p:sp>
        <p:nvSpPr>
          <p:cNvPr id="3" name="Content Placeholder 2"/>
          <p:cNvSpPr>
            <a:spLocks noGrp="1"/>
          </p:cNvSpPr>
          <p:nvPr>
            <p:ph idx="1"/>
          </p:nvPr>
        </p:nvSpPr>
        <p:spPr/>
        <p:txBody>
          <a:bodyPr/>
          <a:lstStyle/>
          <a:p>
            <a:endParaRPr lang="en-US" dirty="0"/>
          </a:p>
          <a:p>
            <a:pPr>
              <a:buFont typeface="Wingdings" panose="05000000000000000000" pitchFamily="2" charset="2"/>
              <a:buChar char="Ø"/>
            </a:pPr>
            <a:r>
              <a:rPr lang="en-US" dirty="0"/>
              <a:t> Broadly intellectual function is maintained until at least 80 years but processing is slower.</a:t>
            </a:r>
          </a:p>
          <a:p>
            <a:endParaRPr lang="en-US" dirty="0"/>
          </a:p>
          <a:p>
            <a:pPr>
              <a:buFont typeface="Wingdings" panose="05000000000000000000" pitchFamily="2" charset="2"/>
              <a:buChar char="Ø"/>
            </a:pPr>
            <a:r>
              <a:rPr lang="en-US" dirty="0"/>
              <a:t> Two  factors support a diagnosis of normal aging rather than disease:</a:t>
            </a:r>
          </a:p>
          <a:p>
            <a:r>
              <a:rPr lang="en-US" dirty="0"/>
              <a:t>1. The ability to maintain function in normal life through aids( list or calendar) or adaptations ( of one’s environment).</a:t>
            </a:r>
          </a:p>
          <a:p>
            <a:r>
              <a:rPr lang="en-US" dirty="0"/>
              <a:t>2. Very long time scale of decline: 10-30 years, compared with months or a few years in disease.</a:t>
            </a:r>
          </a:p>
          <a:p>
            <a:endParaRPr lang="en-US" dirty="0"/>
          </a:p>
        </p:txBody>
      </p:sp>
    </p:spTree>
    <p:extLst>
      <p:ext uri="{BB962C8B-B14F-4D97-AF65-F5344CB8AC3E}">
        <p14:creationId xmlns:p14="http://schemas.microsoft.com/office/powerpoint/2010/main" val="92033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613" y="390922"/>
            <a:ext cx="9927035" cy="1012875"/>
          </a:xfrm>
        </p:spPr>
        <p:txBody>
          <a:bodyPr>
            <a:normAutofit/>
          </a:bodyPr>
          <a:lstStyle/>
          <a:p>
            <a:r>
              <a:rPr lang="en-US" sz="3600" dirty="0"/>
              <a:t>Causes of Cognitive impairment in the Elderly </a:t>
            </a:r>
          </a:p>
        </p:txBody>
      </p:sp>
      <p:sp>
        <p:nvSpPr>
          <p:cNvPr id="3" name="Content Placeholder 2"/>
          <p:cNvSpPr>
            <a:spLocks noGrp="1"/>
          </p:cNvSpPr>
          <p:nvPr>
            <p:ph idx="1"/>
          </p:nvPr>
        </p:nvSpPr>
        <p:spPr>
          <a:xfrm>
            <a:off x="128788" y="1880315"/>
            <a:ext cx="11934423" cy="4494727"/>
          </a:xfrm>
        </p:spPr>
        <p:txBody>
          <a:bodyPr>
            <a:normAutofit fontScale="25000" lnSpcReduction="20000"/>
          </a:bodyPr>
          <a:lstStyle/>
          <a:p>
            <a:pPr marL="0" indent="0">
              <a:buNone/>
            </a:pPr>
            <a:endParaRPr lang="en-US" sz="7200" b="1" dirty="0"/>
          </a:p>
          <a:p>
            <a:pPr>
              <a:buFont typeface="Wingdings" panose="05000000000000000000" pitchFamily="2" charset="2"/>
              <a:buChar char="Ø"/>
            </a:pPr>
            <a:r>
              <a:rPr lang="en-US" sz="7200" b="1" dirty="0"/>
              <a:t>Neurodegenerative dementing illnesses</a:t>
            </a:r>
            <a:r>
              <a:rPr lang="en-US" sz="7200" dirty="0"/>
              <a:t> (such as Alzheimer disease, dementia with Lewy bodies, and frontotemporal dementia), Parkinson’s disease and vascular dementia.</a:t>
            </a:r>
          </a:p>
          <a:p>
            <a:pPr>
              <a:buFont typeface="Wingdings" panose="05000000000000000000" pitchFamily="2" charset="2"/>
              <a:buChar char="Ø"/>
            </a:pPr>
            <a:r>
              <a:rPr lang="en-US" sz="7200" b="1" dirty="0"/>
              <a:t>Delirium</a:t>
            </a:r>
          </a:p>
          <a:p>
            <a:pPr>
              <a:buFont typeface="Wingdings" panose="05000000000000000000" pitchFamily="2" charset="2"/>
              <a:buChar char="Ø"/>
            </a:pPr>
            <a:r>
              <a:rPr lang="en-US" sz="7200" dirty="0"/>
              <a:t> </a:t>
            </a:r>
            <a:r>
              <a:rPr lang="en-US" sz="7200" b="1" dirty="0"/>
              <a:t>Medication side-effects; </a:t>
            </a:r>
            <a:r>
              <a:rPr lang="en-US" sz="7200" dirty="0"/>
              <a:t>Sedatives, tranquilizers, and anticholinergic. </a:t>
            </a:r>
          </a:p>
          <a:p>
            <a:pPr>
              <a:buFont typeface="Wingdings" panose="05000000000000000000" pitchFamily="2" charset="2"/>
              <a:buChar char="Ø"/>
            </a:pPr>
            <a:r>
              <a:rPr lang="en-US" sz="7200" b="1" dirty="0"/>
              <a:t>Metabolic imbalances; </a:t>
            </a:r>
            <a:r>
              <a:rPr lang="en-US" sz="7200" dirty="0"/>
              <a:t>Abnormal levels of blood sodium, calcium, or glucose, Kidney or liver dysfunction.</a:t>
            </a:r>
          </a:p>
          <a:p>
            <a:pPr>
              <a:buFont typeface="Wingdings" panose="05000000000000000000" pitchFamily="2" charset="2"/>
              <a:buChar char="Ø"/>
            </a:pPr>
            <a:r>
              <a:rPr lang="en-US" sz="7200" b="1" dirty="0"/>
              <a:t>Psychiatric illness; </a:t>
            </a:r>
            <a:r>
              <a:rPr lang="en-US" sz="7200" dirty="0"/>
              <a:t>Depression and anxiety .</a:t>
            </a:r>
          </a:p>
          <a:p>
            <a:pPr>
              <a:buFont typeface="Wingdings" panose="05000000000000000000" pitchFamily="2" charset="2"/>
              <a:buChar char="Ø"/>
            </a:pPr>
            <a:r>
              <a:rPr lang="en-US" sz="7200" b="1" dirty="0"/>
              <a:t>Thyroid Disorders.</a:t>
            </a:r>
          </a:p>
          <a:p>
            <a:pPr>
              <a:buFont typeface="Wingdings" panose="05000000000000000000" pitchFamily="2" charset="2"/>
              <a:buChar char="Ø"/>
            </a:pPr>
            <a:r>
              <a:rPr lang="en-US" sz="7200" b="1" dirty="0"/>
              <a:t>Deficiencies in vitamins and other key nutrients; </a:t>
            </a:r>
            <a:r>
              <a:rPr lang="en-US" sz="7200" dirty="0"/>
              <a:t>B12 and folate.</a:t>
            </a:r>
          </a:p>
          <a:p>
            <a:pPr>
              <a:buFont typeface="Wingdings" panose="05000000000000000000" pitchFamily="2" charset="2"/>
              <a:buChar char="Ø"/>
            </a:pPr>
            <a:r>
              <a:rPr lang="en-US" sz="7200" b="1" dirty="0"/>
              <a:t>Substance abuse and/or substance withdrawal</a:t>
            </a:r>
            <a:r>
              <a:rPr lang="en-US" sz="7200" dirty="0"/>
              <a:t>; such as alcohol, illicit drugs, or even prescription drugs) can impair brain function.</a:t>
            </a:r>
          </a:p>
          <a:p>
            <a:pPr>
              <a:buFont typeface="Wingdings" panose="05000000000000000000" pitchFamily="2" charset="2"/>
              <a:buChar char="Ø"/>
            </a:pPr>
            <a:r>
              <a:rPr lang="en-US" sz="7200" b="1" dirty="0"/>
              <a:t>Damage to brain neurons, due to an injury</a:t>
            </a:r>
            <a:r>
              <a:rPr lang="en-US" sz="7200" dirty="0"/>
              <a:t>;  strokes or some form of cerebral small vessel disease, Head injuries are also associated with temporary or longer-lasting cognitive impairment</a:t>
            </a:r>
            <a:br>
              <a:rPr lang="en-US" sz="7200" dirty="0"/>
            </a:br>
            <a:br>
              <a:rPr lang="en-US" sz="7200" dirty="0"/>
            </a:br>
            <a:endParaRPr lang="en-US" sz="7200" dirty="0"/>
          </a:p>
          <a:p>
            <a:endParaRPr lang="en-US" sz="7200" dirty="0"/>
          </a:p>
          <a:p>
            <a:pPr marL="0" indent="0">
              <a:buNone/>
            </a:pPr>
            <a:endParaRPr lang="en-US" sz="7200" dirty="0"/>
          </a:p>
          <a:p>
            <a:pPr>
              <a:buFont typeface="Wingdings" panose="05000000000000000000" pitchFamily="2" charset="2"/>
              <a:buChar char="Ø"/>
            </a:pPr>
            <a:endParaRPr lang="en-US" sz="7200" dirty="0"/>
          </a:p>
        </p:txBody>
      </p:sp>
    </p:spTree>
    <p:extLst>
      <p:ext uri="{BB962C8B-B14F-4D97-AF65-F5344CB8AC3E}">
        <p14:creationId xmlns:p14="http://schemas.microsoft.com/office/powerpoint/2010/main" val="1036083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Neurodegenerative conditions</a:t>
            </a:r>
            <a:endParaRPr lang="en-US" dirty="0"/>
          </a:p>
        </p:txBody>
      </p:sp>
      <p:sp>
        <p:nvSpPr>
          <p:cNvPr id="3" name="Content Placeholder 2"/>
          <p:cNvSpPr>
            <a:spLocks noGrp="1"/>
          </p:cNvSpPr>
          <p:nvPr>
            <p:ph idx="1"/>
          </p:nvPr>
        </p:nvSpPr>
        <p:spPr/>
        <p:txBody>
          <a:bodyPr/>
          <a:lstStyle/>
          <a:p>
            <a:pPr marL="0" indent="0">
              <a:buNone/>
            </a:pPr>
            <a:endParaRPr lang="en-US" b="1" dirty="0"/>
          </a:p>
          <a:p>
            <a:pPr marL="0" indent="0">
              <a:buNone/>
            </a:pPr>
            <a:r>
              <a:rPr lang="en-US" b="1" dirty="0"/>
              <a:t>T</a:t>
            </a:r>
            <a:r>
              <a:rPr lang="en-US" dirty="0"/>
              <a:t>end to slowly damage and kill neurons like : </a:t>
            </a:r>
          </a:p>
          <a:p>
            <a:pPr>
              <a:buFont typeface="Wingdings" panose="05000000000000000000" pitchFamily="2" charset="2"/>
              <a:buChar char="Ø"/>
            </a:pPr>
            <a:r>
              <a:rPr lang="en-US" dirty="0"/>
              <a:t>Minimal cognitive impairment MCI or cognitive impairment no dementia ( CIND),</a:t>
            </a:r>
          </a:p>
          <a:p>
            <a:pPr>
              <a:buFont typeface="Wingdings" panose="05000000000000000000" pitchFamily="2" charset="2"/>
              <a:buChar char="Ø"/>
            </a:pPr>
            <a:r>
              <a:rPr lang="en-US" dirty="0"/>
              <a:t> Dementia </a:t>
            </a:r>
          </a:p>
          <a:p>
            <a:pPr>
              <a:buFont typeface="Wingdings" panose="05000000000000000000" pitchFamily="2" charset="2"/>
              <a:buChar char="Ø"/>
            </a:pPr>
            <a:r>
              <a:rPr lang="en-US" dirty="0"/>
              <a:t>Parkinson’s disease.</a:t>
            </a:r>
          </a:p>
          <a:p>
            <a:pPr marL="0" indent="0">
              <a:buNone/>
            </a:pPr>
            <a:endParaRPr lang="en-US" b="1" dirty="0"/>
          </a:p>
        </p:txBody>
      </p:sp>
    </p:spTree>
    <p:extLst>
      <p:ext uri="{BB962C8B-B14F-4D97-AF65-F5344CB8AC3E}">
        <p14:creationId xmlns:p14="http://schemas.microsoft.com/office/powerpoint/2010/main" val="1625197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Dementia</a:t>
            </a:r>
          </a:p>
        </p:txBody>
      </p:sp>
      <p:sp>
        <p:nvSpPr>
          <p:cNvPr id="3" name="Content Placeholder 2"/>
          <p:cNvSpPr>
            <a:spLocks noGrp="1"/>
          </p:cNvSpPr>
          <p:nvPr>
            <p:ph idx="1"/>
          </p:nvPr>
        </p:nvSpPr>
        <p:spPr>
          <a:xfrm>
            <a:off x="321972" y="1845734"/>
            <a:ext cx="10833708" cy="4464914"/>
          </a:xfrm>
        </p:spPr>
        <p:txBody>
          <a:bodyPr>
            <a:normAutofit fontScale="77500" lnSpcReduction="20000"/>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Dementia is a clinical syndrome marked by an acquired impairment of memory, cognition, or language abilities, sufficient to impair functioning in an alert (non-delirious) person.</a:t>
            </a:r>
          </a:p>
          <a:p>
            <a:pPr>
              <a:buFont typeface="Wingdings" panose="05000000000000000000" pitchFamily="2" charset="2"/>
              <a:buChar char="Ø"/>
            </a:pPr>
            <a:r>
              <a:rPr lang="en-US" dirty="0"/>
              <a:t>Prevalence increases dramatically with age : 1% of 60-65 year old, &gt;30% of over 80s. </a:t>
            </a:r>
          </a:p>
          <a:p>
            <a:pPr marL="0" indent="0">
              <a:buNone/>
            </a:pPr>
            <a:endParaRPr lang="en-US" dirty="0"/>
          </a:p>
          <a:p>
            <a:pPr>
              <a:buFont typeface="Wingdings" panose="05000000000000000000" pitchFamily="2" charset="2"/>
              <a:buChar char="Ø"/>
            </a:pPr>
            <a:r>
              <a:rPr lang="en-US" dirty="0"/>
              <a:t>Major dementia syndromes:</a:t>
            </a:r>
          </a:p>
          <a:p>
            <a:pPr>
              <a:buFont typeface="Wingdings" panose="05000000000000000000" pitchFamily="2" charset="2"/>
              <a:buChar char="q"/>
            </a:pPr>
            <a:r>
              <a:rPr lang="en-US" dirty="0"/>
              <a:t>Mixed pathology-( especially Alzheimer’s and vascular) is the commonest type in post mortem studies.</a:t>
            </a:r>
          </a:p>
          <a:p>
            <a:pPr>
              <a:buFont typeface="Wingdings" panose="05000000000000000000" pitchFamily="2" charset="2"/>
              <a:buChar char="q"/>
            </a:pPr>
            <a:r>
              <a:rPr lang="en-US" dirty="0"/>
              <a:t>Dementia of Alzheimer’s type 60%</a:t>
            </a:r>
          </a:p>
          <a:p>
            <a:pPr>
              <a:buFont typeface="Wingdings" panose="05000000000000000000" pitchFamily="2" charset="2"/>
              <a:buChar char="q"/>
            </a:pPr>
            <a:r>
              <a:rPr lang="en-US" dirty="0"/>
              <a:t>Vascular dementia 30%</a:t>
            </a:r>
          </a:p>
          <a:p>
            <a:pPr>
              <a:buFont typeface="Wingdings" panose="05000000000000000000" pitchFamily="2" charset="2"/>
              <a:buChar char="q"/>
            </a:pPr>
            <a:r>
              <a:rPr lang="en-US" dirty="0"/>
              <a:t>Other neurodegenerative dementias 15% ; dementia with Lewy bodies, Parkinson’s disease with dementia, frontotemporal dementia.</a:t>
            </a:r>
            <a:br>
              <a:rPr lang="en-US" dirty="0"/>
            </a:br>
            <a:endParaRPr lang="en-US" dirty="0"/>
          </a:p>
        </p:txBody>
      </p:sp>
    </p:spTree>
    <p:extLst>
      <p:ext uri="{BB962C8B-B14F-4D97-AF65-F5344CB8AC3E}">
        <p14:creationId xmlns:p14="http://schemas.microsoft.com/office/powerpoint/2010/main" val="314890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Alzheimer’s Dementia</a:t>
            </a:r>
          </a:p>
        </p:txBody>
      </p:sp>
      <p:sp>
        <p:nvSpPr>
          <p:cNvPr id="3" name="Content Placeholder 2"/>
          <p:cNvSpPr>
            <a:spLocks noGrp="1"/>
          </p:cNvSpPr>
          <p:nvPr>
            <p:ph idx="1"/>
          </p:nvPr>
        </p:nvSpPr>
        <p:spPr>
          <a:xfrm>
            <a:off x="875763" y="1845733"/>
            <a:ext cx="10279917" cy="4245973"/>
          </a:xfrm>
        </p:spPr>
        <p:txBody>
          <a:bodyPr>
            <a:normAutofit fontScale="25000" lnSpcReduction="20000"/>
          </a:bodyPr>
          <a:lstStyle/>
          <a:p>
            <a:pPr>
              <a:buFont typeface="Wingdings" panose="05000000000000000000" pitchFamily="2" charset="2"/>
              <a:buChar char="Ø"/>
            </a:pPr>
            <a:r>
              <a:rPr lang="en-US" sz="8000" dirty="0"/>
              <a:t>Alzheimer dementia (AD) is a chronic neurodegenerative disorder usually occurring in adults ≥ 65 years old characterized by progressive development of cognitive dysfunction, psychiatric and behavioral symptoms, and difficulty performing activities of daily living.</a:t>
            </a:r>
          </a:p>
          <a:p>
            <a:pPr>
              <a:buFont typeface="Wingdings" panose="05000000000000000000" pitchFamily="2" charset="2"/>
              <a:buChar char="Ø"/>
            </a:pPr>
            <a:r>
              <a:rPr lang="en-US" sz="8000" dirty="0"/>
              <a:t>Before age 80 years, more common in men than women, after age 80 years, more common in women than men</a:t>
            </a:r>
          </a:p>
          <a:p>
            <a:pPr>
              <a:buFont typeface="Wingdings" panose="05000000000000000000" pitchFamily="2" charset="2"/>
              <a:buChar char="Ø"/>
            </a:pPr>
            <a:r>
              <a:rPr lang="en-US" sz="8000" dirty="0">
                <a:hlinkClick r:id="rId2"/>
              </a:rPr>
              <a:t>Risk factors</a:t>
            </a:r>
            <a:r>
              <a:rPr lang="en-US" sz="8000" dirty="0"/>
              <a:t> for Alzheimer dementia include presence of mild cognitive impairment, smoking, depression, diabetes, and a family history of Alzheimer dementia.</a:t>
            </a:r>
          </a:p>
          <a:p>
            <a:pPr>
              <a:buFont typeface="Wingdings" panose="05000000000000000000" pitchFamily="2" charset="2"/>
              <a:buChar char="Ø"/>
            </a:pPr>
            <a:br>
              <a:rPr lang="en-US" sz="8000" dirty="0"/>
            </a:br>
            <a:r>
              <a:rPr lang="en-US" sz="8000" dirty="0"/>
              <a:t>The </a:t>
            </a:r>
            <a:r>
              <a:rPr lang="en-US" sz="8000" dirty="0">
                <a:hlinkClick r:id="rId3"/>
              </a:rPr>
              <a:t>typical disease pattern</a:t>
            </a:r>
            <a:r>
              <a:rPr lang="en-US" sz="8000" dirty="0"/>
              <a:t> is gradual memory loss beginning with difficulty with word finding, and progressing to symptoms that interfere with work and social activities. Apathy and depression are common psychological findings in patients with Alzheimer dementia.</a:t>
            </a:r>
          </a:p>
          <a:p>
            <a:pPr>
              <a:buFont typeface="Wingdings" panose="05000000000000000000" pitchFamily="2" charset="2"/>
              <a:buChar char="Ø"/>
            </a:pPr>
            <a:br>
              <a:rPr lang="en-US" sz="8000" dirty="0"/>
            </a:br>
            <a:r>
              <a:rPr lang="en-US" sz="8000" dirty="0"/>
              <a:t>The </a:t>
            </a:r>
            <a:r>
              <a:rPr lang="en-US" sz="8000" dirty="0">
                <a:hlinkClick r:id="rId4"/>
              </a:rPr>
              <a:t>length of survival</a:t>
            </a:r>
            <a:r>
              <a:rPr lang="en-US" sz="8000" dirty="0"/>
              <a:t> after the initial diagnosis is approximately 4-6 years but it depends on the age at diagnosis, as length of survival decreases with increasing age. </a:t>
            </a:r>
          </a:p>
          <a:p>
            <a:pPr>
              <a:buFont typeface="Wingdings" panose="05000000000000000000" pitchFamily="2" charset="2"/>
              <a:buChar char="Ø"/>
            </a:pPr>
            <a:r>
              <a:rPr lang="en-US" sz="8000" dirty="0"/>
              <a:t>Death usually results from dehydration, malnutrition and/or sepsis</a:t>
            </a:r>
            <a:br>
              <a:rPr lang="en-US" dirty="0"/>
            </a:br>
            <a:endParaRPr lang="en-US" dirty="0"/>
          </a:p>
        </p:txBody>
      </p:sp>
    </p:spTree>
    <p:extLst>
      <p:ext uri="{BB962C8B-B14F-4D97-AF65-F5344CB8AC3E}">
        <p14:creationId xmlns:p14="http://schemas.microsoft.com/office/powerpoint/2010/main" val="85821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late-onset Alzheimer disease - adults ≥ 65 years old</a:t>
            </a:r>
          </a:p>
          <a:p>
            <a:pPr>
              <a:buFont typeface="Wingdings" panose="05000000000000000000" pitchFamily="2" charset="2"/>
              <a:buChar char="Ø"/>
            </a:pPr>
            <a:r>
              <a:rPr lang="en-US" dirty="0"/>
              <a:t>early-onset Alzheimer disease - adults &lt; 65 years old</a:t>
            </a:r>
          </a:p>
        </p:txBody>
      </p:sp>
    </p:spTree>
    <p:extLst>
      <p:ext uri="{BB962C8B-B14F-4D97-AF65-F5344CB8AC3E}">
        <p14:creationId xmlns:p14="http://schemas.microsoft.com/office/powerpoint/2010/main" val="18753365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Ø"/>
            </a:pPr>
            <a:r>
              <a:rPr lang="en-US" dirty="0"/>
              <a:t>Diagnosis of </a:t>
            </a:r>
            <a:r>
              <a:rPr lang="en-US" dirty="0">
                <a:hlinkClick r:id="rId2"/>
              </a:rPr>
              <a:t>probable Alzheimer disease dementia</a:t>
            </a:r>
            <a:r>
              <a:rPr lang="en-US" dirty="0"/>
              <a:t> requires the patient meeting </a:t>
            </a:r>
            <a:r>
              <a:rPr lang="en-US" dirty="0">
                <a:hlinkClick r:id="rId3"/>
              </a:rPr>
              <a:t>clinical criteria for dementia</a:t>
            </a:r>
            <a:endParaRPr lang="en-US" dirty="0"/>
          </a:p>
          <a:p>
            <a:pPr>
              <a:buFont typeface="Wingdings" panose="05000000000000000000" pitchFamily="2" charset="2"/>
              <a:buChar char="Ø"/>
            </a:pPr>
            <a:r>
              <a:rPr lang="en-US" dirty="0"/>
              <a:t>A history of gradual onset over months to years</a:t>
            </a:r>
          </a:p>
          <a:p>
            <a:pPr>
              <a:buFont typeface="Wingdings" panose="05000000000000000000" pitchFamily="2" charset="2"/>
              <a:buChar char="Ø"/>
            </a:pPr>
            <a:r>
              <a:rPr lang="en-US" dirty="0"/>
              <a:t> Clear worsening of cognitive abilities</a:t>
            </a:r>
          </a:p>
          <a:p>
            <a:pPr>
              <a:buFont typeface="Wingdings" panose="05000000000000000000" pitchFamily="2" charset="2"/>
              <a:buChar char="Ø"/>
            </a:pPr>
            <a:r>
              <a:rPr lang="en-US" dirty="0"/>
              <a:t>The initial and most prominent cognitive deficits seen on patient's history and exam may be either amnestic (most common presentation, short term memory loss) or </a:t>
            </a:r>
            <a:r>
              <a:rPr lang="en-US" dirty="0" err="1"/>
              <a:t>nonamnestic</a:t>
            </a:r>
            <a:r>
              <a:rPr lang="en-US" dirty="0"/>
              <a:t> (language, visuospatial, or executive dysfunction presentation)</a:t>
            </a:r>
          </a:p>
          <a:p>
            <a:pPr>
              <a:buFont typeface="Wingdings" panose="05000000000000000000" pitchFamily="2" charset="2"/>
              <a:buChar char="Ø"/>
            </a:pPr>
            <a:r>
              <a:rPr lang="en-US" dirty="0"/>
              <a:t>No evidence of other disease (such as features of other causes of dementia) or medication effect that could be affecting cognitive abilities</a:t>
            </a:r>
          </a:p>
          <a:p>
            <a:endParaRPr lang="en-US" dirty="0"/>
          </a:p>
        </p:txBody>
      </p:sp>
    </p:spTree>
    <p:extLst>
      <p:ext uri="{BB962C8B-B14F-4D97-AF65-F5344CB8AC3E}">
        <p14:creationId xmlns:p14="http://schemas.microsoft.com/office/powerpoint/2010/main" val="12885243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037" y="286603"/>
            <a:ext cx="10202643" cy="1181589"/>
          </a:xfrm>
        </p:spPr>
        <p:txBody>
          <a:bodyPr>
            <a:normAutofit fontScale="90000"/>
          </a:bodyPr>
          <a:lstStyle/>
          <a:p>
            <a:r>
              <a:rPr lang="en-US" dirty="0"/>
              <a:t>Management</a:t>
            </a:r>
            <a:br>
              <a:rPr lang="en-US" dirty="0"/>
            </a:br>
            <a:endParaRPr lang="en-US" dirty="0"/>
          </a:p>
        </p:txBody>
      </p:sp>
      <p:sp>
        <p:nvSpPr>
          <p:cNvPr id="3" name="Content Placeholder 2"/>
          <p:cNvSpPr>
            <a:spLocks noGrp="1"/>
          </p:cNvSpPr>
          <p:nvPr>
            <p:ph idx="1"/>
          </p:nvPr>
        </p:nvSpPr>
        <p:spPr>
          <a:xfrm>
            <a:off x="-1" y="1931831"/>
            <a:ext cx="11835685" cy="4391696"/>
          </a:xfrm>
        </p:spPr>
        <p:txBody>
          <a:bodyPr>
            <a:normAutofit/>
          </a:bodyPr>
          <a:lstStyle/>
          <a:p>
            <a:r>
              <a:rPr lang="en-US" dirty="0"/>
              <a:t>Non-pharmacological: </a:t>
            </a:r>
          </a:p>
          <a:p>
            <a:pPr marL="0" indent="0">
              <a:buNone/>
            </a:pPr>
            <a:endParaRPr lang="en-US" dirty="0"/>
          </a:p>
          <a:p>
            <a:pPr marL="0" indent="0">
              <a:buNone/>
            </a:pPr>
            <a:r>
              <a:rPr lang="en-US" dirty="0"/>
              <a:t>Lifestyle, exercise programs, cognitive behavioral therapy, cognitive stimulation, caregiver support and counseling.</a:t>
            </a:r>
            <a:endParaRPr lang="en-US" b="1" dirty="0"/>
          </a:p>
          <a:p>
            <a:endParaRPr lang="en-US" dirty="0"/>
          </a:p>
        </p:txBody>
      </p:sp>
    </p:spTree>
    <p:extLst>
      <p:ext uri="{BB962C8B-B14F-4D97-AF65-F5344CB8AC3E}">
        <p14:creationId xmlns:p14="http://schemas.microsoft.com/office/powerpoint/2010/main" val="1840489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Geriatric Medicine</a:t>
            </a:r>
          </a:p>
        </p:txBody>
      </p:sp>
      <p:sp>
        <p:nvSpPr>
          <p:cNvPr id="3" name="Content Placeholder 2"/>
          <p:cNvSpPr>
            <a:spLocks noGrp="1"/>
          </p:cNvSpPr>
          <p:nvPr>
            <p:ph idx="1"/>
          </p:nvPr>
        </p:nvSpPr>
        <p:spPr/>
        <p:txBody>
          <a:bodyPr>
            <a:normAutofit/>
          </a:bodyPr>
          <a:lstStyle/>
          <a:p>
            <a:pPr marL="0" indent="0">
              <a:buNone/>
            </a:pPr>
            <a:endParaRPr lang="en-US" dirty="0"/>
          </a:p>
          <a:p>
            <a:pPr>
              <a:buFont typeface="Wingdings" panose="05000000000000000000" pitchFamily="2" charset="2"/>
              <a:buChar char="Ø"/>
            </a:pPr>
            <a:r>
              <a:rPr lang="en-US" sz="2800" dirty="0"/>
              <a:t>Geriatrics is the branch of medicine dealing with the physiologic characteristics of aging and the diagnosis and treatment of diseases affecting the aged.</a:t>
            </a:r>
          </a:p>
          <a:p>
            <a:pPr>
              <a:buFont typeface="Wingdings" panose="05000000000000000000" pitchFamily="2" charset="2"/>
              <a:buChar char="Ø"/>
            </a:pPr>
            <a:r>
              <a:rPr lang="en-US" sz="2800" dirty="0"/>
              <a:t>A geriatrician is an internal or family medicine physician who also has special expertise in geriatrics. (sub-specialty)</a:t>
            </a:r>
            <a:endParaRPr lang="en-US" dirty="0"/>
          </a:p>
          <a:p>
            <a:pPr>
              <a:buFont typeface="Wingdings" panose="05000000000000000000" pitchFamily="2" charset="2"/>
              <a:buChar char="Ø"/>
            </a:pPr>
            <a:r>
              <a:rPr lang="en-US" dirty="0"/>
              <a:t>UK: a separate specialty where doctors spent at least 7 training years.</a:t>
            </a:r>
          </a:p>
          <a:p>
            <a:pPr>
              <a:buFont typeface="Wingdings" panose="05000000000000000000" pitchFamily="2" charset="2"/>
              <a:buChar char="Ø"/>
            </a:pPr>
            <a:r>
              <a:rPr lang="en-US" dirty="0"/>
              <a:t>Jordan Medical Council doesn’t recognize geriatrics as one of the medical specialties leading to the lack of geriatric specialists in Jordan. </a:t>
            </a:r>
          </a:p>
          <a:p>
            <a:pPr>
              <a:buFont typeface="Wingdings" panose="05000000000000000000" pitchFamily="2" charset="2"/>
              <a:buChar char="Ø"/>
            </a:pPr>
            <a:endParaRPr lang="en-US" sz="2800" dirty="0"/>
          </a:p>
          <a:p>
            <a:endParaRPr lang="en-US" sz="3600" dirty="0"/>
          </a:p>
          <a:p>
            <a:endParaRPr lang="en-US" sz="3600" dirty="0"/>
          </a:p>
          <a:p>
            <a:endParaRPr lang="en-US" dirty="0"/>
          </a:p>
        </p:txBody>
      </p:sp>
    </p:spTree>
    <p:extLst>
      <p:ext uri="{BB962C8B-B14F-4D97-AF65-F5344CB8AC3E}">
        <p14:creationId xmlns:p14="http://schemas.microsoft.com/office/powerpoint/2010/main" val="1579383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br>
              <a:rPr lang="en-US" dirty="0"/>
            </a:br>
            <a:r>
              <a:rPr lang="en-US" dirty="0"/>
              <a:t>Management</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Medications to consider :</a:t>
            </a:r>
          </a:p>
          <a:p>
            <a:pPr lvl="1">
              <a:buFont typeface="Wingdings" panose="05000000000000000000" pitchFamily="2" charset="2"/>
              <a:buChar char="Ø"/>
            </a:pPr>
            <a:r>
              <a:rPr lang="en-US" dirty="0"/>
              <a:t>cholinesterase inhibitors: (donepezil, rivastigmine, or galantamine), they does not stop the progression of the disease.</a:t>
            </a:r>
          </a:p>
          <a:p>
            <a:pPr lvl="1">
              <a:buFont typeface="Wingdings" panose="05000000000000000000" pitchFamily="2" charset="2"/>
              <a:buChar char="Ø"/>
            </a:pPr>
            <a:r>
              <a:rPr lang="en-US" dirty="0"/>
              <a:t>Memantine: alone or in addition to cholinesterase inhibitors.</a:t>
            </a:r>
          </a:p>
          <a:p>
            <a:pPr lvl="1">
              <a:buFont typeface="Wingdings" panose="05000000000000000000" pitchFamily="2" charset="2"/>
              <a:buChar char="Ø"/>
            </a:pPr>
            <a:r>
              <a:rPr lang="en-US" dirty="0"/>
              <a:t>Antipsychotics : for treatment of aggression or psychosis.</a:t>
            </a:r>
          </a:p>
        </p:txBody>
      </p:sp>
    </p:spTree>
    <p:extLst>
      <p:ext uri="{BB962C8B-B14F-4D97-AF65-F5344CB8AC3E}">
        <p14:creationId xmlns:p14="http://schemas.microsoft.com/office/powerpoint/2010/main" val="20948025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Vascular cognitive impairment</a:t>
            </a:r>
            <a:br>
              <a:rPr lang="en-US" sz="3600" b="1" dirty="0"/>
            </a:br>
            <a:endParaRPr lang="en-US" sz="3600"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Vascular cognitive impairment (VCI) is a spectrum of cognitive impairments associated with cerebrovascular disease, ranging from mild cognitive deficits to frank dementia.</a:t>
            </a:r>
          </a:p>
          <a:p>
            <a:pPr>
              <a:buFont typeface="Wingdings" panose="05000000000000000000" pitchFamily="2" charset="2"/>
              <a:buChar char="Ø"/>
            </a:pPr>
            <a:endParaRPr lang="en-US" dirty="0"/>
          </a:p>
          <a:p>
            <a:pPr>
              <a:buFont typeface="Wingdings" panose="05000000000000000000" pitchFamily="2" charset="2"/>
              <a:buChar char="Ø"/>
            </a:pPr>
            <a:r>
              <a:rPr lang="en-US" dirty="0">
                <a:hlinkClick r:id="rId2"/>
              </a:rPr>
              <a:t>Causes</a:t>
            </a:r>
            <a:r>
              <a:rPr lang="en-US" dirty="0"/>
              <a:t> include brain infarcts, white matter lesions, cerebral hemorrhage, atherosclerosis, small vessel disease, cerebral amyloid angiopathy, and genetic disorders.</a:t>
            </a:r>
          </a:p>
          <a:p>
            <a:pPr marL="0" indent="0">
              <a:buNone/>
            </a:pPr>
            <a:endParaRPr lang="en-US" dirty="0"/>
          </a:p>
          <a:p>
            <a:endParaRPr lang="en-US" dirty="0"/>
          </a:p>
        </p:txBody>
      </p:sp>
    </p:spTree>
    <p:extLst>
      <p:ext uri="{BB962C8B-B14F-4D97-AF65-F5344CB8AC3E}">
        <p14:creationId xmlns:p14="http://schemas.microsoft.com/office/powerpoint/2010/main" val="41918579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 of Vascular Dementia</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t>A probable </a:t>
            </a:r>
            <a:r>
              <a:rPr lang="en-US" dirty="0">
                <a:hlinkClick r:id="rId2"/>
              </a:rPr>
              <a:t>diagnosis</a:t>
            </a:r>
            <a:r>
              <a:rPr lang="en-US" dirty="0"/>
              <a:t> of vascular dementia or vascular mild cognitive impairment can be made when all of the following are present:</a:t>
            </a:r>
          </a:p>
          <a:p>
            <a:pPr lvl="1">
              <a:buFont typeface="Wingdings" panose="05000000000000000000" pitchFamily="2" charset="2"/>
              <a:buChar char="Ø"/>
            </a:pPr>
            <a:r>
              <a:rPr lang="en-US" dirty="0"/>
              <a:t>criteria of dementia or mild cognitive impairment</a:t>
            </a:r>
          </a:p>
          <a:p>
            <a:pPr lvl="1">
              <a:buFont typeface="Wingdings" panose="05000000000000000000" pitchFamily="2" charset="2"/>
              <a:buChar char="Ø"/>
            </a:pPr>
            <a:r>
              <a:rPr lang="en-US" dirty="0"/>
              <a:t>imaging evidence of cerebrovascular disease</a:t>
            </a:r>
          </a:p>
          <a:p>
            <a:pPr lvl="1">
              <a:buFont typeface="Wingdings" panose="05000000000000000000" pitchFamily="2" charset="2"/>
              <a:buChar char="Ø"/>
            </a:pPr>
            <a:r>
              <a:rPr lang="en-US" dirty="0"/>
              <a:t>cognitive impairment and cerebrovascular disease clearly related by the timing of the onset or by the severity and pattern of diffuse subcortical cerebrovascular pathology</a:t>
            </a:r>
          </a:p>
          <a:p>
            <a:pPr lvl="1">
              <a:buFont typeface="Wingdings" panose="05000000000000000000" pitchFamily="2" charset="2"/>
              <a:buChar char="Ø"/>
            </a:pPr>
            <a:r>
              <a:rPr lang="en-US" dirty="0"/>
              <a:t>no evidence of progressive cognitive impairment suggesting nonvascular neurodegenerative disease</a:t>
            </a:r>
          </a:p>
          <a:p>
            <a:pPr>
              <a:buFont typeface="Wingdings" panose="05000000000000000000" pitchFamily="2" charset="2"/>
              <a:buChar char="Ø"/>
            </a:pPr>
            <a:r>
              <a:rPr lang="en-US" dirty="0"/>
              <a:t>Magnetic resonance imaging (MRI) is the imaging method of choice to diagnose vascular cognitive impairment.</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3062697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Vascular Dementia</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t>Pharmacologic therapy for cognitive and functional impairment may include: </a:t>
            </a:r>
          </a:p>
          <a:p>
            <a:pPr>
              <a:buFont typeface="Wingdings" panose="05000000000000000000" pitchFamily="2" charset="2"/>
              <a:buChar char="Ø"/>
            </a:pPr>
            <a:r>
              <a:rPr lang="en-US" dirty="0"/>
              <a:t>cholinesterase inhibitors.</a:t>
            </a:r>
          </a:p>
          <a:p>
            <a:pPr>
              <a:buFont typeface="Wingdings" panose="05000000000000000000" pitchFamily="2" charset="2"/>
              <a:buChar char="Ø"/>
            </a:pPr>
            <a:r>
              <a:rPr lang="en-US" dirty="0"/>
              <a:t> Vascular secondary prevention; Aspirin, statin, ACE-inhibitors and control hypertension</a:t>
            </a:r>
          </a:p>
          <a:p>
            <a:endParaRPr lang="en-US" dirty="0"/>
          </a:p>
        </p:txBody>
      </p:sp>
    </p:spTree>
    <p:extLst>
      <p:ext uri="{BB962C8B-B14F-4D97-AF65-F5344CB8AC3E}">
        <p14:creationId xmlns:p14="http://schemas.microsoft.com/office/powerpoint/2010/main" val="1152275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Delirium</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Delirium is </a:t>
            </a:r>
            <a:r>
              <a:rPr lang="en-US" dirty="0">
                <a:hlinkClick r:id="rId2"/>
              </a:rPr>
              <a:t>characterized</a:t>
            </a:r>
            <a:r>
              <a:rPr lang="en-US" dirty="0"/>
              <a:t> by acute or subacute fluctuating disturbances of consciousness which may include disorientation, inattention, disordered thinking, cognitive impairment, emotional lability, hallucinations or delusions, and sleep-wake cycle disturbance.</a:t>
            </a:r>
          </a:p>
          <a:p>
            <a:pPr>
              <a:buFont typeface="Wingdings" panose="05000000000000000000" pitchFamily="2" charset="2"/>
              <a:buChar char="Ø"/>
            </a:pPr>
            <a:r>
              <a:rPr lang="en-US" dirty="0"/>
              <a:t>Psychomotor forms include hypoactive, hyperactive, and mixed delirium.</a:t>
            </a:r>
          </a:p>
          <a:p>
            <a:pPr>
              <a:buFont typeface="Wingdings" panose="05000000000000000000" pitchFamily="2" charset="2"/>
              <a:buChar char="Ø"/>
            </a:pPr>
            <a:r>
              <a:rPr lang="en-US" dirty="0"/>
              <a:t>It </a:t>
            </a:r>
            <a:r>
              <a:rPr lang="en-US" dirty="0">
                <a:hlinkClick r:id="rId3"/>
              </a:rPr>
              <a:t>often resolves within hours to days</a:t>
            </a:r>
            <a:r>
              <a:rPr lang="en-US" dirty="0"/>
              <a:t> (rarely &gt; 1 month) but may be </a:t>
            </a:r>
            <a:r>
              <a:rPr lang="en-US" dirty="0">
                <a:hlinkClick r:id="rId3"/>
              </a:rPr>
              <a:t>associated with</a:t>
            </a:r>
            <a:r>
              <a:rPr lang="en-US" dirty="0"/>
              <a:t> increased risk of death, cognitive dysfunction, functional decline, and institutionalization.</a:t>
            </a:r>
          </a:p>
          <a:p>
            <a:endParaRPr lang="en-US" dirty="0"/>
          </a:p>
        </p:txBody>
      </p:sp>
    </p:spTree>
    <p:extLst>
      <p:ext uri="{BB962C8B-B14F-4D97-AF65-F5344CB8AC3E}">
        <p14:creationId xmlns:p14="http://schemas.microsoft.com/office/powerpoint/2010/main" val="844584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Image result for causes of deliriu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7232" y="234462"/>
            <a:ext cx="9501174" cy="6090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6129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Image result for causes of deliriu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630" y="0"/>
            <a:ext cx="11788570" cy="632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8921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for Delirium</a:t>
            </a:r>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Ø"/>
            </a:pPr>
            <a:r>
              <a:rPr lang="en-US" dirty="0"/>
              <a:t>Age ≥ 65 years</a:t>
            </a:r>
          </a:p>
          <a:p>
            <a:pPr>
              <a:buFont typeface="Wingdings" panose="05000000000000000000" pitchFamily="2" charset="2"/>
              <a:buChar char="Ø"/>
            </a:pPr>
            <a:r>
              <a:rPr lang="en-US" dirty="0">
                <a:hlinkClick r:id="rId2"/>
              </a:rPr>
              <a:t>cognitive impairment</a:t>
            </a:r>
            <a:r>
              <a:rPr lang="en-US" dirty="0"/>
              <a:t> or </a:t>
            </a:r>
            <a:r>
              <a:rPr lang="en-US" dirty="0">
                <a:hlinkClick r:id="rId3"/>
              </a:rPr>
              <a:t>dementia</a:t>
            </a:r>
            <a:endParaRPr lang="en-US" dirty="0"/>
          </a:p>
          <a:p>
            <a:pPr>
              <a:buFont typeface="Wingdings" panose="05000000000000000000" pitchFamily="2" charset="2"/>
              <a:buChar char="Ø"/>
            </a:pPr>
            <a:r>
              <a:rPr lang="en-US" dirty="0"/>
              <a:t>visual impairment</a:t>
            </a:r>
          </a:p>
          <a:p>
            <a:pPr>
              <a:buFont typeface="Wingdings" panose="05000000000000000000" pitchFamily="2" charset="2"/>
              <a:buChar char="Ø"/>
            </a:pPr>
            <a:r>
              <a:rPr lang="en-US" dirty="0"/>
              <a:t>hearing impairment</a:t>
            </a:r>
          </a:p>
          <a:p>
            <a:pPr>
              <a:buFont typeface="Wingdings" panose="05000000000000000000" pitchFamily="2" charset="2"/>
              <a:buChar char="Ø"/>
            </a:pPr>
            <a:r>
              <a:rPr lang="en-US" dirty="0"/>
              <a:t>history of delirium</a:t>
            </a:r>
          </a:p>
          <a:p>
            <a:pPr>
              <a:buFont typeface="Wingdings" panose="05000000000000000000" pitchFamily="2" charset="2"/>
              <a:buChar char="Ø"/>
            </a:pPr>
            <a:r>
              <a:rPr lang="en-US" dirty="0"/>
              <a:t>functional impairment</a:t>
            </a:r>
          </a:p>
          <a:p>
            <a:pPr>
              <a:buFont typeface="Wingdings" panose="05000000000000000000" pitchFamily="2" charset="2"/>
              <a:buChar char="Ø"/>
            </a:pPr>
            <a:r>
              <a:rPr lang="en-US" dirty="0"/>
              <a:t>history of </a:t>
            </a:r>
            <a:r>
              <a:rPr lang="en-US" dirty="0">
                <a:hlinkClick r:id="rId4"/>
              </a:rPr>
              <a:t>transient ischemic attack (TIA)</a:t>
            </a:r>
            <a:r>
              <a:rPr lang="en-US" dirty="0"/>
              <a:t> or </a:t>
            </a:r>
            <a:r>
              <a:rPr lang="en-US" dirty="0">
                <a:hlinkClick r:id="rId5"/>
              </a:rPr>
              <a:t>stroke</a:t>
            </a:r>
            <a:endParaRPr lang="en-US" dirty="0"/>
          </a:p>
          <a:p>
            <a:pPr>
              <a:buFont typeface="Wingdings" panose="05000000000000000000" pitchFamily="2" charset="2"/>
              <a:buChar char="Ø"/>
            </a:pPr>
            <a:r>
              <a:rPr lang="en-US" dirty="0"/>
              <a:t>comorbid illness or severe illness</a:t>
            </a:r>
          </a:p>
          <a:p>
            <a:pPr>
              <a:buFont typeface="Wingdings" panose="05000000000000000000" pitchFamily="2" charset="2"/>
              <a:buChar char="Ø"/>
            </a:pPr>
            <a:r>
              <a:rPr lang="en-US" dirty="0">
                <a:hlinkClick r:id="rId6"/>
              </a:rPr>
              <a:t>depression</a:t>
            </a:r>
            <a:endParaRPr lang="en-US" dirty="0"/>
          </a:p>
          <a:p>
            <a:pPr>
              <a:buFont typeface="Wingdings" panose="05000000000000000000" pitchFamily="2" charset="2"/>
              <a:buChar char="Ø"/>
            </a:pPr>
            <a:r>
              <a:rPr lang="en-US" dirty="0">
                <a:hlinkClick r:id="rId7"/>
              </a:rPr>
              <a:t>alcohol misuse</a:t>
            </a:r>
            <a:endParaRPr lang="en-US" dirty="0"/>
          </a:p>
          <a:p>
            <a:pPr>
              <a:buFont typeface="Wingdings" panose="05000000000000000000" pitchFamily="2" charset="2"/>
              <a:buChar char="Ø"/>
            </a:pPr>
            <a:r>
              <a:rPr lang="en-US" dirty="0"/>
              <a:t>history of </a:t>
            </a:r>
            <a:r>
              <a:rPr lang="en-US" dirty="0">
                <a:hlinkClick r:id="rId8"/>
              </a:rPr>
              <a:t>hypertension</a:t>
            </a:r>
            <a:r>
              <a:rPr lang="en-US" dirty="0"/>
              <a:t> </a:t>
            </a:r>
          </a:p>
          <a:p>
            <a:endParaRPr lang="en-US" dirty="0"/>
          </a:p>
        </p:txBody>
      </p:sp>
    </p:spTree>
    <p:extLst>
      <p:ext uri="{BB962C8B-B14F-4D97-AF65-F5344CB8AC3E}">
        <p14:creationId xmlns:p14="http://schemas.microsoft.com/office/powerpoint/2010/main" val="31734710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Delirium</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Delirium treatment maintain patient safety.</a:t>
            </a:r>
          </a:p>
          <a:p>
            <a:pPr>
              <a:buFont typeface="Wingdings" panose="05000000000000000000" pitchFamily="2" charset="2"/>
              <a:buChar char="Ø"/>
            </a:pPr>
            <a:r>
              <a:rPr lang="en-US" dirty="0"/>
              <a:t>Identify and treat possible cause or causes of delirium</a:t>
            </a:r>
          </a:p>
          <a:p>
            <a:pPr marL="0" indent="0">
              <a:buNone/>
            </a:pPr>
            <a:endParaRPr lang="en-US" dirty="0"/>
          </a:p>
          <a:p>
            <a:pPr>
              <a:buFont typeface="Wingdings" panose="05000000000000000000" pitchFamily="2" charset="2"/>
              <a:buChar char="Ø"/>
            </a:pPr>
            <a:r>
              <a:rPr lang="en-US" dirty="0"/>
              <a:t>Manage symptoms with </a:t>
            </a:r>
            <a:r>
              <a:rPr lang="en-US" dirty="0" err="1">
                <a:hlinkClick r:id="rId2"/>
              </a:rPr>
              <a:t>nonpharmacologic</a:t>
            </a:r>
            <a:r>
              <a:rPr lang="en-US" dirty="0">
                <a:hlinkClick r:id="rId2"/>
              </a:rPr>
              <a:t> interventions</a:t>
            </a:r>
            <a:r>
              <a:rPr lang="en-US" dirty="0"/>
              <a:t> including:</a:t>
            </a:r>
          </a:p>
          <a:p>
            <a:pPr lvl="1">
              <a:buFont typeface="Wingdings" panose="05000000000000000000" pitchFamily="2" charset="2"/>
              <a:buChar char="Ø"/>
            </a:pPr>
            <a:r>
              <a:rPr lang="en-US" dirty="0"/>
              <a:t>treatment of medical problems and possible causes of delirium</a:t>
            </a:r>
          </a:p>
          <a:p>
            <a:pPr lvl="1">
              <a:buFont typeface="Wingdings" panose="05000000000000000000" pitchFamily="2" charset="2"/>
              <a:buChar char="Ø"/>
            </a:pPr>
            <a:r>
              <a:rPr lang="en-US" dirty="0"/>
              <a:t>reduce, replace, or discontinue psychoactive drugs.</a:t>
            </a:r>
          </a:p>
          <a:p>
            <a:pPr lvl="1">
              <a:buFont typeface="Wingdings" panose="05000000000000000000" pitchFamily="2" charset="2"/>
              <a:buChar char="Ø"/>
            </a:pPr>
            <a:r>
              <a:rPr lang="en-US" dirty="0"/>
              <a:t>measures to reorient and engage patient</a:t>
            </a:r>
          </a:p>
          <a:p>
            <a:pPr lvl="1">
              <a:buFont typeface="Wingdings" panose="05000000000000000000" pitchFamily="2" charset="2"/>
              <a:buChar char="Ø"/>
            </a:pPr>
            <a:r>
              <a:rPr lang="en-US" dirty="0"/>
              <a:t>encourage patient mobility</a:t>
            </a:r>
          </a:p>
          <a:p>
            <a:endParaRPr lang="en-US" dirty="0"/>
          </a:p>
        </p:txBody>
      </p:sp>
    </p:spTree>
    <p:extLst>
      <p:ext uri="{BB962C8B-B14F-4D97-AF65-F5344CB8AC3E}">
        <p14:creationId xmlns:p14="http://schemas.microsoft.com/office/powerpoint/2010/main" val="24449767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br>
              <a:rPr lang="en-US" dirty="0"/>
            </a:br>
            <a:r>
              <a:rPr lang="en-US" dirty="0"/>
              <a:t>Management of Delirium</a:t>
            </a:r>
          </a:p>
        </p:txBody>
      </p:sp>
      <p:sp>
        <p:nvSpPr>
          <p:cNvPr id="3" name="Content Placeholder 2"/>
          <p:cNvSpPr>
            <a:spLocks noGrp="1"/>
          </p:cNvSpPr>
          <p:nvPr>
            <p:ph idx="1"/>
          </p:nvPr>
        </p:nvSpPr>
        <p:spPr/>
        <p:txBody>
          <a:bodyPr>
            <a:normAutofit lnSpcReduction="10000"/>
          </a:bodyPr>
          <a:lstStyle/>
          <a:p>
            <a:pPr marL="0" indent="0">
              <a:buNone/>
            </a:pPr>
            <a:r>
              <a:rPr lang="en-US" b="1" dirty="0"/>
              <a:t>Pharmacologic treatment</a:t>
            </a:r>
            <a:r>
              <a:rPr lang="en-US" dirty="0"/>
              <a:t> </a:t>
            </a:r>
          </a:p>
          <a:p>
            <a:pPr>
              <a:buFont typeface="Wingdings" panose="05000000000000000000" pitchFamily="2" charset="2"/>
              <a:buChar char="Ø"/>
            </a:pPr>
            <a:r>
              <a:rPr lang="en-US" dirty="0"/>
              <a:t>Considered : If non pharmacologic methods ineffective and there is risk of self-harm or harm to others or extremely distressing psychotic .</a:t>
            </a:r>
          </a:p>
          <a:p>
            <a:pPr>
              <a:buFont typeface="Wingdings" panose="05000000000000000000" pitchFamily="2" charset="2"/>
              <a:buChar char="Ø"/>
            </a:pPr>
            <a:r>
              <a:rPr lang="en-US" dirty="0"/>
              <a:t>  Used to manage agitation and behavioral symptoms ; </a:t>
            </a:r>
            <a:r>
              <a:rPr lang="en-US" dirty="0">
                <a:hlinkClick r:id="rId2"/>
              </a:rPr>
              <a:t>quetiapine and </a:t>
            </a:r>
            <a:r>
              <a:rPr lang="en-US" dirty="0" err="1">
                <a:hlinkClick r:id="rId2"/>
              </a:rPr>
              <a:t>dexmedetomidine</a:t>
            </a:r>
            <a:r>
              <a:rPr lang="en-US" dirty="0">
                <a:hlinkClick r:id="rId2"/>
              </a:rPr>
              <a:t> may shorten duration of delirium, but limited evidence for efficacy of other drugs</a:t>
            </a:r>
            <a:r>
              <a:rPr lang="en-US" dirty="0"/>
              <a:t> for treating delirium .</a:t>
            </a:r>
          </a:p>
          <a:p>
            <a:pPr>
              <a:buFont typeface="Wingdings" panose="05000000000000000000" pitchFamily="2" charset="2"/>
              <a:buChar char="Ø"/>
            </a:pPr>
            <a:endParaRPr lang="en-US" dirty="0"/>
          </a:p>
          <a:p>
            <a:pPr>
              <a:buFont typeface="Wingdings" panose="05000000000000000000" pitchFamily="2" charset="2"/>
              <a:buChar char="Ø"/>
            </a:pPr>
            <a:r>
              <a:rPr lang="en-US" dirty="0">
                <a:hlinkClick r:id="rId3"/>
              </a:rPr>
              <a:t>Atypical antipsychotics</a:t>
            </a:r>
            <a:r>
              <a:rPr lang="en-US" dirty="0"/>
              <a:t> quetiapine, olanzapine, and risperidone reported to have efficacy comparable to haloperidol.</a:t>
            </a:r>
          </a:p>
          <a:p>
            <a:pPr marL="0" indent="0">
              <a:buNone/>
            </a:pPr>
            <a:endParaRPr lang="en-US" dirty="0"/>
          </a:p>
        </p:txBody>
      </p:sp>
    </p:spTree>
    <p:extLst>
      <p:ext uri="{BB962C8B-B14F-4D97-AF65-F5344CB8AC3E}">
        <p14:creationId xmlns:p14="http://schemas.microsoft.com/office/powerpoint/2010/main" val="2326846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Aging</a:t>
            </a:r>
          </a:p>
        </p:txBody>
      </p:sp>
      <p:sp>
        <p:nvSpPr>
          <p:cNvPr id="3" name="Content Placeholder 2"/>
          <p:cNvSpPr>
            <a:spLocks noGrp="1"/>
          </p:cNvSpPr>
          <p:nvPr>
            <p:ph idx="1"/>
          </p:nvPr>
        </p:nvSpPr>
        <p:spPr/>
        <p:txBody>
          <a:bodyPr>
            <a:normAutofit lnSpcReduction="10000"/>
          </a:bodyPr>
          <a:lstStyle/>
          <a:p>
            <a:pPr marL="0" indent="0">
              <a:buNone/>
            </a:pPr>
            <a:endParaRPr lang="en-US" dirty="0"/>
          </a:p>
          <a:p>
            <a:pPr>
              <a:buFont typeface="Wingdings" panose="05000000000000000000" pitchFamily="2" charset="2"/>
              <a:buChar char="Ø"/>
            </a:pPr>
            <a:r>
              <a:rPr lang="en-US" dirty="0"/>
              <a:t>Aging is a progressive, universal decline in functional reserve that have little or no effect on daily activities but will be critical at times of stress.</a:t>
            </a:r>
          </a:p>
          <a:p>
            <a:pPr marL="0" indent="0">
              <a:buNone/>
            </a:pPr>
            <a:endParaRPr lang="en-US" dirty="0"/>
          </a:p>
          <a:p>
            <a:pPr>
              <a:buFont typeface="Wingdings" panose="05000000000000000000" pitchFamily="2" charset="2"/>
              <a:buChar char="Ø"/>
            </a:pPr>
            <a:r>
              <a:rPr lang="en-US" dirty="0"/>
              <a:t>Normal age-related changes can be anticipated &amp; adapted  so that the older person can live a happy, healthy &amp; active life.</a:t>
            </a:r>
          </a:p>
          <a:p>
            <a:pPr>
              <a:buFont typeface="Wingdings" panose="05000000000000000000" pitchFamily="2" charset="2"/>
              <a:buChar char="Ø"/>
            </a:pPr>
            <a:endParaRPr lang="en-US" dirty="0"/>
          </a:p>
          <a:p>
            <a:pPr>
              <a:buFont typeface="Wingdings" panose="05000000000000000000" pitchFamily="2" charset="2"/>
              <a:buChar char="Ø"/>
            </a:pPr>
            <a:r>
              <a:rPr lang="en-US" dirty="0"/>
              <a:t>Ageing is NOT a disease; however, the risk of developing disease increases.</a:t>
            </a:r>
          </a:p>
        </p:txBody>
      </p:sp>
    </p:spTree>
    <p:extLst>
      <p:ext uri="{BB962C8B-B14F-4D97-AF65-F5344CB8AC3E}">
        <p14:creationId xmlns:p14="http://schemas.microsoft.com/office/powerpoint/2010/main" val="27204569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Image result for difference delirium and dement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9714" y="0"/>
            <a:ext cx="8474297" cy="6355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4394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Falls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Falls in the elderly are common, and a leading cause of injury, injury-related disability, and injury-related death. </a:t>
            </a:r>
          </a:p>
          <a:p>
            <a:pPr>
              <a:buFont typeface="Wingdings" panose="05000000000000000000" pitchFamily="2" charset="2"/>
              <a:buChar char="Ø"/>
            </a:pPr>
            <a:r>
              <a:rPr lang="en-US" dirty="0"/>
              <a:t>Worldwide annual incidence of falls is reported as 28%-35% of adults ≥ 65 years old. An increased number of falls is reported with increasing age and in patients living in residential facilities or nursing homes.</a:t>
            </a:r>
          </a:p>
          <a:p>
            <a:pPr>
              <a:buFont typeface="Wingdings" panose="05000000000000000000" pitchFamily="2" charset="2"/>
              <a:buChar char="Ø"/>
            </a:pPr>
            <a:r>
              <a:rPr lang="en-US" dirty="0"/>
              <a:t>About 50% of falls result in a major laceration, fracture, or traumatic brain injury. Other </a:t>
            </a:r>
            <a:r>
              <a:rPr lang="en-US" dirty="0">
                <a:hlinkClick r:id="rId2"/>
              </a:rPr>
              <a:t>complications</a:t>
            </a:r>
            <a:r>
              <a:rPr lang="en-US" dirty="0"/>
              <a:t> include the loss of mobility, admission to long-term care facility, depression, and increased anxiety.</a:t>
            </a:r>
          </a:p>
          <a:p>
            <a:endParaRPr lang="en-US" dirty="0"/>
          </a:p>
        </p:txBody>
      </p:sp>
    </p:spTree>
    <p:extLst>
      <p:ext uri="{BB962C8B-B14F-4D97-AF65-F5344CB8AC3E}">
        <p14:creationId xmlns:p14="http://schemas.microsoft.com/office/powerpoint/2010/main" val="24919470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br>
              <a:rPr lang="en-US" dirty="0"/>
            </a:br>
            <a:r>
              <a:rPr lang="en-US" dirty="0"/>
              <a:t>Falls</a:t>
            </a:r>
          </a:p>
        </p:txBody>
      </p:sp>
      <p:sp>
        <p:nvSpPr>
          <p:cNvPr id="3" name="Content Placeholder 2"/>
          <p:cNvSpPr>
            <a:spLocks noGrp="1"/>
          </p:cNvSpPr>
          <p:nvPr>
            <p:ph idx="1"/>
          </p:nvPr>
        </p:nvSpPr>
        <p:spPr/>
        <p:txBody>
          <a:bodyPr>
            <a:normAutofit fontScale="77500" lnSpcReduction="20000"/>
          </a:bodyPr>
          <a:lstStyle/>
          <a:p>
            <a:pPr marL="0" indent="0">
              <a:buNone/>
            </a:pPr>
            <a:r>
              <a:rPr lang="en-US" sz="3800" dirty="0"/>
              <a:t>Risk factors for falling in the elderly</a:t>
            </a:r>
          </a:p>
          <a:p>
            <a:pPr>
              <a:buFont typeface="Wingdings" panose="05000000000000000000" pitchFamily="2" charset="2"/>
              <a:buChar char="Ø"/>
            </a:pPr>
            <a:r>
              <a:rPr lang="en-US" sz="3800" b="1" dirty="0"/>
              <a:t>Intrinsic factors</a:t>
            </a:r>
            <a:r>
              <a:rPr lang="en-US" sz="3800" dirty="0"/>
              <a:t>; such as a history of falling or abnormalities of gait or balance.</a:t>
            </a:r>
          </a:p>
          <a:p>
            <a:pPr>
              <a:buFont typeface="Wingdings" panose="05000000000000000000" pitchFamily="2" charset="2"/>
              <a:buChar char="Ø"/>
            </a:pPr>
            <a:r>
              <a:rPr lang="en-US" sz="3800" b="1" dirty="0"/>
              <a:t>Medical factors</a:t>
            </a:r>
            <a:r>
              <a:rPr lang="en-US" sz="3800" dirty="0"/>
              <a:t> such as neurological and medical conditions, gait instability, muscle weakness, visual impairment, pain, sleep disorders, and medications </a:t>
            </a:r>
            <a:r>
              <a:rPr lang="en-US" sz="3800" dirty="0" err="1"/>
              <a:t>e.g</a:t>
            </a:r>
            <a:r>
              <a:rPr lang="en-US" sz="3800" dirty="0"/>
              <a:t> psychotropic drugs.</a:t>
            </a:r>
          </a:p>
          <a:p>
            <a:pPr>
              <a:buFont typeface="Wingdings" panose="05000000000000000000" pitchFamily="2" charset="2"/>
              <a:buChar char="Ø"/>
            </a:pPr>
            <a:r>
              <a:rPr lang="en-US" sz="3800" b="1" dirty="0"/>
              <a:t>Environmental factors</a:t>
            </a:r>
            <a:r>
              <a:rPr lang="en-US" sz="3800" dirty="0"/>
              <a:t> in the home or institutional settings such as the lack of appropriate safety features, improper use of assistive devices, or use of physical restraints</a:t>
            </a:r>
          </a:p>
          <a:p>
            <a:br>
              <a:rPr lang="en-US" dirty="0"/>
            </a:br>
            <a:endParaRPr lang="en-US" dirty="0"/>
          </a:p>
        </p:txBody>
      </p:sp>
    </p:spTree>
    <p:extLst>
      <p:ext uri="{BB962C8B-B14F-4D97-AF65-F5344CB8AC3E}">
        <p14:creationId xmlns:p14="http://schemas.microsoft.com/office/powerpoint/2010/main" val="7326597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falls</a:t>
            </a:r>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Ø"/>
            </a:pPr>
            <a:r>
              <a:rPr lang="en-US" dirty="0"/>
              <a:t>Recommended strategies include exercise, an education component tailored to the patient's cognitive functioning and language, and an assessment and treatment of orthostatic hypotension.</a:t>
            </a:r>
          </a:p>
          <a:p>
            <a:pPr>
              <a:buFont typeface="Wingdings" panose="05000000000000000000" pitchFamily="2" charset="2"/>
              <a:buChar char="Ø"/>
            </a:pPr>
            <a:r>
              <a:rPr lang="en-US" dirty="0"/>
              <a:t>Calcium and vitamin D supplementation is recommended for elderly patients with vitamin D deficiency.</a:t>
            </a:r>
          </a:p>
          <a:p>
            <a:pPr>
              <a:buFont typeface="Wingdings" panose="05000000000000000000" pitchFamily="2" charset="2"/>
              <a:buChar char="Ø"/>
            </a:pPr>
            <a:r>
              <a:rPr lang="en-US" dirty="0"/>
              <a:t>Adjust medications to limit polypharmacy.</a:t>
            </a:r>
          </a:p>
          <a:p>
            <a:pPr>
              <a:buFont typeface="Wingdings" panose="05000000000000000000" pitchFamily="2" charset="2"/>
              <a:buChar char="Ø"/>
            </a:pPr>
            <a:r>
              <a:rPr lang="en-US" dirty="0"/>
              <a:t>Home safety interventions.</a:t>
            </a:r>
          </a:p>
          <a:p>
            <a:pPr>
              <a:buFont typeface="Wingdings" panose="05000000000000000000" pitchFamily="2" charset="2"/>
              <a:buChar char="Ø"/>
            </a:pPr>
            <a:r>
              <a:rPr lang="en-US" dirty="0"/>
              <a:t>Footwear modification</a:t>
            </a:r>
          </a:p>
          <a:p>
            <a:pPr>
              <a:buFont typeface="Wingdings" panose="05000000000000000000" pitchFamily="2" charset="2"/>
              <a:buChar char="Ø"/>
            </a:pPr>
            <a:r>
              <a:rPr lang="en-US" dirty="0"/>
              <a:t>Appropriate vision care </a:t>
            </a:r>
          </a:p>
          <a:p>
            <a:pPr>
              <a:buFont typeface="Wingdings" panose="05000000000000000000" pitchFamily="2" charset="2"/>
              <a:buChar char="Ø"/>
            </a:pPr>
            <a:r>
              <a:rPr lang="en-US" dirty="0"/>
              <a:t>Consideration of dual-chamber cardiac pacing for older persons who experience unexplained recurrent falls.</a:t>
            </a:r>
            <a:br>
              <a:rPr lang="en-US" dirty="0"/>
            </a:br>
            <a:endParaRPr lang="en-US" dirty="0"/>
          </a:p>
        </p:txBody>
      </p:sp>
    </p:spTree>
    <p:extLst>
      <p:ext uri="{BB962C8B-B14F-4D97-AF65-F5344CB8AC3E}">
        <p14:creationId xmlns:p14="http://schemas.microsoft.com/office/powerpoint/2010/main" val="37218550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25780">
              <a:spcBef>
                <a:spcPts val="400"/>
              </a:spcBef>
              <a:defRPr/>
            </a:pPr>
            <a:r>
              <a:rPr lang="en-US" dirty="0"/>
              <a:t>Polypharmacy</a:t>
            </a:r>
          </a:p>
        </p:txBody>
      </p:sp>
      <p:sp>
        <p:nvSpPr>
          <p:cNvPr id="3" name="Content Placeholder 2"/>
          <p:cNvSpPr>
            <a:spLocks noGrp="1"/>
          </p:cNvSpPr>
          <p:nvPr>
            <p:ph idx="1"/>
          </p:nvPr>
        </p:nvSpPr>
        <p:spPr/>
        <p:txBody>
          <a:bodyPr>
            <a:normAutofit fontScale="92500" lnSpcReduction="20000"/>
          </a:bodyPr>
          <a:lstStyle/>
          <a:p>
            <a:pPr marL="525780" indent="-342900">
              <a:spcBef>
                <a:spcPts val="400"/>
              </a:spcBef>
              <a:buSzPct val="69000"/>
              <a:buFont typeface="Wingdings" panose="05000000000000000000" pitchFamily="2" charset="2"/>
              <a:buChar char="Ø"/>
            </a:pPr>
            <a:r>
              <a:rPr lang="en-US" dirty="0"/>
              <a:t>Defined as  greater than four prescription medications or  greater than three new medications in a 24-hour period. </a:t>
            </a:r>
          </a:p>
          <a:p>
            <a:pPr marL="525780" indent="-342900">
              <a:spcBef>
                <a:spcPts val="400"/>
              </a:spcBef>
              <a:buSzPct val="69000"/>
              <a:buFont typeface="Wingdings" panose="05000000000000000000" pitchFamily="2" charset="2"/>
              <a:buChar char="Ø"/>
            </a:pPr>
            <a:endParaRPr lang="en-US" dirty="0"/>
          </a:p>
          <a:p>
            <a:pPr marL="525780" indent="-342900">
              <a:spcBef>
                <a:spcPts val="400"/>
              </a:spcBef>
              <a:buSzPct val="69000"/>
              <a:buFont typeface="Wingdings" panose="05000000000000000000" pitchFamily="2" charset="2"/>
              <a:buChar char="Ø"/>
            </a:pPr>
            <a:r>
              <a:rPr lang="en-US" dirty="0"/>
              <a:t>Four or more prescription medications increases the risk for falls in the elderly. </a:t>
            </a:r>
          </a:p>
          <a:p>
            <a:pPr marL="525780" indent="-342900">
              <a:spcBef>
                <a:spcPts val="400"/>
              </a:spcBef>
              <a:buSzPct val="69000"/>
              <a:buFont typeface="Wingdings" panose="05000000000000000000" pitchFamily="2" charset="2"/>
              <a:buChar char="Ø"/>
            </a:pPr>
            <a:endParaRPr lang="en-US" dirty="0"/>
          </a:p>
          <a:p>
            <a:pPr marL="525780" indent="-342900">
              <a:spcBef>
                <a:spcPts val="400"/>
              </a:spcBef>
              <a:buSzPct val="69000"/>
              <a:buFont typeface="Wingdings" panose="05000000000000000000" pitchFamily="2" charset="2"/>
              <a:buChar char="Ø"/>
            </a:pPr>
            <a:r>
              <a:rPr lang="en-US" dirty="0"/>
              <a:t>Five or more prescription medications increases the risk of adverse drug reactions. </a:t>
            </a:r>
          </a:p>
          <a:p>
            <a:pPr marL="525780" indent="-342900">
              <a:spcBef>
                <a:spcPts val="400"/>
              </a:spcBef>
              <a:buSzPct val="69000"/>
              <a:buFont typeface="Wingdings" panose="05000000000000000000" pitchFamily="2" charset="2"/>
              <a:buChar char="Ø"/>
            </a:pPr>
            <a:endParaRPr lang="en-US" dirty="0"/>
          </a:p>
          <a:p>
            <a:pPr marL="525780" indent="-342900">
              <a:spcBef>
                <a:spcPts val="400"/>
              </a:spcBef>
              <a:buSzPct val="69000"/>
              <a:buFont typeface="Wingdings" panose="05000000000000000000" pitchFamily="2" charset="2"/>
              <a:buChar char="Ø"/>
            </a:pPr>
            <a:r>
              <a:rPr lang="en-US" dirty="0"/>
              <a:t>30% of older adult hospital admissions can be linked to drug-related effects, and polypharmacy is the fifth leading cause of death for hospitalized elders.</a:t>
            </a:r>
            <a:br>
              <a:rPr lang="en-US" dirty="0"/>
            </a:br>
            <a:br>
              <a:rPr lang="en-US" dirty="0"/>
            </a:br>
            <a:endParaRPr lang="en-US" dirty="0"/>
          </a:p>
          <a:p>
            <a:endParaRPr lang="en-US" dirty="0"/>
          </a:p>
        </p:txBody>
      </p:sp>
    </p:spTree>
    <p:extLst>
      <p:ext uri="{BB962C8B-B14F-4D97-AF65-F5344CB8AC3E}">
        <p14:creationId xmlns:p14="http://schemas.microsoft.com/office/powerpoint/2010/main" val="14848740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ADE4-C0E6-49DD-F83E-D7C5310E184E}"/>
              </a:ext>
            </a:extLst>
          </p:cNvPr>
          <p:cNvSpPr>
            <a:spLocks noGrp="1"/>
          </p:cNvSpPr>
          <p:nvPr>
            <p:ph type="title"/>
          </p:nvPr>
        </p:nvSpPr>
        <p:spPr/>
        <p:txBody>
          <a:bodyPr/>
          <a:lstStyle/>
          <a:p>
            <a:r>
              <a:rPr lang="en-US" dirty="0"/>
              <a:t>Frailty</a:t>
            </a:r>
          </a:p>
        </p:txBody>
      </p:sp>
      <p:sp>
        <p:nvSpPr>
          <p:cNvPr id="3" name="Content Placeholder 2">
            <a:extLst>
              <a:ext uri="{FF2B5EF4-FFF2-40B4-BE49-F238E27FC236}">
                <a16:creationId xmlns:a16="http://schemas.microsoft.com/office/drawing/2014/main" id="{E23FBAA5-9A4D-7354-AFAD-A5D2E9228E2D}"/>
              </a:ext>
            </a:extLst>
          </p:cNvPr>
          <p:cNvSpPr>
            <a:spLocks noGrp="1"/>
          </p:cNvSpPr>
          <p:nvPr>
            <p:ph idx="1"/>
          </p:nvPr>
        </p:nvSpPr>
        <p:spPr/>
        <p:txBody>
          <a:bodyPr/>
          <a:lstStyle/>
          <a:p>
            <a:r>
              <a:rPr lang="en-US" dirty="0">
                <a:solidFill>
                  <a:srgbClr val="232323"/>
                </a:solidFill>
              </a:rPr>
              <a:t>Definition: A</a:t>
            </a:r>
            <a:r>
              <a:rPr lang="en-US" b="0" i="0" dirty="0">
                <a:solidFill>
                  <a:srgbClr val="232323"/>
                </a:solidFill>
                <a:effectLst/>
              </a:rPr>
              <a:t>ging-related syndrome of decline in physiological reserve, characterized by marked vulnerability to adverse health outcomes. Frail older patients often present with an increased burden of symptoms including weakness and fatigue, medical complexity, and reduced tolerance to medical and surgical interventions.</a:t>
            </a:r>
            <a:r>
              <a:rPr lang="en-US" b="0" i="0" dirty="0">
                <a:solidFill>
                  <a:srgbClr val="212121"/>
                </a:solidFill>
                <a:effectLst/>
              </a:rPr>
              <a:t> </a:t>
            </a:r>
          </a:p>
          <a:p>
            <a:endParaRPr lang="en-US" b="0" i="0" dirty="0">
              <a:solidFill>
                <a:srgbClr val="212121"/>
              </a:solidFill>
              <a:effectLst/>
            </a:endParaRPr>
          </a:p>
          <a:p>
            <a:r>
              <a:rPr lang="en-US" b="0" i="0" dirty="0">
                <a:solidFill>
                  <a:srgbClr val="232323"/>
                </a:solidFill>
                <a:effectLst/>
              </a:rPr>
              <a:t>Although there is no gold standard for detecting frailty, multiple frailty screening tools have been developed and utilized for risk assessment, they usually assess 5 dimensions: </a:t>
            </a:r>
            <a:endParaRPr lang="en-US" dirty="0"/>
          </a:p>
        </p:txBody>
      </p:sp>
    </p:spTree>
    <p:extLst>
      <p:ext uri="{BB962C8B-B14F-4D97-AF65-F5344CB8AC3E}">
        <p14:creationId xmlns:p14="http://schemas.microsoft.com/office/powerpoint/2010/main" val="16276828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2F895-8183-2D49-3264-24FA9E9058E6}"/>
              </a:ext>
            </a:extLst>
          </p:cNvPr>
          <p:cNvSpPr>
            <a:spLocks noGrp="1"/>
          </p:cNvSpPr>
          <p:nvPr>
            <p:ph type="title"/>
          </p:nvPr>
        </p:nvSpPr>
        <p:spPr/>
        <p:txBody>
          <a:bodyPr/>
          <a:lstStyle/>
          <a:p>
            <a:r>
              <a:rPr lang="en-US" dirty="0"/>
              <a:t>Frailty</a:t>
            </a:r>
          </a:p>
        </p:txBody>
      </p:sp>
      <p:sp>
        <p:nvSpPr>
          <p:cNvPr id="3" name="Content Placeholder 2">
            <a:extLst>
              <a:ext uri="{FF2B5EF4-FFF2-40B4-BE49-F238E27FC236}">
                <a16:creationId xmlns:a16="http://schemas.microsoft.com/office/drawing/2014/main" id="{735A3663-37CA-ED45-5465-87037801953C}"/>
              </a:ext>
            </a:extLst>
          </p:cNvPr>
          <p:cNvSpPr>
            <a:spLocks noGrp="1"/>
          </p:cNvSpPr>
          <p:nvPr>
            <p:ph idx="1"/>
          </p:nvPr>
        </p:nvSpPr>
        <p:spPr/>
        <p:txBody>
          <a:bodyPr/>
          <a:lstStyle/>
          <a:p>
            <a:pPr algn="l"/>
            <a:r>
              <a:rPr lang="en-US" b="0" i="0" dirty="0">
                <a:solidFill>
                  <a:srgbClr val="202122"/>
                </a:solidFill>
                <a:effectLst/>
                <a:latin typeface="Arial" panose="020B0604020202020204" pitchFamily="34" charset="0"/>
              </a:rPr>
              <a:t>These five dimensions are:</a:t>
            </a:r>
          </a:p>
          <a:p>
            <a:pPr algn="l">
              <a:buFont typeface="Arial" panose="020B0604020202020204" pitchFamily="34" charset="0"/>
              <a:buChar char="•"/>
            </a:pPr>
            <a:r>
              <a:rPr lang="en-US" b="0" i="0" dirty="0">
                <a:solidFill>
                  <a:srgbClr val="202122"/>
                </a:solidFill>
                <a:effectLst/>
                <a:latin typeface="Arial" panose="020B0604020202020204" pitchFamily="34" charset="0"/>
              </a:rPr>
              <a:t>unintentional weight loss,</a:t>
            </a:r>
          </a:p>
          <a:p>
            <a:pPr algn="l">
              <a:buFont typeface="Arial" panose="020B0604020202020204" pitchFamily="34" charset="0"/>
              <a:buChar char="•"/>
            </a:pPr>
            <a:r>
              <a:rPr lang="en-US" b="0" i="0" dirty="0">
                <a:solidFill>
                  <a:srgbClr val="202122"/>
                </a:solidFill>
                <a:effectLst/>
                <a:latin typeface="Arial" panose="020B0604020202020204" pitchFamily="34" charset="0"/>
              </a:rPr>
              <a:t>exhaustion,</a:t>
            </a:r>
          </a:p>
          <a:p>
            <a:pPr algn="l">
              <a:buFont typeface="Arial" panose="020B0604020202020204" pitchFamily="34" charset="0"/>
              <a:buChar char="•"/>
            </a:pPr>
            <a:r>
              <a:rPr lang="en-US" b="0" i="0" dirty="0">
                <a:solidFill>
                  <a:srgbClr val="202122"/>
                </a:solidFill>
                <a:effectLst/>
                <a:latin typeface="Arial" panose="020B0604020202020204" pitchFamily="34" charset="0"/>
              </a:rPr>
              <a:t>muscle weakness,</a:t>
            </a:r>
          </a:p>
          <a:p>
            <a:pPr algn="l">
              <a:buFont typeface="Arial" panose="020B0604020202020204" pitchFamily="34" charset="0"/>
              <a:buChar char="•"/>
            </a:pPr>
            <a:r>
              <a:rPr lang="en-US" b="0" i="0" dirty="0">
                <a:solidFill>
                  <a:srgbClr val="202122"/>
                </a:solidFill>
                <a:effectLst/>
                <a:latin typeface="Arial" panose="020B0604020202020204" pitchFamily="34" charset="0"/>
              </a:rPr>
              <a:t>slowness while walking, and</a:t>
            </a:r>
          </a:p>
          <a:p>
            <a:pPr algn="l">
              <a:buFont typeface="Arial" panose="020B0604020202020204" pitchFamily="34" charset="0"/>
              <a:buChar char="•"/>
            </a:pPr>
            <a:r>
              <a:rPr lang="en-US" b="0" i="0" dirty="0">
                <a:solidFill>
                  <a:srgbClr val="202122"/>
                </a:solidFill>
                <a:effectLst/>
                <a:latin typeface="Arial" panose="020B0604020202020204" pitchFamily="34" charset="0"/>
              </a:rPr>
              <a:t>low levels of activity.</a:t>
            </a:r>
          </a:p>
        </p:txBody>
      </p:sp>
    </p:spTree>
    <p:extLst>
      <p:ext uri="{BB962C8B-B14F-4D97-AF65-F5344CB8AC3E}">
        <p14:creationId xmlns:p14="http://schemas.microsoft.com/office/powerpoint/2010/main" val="37953409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D9B65-7713-471D-D84E-AA5EC015B8C4}"/>
              </a:ext>
            </a:extLst>
          </p:cNvPr>
          <p:cNvSpPr>
            <a:spLocks noGrp="1"/>
          </p:cNvSpPr>
          <p:nvPr>
            <p:ph type="title"/>
          </p:nvPr>
        </p:nvSpPr>
        <p:spPr/>
        <p:txBody>
          <a:bodyPr/>
          <a:lstStyle/>
          <a:p>
            <a:r>
              <a:rPr lang="en-US" b="0" i="0" dirty="0">
                <a:solidFill>
                  <a:srgbClr val="333333"/>
                </a:solidFill>
                <a:effectLst/>
                <a:latin typeface="Fira Sans" panose="020B0503050000020004" pitchFamily="34" charset="0"/>
              </a:rPr>
              <a:t>Urinary incontinence</a:t>
            </a:r>
            <a:endParaRPr lang="en-US" dirty="0"/>
          </a:p>
        </p:txBody>
      </p:sp>
      <p:sp>
        <p:nvSpPr>
          <p:cNvPr id="3" name="Content Placeholder 2">
            <a:extLst>
              <a:ext uri="{FF2B5EF4-FFF2-40B4-BE49-F238E27FC236}">
                <a16:creationId xmlns:a16="http://schemas.microsoft.com/office/drawing/2014/main" id="{D1B9FB28-3D55-5E74-71A0-73AFB8BF56C9}"/>
              </a:ext>
            </a:extLst>
          </p:cNvPr>
          <p:cNvSpPr>
            <a:spLocks noGrp="1"/>
          </p:cNvSpPr>
          <p:nvPr>
            <p:ph idx="1"/>
          </p:nvPr>
        </p:nvSpPr>
        <p:spPr/>
        <p:txBody>
          <a:bodyPr/>
          <a:lstStyle/>
          <a:p>
            <a:r>
              <a:rPr lang="en-US" b="0" i="0" dirty="0">
                <a:solidFill>
                  <a:srgbClr val="333333"/>
                </a:solidFill>
                <a:effectLst/>
                <a:latin typeface="Fira Sans" panose="020B0503050000020004" pitchFamily="34" charset="0"/>
              </a:rPr>
              <a:t>Urinary incontinence (UI)—the loss of bladder control—is common among older adults and can have significant consequences for those affected and their caregivers. </a:t>
            </a:r>
          </a:p>
          <a:p>
            <a:pPr marL="0" indent="0">
              <a:buNone/>
            </a:pPr>
            <a:endParaRPr lang="en-US" b="0" i="0" dirty="0">
              <a:solidFill>
                <a:srgbClr val="333333"/>
              </a:solidFill>
              <a:effectLst/>
              <a:latin typeface="Fira Sans" panose="020B0503050000020004" pitchFamily="34" charset="0"/>
            </a:endParaRPr>
          </a:p>
          <a:p>
            <a:r>
              <a:rPr lang="en-US" b="0" i="0" dirty="0">
                <a:solidFill>
                  <a:srgbClr val="333333"/>
                </a:solidFill>
                <a:effectLst/>
                <a:latin typeface="Fira Sans" panose="020B0503050000020004" pitchFamily="34" charset="0"/>
              </a:rPr>
              <a:t>Prevalence rates are highest among women, people of advanced age, and those who have cognitive and physical disabilities.</a:t>
            </a:r>
            <a:endParaRPr lang="en-US" dirty="0"/>
          </a:p>
        </p:txBody>
      </p:sp>
    </p:spTree>
    <p:extLst>
      <p:ext uri="{BB962C8B-B14F-4D97-AF65-F5344CB8AC3E}">
        <p14:creationId xmlns:p14="http://schemas.microsoft.com/office/powerpoint/2010/main" val="17403072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8ADAB-490B-7012-DE3A-F62C34C6E677}"/>
              </a:ext>
            </a:extLst>
          </p:cNvPr>
          <p:cNvSpPr>
            <a:spLocks noGrp="1"/>
          </p:cNvSpPr>
          <p:nvPr>
            <p:ph type="title"/>
          </p:nvPr>
        </p:nvSpPr>
        <p:spPr/>
        <p:txBody>
          <a:bodyPr/>
          <a:lstStyle/>
          <a:p>
            <a:r>
              <a:rPr lang="en-US" dirty="0"/>
              <a:t>Types of UI</a:t>
            </a:r>
          </a:p>
        </p:txBody>
      </p:sp>
      <p:sp>
        <p:nvSpPr>
          <p:cNvPr id="3" name="Content Placeholder 2">
            <a:extLst>
              <a:ext uri="{FF2B5EF4-FFF2-40B4-BE49-F238E27FC236}">
                <a16:creationId xmlns:a16="http://schemas.microsoft.com/office/drawing/2014/main" id="{685F2FC2-855B-425B-DA78-EFB904829897}"/>
              </a:ext>
            </a:extLst>
          </p:cNvPr>
          <p:cNvSpPr>
            <a:spLocks noGrp="1"/>
          </p:cNvSpPr>
          <p:nvPr>
            <p:ph idx="1"/>
          </p:nvPr>
        </p:nvSpPr>
        <p:spPr/>
        <p:txBody>
          <a:bodyPr>
            <a:normAutofit/>
          </a:bodyPr>
          <a:lstStyle/>
          <a:p>
            <a:pPr marL="0" indent="0" algn="l">
              <a:buNone/>
            </a:pPr>
            <a:r>
              <a:rPr lang="en-US" b="1" i="0" dirty="0">
                <a:solidFill>
                  <a:srgbClr val="333333"/>
                </a:solidFill>
                <a:effectLst/>
                <a:latin typeface="Fira Sans" panose="020B0503050000020004" pitchFamily="34" charset="0"/>
              </a:rPr>
              <a:t>Urgency UI</a:t>
            </a:r>
            <a:r>
              <a:rPr lang="en-US" dirty="0">
                <a:solidFill>
                  <a:srgbClr val="333333"/>
                </a:solidFill>
                <a:latin typeface="Fira Sans" panose="020B0503050000020004" pitchFamily="34" charset="0"/>
              </a:rPr>
              <a:t>: </a:t>
            </a:r>
            <a:r>
              <a:rPr lang="en-US" b="0" i="0" dirty="0">
                <a:solidFill>
                  <a:srgbClr val="333333"/>
                </a:solidFill>
                <a:effectLst/>
                <a:latin typeface="Fira Sans" panose="020B0503050000020004" pitchFamily="34" charset="0"/>
              </a:rPr>
              <a:t>one of the most common types of UI in men, increases with age. </a:t>
            </a:r>
          </a:p>
          <a:p>
            <a:pPr algn="l"/>
            <a:r>
              <a:rPr lang="en-US" b="0" i="0" dirty="0">
                <a:solidFill>
                  <a:srgbClr val="333333"/>
                </a:solidFill>
                <a:effectLst/>
                <a:latin typeface="Fira Sans" panose="020B0503050000020004" pitchFamily="34" charset="0"/>
              </a:rPr>
              <a:t>Urgency UI can coexist with a condition called detrusor hyperactivity with impaired contractility, in which contractions don't fully empty the bladder, leaving a large postvoid residual amount of urine.</a:t>
            </a:r>
          </a:p>
          <a:p>
            <a:pPr marL="0" indent="0" algn="l">
              <a:buNone/>
            </a:pPr>
            <a:r>
              <a:rPr lang="en-US" b="1" i="0" dirty="0">
                <a:solidFill>
                  <a:srgbClr val="333333"/>
                </a:solidFill>
                <a:effectLst/>
                <a:latin typeface="Fira Sans" panose="020B0503050000020004" pitchFamily="34" charset="0"/>
              </a:rPr>
              <a:t>Stress UI</a:t>
            </a:r>
            <a:r>
              <a:rPr lang="en-US" b="0" i="0" dirty="0">
                <a:solidFill>
                  <a:srgbClr val="333333"/>
                </a:solidFill>
                <a:effectLst/>
                <a:latin typeface="Fira Sans" panose="020B0503050000020004" pitchFamily="34" charset="0"/>
              </a:rPr>
              <a:t> results from an inefficient urethral sphincter, which leads to urine loss as a result of exertional activity. This type of UI is common among women of all ages and may occur in men following prostate surgery.</a:t>
            </a:r>
          </a:p>
          <a:p>
            <a:endParaRPr lang="en-US" dirty="0"/>
          </a:p>
        </p:txBody>
      </p:sp>
    </p:spTree>
    <p:extLst>
      <p:ext uri="{BB962C8B-B14F-4D97-AF65-F5344CB8AC3E}">
        <p14:creationId xmlns:p14="http://schemas.microsoft.com/office/powerpoint/2010/main" val="13051221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153F3-8016-B51A-2490-48EAB3055E59}"/>
              </a:ext>
            </a:extLst>
          </p:cNvPr>
          <p:cNvSpPr>
            <a:spLocks noGrp="1"/>
          </p:cNvSpPr>
          <p:nvPr>
            <p:ph type="title"/>
          </p:nvPr>
        </p:nvSpPr>
        <p:spPr/>
        <p:txBody>
          <a:bodyPr/>
          <a:lstStyle/>
          <a:p>
            <a:r>
              <a:rPr lang="en-US" dirty="0"/>
              <a:t>Types of UI</a:t>
            </a:r>
          </a:p>
        </p:txBody>
      </p:sp>
      <p:sp>
        <p:nvSpPr>
          <p:cNvPr id="3" name="Content Placeholder 2">
            <a:extLst>
              <a:ext uri="{FF2B5EF4-FFF2-40B4-BE49-F238E27FC236}">
                <a16:creationId xmlns:a16="http://schemas.microsoft.com/office/drawing/2014/main" id="{9C0CACCA-B3AB-A2AA-4889-5B909B22EE84}"/>
              </a:ext>
            </a:extLst>
          </p:cNvPr>
          <p:cNvSpPr>
            <a:spLocks noGrp="1"/>
          </p:cNvSpPr>
          <p:nvPr>
            <p:ph idx="1"/>
          </p:nvPr>
        </p:nvSpPr>
        <p:spPr/>
        <p:txBody>
          <a:bodyPr>
            <a:normAutofit fontScale="92500"/>
          </a:bodyPr>
          <a:lstStyle/>
          <a:p>
            <a:pPr algn="l"/>
            <a:r>
              <a:rPr lang="en-US" b="1" i="0" dirty="0">
                <a:solidFill>
                  <a:srgbClr val="333333"/>
                </a:solidFill>
                <a:effectLst/>
                <a:latin typeface="Fira Sans" panose="020B0503050000020004" pitchFamily="34" charset="0"/>
              </a:rPr>
              <a:t>Mixed UI</a:t>
            </a:r>
            <a:r>
              <a:rPr lang="en-US" b="0" i="0" dirty="0">
                <a:solidFill>
                  <a:srgbClr val="333333"/>
                </a:solidFill>
                <a:effectLst/>
                <a:latin typeface="Fira Sans" panose="020B0503050000020004" pitchFamily="34" charset="0"/>
              </a:rPr>
              <a:t>. In older adults, urgency and stress UI frequently coexist. Referred to as mixed UI, this condition has a higher incidence rate and is of greater severity among older women than younger women. </a:t>
            </a:r>
          </a:p>
          <a:p>
            <a:pPr algn="l"/>
            <a:r>
              <a:rPr lang="en-US" b="1" i="0" dirty="0">
                <a:solidFill>
                  <a:srgbClr val="333333"/>
                </a:solidFill>
                <a:effectLst/>
                <a:latin typeface="Fira Sans" panose="020B0503050000020004" pitchFamily="34" charset="0"/>
              </a:rPr>
              <a:t>Incontinence related to chronic retention of urine</a:t>
            </a:r>
            <a:r>
              <a:rPr lang="en-US" b="0" i="0" dirty="0">
                <a:solidFill>
                  <a:srgbClr val="333333"/>
                </a:solidFill>
                <a:effectLst/>
                <a:latin typeface="Fira Sans" panose="020B0503050000020004" pitchFamily="34" charset="0"/>
              </a:rPr>
              <a:t> (or overflow incontinence) refers to urinary leakage resulting from an overfilled and distended bladder.</a:t>
            </a:r>
            <a:r>
              <a:rPr lang="en-US" baseline="30000" dirty="0">
                <a:solidFill>
                  <a:srgbClr val="2D5A89"/>
                </a:solidFill>
                <a:latin typeface="Fira Sans" panose="020B0503050000020004" pitchFamily="34" charset="0"/>
              </a:rPr>
              <a:t> </a:t>
            </a:r>
            <a:r>
              <a:rPr lang="en-US" b="0" i="0" dirty="0">
                <a:solidFill>
                  <a:srgbClr val="333333"/>
                </a:solidFill>
                <a:effectLst/>
                <a:latin typeface="Fira Sans" panose="020B0503050000020004" pitchFamily="34" charset="0"/>
              </a:rPr>
              <a:t>This type of UI is frequently caused by bladder outlet obstruction, making it more prevalent among men who have hyperplasia of the prostate.</a:t>
            </a:r>
            <a:r>
              <a:rPr lang="en-US" b="0" i="0" u="none" strike="noStrike" baseline="30000" dirty="0">
                <a:solidFill>
                  <a:srgbClr val="2D5A89"/>
                </a:solidFill>
                <a:effectLst/>
                <a:latin typeface="Fira Sans" panose="020B0503050000020004" pitchFamily="34" charset="0"/>
              </a:rPr>
              <a:t>23</a:t>
            </a:r>
            <a:endParaRPr lang="en-US" b="0" i="0" dirty="0">
              <a:solidFill>
                <a:srgbClr val="333333"/>
              </a:solidFill>
              <a:effectLst/>
              <a:latin typeface="Fira Sans" panose="020B0503050000020004" pitchFamily="34" charset="0"/>
            </a:endParaRPr>
          </a:p>
          <a:p>
            <a:pPr algn="l"/>
            <a:r>
              <a:rPr lang="en-US" b="1" i="0" dirty="0">
                <a:solidFill>
                  <a:srgbClr val="333333"/>
                </a:solidFill>
                <a:effectLst/>
                <a:latin typeface="Fira Sans" panose="020B0503050000020004" pitchFamily="34" charset="0"/>
              </a:rPr>
              <a:t>Functional UI</a:t>
            </a:r>
            <a:r>
              <a:rPr lang="en-US" b="0" i="0" dirty="0">
                <a:solidFill>
                  <a:srgbClr val="333333"/>
                </a:solidFill>
                <a:effectLst/>
                <a:latin typeface="Fira Sans" panose="020B0503050000020004" pitchFamily="34" charset="0"/>
              </a:rPr>
              <a:t> is a result of cognitive, physical, or environmental factors that prevent a person from voiding appropriately.</a:t>
            </a:r>
          </a:p>
          <a:p>
            <a:endParaRPr lang="en-US" dirty="0"/>
          </a:p>
        </p:txBody>
      </p:sp>
    </p:spTree>
    <p:extLst>
      <p:ext uri="{BB962C8B-B14F-4D97-AF65-F5344CB8AC3E}">
        <p14:creationId xmlns:p14="http://schemas.microsoft.com/office/powerpoint/2010/main" val="3923073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Affect Ageing</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 Heredity.</a:t>
            </a:r>
          </a:p>
          <a:p>
            <a:pPr>
              <a:buFont typeface="Wingdings" panose="05000000000000000000" pitchFamily="2" charset="2"/>
              <a:buChar char="Ø"/>
            </a:pPr>
            <a:r>
              <a:rPr lang="en-US" dirty="0"/>
              <a:t> Activity .</a:t>
            </a:r>
          </a:p>
          <a:p>
            <a:pPr>
              <a:buFont typeface="Wingdings" panose="05000000000000000000" pitchFamily="2" charset="2"/>
              <a:buChar char="Ø"/>
            </a:pPr>
            <a:r>
              <a:rPr lang="en-US" dirty="0"/>
              <a:t> Lifestyle.</a:t>
            </a:r>
          </a:p>
          <a:p>
            <a:pPr>
              <a:buFont typeface="Wingdings" panose="05000000000000000000" pitchFamily="2" charset="2"/>
              <a:buChar char="Ø"/>
            </a:pPr>
            <a:r>
              <a:rPr lang="en-US" dirty="0"/>
              <a:t> Food.</a:t>
            </a:r>
          </a:p>
          <a:p>
            <a:pPr>
              <a:buFont typeface="Wingdings" panose="05000000000000000000" pitchFamily="2" charset="2"/>
              <a:buChar char="Ø"/>
            </a:pPr>
            <a:r>
              <a:rPr lang="en-US" dirty="0"/>
              <a:t> Comorbidities</a:t>
            </a:r>
          </a:p>
          <a:p>
            <a:pPr>
              <a:buFont typeface="Wingdings" panose="05000000000000000000" pitchFamily="2" charset="2"/>
              <a:buChar char="Ø"/>
            </a:pPr>
            <a:r>
              <a:rPr lang="en-US" dirty="0"/>
              <a:t> Environment </a:t>
            </a:r>
          </a:p>
          <a:p>
            <a:pPr>
              <a:buFont typeface="Wingdings" panose="05000000000000000000" pitchFamily="2" charset="2"/>
              <a:buChar char="Ø"/>
            </a:pPr>
            <a:r>
              <a:rPr lang="en-US" dirty="0"/>
              <a:t> Social Support  </a:t>
            </a:r>
          </a:p>
          <a:p>
            <a:pPr>
              <a:buFont typeface="Wingdings" panose="05000000000000000000" pitchFamily="2" charset="2"/>
              <a:buChar char="Ø"/>
            </a:pPr>
            <a:r>
              <a:rPr lang="en-US" dirty="0"/>
              <a:t> Mental / Emotional Coping Abilities</a:t>
            </a:r>
          </a:p>
        </p:txBody>
      </p:sp>
    </p:spTree>
    <p:extLst>
      <p:ext uri="{BB962C8B-B14F-4D97-AF65-F5344CB8AC3E}">
        <p14:creationId xmlns:p14="http://schemas.microsoft.com/office/powerpoint/2010/main" val="19270527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22E37-41CF-6D54-0B67-9265E5BA7A88}"/>
              </a:ext>
            </a:extLst>
          </p:cNvPr>
          <p:cNvSpPr>
            <a:spLocks noGrp="1"/>
          </p:cNvSpPr>
          <p:nvPr>
            <p:ph type="title"/>
          </p:nvPr>
        </p:nvSpPr>
        <p:spPr/>
        <p:txBody>
          <a:bodyPr>
            <a:normAutofit fontScale="90000"/>
          </a:bodyPr>
          <a:lstStyle/>
          <a:p>
            <a:br>
              <a:rPr lang="en-US" b="0" i="0" dirty="0">
                <a:effectLst/>
                <a:latin typeface="Poppins" panose="020B0502040204020203" pitchFamily="2" charset="0"/>
              </a:rPr>
            </a:br>
            <a:r>
              <a:rPr lang="en-US" b="0" i="0" dirty="0">
                <a:effectLst/>
                <a:latin typeface="Poppins" panose="020B0502040204020203" pitchFamily="2" charset="0"/>
              </a:rPr>
              <a:t>Types of Senior and Elderly Care Living Options</a:t>
            </a:r>
            <a:br>
              <a:rPr lang="en-US" b="0" i="0" dirty="0">
                <a:effectLst/>
                <a:latin typeface="Poppins" panose="020B0502040204020203" pitchFamily="2" charset="0"/>
              </a:rPr>
            </a:br>
            <a:endParaRPr lang="en-US" dirty="0"/>
          </a:p>
        </p:txBody>
      </p:sp>
      <p:sp>
        <p:nvSpPr>
          <p:cNvPr id="3" name="Content Placeholder 2">
            <a:extLst>
              <a:ext uri="{FF2B5EF4-FFF2-40B4-BE49-F238E27FC236}">
                <a16:creationId xmlns:a16="http://schemas.microsoft.com/office/drawing/2014/main" id="{6C8B35A1-3E31-6AD5-F354-B5341925DA36}"/>
              </a:ext>
            </a:extLst>
          </p:cNvPr>
          <p:cNvSpPr>
            <a:spLocks noGrp="1"/>
          </p:cNvSpPr>
          <p:nvPr>
            <p:ph idx="1"/>
          </p:nvPr>
        </p:nvSpPr>
        <p:spPr/>
        <p:txBody>
          <a:bodyPr>
            <a:normAutofit fontScale="92500" lnSpcReduction="20000"/>
          </a:bodyPr>
          <a:lstStyle/>
          <a:p>
            <a:pPr marL="0" indent="0" algn="l" fontAlgn="base">
              <a:buNone/>
            </a:pPr>
            <a:r>
              <a:rPr lang="en-US" b="0" i="0" dirty="0">
                <a:solidFill>
                  <a:srgbClr val="96363B"/>
                </a:solidFill>
                <a:effectLst/>
                <a:latin typeface="Poppins" panose="00000500000000000000" pitchFamily="2" charset="0"/>
              </a:rPr>
              <a:t>Independent living communities</a:t>
            </a:r>
          </a:p>
          <a:p>
            <a:pPr algn="l" fontAlgn="base"/>
            <a:r>
              <a:rPr lang="en-US" b="0" i="0" dirty="0">
                <a:effectLst/>
                <a:latin typeface="Roboto" panose="02000000000000000000" pitchFamily="2" charset="0"/>
              </a:rPr>
              <a:t>Independent living communities are for singles and couples who can look after themselves but want to live in a community with others of their own age group. It is a slight step from living in your own home and offers a sense of community and togetherness that can help combat one of the big problems of the elderly – loneliness.</a:t>
            </a:r>
          </a:p>
          <a:p>
            <a:pPr marL="0" indent="0" algn="l" fontAlgn="base">
              <a:buNone/>
            </a:pPr>
            <a:r>
              <a:rPr lang="en-US" b="0" i="0" dirty="0">
                <a:solidFill>
                  <a:srgbClr val="96363B"/>
                </a:solidFill>
                <a:effectLst/>
                <a:latin typeface="Poppins" panose="00000500000000000000" pitchFamily="2" charset="0"/>
              </a:rPr>
              <a:t>Assisted living</a:t>
            </a:r>
          </a:p>
          <a:p>
            <a:pPr algn="l" fontAlgn="base"/>
            <a:r>
              <a:rPr lang="en-US" b="0" i="0" dirty="0">
                <a:effectLst/>
                <a:latin typeface="Roboto" panose="02000000000000000000" pitchFamily="2" charset="0"/>
              </a:rPr>
              <a:t>Assisted living is the next step and can be varied in what it offers. It is for people who want some backup if they have problems or the reassurance that someone is around. It can be a single old age residential care home with a few residents or a large complex of apartments with on-site medical facilities and recreational centers.</a:t>
            </a:r>
            <a:br>
              <a:rPr lang="en-US" dirty="0"/>
            </a:br>
            <a:endParaRPr lang="en-US" dirty="0"/>
          </a:p>
        </p:txBody>
      </p:sp>
    </p:spTree>
    <p:extLst>
      <p:ext uri="{BB962C8B-B14F-4D97-AF65-F5344CB8AC3E}">
        <p14:creationId xmlns:p14="http://schemas.microsoft.com/office/powerpoint/2010/main" val="14680765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A7332-7D3C-545A-074E-120BDC00719B}"/>
              </a:ext>
            </a:extLst>
          </p:cNvPr>
          <p:cNvSpPr>
            <a:spLocks noGrp="1"/>
          </p:cNvSpPr>
          <p:nvPr>
            <p:ph type="title"/>
          </p:nvPr>
        </p:nvSpPr>
        <p:spPr/>
        <p:txBody>
          <a:bodyPr>
            <a:normAutofit fontScale="90000"/>
          </a:bodyPr>
          <a:lstStyle/>
          <a:p>
            <a:br>
              <a:rPr lang="en-US" b="0" i="0" dirty="0">
                <a:effectLst/>
                <a:latin typeface="Poppins" panose="020B0502040204020203" pitchFamily="2" charset="0"/>
              </a:rPr>
            </a:br>
            <a:r>
              <a:rPr lang="en-US" b="0" i="0" dirty="0">
                <a:effectLst/>
                <a:latin typeface="Poppins" panose="020B0502040204020203" pitchFamily="2" charset="0"/>
              </a:rPr>
              <a:t>Types of Senior and Elderly Care Living Options</a:t>
            </a:r>
            <a:br>
              <a:rPr lang="en-US" b="0" i="0" dirty="0">
                <a:effectLst/>
                <a:latin typeface="Poppins" panose="020B0502040204020203" pitchFamily="2" charset="0"/>
              </a:rPr>
            </a:br>
            <a:endParaRPr lang="en-US" dirty="0"/>
          </a:p>
        </p:txBody>
      </p:sp>
      <p:sp>
        <p:nvSpPr>
          <p:cNvPr id="3" name="Content Placeholder 2">
            <a:extLst>
              <a:ext uri="{FF2B5EF4-FFF2-40B4-BE49-F238E27FC236}">
                <a16:creationId xmlns:a16="http://schemas.microsoft.com/office/drawing/2014/main" id="{C5DA3BDD-D143-AF75-50A7-4EB65F8EE3F6}"/>
              </a:ext>
            </a:extLst>
          </p:cNvPr>
          <p:cNvSpPr>
            <a:spLocks noGrp="1"/>
          </p:cNvSpPr>
          <p:nvPr>
            <p:ph idx="1"/>
          </p:nvPr>
        </p:nvSpPr>
        <p:spPr/>
        <p:txBody>
          <a:bodyPr>
            <a:normAutofit/>
          </a:bodyPr>
          <a:lstStyle/>
          <a:p>
            <a:pPr marL="0" indent="0" algn="l" fontAlgn="base">
              <a:buNone/>
            </a:pPr>
            <a:r>
              <a:rPr lang="en-US" b="0" i="0" dirty="0">
                <a:solidFill>
                  <a:srgbClr val="96363B"/>
                </a:solidFill>
                <a:effectLst/>
                <a:latin typeface="Poppins" panose="00000500000000000000" pitchFamily="2" charset="0"/>
              </a:rPr>
              <a:t>Nursing or care homes</a:t>
            </a:r>
          </a:p>
          <a:p>
            <a:pPr marL="0" indent="0" algn="l" fontAlgn="base">
              <a:buNone/>
            </a:pPr>
            <a:r>
              <a:rPr lang="en-US" b="0" i="0" dirty="0">
                <a:effectLst/>
                <a:latin typeface="Roboto" panose="02000000000000000000" pitchFamily="2" charset="0"/>
              </a:rPr>
              <a:t>They can offer general old age care and respite care as well as special care for people with particular needs such as:</a:t>
            </a:r>
          </a:p>
          <a:p>
            <a:pPr algn="l" fontAlgn="base">
              <a:buFont typeface="Arial" panose="020B0604020202020204" pitchFamily="34" charset="0"/>
              <a:buChar char="•"/>
            </a:pPr>
            <a:r>
              <a:rPr lang="en-US" b="0" i="0" dirty="0">
                <a:effectLst/>
                <a:latin typeface="Roboto" panose="02000000000000000000" pitchFamily="2" charset="0"/>
              </a:rPr>
              <a:t>Dementia care</a:t>
            </a:r>
          </a:p>
          <a:p>
            <a:pPr algn="l" fontAlgn="base">
              <a:buFont typeface="Arial" panose="020B0604020202020204" pitchFamily="34" charset="0"/>
              <a:buChar char="•"/>
            </a:pPr>
            <a:r>
              <a:rPr lang="en-US" b="0" i="0" dirty="0">
                <a:effectLst/>
                <a:latin typeface="Roboto" panose="02000000000000000000" pitchFamily="2" charset="0"/>
              </a:rPr>
              <a:t>Mental health condition care</a:t>
            </a:r>
          </a:p>
          <a:p>
            <a:pPr algn="l" fontAlgn="base">
              <a:buFont typeface="Arial" panose="020B0604020202020204" pitchFamily="34" charset="0"/>
              <a:buChar char="•"/>
            </a:pPr>
            <a:r>
              <a:rPr lang="en-US" b="0" i="0" dirty="0">
                <a:effectLst/>
                <a:latin typeface="Roboto" panose="02000000000000000000" pitchFamily="2" charset="0"/>
              </a:rPr>
              <a:t>Physical disability care</a:t>
            </a:r>
          </a:p>
          <a:p>
            <a:pPr algn="l" fontAlgn="base">
              <a:buFont typeface="Arial" panose="020B0604020202020204" pitchFamily="34" charset="0"/>
              <a:buChar char="•"/>
            </a:pPr>
            <a:r>
              <a:rPr lang="en-US" b="0" i="0" dirty="0">
                <a:effectLst/>
                <a:latin typeface="Roboto" panose="02000000000000000000" pitchFamily="2" charset="0"/>
              </a:rPr>
              <a:t>Sensory impairment care</a:t>
            </a:r>
            <a:br>
              <a:rPr lang="en-US" dirty="0"/>
            </a:br>
            <a:endParaRPr lang="en-US" dirty="0"/>
          </a:p>
        </p:txBody>
      </p:sp>
    </p:spTree>
    <p:extLst>
      <p:ext uri="{BB962C8B-B14F-4D97-AF65-F5344CB8AC3E}">
        <p14:creationId xmlns:p14="http://schemas.microsoft.com/office/powerpoint/2010/main" val="17440712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48259-E69F-650A-1223-E85D69EF9277}"/>
              </a:ext>
            </a:extLst>
          </p:cNvPr>
          <p:cNvSpPr>
            <a:spLocks noGrp="1"/>
          </p:cNvSpPr>
          <p:nvPr>
            <p:ph type="title"/>
          </p:nvPr>
        </p:nvSpPr>
        <p:spPr/>
        <p:txBody>
          <a:bodyPr>
            <a:normAutofit fontScale="90000"/>
          </a:bodyPr>
          <a:lstStyle/>
          <a:p>
            <a:br>
              <a:rPr lang="en-US" b="0" i="0" dirty="0">
                <a:effectLst/>
                <a:latin typeface="Poppins" panose="020B0502040204020203" pitchFamily="2" charset="0"/>
              </a:rPr>
            </a:br>
            <a:r>
              <a:rPr lang="en-US" b="0" i="0" dirty="0">
                <a:effectLst/>
                <a:latin typeface="Poppins" panose="020B0502040204020203" pitchFamily="2" charset="0"/>
              </a:rPr>
              <a:t>Types of Senior and Elderly Care Living Options</a:t>
            </a:r>
            <a:br>
              <a:rPr lang="en-US" b="0" i="0" dirty="0">
                <a:effectLst/>
                <a:latin typeface="Poppins" panose="020B0502040204020203" pitchFamily="2" charset="0"/>
              </a:rPr>
            </a:br>
            <a:endParaRPr lang="en-US" dirty="0"/>
          </a:p>
        </p:txBody>
      </p:sp>
      <p:sp>
        <p:nvSpPr>
          <p:cNvPr id="3" name="Content Placeholder 2">
            <a:extLst>
              <a:ext uri="{FF2B5EF4-FFF2-40B4-BE49-F238E27FC236}">
                <a16:creationId xmlns:a16="http://schemas.microsoft.com/office/drawing/2014/main" id="{E8339AA3-1C14-55B3-0F61-E751D40FC3A0}"/>
              </a:ext>
            </a:extLst>
          </p:cNvPr>
          <p:cNvSpPr>
            <a:spLocks noGrp="1"/>
          </p:cNvSpPr>
          <p:nvPr>
            <p:ph idx="1"/>
          </p:nvPr>
        </p:nvSpPr>
        <p:spPr/>
        <p:txBody>
          <a:bodyPr>
            <a:normAutofit fontScale="92500" lnSpcReduction="20000"/>
          </a:bodyPr>
          <a:lstStyle/>
          <a:p>
            <a:pPr marL="0" indent="0" algn="l" fontAlgn="base">
              <a:buNone/>
            </a:pPr>
            <a:r>
              <a:rPr lang="en-US" b="0" i="0" dirty="0">
                <a:solidFill>
                  <a:srgbClr val="96363B"/>
                </a:solidFill>
                <a:effectLst/>
                <a:latin typeface="Poppins" panose="00000500000000000000" pitchFamily="2" charset="0"/>
              </a:rPr>
              <a:t>In-home care</a:t>
            </a:r>
          </a:p>
          <a:p>
            <a:pPr marL="0" indent="0" algn="l" fontAlgn="base">
              <a:buNone/>
            </a:pPr>
            <a:r>
              <a:rPr lang="en-US" b="0" i="0" dirty="0">
                <a:effectLst/>
                <a:latin typeface="Roboto" panose="02000000000000000000" pitchFamily="2" charset="0"/>
              </a:rPr>
              <a:t>This is the type of care where either a family or friend or a professional </a:t>
            </a:r>
            <a:r>
              <a:rPr lang="en-US" b="0" i="0" dirty="0" err="1">
                <a:effectLst/>
                <a:latin typeface="Roboto" panose="02000000000000000000" pitchFamily="2" charset="0"/>
              </a:rPr>
              <a:t>carer</a:t>
            </a:r>
            <a:r>
              <a:rPr lang="en-US" b="0" i="0" dirty="0">
                <a:effectLst/>
                <a:latin typeface="Roboto" panose="02000000000000000000" pitchFamily="2" charset="0"/>
              </a:rPr>
              <a:t> spends part or all of the day in the home of the elderly person to support them. This can be done with many people who have sometimes complex health issues as long as treatment can be successfully given in the home. It is often the most expensive care option.</a:t>
            </a:r>
          </a:p>
          <a:p>
            <a:pPr marL="0" indent="0" algn="l" fontAlgn="base">
              <a:buNone/>
            </a:pPr>
            <a:r>
              <a:rPr lang="en-US" b="0" i="0" dirty="0">
                <a:solidFill>
                  <a:srgbClr val="96363B"/>
                </a:solidFill>
                <a:effectLst/>
                <a:latin typeface="Poppins" panose="00000500000000000000" pitchFamily="2" charset="0"/>
              </a:rPr>
              <a:t>Temporary or day care</a:t>
            </a:r>
          </a:p>
          <a:p>
            <a:pPr marL="0" indent="0" algn="l" fontAlgn="base">
              <a:buNone/>
            </a:pPr>
            <a:r>
              <a:rPr lang="en-US" b="0" i="0" dirty="0">
                <a:effectLst/>
                <a:latin typeface="Roboto" panose="02000000000000000000" pitchFamily="2" charset="0"/>
              </a:rPr>
              <a:t>Temporary or day care often involves a residential care home where the person stays for a short period of time, known as respite care, or where they visit during the day when a </a:t>
            </a:r>
            <a:r>
              <a:rPr lang="en-US" b="0" i="0" dirty="0" err="1">
                <a:effectLst/>
                <a:latin typeface="Roboto" panose="02000000000000000000" pitchFamily="2" charset="0"/>
              </a:rPr>
              <a:t>carer</a:t>
            </a:r>
            <a:r>
              <a:rPr lang="en-US" b="0" i="0" dirty="0">
                <a:effectLst/>
                <a:latin typeface="Roboto" panose="02000000000000000000" pitchFamily="2" charset="0"/>
              </a:rPr>
              <a:t> is at work. It is also a good way to get particular care after an operation or a period of ill health.</a:t>
            </a:r>
          </a:p>
          <a:p>
            <a:endParaRPr lang="en-US" dirty="0"/>
          </a:p>
        </p:txBody>
      </p:sp>
    </p:spTree>
    <p:extLst>
      <p:ext uri="{BB962C8B-B14F-4D97-AF65-F5344CB8AC3E}">
        <p14:creationId xmlns:p14="http://schemas.microsoft.com/office/powerpoint/2010/main" val="420972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DD14F-0AD1-9DF3-FD7A-5CCBFDA99D04}"/>
              </a:ext>
            </a:extLst>
          </p:cNvPr>
          <p:cNvSpPr>
            <a:spLocks noGrp="1"/>
          </p:cNvSpPr>
          <p:nvPr>
            <p:ph type="title"/>
          </p:nvPr>
        </p:nvSpPr>
        <p:spPr/>
        <p:txBody>
          <a:bodyPr/>
          <a:lstStyle/>
          <a:p>
            <a:r>
              <a:rPr lang="en-US" b="0" i="0" dirty="0">
                <a:effectLst/>
                <a:latin typeface="Poppins" panose="020B0502040204020203" pitchFamily="2" charset="0"/>
              </a:rPr>
              <a:t>Types of Senior and Elderly Care Living Options</a:t>
            </a:r>
            <a:endParaRPr lang="en-US" dirty="0"/>
          </a:p>
        </p:txBody>
      </p:sp>
      <p:sp>
        <p:nvSpPr>
          <p:cNvPr id="3" name="Content Placeholder 2">
            <a:extLst>
              <a:ext uri="{FF2B5EF4-FFF2-40B4-BE49-F238E27FC236}">
                <a16:creationId xmlns:a16="http://schemas.microsoft.com/office/drawing/2014/main" id="{C27117F9-B212-0B13-F64C-E24E4D040446}"/>
              </a:ext>
            </a:extLst>
          </p:cNvPr>
          <p:cNvSpPr>
            <a:spLocks noGrp="1"/>
          </p:cNvSpPr>
          <p:nvPr>
            <p:ph idx="1"/>
          </p:nvPr>
        </p:nvSpPr>
        <p:spPr/>
        <p:txBody>
          <a:bodyPr>
            <a:normAutofit/>
          </a:bodyPr>
          <a:lstStyle/>
          <a:p>
            <a:pPr marL="0" indent="0" algn="l" fontAlgn="base">
              <a:buNone/>
            </a:pPr>
            <a:r>
              <a:rPr lang="en-US" b="0" i="0" dirty="0">
                <a:solidFill>
                  <a:srgbClr val="96363B"/>
                </a:solidFill>
                <a:effectLst/>
                <a:latin typeface="Poppins" panose="00000500000000000000" pitchFamily="2" charset="0"/>
              </a:rPr>
              <a:t>Palliative care</a:t>
            </a:r>
          </a:p>
          <a:p>
            <a:pPr marL="0" indent="0" algn="l" fontAlgn="base">
              <a:buNone/>
            </a:pPr>
            <a:r>
              <a:rPr lang="en-US" b="0" i="0" dirty="0">
                <a:effectLst/>
                <a:latin typeface="Roboto" panose="02000000000000000000" pitchFamily="2" charset="0"/>
              </a:rPr>
              <a:t>Palliative care is specialist care for those with serious long-term illnesses, untreatable or terminal conditions. It offers help with pain management and the various issues that affect people with the most serious conditions. A hospice is a type of palliative care where people stay for the last stages of their lives to provide comfort and support in their final time and is often a dedicated center for this purpose.</a:t>
            </a:r>
          </a:p>
          <a:p>
            <a:endParaRPr lang="en-US" dirty="0"/>
          </a:p>
        </p:txBody>
      </p:sp>
    </p:spTree>
    <p:extLst>
      <p:ext uri="{BB962C8B-B14F-4D97-AF65-F5344CB8AC3E}">
        <p14:creationId xmlns:p14="http://schemas.microsoft.com/office/powerpoint/2010/main" val="26661061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0275-01F6-ACD1-5AA1-27B17D6A9664}"/>
              </a:ext>
            </a:extLst>
          </p:cNvPr>
          <p:cNvSpPr>
            <a:spLocks noGrp="1"/>
          </p:cNvSpPr>
          <p:nvPr>
            <p:ph type="title"/>
          </p:nvPr>
        </p:nvSpPr>
        <p:spPr/>
        <p:txBody>
          <a:bodyPr/>
          <a:lstStyle/>
          <a:p>
            <a:r>
              <a:rPr lang="en-US" dirty="0"/>
              <a:t>Care of the Elderly in Jordan</a:t>
            </a:r>
          </a:p>
        </p:txBody>
      </p:sp>
      <p:sp>
        <p:nvSpPr>
          <p:cNvPr id="3" name="Content Placeholder 2">
            <a:extLst>
              <a:ext uri="{FF2B5EF4-FFF2-40B4-BE49-F238E27FC236}">
                <a16:creationId xmlns:a16="http://schemas.microsoft.com/office/drawing/2014/main" id="{4405CEFF-23D6-7183-270C-A90B16F1EDA3}"/>
              </a:ext>
            </a:extLst>
          </p:cNvPr>
          <p:cNvSpPr>
            <a:spLocks noGrp="1"/>
          </p:cNvSpPr>
          <p:nvPr>
            <p:ph idx="1"/>
          </p:nvPr>
        </p:nvSpPr>
        <p:spPr/>
        <p:txBody>
          <a:bodyPr/>
          <a:lstStyle/>
          <a:p>
            <a:r>
              <a:rPr lang="en-US" dirty="0"/>
              <a:t>Usually conducted by family members.</a:t>
            </a:r>
          </a:p>
          <a:p>
            <a:endParaRPr lang="en-US" dirty="0"/>
          </a:p>
          <a:p>
            <a:r>
              <a:rPr lang="en-US" dirty="0"/>
              <a:t>Family members might hire a person( foreigner worker or a nurse ) to take care of their elder.</a:t>
            </a:r>
          </a:p>
          <a:p>
            <a:endParaRPr lang="en-US" dirty="0"/>
          </a:p>
          <a:p>
            <a:r>
              <a:rPr lang="en-US" dirty="0"/>
              <a:t>Few elderly residential nursing homes are available.</a:t>
            </a:r>
          </a:p>
          <a:p>
            <a:endParaRPr lang="en-US" dirty="0"/>
          </a:p>
        </p:txBody>
      </p:sp>
    </p:spTree>
    <p:extLst>
      <p:ext uri="{BB962C8B-B14F-4D97-AF65-F5344CB8AC3E}">
        <p14:creationId xmlns:p14="http://schemas.microsoft.com/office/powerpoint/2010/main" val="26729654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11AE-6B36-1224-BC6F-0B515F6A91DA}"/>
              </a:ext>
            </a:extLst>
          </p:cNvPr>
          <p:cNvSpPr>
            <a:spLocks noGrp="1"/>
          </p:cNvSpPr>
          <p:nvPr>
            <p:ph type="title"/>
          </p:nvPr>
        </p:nvSpPr>
        <p:spPr/>
        <p:txBody>
          <a:bodyPr/>
          <a:lstStyle/>
          <a:p>
            <a:r>
              <a:rPr lang="en-US" dirty="0"/>
              <a:t>Care of the Elderly in Jordan</a:t>
            </a:r>
          </a:p>
        </p:txBody>
      </p:sp>
      <p:sp>
        <p:nvSpPr>
          <p:cNvPr id="3" name="Content Placeholder 2">
            <a:extLst>
              <a:ext uri="{FF2B5EF4-FFF2-40B4-BE49-F238E27FC236}">
                <a16:creationId xmlns:a16="http://schemas.microsoft.com/office/drawing/2014/main" id="{459DC472-9842-651A-535C-2329639F94C4}"/>
              </a:ext>
            </a:extLst>
          </p:cNvPr>
          <p:cNvSpPr>
            <a:spLocks noGrp="1"/>
          </p:cNvSpPr>
          <p:nvPr>
            <p:ph idx="1"/>
          </p:nvPr>
        </p:nvSpPr>
        <p:spPr/>
        <p:txBody>
          <a:bodyPr>
            <a:normAutofit fontScale="92500" lnSpcReduction="20000"/>
          </a:bodyPr>
          <a:lstStyle/>
          <a:p>
            <a:r>
              <a:rPr lang="en-US" dirty="0"/>
              <a:t>Jordanian instructions on licensing the elderly residential nursing homes require to license nursing homes buildings to have a </a:t>
            </a:r>
            <a:r>
              <a:rPr lang="en-US" b="1" dirty="0"/>
              <a:t>health unit </a:t>
            </a:r>
            <a:r>
              <a:rPr lang="en-US" dirty="0"/>
              <a:t>with medical supplies required by the Ministry of Health and to have also devices for physical therapy and medical cabinet. Every nursing home according to this instruction needs to have </a:t>
            </a:r>
            <a:r>
              <a:rPr lang="en-US" b="1" dirty="0"/>
              <a:t>both resident or visitor doctor and nutritionist </a:t>
            </a:r>
            <a:r>
              <a:rPr lang="en-US" dirty="0"/>
              <a:t>and to compile a medical and social file for every older person containing all the medical and social information that has been updated on a periodic basis.</a:t>
            </a:r>
          </a:p>
          <a:p>
            <a:endParaRPr lang="en-US" dirty="0"/>
          </a:p>
          <a:p>
            <a:r>
              <a:rPr lang="en-US" dirty="0"/>
              <a:t>The Ministry of Social Development is in charge of supervising elderly nursing homes and clubs. Furthermore, the Ministry obliged the elderly nursing homes and clubs under the law to take all necessary procedures to safeguard health and safety of the elderly, and to inform the elderly’s relatives in the cases of sickness or getting hurt.</a:t>
            </a:r>
          </a:p>
        </p:txBody>
      </p:sp>
    </p:spTree>
    <p:extLst>
      <p:ext uri="{BB962C8B-B14F-4D97-AF65-F5344CB8AC3E}">
        <p14:creationId xmlns:p14="http://schemas.microsoft.com/office/powerpoint/2010/main" val="12683415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11CA-AA46-6343-0E67-511924C860D9}"/>
              </a:ext>
            </a:extLst>
          </p:cNvPr>
          <p:cNvSpPr>
            <a:spLocks noGrp="1"/>
          </p:cNvSpPr>
          <p:nvPr>
            <p:ph type="title"/>
          </p:nvPr>
        </p:nvSpPr>
        <p:spPr/>
        <p:txBody>
          <a:bodyPr/>
          <a:lstStyle/>
          <a:p>
            <a:r>
              <a:rPr lang="en-US" dirty="0"/>
              <a:t>Care of the Elderly in Jordan</a:t>
            </a:r>
          </a:p>
        </p:txBody>
      </p:sp>
      <p:sp>
        <p:nvSpPr>
          <p:cNvPr id="3" name="Content Placeholder 2">
            <a:extLst>
              <a:ext uri="{FF2B5EF4-FFF2-40B4-BE49-F238E27FC236}">
                <a16:creationId xmlns:a16="http://schemas.microsoft.com/office/drawing/2014/main" id="{91585632-FBE1-5376-D7E8-95409D59D179}"/>
              </a:ext>
            </a:extLst>
          </p:cNvPr>
          <p:cNvSpPr>
            <a:spLocks noGrp="1"/>
          </p:cNvSpPr>
          <p:nvPr>
            <p:ph idx="1"/>
          </p:nvPr>
        </p:nvSpPr>
        <p:spPr/>
        <p:txBody>
          <a:bodyPr>
            <a:normAutofit fontScale="70000" lnSpcReduction="20000"/>
          </a:bodyPr>
          <a:lstStyle/>
          <a:p>
            <a:pPr marL="0" indent="0" fontAlgn="base">
              <a:buNone/>
            </a:pPr>
            <a:r>
              <a:rPr lang="en-US" sz="3100" dirty="0"/>
              <a:t>According to a stud </a:t>
            </a:r>
            <a:r>
              <a:rPr lang="en-US" sz="3100" dirty="0">
                <a:effectLst/>
              </a:rPr>
              <a:t>highlights challenges facing Kingdom’s elderly care homes which was conducted by The National Council for Family Affairs (NCFA) , results were published on </a:t>
            </a:r>
            <a:r>
              <a:rPr lang="en-US" sz="3100" i="0" dirty="0">
                <a:effectLst/>
              </a:rPr>
              <a:t> Nov 02,2021: </a:t>
            </a:r>
          </a:p>
          <a:p>
            <a:endParaRPr lang="en-US" sz="3100" b="0" i="0" dirty="0">
              <a:solidFill>
                <a:srgbClr val="333333"/>
              </a:solidFill>
              <a:effectLst/>
            </a:endParaRPr>
          </a:p>
          <a:p>
            <a:pPr algn="just" fontAlgn="base"/>
            <a:r>
              <a:rPr lang="en-US" sz="3100" b="0" i="0" dirty="0">
                <a:solidFill>
                  <a:srgbClr val="333333"/>
                </a:solidFill>
                <a:effectLst/>
              </a:rPr>
              <a:t>There are nine elderly nursing homes distributed within four governorates (Amman, Balqa, Irbid and Zarqa). Four of these homes are within the voluntary sector, while four are owned and managed within the private sector.</a:t>
            </a:r>
          </a:p>
          <a:p>
            <a:pPr algn="just" fontAlgn="base"/>
            <a:endParaRPr lang="en-US" sz="3100" b="0" i="0" dirty="0">
              <a:solidFill>
                <a:srgbClr val="333333"/>
              </a:solidFill>
              <a:effectLst/>
            </a:endParaRPr>
          </a:p>
          <a:p>
            <a:pPr algn="just" fontAlgn="base"/>
            <a:r>
              <a:rPr lang="en-US" sz="3100" dirty="0">
                <a:solidFill>
                  <a:srgbClr val="333333"/>
                </a:solidFill>
              </a:rPr>
              <a:t>T</a:t>
            </a:r>
            <a:r>
              <a:rPr lang="en-US" sz="3100" b="0" i="0" dirty="0">
                <a:solidFill>
                  <a:srgbClr val="333333"/>
                </a:solidFill>
                <a:effectLst/>
              </a:rPr>
              <a:t>he number of elderly people residing in residential care homes is currently 355: 172 men and 183 women. This number represents an occupancy rate of 66 per cent of the capacity of all homes until the end of August 2021, compared with 49 per cent at the end of 2016.</a:t>
            </a:r>
          </a:p>
          <a:p>
            <a:pPr marL="0" indent="0">
              <a:buNone/>
            </a:pPr>
            <a:br>
              <a:rPr lang="en-US" dirty="0"/>
            </a:br>
            <a:r>
              <a:rPr lang="en-US" b="0" i="0" dirty="0">
                <a:solidFill>
                  <a:srgbClr val="333333"/>
                </a:solidFill>
                <a:effectLst/>
                <a:latin typeface="Myriad Pro"/>
              </a:rPr>
              <a:t> </a:t>
            </a:r>
            <a:br>
              <a:rPr lang="en-US" b="0" i="0" dirty="0">
                <a:solidFill>
                  <a:srgbClr val="333333"/>
                </a:solidFill>
                <a:effectLst/>
                <a:latin typeface="Myriad Pro"/>
              </a:rPr>
            </a:br>
            <a:endParaRPr lang="en-US" dirty="0"/>
          </a:p>
        </p:txBody>
      </p:sp>
    </p:spTree>
    <p:extLst>
      <p:ext uri="{BB962C8B-B14F-4D97-AF65-F5344CB8AC3E}">
        <p14:creationId xmlns:p14="http://schemas.microsoft.com/office/powerpoint/2010/main" val="35089204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B0E58-1B01-5584-D2EA-5D4938951ADB}"/>
              </a:ext>
            </a:extLst>
          </p:cNvPr>
          <p:cNvSpPr>
            <a:spLocks noGrp="1"/>
          </p:cNvSpPr>
          <p:nvPr>
            <p:ph type="title"/>
          </p:nvPr>
        </p:nvSpPr>
        <p:spPr/>
        <p:txBody>
          <a:bodyPr/>
          <a:lstStyle/>
          <a:p>
            <a:r>
              <a:rPr lang="en-US" dirty="0"/>
              <a:t>Research in Jordan</a:t>
            </a:r>
          </a:p>
        </p:txBody>
      </p:sp>
      <p:sp>
        <p:nvSpPr>
          <p:cNvPr id="3" name="Content Placeholder 2">
            <a:extLst>
              <a:ext uri="{FF2B5EF4-FFF2-40B4-BE49-F238E27FC236}">
                <a16:creationId xmlns:a16="http://schemas.microsoft.com/office/drawing/2014/main" id="{F5011090-1C9B-D2F5-2AE7-8F94998ADE5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134211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034A9-A172-C6FB-C580-4A28A7842FCC}"/>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08546625-2B2B-66C5-9424-5A8B51E46F4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8091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989E-4BA9-BDEA-5EF8-1EFB01C0BBF0}"/>
              </a:ext>
            </a:extLst>
          </p:cNvPr>
          <p:cNvSpPr>
            <a:spLocks noGrp="1"/>
          </p:cNvSpPr>
          <p:nvPr>
            <p:ph type="title"/>
          </p:nvPr>
        </p:nvSpPr>
        <p:spPr/>
        <p:txBody>
          <a:bodyPr>
            <a:normAutofit/>
          </a:bodyPr>
          <a:lstStyle/>
          <a:p>
            <a:r>
              <a:rPr lang="en-US" dirty="0"/>
              <a:t>Statistics about Elderly population worldwide</a:t>
            </a:r>
            <a:br>
              <a:rPr lang="en-US" dirty="0"/>
            </a:br>
            <a:endParaRPr lang="en-US" dirty="0"/>
          </a:p>
        </p:txBody>
      </p:sp>
      <p:sp>
        <p:nvSpPr>
          <p:cNvPr id="3" name="Content Placeholder 2">
            <a:extLst>
              <a:ext uri="{FF2B5EF4-FFF2-40B4-BE49-F238E27FC236}">
                <a16:creationId xmlns:a16="http://schemas.microsoft.com/office/drawing/2014/main" id="{C98D5641-D890-BEA8-C61B-7565B5EC2BB7}"/>
              </a:ext>
            </a:extLst>
          </p:cNvPr>
          <p:cNvSpPr>
            <a:spLocks noGrp="1"/>
          </p:cNvSpPr>
          <p:nvPr>
            <p:ph idx="1"/>
          </p:nvPr>
        </p:nvSpPr>
        <p:spPr/>
        <p:txBody>
          <a:bodyPr/>
          <a:lstStyle/>
          <a:p>
            <a:r>
              <a:rPr lang="en-US" dirty="0"/>
              <a:t>According to United Nations: </a:t>
            </a:r>
          </a:p>
          <a:p>
            <a:r>
              <a:rPr lang="en-US" dirty="0"/>
              <a:t>In 2020, there are an estimated 727 million persons aged 65 years or over worldwide.</a:t>
            </a:r>
          </a:p>
          <a:p>
            <a:r>
              <a:rPr lang="en-US" dirty="0"/>
              <a:t> This number is projected to more than double by 2050, reaching over 1.5 billion persons.</a:t>
            </a:r>
          </a:p>
          <a:p>
            <a:r>
              <a:rPr lang="en-US" dirty="0"/>
              <a:t>The share of older persons in the global population is expected to increase from 9.3 per cent in 2020 to 16.0 per cent in 2050.</a:t>
            </a:r>
          </a:p>
          <a:p>
            <a:r>
              <a:rPr lang="en-US" dirty="0"/>
              <a:t>By mid-century, one in six people globally will be aged 65 years or older</a:t>
            </a:r>
          </a:p>
        </p:txBody>
      </p:sp>
    </p:spTree>
    <p:extLst>
      <p:ext uri="{BB962C8B-B14F-4D97-AF65-F5344CB8AC3E}">
        <p14:creationId xmlns:p14="http://schemas.microsoft.com/office/powerpoint/2010/main" val="1062147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D3DE8-8EE3-1FB3-C4A0-3C45CF37DA60}"/>
              </a:ext>
            </a:extLst>
          </p:cNvPr>
          <p:cNvSpPr>
            <a:spLocks noGrp="1"/>
          </p:cNvSpPr>
          <p:nvPr>
            <p:ph type="title"/>
          </p:nvPr>
        </p:nvSpPr>
        <p:spPr/>
        <p:txBody>
          <a:bodyPr/>
          <a:lstStyle/>
          <a:p>
            <a:r>
              <a:rPr lang="en-US" dirty="0"/>
              <a:t>Statistics about Elderly population worldwide</a:t>
            </a:r>
          </a:p>
        </p:txBody>
      </p:sp>
      <p:sp>
        <p:nvSpPr>
          <p:cNvPr id="3" name="Content Placeholder 2">
            <a:extLst>
              <a:ext uri="{FF2B5EF4-FFF2-40B4-BE49-F238E27FC236}">
                <a16:creationId xmlns:a16="http://schemas.microsoft.com/office/drawing/2014/main" id="{BC7B88BD-BA9C-EA97-11F6-822E2C5414BF}"/>
              </a:ext>
            </a:extLst>
          </p:cNvPr>
          <p:cNvSpPr>
            <a:spLocks noGrp="1"/>
          </p:cNvSpPr>
          <p:nvPr>
            <p:ph idx="1"/>
          </p:nvPr>
        </p:nvSpPr>
        <p:spPr/>
        <p:txBody>
          <a:bodyPr/>
          <a:lstStyle/>
          <a:p>
            <a:pPr marL="0" indent="0">
              <a:buNone/>
            </a:pPr>
            <a:r>
              <a:rPr lang="en-US" dirty="0"/>
              <a:t>According to data from United Nations World Population Prospects: the 2017 Revision:</a:t>
            </a:r>
          </a:p>
          <a:p>
            <a:pPr marL="0" indent="0">
              <a:buNone/>
            </a:pPr>
            <a:endParaRPr lang="en-US" dirty="0"/>
          </a:p>
          <a:p>
            <a:pPr marL="0" indent="0">
              <a:buNone/>
            </a:pPr>
            <a:r>
              <a:rPr lang="en-US" dirty="0"/>
              <a:t>The number of older persons — those aged 60 years or over — is expected to rise from 962 million globally in 2017 to 2.1 billion in 2050 and 3.1 billion in 2100.</a:t>
            </a:r>
          </a:p>
        </p:txBody>
      </p:sp>
    </p:spTree>
    <p:extLst>
      <p:ext uri="{BB962C8B-B14F-4D97-AF65-F5344CB8AC3E}">
        <p14:creationId xmlns:p14="http://schemas.microsoft.com/office/powerpoint/2010/main" val="578642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1720</TotalTime>
  <Words>4899</Words>
  <Application>Microsoft Office PowerPoint</Application>
  <PresentationFormat>Widescreen</PresentationFormat>
  <Paragraphs>382</Paragraphs>
  <Slides>78</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78</vt:i4>
      </vt:variant>
    </vt:vector>
  </HeadingPairs>
  <TitlesOfParts>
    <vt:vector size="93" baseType="lpstr">
      <vt:lpstr>Arial</vt:lpstr>
      <vt:lpstr>Calibri</vt:lpstr>
      <vt:lpstr>Calibri Light</vt:lpstr>
      <vt:lpstr>Cambria</vt:lpstr>
      <vt:lpstr>Fira Sans</vt:lpstr>
      <vt:lpstr>Frutiger W01</vt:lpstr>
      <vt:lpstr>Helvetica Neue</vt:lpstr>
      <vt:lpstr>Myriad Pro</vt:lpstr>
      <vt:lpstr>noto sans</vt:lpstr>
      <vt:lpstr>Open Sans</vt:lpstr>
      <vt:lpstr>Poppins</vt:lpstr>
      <vt:lpstr>Roboto</vt:lpstr>
      <vt:lpstr>SourceSansPro</vt:lpstr>
      <vt:lpstr>Wingdings</vt:lpstr>
      <vt:lpstr>Office Theme</vt:lpstr>
      <vt:lpstr>Medicine of the Elderly (Geriatric Medicine)</vt:lpstr>
      <vt:lpstr>PowerPoint Presentation</vt:lpstr>
      <vt:lpstr>Outline</vt:lpstr>
      <vt:lpstr>Definition of elderly people</vt:lpstr>
      <vt:lpstr>What is Geriatric Medicine</vt:lpstr>
      <vt:lpstr>Normal Aging</vt:lpstr>
      <vt:lpstr>Factors That Affect Ageing</vt:lpstr>
      <vt:lpstr>Statistics about Elderly population worldwide </vt:lpstr>
      <vt:lpstr>Statistics about Elderly population worldwide</vt:lpstr>
      <vt:lpstr>Statistics in Jordan (According to the department of statistics)</vt:lpstr>
      <vt:lpstr>Life Expectancy in Jordan</vt:lpstr>
      <vt:lpstr>Life Expectancy in Jordan</vt:lpstr>
      <vt:lpstr>Why Medicine of the Elderly</vt:lpstr>
      <vt:lpstr>Normal physiological changes in the aging process. </vt:lpstr>
      <vt:lpstr>Cont…..</vt:lpstr>
      <vt:lpstr>PowerPoint Presentation</vt:lpstr>
      <vt:lpstr>Evaluation of an Elderly patient</vt:lpstr>
      <vt:lpstr>History-Taking in the Older Adult </vt:lpstr>
      <vt:lpstr>PowerPoint Presentation</vt:lpstr>
      <vt:lpstr>Special attention to</vt:lpstr>
      <vt:lpstr>PowerPoint Presentation</vt:lpstr>
      <vt:lpstr>PowerPoint Presentation</vt:lpstr>
      <vt:lpstr>PowerPoint Presentation</vt:lpstr>
      <vt:lpstr>DNACPR</vt:lpstr>
      <vt:lpstr>PowerPoint Presentation</vt:lpstr>
      <vt:lpstr>Power of attorney</vt:lpstr>
      <vt:lpstr>Physical Examination</vt:lpstr>
      <vt:lpstr>PowerPoint Presentation</vt:lpstr>
      <vt:lpstr>Comprehensive Geriatric Assessment </vt:lpstr>
      <vt:lpstr>Comprehensive Geriatric Assessment</vt:lpstr>
      <vt:lpstr>PowerPoint Presentation</vt:lpstr>
      <vt:lpstr>PowerPoint Presentation</vt:lpstr>
      <vt:lpstr>PowerPoint Presentation</vt:lpstr>
      <vt:lpstr>PowerPoint Presentation</vt:lpstr>
      <vt:lpstr>PowerPoint Presentation</vt:lpstr>
      <vt:lpstr>Get up and go test</vt:lpstr>
      <vt:lpstr>PowerPoint Presentation</vt:lpstr>
      <vt:lpstr>  Common health conditions associated with ageing  </vt:lpstr>
      <vt:lpstr>PowerPoint Presentation</vt:lpstr>
      <vt:lpstr>Geriatric syndromes</vt:lpstr>
      <vt:lpstr>Geriatric syndromes</vt:lpstr>
      <vt:lpstr>Intellectual/Cognitive impairment</vt:lpstr>
      <vt:lpstr>Causes of Cognitive impairment in the Elderly </vt:lpstr>
      <vt:lpstr>Neurodegenerative conditions</vt:lpstr>
      <vt:lpstr>Dementia</vt:lpstr>
      <vt:lpstr>Alzheimer’s Dementia</vt:lpstr>
      <vt:lpstr>Types</vt:lpstr>
      <vt:lpstr>Diagnosis</vt:lpstr>
      <vt:lpstr>Management </vt:lpstr>
      <vt:lpstr>Continue Management</vt:lpstr>
      <vt:lpstr>Vascular cognitive impairment </vt:lpstr>
      <vt:lpstr>Diagnosis of Vascular Dementia</vt:lpstr>
      <vt:lpstr>Management of Vascular Dementia</vt:lpstr>
      <vt:lpstr>Delirium</vt:lpstr>
      <vt:lpstr>PowerPoint Presentation</vt:lpstr>
      <vt:lpstr>PowerPoint Presentation</vt:lpstr>
      <vt:lpstr>Risk Factors for Delirium</vt:lpstr>
      <vt:lpstr>Management of Delirium</vt:lpstr>
      <vt:lpstr>Continue Management of Delirium</vt:lpstr>
      <vt:lpstr>PowerPoint Presentation</vt:lpstr>
      <vt:lpstr>Falls</vt:lpstr>
      <vt:lpstr>Continue Falls</vt:lpstr>
      <vt:lpstr>Management of falls</vt:lpstr>
      <vt:lpstr>Polypharmacy</vt:lpstr>
      <vt:lpstr>Frailty</vt:lpstr>
      <vt:lpstr>Frailty</vt:lpstr>
      <vt:lpstr>Urinary incontinence</vt:lpstr>
      <vt:lpstr>Types of UI</vt:lpstr>
      <vt:lpstr>Types of UI</vt:lpstr>
      <vt:lpstr> Types of Senior and Elderly Care Living Options </vt:lpstr>
      <vt:lpstr> Types of Senior and Elderly Care Living Options </vt:lpstr>
      <vt:lpstr> Types of Senior and Elderly Care Living Options </vt:lpstr>
      <vt:lpstr>Types of Senior and Elderly Care Living Options</vt:lpstr>
      <vt:lpstr>Care of the Elderly in Jordan</vt:lpstr>
      <vt:lpstr>Care of the Elderly in Jordan</vt:lpstr>
      <vt:lpstr>Care of the Elderly in Jordan</vt:lpstr>
      <vt:lpstr>Research in Jordan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Medicine of the Elderly (Geriatric Medicine)</dc:title>
  <dc:creator>Ahmed Barakat</dc:creator>
  <cp:lastModifiedBy>Ahmed Barakat</cp:lastModifiedBy>
  <cp:revision>49</cp:revision>
  <dcterms:created xsi:type="dcterms:W3CDTF">2022-07-19T18:22:42Z</dcterms:created>
  <dcterms:modified xsi:type="dcterms:W3CDTF">2022-07-21T22:34:31Z</dcterms:modified>
</cp:coreProperties>
</file>