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0150" y="2150440"/>
            <a:ext cx="7143699" cy="136842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panose="020F0502020204030204"/>
                <a:cs typeface="Calibri" panose="020F050202020403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panose="020F0502020204030204"/>
                <a:cs typeface="Calibri" panose="020F0502020204030204"/>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48481" y="466470"/>
            <a:ext cx="2447036" cy="696594"/>
          </a:xfrm>
          <a:prstGeom prst="rect">
            <a:avLst/>
          </a:prstGeom>
        </p:spPr>
        <p:txBody>
          <a:bodyPr wrap="square" lIns="0" tIns="0" rIns="0" bIns="0">
            <a:spAutoFit/>
          </a:bodyPr>
          <a:lstStyle>
            <a:lvl1pPr>
              <a:defRPr sz="4400" b="0" i="0">
                <a:solidFill>
                  <a:schemeClr val="tx1"/>
                </a:solidFill>
                <a:latin typeface="Calibri" panose="020F0502020204030204"/>
                <a:cs typeface="Calibri" panose="020F0502020204030204"/>
              </a:defRPr>
            </a:lvl1pPr>
          </a:lstStyle>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jpeg"/><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jpeg"/><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1.jpeg"/><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0150" y="2150440"/>
            <a:ext cx="7022465" cy="1368425"/>
          </a:xfrm>
          <a:prstGeom prst="rect">
            <a:avLst/>
          </a:prstGeom>
        </p:spPr>
        <p:txBody>
          <a:bodyPr vert="horz" wrap="square" lIns="0" tIns="13335" rIns="0" bIns="0" rtlCol="0">
            <a:spAutoFit/>
          </a:bodyPr>
          <a:lstStyle/>
          <a:p>
            <a:pPr algn="ctr">
              <a:lnSpc>
                <a:spcPct val="100000"/>
              </a:lnSpc>
              <a:spcBef>
                <a:spcPts val="105"/>
              </a:spcBef>
            </a:pPr>
            <a:r>
              <a:rPr sz="4400" spc="-10" dirty="0">
                <a:latin typeface="Calibri" panose="020F0502020204030204"/>
                <a:cs typeface="Calibri" panose="020F0502020204030204"/>
              </a:rPr>
              <a:t>Female</a:t>
            </a:r>
            <a:r>
              <a:rPr sz="4400" spc="-40" dirty="0">
                <a:latin typeface="Calibri" panose="020F0502020204030204"/>
                <a:cs typeface="Calibri" panose="020F0502020204030204"/>
              </a:rPr>
              <a:t> </a:t>
            </a:r>
            <a:r>
              <a:rPr sz="4400" spc="-5" dirty="0">
                <a:latin typeface="Calibri" panose="020F0502020204030204"/>
                <a:cs typeface="Calibri" panose="020F0502020204030204"/>
              </a:rPr>
              <a:t>Genital</a:t>
            </a:r>
            <a:r>
              <a:rPr sz="4400" spc="-25" dirty="0">
                <a:latin typeface="Calibri" panose="020F0502020204030204"/>
                <a:cs typeface="Calibri" panose="020F0502020204030204"/>
              </a:rPr>
              <a:t> </a:t>
            </a:r>
            <a:r>
              <a:rPr sz="4400" spc="-20" dirty="0">
                <a:latin typeface="Calibri" panose="020F0502020204030204"/>
                <a:cs typeface="Calibri" panose="020F0502020204030204"/>
              </a:rPr>
              <a:t>tract</a:t>
            </a:r>
            <a:r>
              <a:rPr sz="4400" spc="-5" dirty="0">
                <a:latin typeface="Calibri" panose="020F0502020204030204"/>
                <a:cs typeface="Calibri" panose="020F0502020204030204"/>
              </a:rPr>
              <a:t> pathology</a:t>
            </a:r>
            <a:endParaRPr sz="4400">
              <a:latin typeface="Calibri" panose="020F0502020204030204"/>
              <a:cs typeface="Calibri" panose="020F0502020204030204"/>
            </a:endParaRPr>
          </a:p>
          <a:p>
            <a:pPr marL="127000" algn="ctr">
              <a:lnSpc>
                <a:spcPct val="100000"/>
              </a:lnSpc>
              <a:spcBef>
                <a:spcPts val="5"/>
              </a:spcBef>
            </a:pPr>
            <a:r>
              <a:rPr sz="4400" dirty="0">
                <a:latin typeface="Calibri" panose="020F0502020204030204"/>
                <a:cs typeface="Calibri" panose="020F0502020204030204"/>
              </a:rPr>
              <a:t>lab</a:t>
            </a:r>
            <a:r>
              <a:rPr sz="4400" spc="-40" dirty="0">
                <a:latin typeface="Calibri" panose="020F0502020204030204"/>
                <a:cs typeface="Calibri" panose="020F0502020204030204"/>
              </a:rPr>
              <a:t> </a:t>
            </a:r>
            <a:r>
              <a:rPr sz="4400" spc="-5" dirty="0">
                <a:latin typeface="Calibri" panose="020F0502020204030204"/>
                <a:cs typeface="Calibri" panose="020F0502020204030204"/>
              </a:rPr>
              <a:t>3&amp;4</a:t>
            </a:r>
            <a:endParaRPr sz="4400">
              <a:latin typeface="Calibri" panose="020F0502020204030204"/>
              <a:cs typeface="Calibri" panose="020F0502020204030204"/>
            </a:endParaRPr>
          </a:p>
        </p:txBody>
      </p:sp>
      <p:sp>
        <p:nvSpPr>
          <p:cNvPr id="3" name="object 3"/>
          <p:cNvSpPr txBox="1"/>
          <p:nvPr/>
        </p:nvSpPr>
        <p:spPr>
          <a:xfrm>
            <a:off x="2823210" y="3897629"/>
            <a:ext cx="3503295" cy="513715"/>
          </a:xfrm>
          <a:prstGeom prst="rect">
            <a:avLst/>
          </a:prstGeom>
        </p:spPr>
        <p:txBody>
          <a:bodyPr vert="horz" wrap="square" lIns="0" tIns="12700" rIns="0" bIns="0" rtlCol="0">
            <a:spAutoFit/>
          </a:bodyPr>
          <a:lstStyle/>
          <a:p>
            <a:pPr marL="12700">
              <a:lnSpc>
                <a:spcPct val="100000"/>
              </a:lnSpc>
              <a:spcBef>
                <a:spcPts val="100"/>
              </a:spcBef>
            </a:pPr>
            <a:r>
              <a:rPr sz="3200" spc="-114" dirty="0">
                <a:latin typeface="Calibri" panose="020F0502020204030204"/>
                <a:cs typeface="Calibri" panose="020F0502020204030204"/>
              </a:rPr>
              <a:t>Dr.</a:t>
            </a:r>
            <a:r>
              <a:rPr sz="3200" spc="-5" dirty="0">
                <a:latin typeface="Calibri" panose="020F0502020204030204"/>
                <a:cs typeface="Calibri" panose="020F0502020204030204"/>
              </a:rPr>
              <a:t> </a:t>
            </a:r>
            <a:r>
              <a:rPr sz="3200" spc="-10" dirty="0">
                <a:latin typeface="Calibri" panose="020F0502020204030204"/>
                <a:cs typeface="Calibri" panose="020F0502020204030204"/>
              </a:rPr>
              <a:t>Nesreen</a:t>
            </a:r>
            <a:r>
              <a:rPr sz="3200" spc="-50" dirty="0">
                <a:latin typeface="Calibri" panose="020F0502020204030204"/>
                <a:cs typeface="Calibri" panose="020F0502020204030204"/>
              </a:rPr>
              <a:t> </a:t>
            </a:r>
            <a:r>
              <a:rPr sz="3200" spc="-10" dirty="0">
                <a:latin typeface="Calibri" panose="020F0502020204030204"/>
                <a:cs typeface="Calibri" panose="020F0502020204030204"/>
              </a:rPr>
              <a:t>Bataineh</a:t>
            </a:r>
            <a:endParaRPr sz="3200">
              <a:latin typeface="Calibri" panose="020F0502020204030204"/>
              <a:cs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946"/>
            <a:ext cx="7051675" cy="1004569"/>
          </a:xfrm>
          <a:prstGeom prst="rect">
            <a:avLst/>
          </a:prstGeom>
        </p:spPr>
        <p:txBody>
          <a:bodyPr vert="horz" wrap="square" lIns="0" tIns="10160" rIns="0" bIns="0" rtlCol="0">
            <a:spAutoFit/>
          </a:bodyPr>
          <a:lstStyle/>
          <a:p>
            <a:pPr marL="355600" marR="5080" indent="-342900">
              <a:lnSpc>
                <a:spcPct val="101000"/>
              </a:lnSpc>
              <a:spcBef>
                <a:spcPts val="80"/>
              </a:spcBef>
              <a:buFont typeface="Arial MT"/>
              <a:buChar char="•"/>
              <a:tabLst>
                <a:tab pos="354965" algn="l"/>
                <a:tab pos="355600" algn="l"/>
              </a:tabLst>
            </a:pPr>
            <a:r>
              <a:rPr sz="3200" spc="-5" dirty="0">
                <a:latin typeface="Calibri" panose="020F0502020204030204"/>
                <a:cs typeface="Calibri" panose="020F0502020204030204"/>
              </a:rPr>
              <a:t>This</a:t>
            </a:r>
            <a:r>
              <a:rPr sz="3200" spc="5" dirty="0">
                <a:latin typeface="Calibri" panose="020F0502020204030204"/>
                <a:cs typeface="Calibri" panose="020F0502020204030204"/>
              </a:rPr>
              <a:t> </a:t>
            </a:r>
            <a:r>
              <a:rPr sz="3200" spc="-5" dirty="0">
                <a:latin typeface="Calibri" panose="020F0502020204030204"/>
                <a:cs typeface="Calibri" panose="020F0502020204030204"/>
              </a:rPr>
              <a:t>section</a:t>
            </a:r>
            <a:r>
              <a:rPr sz="3200" spc="5" dirty="0">
                <a:latin typeface="Calibri" panose="020F0502020204030204"/>
                <a:cs typeface="Calibri" panose="020F0502020204030204"/>
              </a:rPr>
              <a:t> </a:t>
            </a:r>
            <a:r>
              <a:rPr sz="3200" dirty="0">
                <a:latin typeface="Calibri" panose="020F0502020204030204"/>
                <a:cs typeface="Calibri" panose="020F0502020204030204"/>
              </a:rPr>
              <a:t>is </a:t>
            </a:r>
            <a:r>
              <a:rPr sz="3200" spc="-30" dirty="0">
                <a:latin typeface="Calibri" panose="020F0502020204030204"/>
                <a:cs typeface="Calibri" panose="020F0502020204030204"/>
              </a:rPr>
              <a:t>taken</a:t>
            </a:r>
            <a:r>
              <a:rPr sz="3200" spc="5" dirty="0">
                <a:latin typeface="Calibri" panose="020F0502020204030204"/>
                <a:cs typeface="Calibri" panose="020F0502020204030204"/>
              </a:rPr>
              <a:t> </a:t>
            </a:r>
            <a:r>
              <a:rPr sz="3200" spc="-15" dirty="0">
                <a:latin typeface="Calibri" panose="020F0502020204030204"/>
                <a:cs typeface="Calibri" panose="020F0502020204030204"/>
              </a:rPr>
              <a:t>from</a:t>
            </a:r>
            <a:r>
              <a:rPr sz="3200" spc="-10" dirty="0">
                <a:latin typeface="Calibri" panose="020F0502020204030204"/>
                <a:cs typeface="Calibri" panose="020F0502020204030204"/>
              </a:rPr>
              <a:t> </a:t>
            </a:r>
            <a:r>
              <a:rPr sz="3200" dirty="0">
                <a:latin typeface="Calibri" panose="020F0502020204030204"/>
                <a:cs typeface="Calibri" panose="020F0502020204030204"/>
              </a:rPr>
              <a:t>a tumor</a:t>
            </a:r>
            <a:r>
              <a:rPr sz="3200" spc="20" dirty="0">
                <a:latin typeface="Calibri" panose="020F0502020204030204"/>
                <a:cs typeface="Calibri" panose="020F0502020204030204"/>
              </a:rPr>
              <a:t> </a:t>
            </a:r>
            <a:r>
              <a:rPr sz="3200" spc="-5" dirty="0">
                <a:latin typeface="Calibri" panose="020F0502020204030204"/>
                <a:cs typeface="Calibri" panose="020F0502020204030204"/>
              </a:rPr>
              <a:t>of</a:t>
            </a:r>
            <a:r>
              <a:rPr sz="3200" spc="-10" dirty="0">
                <a:latin typeface="Calibri" panose="020F0502020204030204"/>
                <a:cs typeface="Calibri" panose="020F0502020204030204"/>
              </a:rPr>
              <a:t> </a:t>
            </a:r>
            <a:r>
              <a:rPr sz="3200" dirty="0">
                <a:latin typeface="Calibri" panose="020F0502020204030204"/>
                <a:cs typeface="Calibri" panose="020F0502020204030204"/>
              </a:rPr>
              <a:t>the </a:t>
            </a:r>
            <a:r>
              <a:rPr sz="3200" spc="-705" dirty="0">
                <a:latin typeface="Calibri" panose="020F0502020204030204"/>
                <a:cs typeface="Calibri" panose="020F0502020204030204"/>
              </a:rPr>
              <a:t> </a:t>
            </a:r>
            <a:r>
              <a:rPr sz="3200" spc="-10" dirty="0">
                <a:latin typeface="Calibri" panose="020F0502020204030204"/>
                <a:cs typeface="Calibri" panose="020F0502020204030204"/>
              </a:rPr>
              <a:t>vagina</a:t>
            </a:r>
            <a:r>
              <a:rPr sz="3200" spc="20" dirty="0">
                <a:latin typeface="Calibri" panose="020F0502020204030204"/>
                <a:cs typeface="Calibri" panose="020F0502020204030204"/>
              </a:rPr>
              <a:t> </a:t>
            </a:r>
            <a:r>
              <a:rPr sz="3200" spc="-5" dirty="0">
                <a:latin typeface="Calibri" panose="020F0502020204030204"/>
                <a:cs typeface="Calibri" panose="020F0502020204030204"/>
              </a:rPr>
              <a:t>of </a:t>
            </a:r>
            <a:r>
              <a:rPr sz="3200" dirty="0">
                <a:latin typeface="Calibri" panose="020F0502020204030204"/>
                <a:cs typeface="Calibri" panose="020F0502020204030204"/>
              </a:rPr>
              <a:t>a </a:t>
            </a:r>
            <a:r>
              <a:rPr sz="3200" spc="-5" dirty="0">
                <a:latin typeface="Calibri" panose="020F0502020204030204"/>
                <a:cs typeface="Calibri" panose="020F0502020204030204"/>
              </a:rPr>
              <a:t>23</a:t>
            </a:r>
            <a:r>
              <a:rPr sz="3200" dirty="0">
                <a:latin typeface="Calibri" panose="020F0502020204030204"/>
                <a:cs typeface="Calibri" panose="020F0502020204030204"/>
              </a:rPr>
              <a:t> </a:t>
            </a:r>
            <a:r>
              <a:rPr sz="3200" spc="-10" dirty="0">
                <a:latin typeface="Calibri" panose="020F0502020204030204"/>
                <a:cs typeface="Calibri" panose="020F0502020204030204"/>
              </a:rPr>
              <a:t>year</a:t>
            </a:r>
            <a:r>
              <a:rPr sz="3200" spc="-15" dirty="0">
                <a:latin typeface="Calibri" panose="020F0502020204030204"/>
                <a:cs typeface="Calibri" panose="020F0502020204030204"/>
              </a:rPr>
              <a:t> </a:t>
            </a:r>
            <a:r>
              <a:rPr sz="3200" spc="-5" dirty="0">
                <a:latin typeface="Calibri" panose="020F0502020204030204"/>
                <a:cs typeface="Calibri" panose="020F0502020204030204"/>
              </a:rPr>
              <a:t>old</a:t>
            </a:r>
            <a:r>
              <a:rPr sz="3200" spc="-10" dirty="0">
                <a:latin typeface="Calibri" panose="020F0502020204030204"/>
                <a:cs typeface="Calibri" panose="020F0502020204030204"/>
              </a:rPr>
              <a:t> </a:t>
            </a:r>
            <a:r>
              <a:rPr sz="3200" dirty="0">
                <a:latin typeface="Calibri" panose="020F0502020204030204"/>
                <a:cs typeface="Calibri" panose="020F0502020204030204"/>
              </a:rPr>
              <a:t>lady</a:t>
            </a:r>
            <a:endParaRPr sz="3200">
              <a:latin typeface="Calibri" panose="020F0502020204030204"/>
              <a:cs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427988" y="1642872"/>
            <a:ext cx="6400800" cy="421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11300"/>
            <a:ext cx="8258810" cy="4004945"/>
          </a:xfrm>
          <a:prstGeom prst="rect">
            <a:avLst/>
          </a:prstGeom>
        </p:spPr>
        <p:txBody>
          <a:bodyPr vert="horz" wrap="square" lIns="0" tIns="109855" rIns="0" bIns="0" rtlCol="0">
            <a:spAutoFit/>
          </a:bodyPr>
          <a:lstStyle/>
          <a:p>
            <a:pPr marL="12700">
              <a:lnSpc>
                <a:spcPct val="100000"/>
              </a:lnSpc>
              <a:spcBef>
                <a:spcPts val="865"/>
              </a:spcBef>
            </a:pPr>
            <a:r>
              <a:rPr sz="3200" spc="-5" dirty="0">
                <a:latin typeface="Calibri" panose="020F0502020204030204"/>
                <a:cs typeface="Calibri" panose="020F0502020204030204"/>
              </a:rPr>
              <a:t>What</a:t>
            </a:r>
            <a:r>
              <a:rPr sz="3200" spc="-10" dirty="0">
                <a:latin typeface="Calibri" panose="020F0502020204030204"/>
                <a:cs typeface="Calibri" panose="020F0502020204030204"/>
              </a:rPr>
              <a:t> </a:t>
            </a:r>
            <a:r>
              <a:rPr sz="3200" dirty="0">
                <a:latin typeface="Calibri" panose="020F0502020204030204"/>
                <a:cs typeface="Calibri" panose="020F0502020204030204"/>
              </a:rPr>
              <a:t>is</a:t>
            </a:r>
            <a:r>
              <a:rPr sz="3200" spc="-10" dirty="0">
                <a:latin typeface="Calibri" panose="020F0502020204030204"/>
                <a:cs typeface="Calibri" panose="020F0502020204030204"/>
              </a:rPr>
              <a:t> your</a:t>
            </a:r>
            <a:r>
              <a:rPr sz="3200" spc="-15" dirty="0">
                <a:latin typeface="Calibri" panose="020F0502020204030204"/>
                <a:cs typeface="Calibri" panose="020F0502020204030204"/>
              </a:rPr>
              <a:t> </a:t>
            </a:r>
            <a:r>
              <a:rPr sz="3200" spc="-5" dirty="0">
                <a:latin typeface="Calibri" panose="020F0502020204030204"/>
                <a:cs typeface="Calibri" panose="020F0502020204030204"/>
              </a:rPr>
              <a:t>diagnosis?</a:t>
            </a:r>
            <a:endParaRPr sz="3200" spc="-5" dirty="0">
              <a:latin typeface="Calibri" panose="020F0502020204030204"/>
              <a:cs typeface="Calibri" panose="020F0502020204030204"/>
            </a:endParaRPr>
          </a:p>
          <a:p>
            <a:pPr marL="12700">
              <a:lnSpc>
                <a:spcPct val="100000"/>
              </a:lnSpc>
              <a:spcBef>
                <a:spcPts val="865"/>
              </a:spcBef>
            </a:pPr>
            <a:r>
              <a:rPr sz="3200" spc="-5" dirty="0">
                <a:solidFill>
                  <a:srgbClr val="FF0000"/>
                </a:solidFill>
                <a:latin typeface="Calibri" panose="020F0502020204030204"/>
                <a:cs typeface="Calibri" panose="020F0502020204030204"/>
              </a:rPr>
              <a:t>Clear cell carcinoma</a:t>
            </a:r>
            <a:endParaRPr sz="3200" spc="-5" dirty="0">
              <a:solidFill>
                <a:srgbClr val="FF0000"/>
              </a:solidFill>
              <a:latin typeface="Calibri" panose="020F0502020204030204"/>
              <a:cs typeface="Calibri" panose="020F0502020204030204"/>
            </a:endParaRPr>
          </a:p>
          <a:p>
            <a:pPr marL="12700" marR="5080">
              <a:lnSpc>
                <a:spcPts val="4610"/>
              </a:lnSpc>
              <a:spcBef>
                <a:spcPts val="280"/>
              </a:spcBef>
            </a:pPr>
            <a:r>
              <a:rPr sz="3200" spc="-5" dirty="0">
                <a:latin typeface="Calibri" panose="020F0502020204030204"/>
                <a:cs typeface="Calibri" panose="020F0502020204030204"/>
              </a:rPr>
              <a:t>What</a:t>
            </a:r>
            <a:r>
              <a:rPr sz="3200" dirty="0">
                <a:latin typeface="Calibri" panose="020F0502020204030204"/>
                <a:cs typeface="Calibri" panose="020F0502020204030204"/>
              </a:rPr>
              <a:t> is the </a:t>
            </a:r>
            <a:r>
              <a:rPr sz="3200" spc="-15" dirty="0">
                <a:latin typeface="Calibri" panose="020F0502020204030204"/>
                <a:cs typeface="Calibri" panose="020F0502020204030204"/>
              </a:rPr>
              <a:t>precursor</a:t>
            </a:r>
            <a:r>
              <a:rPr sz="3200" spc="-20" dirty="0">
                <a:latin typeface="Calibri" panose="020F0502020204030204"/>
                <a:cs typeface="Calibri" panose="020F0502020204030204"/>
              </a:rPr>
              <a:t> </a:t>
            </a:r>
            <a:r>
              <a:rPr sz="3200" spc="-5" dirty="0">
                <a:latin typeface="Calibri" panose="020F0502020204030204"/>
                <a:cs typeface="Calibri" panose="020F0502020204030204"/>
              </a:rPr>
              <a:t>lesion </a:t>
            </a:r>
            <a:r>
              <a:rPr sz="3200" dirty="0">
                <a:latin typeface="Calibri" panose="020F0502020204030204"/>
                <a:cs typeface="Calibri" panose="020F0502020204030204"/>
              </a:rPr>
              <a:t>of</a:t>
            </a:r>
            <a:r>
              <a:rPr sz="3200" spc="-5" dirty="0">
                <a:latin typeface="Calibri" panose="020F0502020204030204"/>
                <a:cs typeface="Calibri" panose="020F0502020204030204"/>
              </a:rPr>
              <a:t> </a:t>
            </a:r>
            <a:r>
              <a:rPr sz="3200" spc="-10" dirty="0">
                <a:latin typeface="Calibri" panose="020F0502020204030204"/>
                <a:cs typeface="Calibri" panose="020F0502020204030204"/>
              </a:rPr>
              <a:t>this</a:t>
            </a:r>
            <a:r>
              <a:rPr sz="3200" spc="15" dirty="0">
                <a:latin typeface="Calibri" panose="020F0502020204030204"/>
                <a:cs typeface="Calibri" panose="020F0502020204030204"/>
              </a:rPr>
              <a:t> </a:t>
            </a:r>
            <a:r>
              <a:rPr sz="3200" dirty="0">
                <a:latin typeface="Calibri" panose="020F0502020204030204"/>
                <a:cs typeface="Calibri" panose="020F0502020204030204"/>
              </a:rPr>
              <a:t>tumor</a:t>
            </a:r>
            <a:endParaRPr sz="3200" dirty="0">
              <a:latin typeface="Calibri" panose="020F0502020204030204"/>
              <a:cs typeface="Calibri" panose="020F0502020204030204"/>
            </a:endParaRPr>
          </a:p>
          <a:p>
            <a:pPr marL="12700" marR="5080">
              <a:lnSpc>
                <a:spcPts val="4610"/>
              </a:lnSpc>
              <a:spcBef>
                <a:spcPts val="280"/>
              </a:spcBef>
            </a:pPr>
            <a:r>
              <a:rPr sz="3200" dirty="0">
                <a:solidFill>
                  <a:srgbClr val="FF0000"/>
                </a:solidFill>
                <a:latin typeface="Calibri" panose="020F0502020204030204"/>
                <a:cs typeface="Calibri" panose="020F0502020204030204"/>
              </a:rPr>
              <a:t>Vaginal adenosis </a:t>
            </a:r>
            <a:r>
              <a:rPr sz="3200" spc="5" dirty="0">
                <a:latin typeface="Calibri" panose="020F0502020204030204"/>
                <a:cs typeface="Calibri" panose="020F0502020204030204"/>
              </a:rPr>
              <a:t> </a:t>
            </a:r>
            <a:endParaRPr sz="3200" spc="5" dirty="0">
              <a:latin typeface="Calibri" panose="020F0502020204030204"/>
              <a:cs typeface="Calibri" panose="020F0502020204030204"/>
            </a:endParaRPr>
          </a:p>
          <a:p>
            <a:pPr marL="12700" marR="5080">
              <a:lnSpc>
                <a:spcPts val="4610"/>
              </a:lnSpc>
              <a:spcBef>
                <a:spcPts val="280"/>
              </a:spcBef>
            </a:pPr>
            <a:r>
              <a:rPr sz="3200" spc="-5" dirty="0">
                <a:latin typeface="Calibri" panose="020F0502020204030204"/>
                <a:cs typeface="Calibri" panose="020F0502020204030204"/>
              </a:rPr>
              <a:t>What </a:t>
            </a:r>
            <a:r>
              <a:rPr sz="3200" dirty="0">
                <a:latin typeface="Calibri" panose="020F0502020204030204"/>
                <a:cs typeface="Calibri" panose="020F0502020204030204"/>
              </a:rPr>
              <a:t>is the </a:t>
            </a:r>
            <a:r>
              <a:rPr sz="3200" spc="-5" dirty="0">
                <a:latin typeface="Calibri" panose="020F0502020204030204"/>
                <a:cs typeface="Calibri" panose="020F0502020204030204"/>
              </a:rPr>
              <a:t>drug highly</a:t>
            </a:r>
            <a:r>
              <a:rPr sz="3200" spc="20" dirty="0">
                <a:latin typeface="Calibri" panose="020F0502020204030204"/>
                <a:cs typeface="Calibri" panose="020F0502020204030204"/>
              </a:rPr>
              <a:t> </a:t>
            </a:r>
            <a:r>
              <a:rPr sz="3200" spc="-10" dirty="0">
                <a:latin typeface="Calibri" panose="020F0502020204030204"/>
                <a:cs typeface="Calibri" panose="020F0502020204030204"/>
              </a:rPr>
              <a:t>associated</a:t>
            </a:r>
            <a:r>
              <a:rPr sz="3200" dirty="0">
                <a:latin typeface="Calibri" panose="020F0502020204030204"/>
                <a:cs typeface="Calibri" panose="020F0502020204030204"/>
              </a:rPr>
              <a:t> </a:t>
            </a:r>
            <a:r>
              <a:rPr sz="3200" spc="-5" dirty="0">
                <a:latin typeface="Calibri" panose="020F0502020204030204"/>
                <a:cs typeface="Calibri" panose="020F0502020204030204"/>
              </a:rPr>
              <a:t>with</a:t>
            </a:r>
            <a:r>
              <a:rPr sz="3200" spc="10" dirty="0">
                <a:latin typeface="Calibri" panose="020F0502020204030204"/>
                <a:cs typeface="Calibri" panose="020F0502020204030204"/>
              </a:rPr>
              <a:t> </a:t>
            </a:r>
            <a:r>
              <a:rPr sz="3200" spc="-5" dirty="0">
                <a:latin typeface="Calibri" panose="020F0502020204030204"/>
                <a:cs typeface="Calibri" panose="020F0502020204030204"/>
              </a:rPr>
              <a:t>this</a:t>
            </a:r>
            <a:endParaRPr sz="3200">
              <a:latin typeface="Calibri" panose="020F0502020204030204"/>
              <a:cs typeface="Calibri" panose="020F0502020204030204"/>
            </a:endParaRPr>
          </a:p>
          <a:p>
            <a:pPr marL="355600">
              <a:lnSpc>
                <a:spcPts val="3580"/>
              </a:lnSpc>
            </a:pPr>
            <a:r>
              <a:rPr sz="3200" dirty="0">
                <a:latin typeface="Calibri" panose="020F0502020204030204"/>
                <a:cs typeface="Calibri" panose="020F0502020204030204"/>
              </a:rPr>
              <a:t>lesion?</a:t>
            </a:r>
            <a:endParaRPr sz="3200" dirty="0">
              <a:latin typeface="Calibri" panose="020F0502020204030204"/>
              <a:cs typeface="Calibri" panose="020F0502020204030204"/>
            </a:endParaRPr>
          </a:p>
          <a:p>
            <a:pPr marL="355600">
              <a:lnSpc>
                <a:spcPts val="3580"/>
              </a:lnSpc>
            </a:pPr>
            <a:r>
              <a:rPr lang="en-US" sz="3200" dirty="0">
                <a:solidFill>
                  <a:srgbClr val="FF0000"/>
                </a:solidFill>
                <a:latin typeface="Calibri" panose="020F0502020204030204"/>
                <a:cs typeface="Calibri" panose="020F0502020204030204"/>
              </a:rPr>
              <a:t>DES</a:t>
            </a:r>
            <a:endParaRPr lang="en-US" sz="3200" dirty="0">
              <a:solidFill>
                <a:srgbClr val="FF0000"/>
              </a:solidFill>
              <a:latin typeface="Calibri" panose="020F0502020204030204"/>
              <a:cs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990600"/>
            <a:ext cx="6605270" cy="998220"/>
          </a:xfrm>
          <a:prstGeom prst="rect">
            <a:avLst/>
          </a:prstGeom>
        </p:spPr>
        <p:txBody>
          <a:bodyPr vert="horz" wrap="square" lIns="0" tIns="13335" rIns="0" bIns="0" rtlCol="0">
            <a:spAutoFit/>
          </a:bodyPr>
          <a:lstStyle/>
          <a:p>
            <a:pPr marL="12700">
              <a:lnSpc>
                <a:spcPct val="100000"/>
              </a:lnSpc>
              <a:spcBef>
                <a:spcPts val="105"/>
              </a:spcBef>
            </a:pPr>
            <a:r>
              <a:rPr sz="3200" spc="-5" dirty="0"/>
              <a:t>Tissue</a:t>
            </a:r>
            <a:r>
              <a:rPr sz="3200" spc="-15" dirty="0"/>
              <a:t> from</a:t>
            </a:r>
            <a:r>
              <a:rPr sz="3200" spc="-10" dirty="0"/>
              <a:t> </a:t>
            </a:r>
            <a:r>
              <a:rPr sz="3200" dirty="0"/>
              <a:t>the</a:t>
            </a:r>
            <a:r>
              <a:rPr sz="3200" spc="-15" dirty="0"/>
              <a:t> </a:t>
            </a:r>
            <a:r>
              <a:rPr sz="3200" spc="-5" dirty="0"/>
              <a:t>uterus…..Spot</a:t>
            </a:r>
            <a:r>
              <a:rPr sz="3200" spc="20" dirty="0"/>
              <a:t> </a:t>
            </a:r>
            <a:r>
              <a:rPr sz="3200" spc="-5" dirty="0"/>
              <a:t>diagnosis</a:t>
            </a:r>
            <a:br>
              <a:rPr sz="3200" spc="-5" dirty="0"/>
            </a:br>
            <a:r>
              <a:rPr sz="3200" spc="-5" dirty="0">
                <a:solidFill>
                  <a:srgbClr val="FF0000"/>
                </a:solidFill>
              </a:rPr>
              <a:t>Adenomyosis</a:t>
            </a:r>
            <a:endParaRPr sz="3200" spc="-5" dirty="0">
              <a:solidFill>
                <a:srgbClr val="FF0000"/>
              </a:solidFill>
            </a:endParaRPr>
          </a:p>
        </p:txBody>
      </p:sp>
      <p:pic>
        <p:nvPicPr>
          <p:cNvPr id="3" name="object 3"/>
          <p:cNvPicPr/>
          <p:nvPr/>
        </p:nvPicPr>
        <p:blipFill>
          <a:blip r:embed="rId1" cstate="print"/>
          <a:stretch>
            <a:fillRect/>
          </a:stretch>
        </p:blipFill>
        <p:spPr>
          <a:xfrm>
            <a:off x="1642872" y="2429255"/>
            <a:ext cx="5143500" cy="33680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8514080" cy="2670810"/>
          </a:xfrm>
          <a:prstGeom prst="rect">
            <a:avLst/>
          </a:prstGeom>
        </p:spPr>
        <p:txBody>
          <a:bodyPr vert="horz" wrap="square" lIns="0" tIns="109855" rIns="0" bIns="0" rtlCol="0">
            <a:spAutoFit/>
          </a:bodyPr>
          <a:lstStyle/>
          <a:p>
            <a:pPr marL="12700" algn="l">
              <a:lnSpc>
                <a:spcPct val="100000"/>
              </a:lnSpc>
              <a:spcBef>
                <a:spcPts val="865"/>
              </a:spcBef>
            </a:pPr>
            <a:r>
              <a:rPr sz="3200" spc="-5" dirty="0"/>
              <a:t>What</a:t>
            </a:r>
            <a:r>
              <a:rPr sz="3200" spc="-10" dirty="0"/>
              <a:t> </a:t>
            </a:r>
            <a:r>
              <a:rPr sz="3200" dirty="0"/>
              <a:t>is</a:t>
            </a:r>
            <a:r>
              <a:rPr sz="3200" spc="-5" dirty="0"/>
              <a:t> </a:t>
            </a:r>
            <a:r>
              <a:rPr sz="3200" dirty="0"/>
              <a:t>abnormal in</a:t>
            </a:r>
            <a:r>
              <a:rPr sz="3200" spc="5" dirty="0"/>
              <a:t> </a:t>
            </a:r>
            <a:r>
              <a:rPr sz="3200" spc="-5" dirty="0"/>
              <a:t>this</a:t>
            </a:r>
            <a:r>
              <a:rPr sz="3200" dirty="0"/>
              <a:t> </a:t>
            </a:r>
            <a:r>
              <a:rPr sz="3200" spc="-10" dirty="0"/>
              <a:t>picture?</a:t>
            </a:r>
            <a:r>
              <a:rPr sz="3200" spc="-10" dirty="0">
                <a:solidFill>
                  <a:srgbClr val="FF0000"/>
                </a:solidFill>
              </a:rPr>
              <a:t>Endometrial polyp</a:t>
            </a:r>
            <a:endParaRPr sz="3200" spc="-10" dirty="0"/>
          </a:p>
          <a:p>
            <a:pPr marL="12700">
              <a:lnSpc>
                <a:spcPct val="100000"/>
              </a:lnSpc>
              <a:spcBef>
                <a:spcPts val="770"/>
              </a:spcBef>
            </a:pPr>
            <a:r>
              <a:rPr sz="3200" spc="-5" dirty="0"/>
              <a:t>Discuss</a:t>
            </a:r>
            <a:r>
              <a:rPr sz="3200" spc="10" dirty="0"/>
              <a:t> </a:t>
            </a:r>
            <a:r>
              <a:rPr sz="3200" dirty="0"/>
              <a:t>the</a:t>
            </a:r>
            <a:r>
              <a:rPr sz="3200" spc="5" dirty="0"/>
              <a:t> </a:t>
            </a:r>
            <a:r>
              <a:rPr sz="3200" spc="-5" dirty="0"/>
              <a:t>risk</a:t>
            </a:r>
            <a:r>
              <a:rPr sz="3200" spc="10" dirty="0"/>
              <a:t> </a:t>
            </a:r>
            <a:r>
              <a:rPr sz="3200" spc="-5" dirty="0"/>
              <a:t>of</a:t>
            </a:r>
            <a:r>
              <a:rPr sz="3200" dirty="0"/>
              <a:t> </a:t>
            </a:r>
            <a:r>
              <a:rPr sz="3200" spc="-5" dirty="0"/>
              <a:t>malignant</a:t>
            </a:r>
            <a:r>
              <a:rPr sz="3200" spc="30" dirty="0"/>
              <a:t> </a:t>
            </a:r>
            <a:r>
              <a:rPr sz="3200" spc="-20" dirty="0"/>
              <a:t>transformation</a:t>
            </a:r>
            <a:br>
              <a:rPr sz="3200" spc="-20" dirty="0"/>
            </a:br>
            <a:r>
              <a:rPr sz="3200" spc="-20" dirty="0">
                <a:solidFill>
                  <a:srgbClr val="FF0000"/>
                </a:solidFill>
              </a:rPr>
              <a:t>Not pre malignant </a:t>
            </a:r>
            <a:br>
              <a:rPr sz="3200" spc="-20" dirty="0">
                <a:solidFill>
                  <a:srgbClr val="FF0000"/>
                </a:solidFill>
              </a:rPr>
            </a:br>
            <a:r>
              <a:rPr sz="3200" spc="-20" dirty="0">
                <a:solidFill>
                  <a:srgbClr val="FF0000"/>
                </a:solidFill>
              </a:rPr>
              <a:t>only in some exceptional rare cases</a:t>
            </a:r>
            <a:r>
              <a:rPr lang="en-US" sz="3200" spc="-20" dirty="0">
                <a:solidFill>
                  <a:srgbClr val="FF0000"/>
                </a:solidFill>
              </a:rPr>
              <a:t> can be pre malignant</a:t>
            </a:r>
            <a:endParaRPr lang="en-US" sz="3200" spc="-20" dirty="0">
              <a:solidFill>
                <a:srgbClr val="FF0000"/>
              </a:solidFill>
            </a:endParaRPr>
          </a:p>
        </p:txBody>
      </p:sp>
      <p:pic>
        <p:nvPicPr>
          <p:cNvPr id="3" name="object 3"/>
          <p:cNvPicPr/>
          <p:nvPr/>
        </p:nvPicPr>
        <p:blipFill>
          <a:blip r:embed="rId1" cstate="print"/>
          <a:stretch>
            <a:fillRect/>
          </a:stretch>
        </p:blipFill>
        <p:spPr>
          <a:xfrm>
            <a:off x="1260347" y="2924555"/>
            <a:ext cx="5571744" cy="36515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946"/>
            <a:ext cx="7193280" cy="1004569"/>
          </a:xfrm>
          <a:prstGeom prst="rect">
            <a:avLst/>
          </a:prstGeom>
        </p:spPr>
        <p:txBody>
          <a:bodyPr vert="horz" wrap="square" lIns="0" tIns="10160" rIns="0" bIns="0" rtlCol="0">
            <a:spAutoFit/>
          </a:bodyPr>
          <a:lstStyle/>
          <a:p>
            <a:pPr marL="355600" marR="5080" indent="-342900">
              <a:lnSpc>
                <a:spcPct val="101000"/>
              </a:lnSpc>
              <a:spcBef>
                <a:spcPts val="80"/>
              </a:spcBef>
              <a:buFont typeface="Arial MT"/>
              <a:buChar char="•"/>
              <a:tabLst>
                <a:tab pos="354965" algn="l"/>
                <a:tab pos="355600" algn="l"/>
              </a:tabLst>
            </a:pPr>
            <a:r>
              <a:rPr sz="3200" spc="-5" dirty="0">
                <a:latin typeface="Calibri" panose="020F0502020204030204"/>
                <a:cs typeface="Calibri" panose="020F0502020204030204"/>
              </a:rPr>
              <a:t>This</a:t>
            </a:r>
            <a:r>
              <a:rPr sz="3200" spc="5" dirty="0">
                <a:latin typeface="Calibri" panose="020F0502020204030204"/>
                <a:cs typeface="Calibri" panose="020F0502020204030204"/>
              </a:rPr>
              <a:t> </a:t>
            </a:r>
            <a:r>
              <a:rPr sz="3200" spc="-5" dirty="0">
                <a:latin typeface="Calibri" panose="020F0502020204030204"/>
                <a:cs typeface="Calibri" panose="020F0502020204030204"/>
              </a:rPr>
              <a:t>section</a:t>
            </a:r>
            <a:r>
              <a:rPr sz="3200" spc="5" dirty="0">
                <a:latin typeface="Calibri" panose="020F0502020204030204"/>
                <a:cs typeface="Calibri" panose="020F0502020204030204"/>
              </a:rPr>
              <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spc="-30" dirty="0">
                <a:latin typeface="Calibri" panose="020F0502020204030204"/>
                <a:cs typeface="Calibri" panose="020F0502020204030204"/>
              </a:rPr>
              <a:t>taken</a:t>
            </a:r>
            <a:r>
              <a:rPr sz="3200" spc="5" dirty="0">
                <a:latin typeface="Calibri" panose="020F0502020204030204"/>
                <a:cs typeface="Calibri" panose="020F0502020204030204"/>
              </a:rPr>
              <a:t> </a:t>
            </a:r>
            <a:r>
              <a:rPr sz="3200" spc="-15" dirty="0">
                <a:latin typeface="Calibri" panose="020F0502020204030204"/>
                <a:cs typeface="Calibri" panose="020F0502020204030204"/>
              </a:rPr>
              <a:t>from</a:t>
            </a:r>
            <a:r>
              <a:rPr sz="3200" spc="-10" dirty="0">
                <a:latin typeface="Calibri" panose="020F0502020204030204"/>
                <a:cs typeface="Calibri" panose="020F0502020204030204"/>
              </a:rPr>
              <a:t> </a:t>
            </a:r>
            <a:r>
              <a:rPr sz="3200" dirty="0">
                <a:latin typeface="Calibri" panose="020F0502020204030204"/>
                <a:cs typeface="Calibri" panose="020F0502020204030204"/>
              </a:rPr>
              <a:t>an</a:t>
            </a:r>
            <a:r>
              <a:rPr sz="3200" spc="5" dirty="0">
                <a:latin typeface="Calibri" panose="020F0502020204030204"/>
                <a:cs typeface="Calibri" panose="020F0502020204030204"/>
              </a:rPr>
              <a:t> </a:t>
            </a:r>
            <a:r>
              <a:rPr sz="3200" dirty="0">
                <a:latin typeface="Calibri" panose="020F0502020204030204"/>
                <a:cs typeface="Calibri" panose="020F0502020204030204"/>
              </a:rPr>
              <a:t>endometrial </a:t>
            </a:r>
            <a:r>
              <a:rPr sz="3200" spc="-710" dirty="0">
                <a:latin typeface="Calibri" panose="020F0502020204030204"/>
                <a:cs typeface="Calibri" panose="020F0502020204030204"/>
              </a:rPr>
              <a:t> </a:t>
            </a:r>
            <a:r>
              <a:rPr sz="3200" dirty="0">
                <a:latin typeface="Calibri" panose="020F0502020204030204"/>
                <a:cs typeface="Calibri" panose="020F0502020204030204"/>
              </a:rPr>
              <a:t>tumor</a:t>
            </a:r>
            <a:endParaRPr sz="32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1357883" y="2714243"/>
            <a:ext cx="5762244" cy="37871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609320"/>
            <a:ext cx="7103745" cy="5146675"/>
          </a:xfrm>
          <a:prstGeom prst="rect">
            <a:avLst/>
          </a:prstGeom>
        </p:spPr>
        <p:txBody>
          <a:bodyPr vert="horz" wrap="square" lIns="0" tIns="109855" rIns="0" bIns="0" rtlCol="0">
            <a:spAutoFit/>
          </a:bodyPr>
          <a:lstStyle/>
          <a:p>
            <a:pPr marL="12700">
              <a:lnSpc>
                <a:spcPct val="100000"/>
              </a:lnSpc>
              <a:spcBef>
                <a:spcPts val="865"/>
              </a:spcBef>
            </a:pPr>
            <a:r>
              <a:rPr sz="3200" spc="-5" dirty="0"/>
              <a:t>What</a:t>
            </a:r>
            <a:r>
              <a:rPr sz="3200" spc="-10" dirty="0"/>
              <a:t> </a:t>
            </a:r>
            <a:r>
              <a:rPr sz="3200" dirty="0"/>
              <a:t>is</a:t>
            </a:r>
            <a:r>
              <a:rPr sz="3200" spc="-10" dirty="0"/>
              <a:t> your</a:t>
            </a:r>
            <a:r>
              <a:rPr sz="3200" spc="-15" dirty="0"/>
              <a:t> </a:t>
            </a:r>
            <a:r>
              <a:rPr sz="3200" spc="-5" dirty="0"/>
              <a:t>diagnosis?</a:t>
            </a:r>
            <a:br>
              <a:rPr sz="3200" spc="-5" dirty="0"/>
            </a:br>
            <a:r>
              <a:rPr lang="en-US" sz="3200">
                <a:solidFill>
                  <a:srgbClr val="FF0000"/>
                </a:solidFill>
                <a:sym typeface="+mn-ea"/>
              </a:rPr>
              <a:t>Endometriod endometrial carcinoma</a:t>
            </a:r>
            <a:br>
              <a:rPr lang="en-US" sz="3200">
                <a:solidFill>
                  <a:srgbClr val="FF0000"/>
                </a:solidFill>
              </a:rPr>
            </a:br>
            <a:endParaRPr sz="3200"/>
          </a:p>
          <a:p>
            <a:pPr marL="12700" marR="5080">
              <a:lnSpc>
                <a:spcPts val="4610"/>
              </a:lnSpc>
              <a:spcBef>
                <a:spcPts val="100"/>
              </a:spcBef>
            </a:pPr>
            <a:r>
              <a:rPr sz="3200" spc="-5" dirty="0"/>
              <a:t>What</a:t>
            </a:r>
            <a:r>
              <a:rPr sz="3200" dirty="0"/>
              <a:t> is the </a:t>
            </a:r>
            <a:r>
              <a:rPr sz="3200" spc="-15" dirty="0"/>
              <a:t>precursor</a:t>
            </a:r>
            <a:r>
              <a:rPr sz="3200" spc="-20" dirty="0"/>
              <a:t> </a:t>
            </a:r>
            <a:r>
              <a:rPr sz="3200" spc="-5" dirty="0"/>
              <a:t>lesion </a:t>
            </a:r>
            <a:r>
              <a:rPr sz="3200" dirty="0"/>
              <a:t>of</a:t>
            </a:r>
            <a:r>
              <a:rPr sz="3200" spc="-5" dirty="0"/>
              <a:t> </a:t>
            </a:r>
            <a:r>
              <a:rPr sz="3200" spc="-10" dirty="0"/>
              <a:t>this</a:t>
            </a:r>
            <a:r>
              <a:rPr sz="3200" spc="15" dirty="0"/>
              <a:t> </a:t>
            </a:r>
            <a:r>
              <a:rPr sz="3200" dirty="0"/>
              <a:t>tumor?</a:t>
            </a:r>
            <a:br>
              <a:rPr sz="3200" dirty="0"/>
            </a:br>
            <a:r>
              <a:rPr sz="3200" dirty="0">
                <a:solidFill>
                  <a:srgbClr val="FF0000"/>
                </a:solidFill>
              </a:rPr>
              <a:t>Complex atypia in background of </a:t>
            </a:r>
            <a:r>
              <a:rPr sz="3200" b="1" dirty="0">
                <a:solidFill>
                  <a:srgbClr val="FF0000"/>
                </a:solidFill>
              </a:rPr>
              <a:t>hyperplasia</a:t>
            </a:r>
            <a:br>
              <a:rPr sz="3200" dirty="0"/>
            </a:br>
            <a:br>
              <a:rPr sz="3200" dirty="0"/>
            </a:br>
            <a:r>
              <a:rPr sz="3200" dirty="0"/>
              <a:t> </a:t>
            </a:r>
            <a:r>
              <a:rPr sz="3200" spc="-710" dirty="0"/>
              <a:t> </a:t>
            </a:r>
            <a:r>
              <a:rPr sz="3200" spc="-5" dirty="0"/>
              <a:t>What </a:t>
            </a:r>
            <a:r>
              <a:rPr sz="3200" dirty="0"/>
              <a:t>is the </a:t>
            </a:r>
            <a:r>
              <a:rPr sz="3200" spc="-15" dirty="0"/>
              <a:t>grade</a:t>
            </a:r>
            <a:r>
              <a:rPr sz="3200" dirty="0"/>
              <a:t> </a:t>
            </a:r>
            <a:r>
              <a:rPr sz="3200" spc="-5" dirty="0"/>
              <a:t>of</a:t>
            </a:r>
            <a:r>
              <a:rPr sz="3200" spc="-15" dirty="0"/>
              <a:t> </a:t>
            </a:r>
            <a:r>
              <a:rPr sz="3200" spc="-5" dirty="0"/>
              <a:t>this</a:t>
            </a:r>
            <a:r>
              <a:rPr sz="3200" spc="5" dirty="0"/>
              <a:t> </a:t>
            </a:r>
            <a:r>
              <a:rPr sz="3200" spc="-5" dirty="0"/>
              <a:t>lesion?</a:t>
            </a:r>
            <a:br>
              <a:rPr sz="3200" spc="-5" dirty="0"/>
            </a:br>
            <a:r>
              <a:rPr sz="3200" spc="-5" dirty="0">
                <a:solidFill>
                  <a:srgbClr val="FF0000"/>
                </a:solidFill>
              </a:rPr>
              <a:t>FIGO grade : grade 3 ( &gt;50% sol</a:t>
            </a:r>
            <a:r>
              <a:rPr lang="en-US" sz="3200" spc="-5" dirty="0">
                <a:solidFill>
                  <a:srgbClr val="FF0000"/>
                </a:solidFill>
              </a:rPr>
              <a:t>i</a:t>
            </a:r>
            <a:r>
              <a:rPr sz="3200" spc="-5" dirty="0">
                <a:solidFill>
                  <a:srgbClr val="FF0000"/>
                </a:solidFill>
              </a:rPr>
              <a:t>d growth</a:t>
            </a:r>
            <a:r>
              <a:rPr lang="en-US" sz="3200" spc="-5" dirty="0">
                <a:solidFill>
                  <a:srgbClr val="FF0000"/>
                </a:solidFill>
              </a:rPr>
              <a:t>)</a:t>
            </a:r>
            <a:endParaRPr lang="en-US" sz="3200" spc="-5"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 y="228726"/>
            <a:ext cx="7506334" cy="1492250"/>
          </a:xfrm>
          <a:prstGeom prst="rect">
            <a:avLst/>
          </a:prstGeom>
        </p:spPr>
        <p:txBody>
          <a:bodyPr vert="horz" wrap="square" lIns="0" tIns="11430" rIns="0" bIns="0" rtlCol="0">
            <a:spAutoFit/>
          </a:bodyPr>
          <a:lstStyle/>
          <a:p>
            <a:pPr marL="355600" marR="5080" indent="-342900">
              <a:lnSpc>
                <a:spcPct val="100000"/>
              </a:lnSpc>
              <a:spcBef>
                <a:spcPts val="90"/>
              </a:spcBef>
              <a:buFont typeface="Arial MT"/>
              <a:buChar char="•"/>
              <a:tabLst>
                <a:tab pos="354965" algn="l"/>
                <a:tab pos="355600" algn="l"/>
              </a:tabLst>
            </a:pPr>
            <a:r>
              <a:rPr sz="3200" spc="-5" dirty="0">
                <a:latin typeface="Calibri" panose="020F0502020204030204"/>
                <a:cs typeface="Calibri" panose="020F0502020204030204"/>
              </a:rPr>
              <a:t>What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dirty="0">
                <a:latin typeface="Calibri" panose="020F0502020204030204"/>
                <a:cs typeface="Calibri" panose="020F0502020204030204"/>
              </a:rPr>
              <a:t>the </a:t>
            </a:r>
            <a:r>
              <a:rPr sz="3200" spc="-5" dirty="0">
                <a:latin typeface="Calibri" panose="020F0502020204030204"/>
                <a:cs typeface="Calibri" panose="020F0502020204030204"/>
              </a:rPr>
              <a:t>corresponding</a:t>
            </a:r>
            <a:r>
              <a:rPr sz="3200" spc="5" dirty="0">
                <a:latin typeface="Calibri" panose="020F0502020204030204"/>
                <a:cs typeface="Calibri" panose="020F0502020204030204"/>
              </a:rPr>
              <a:t> </a:t>
            </a:r>
            <a:r>
              <a:rPr sz="3200" spc="-10" dirty="0">
                <a:latin typeface="Calibri" panose="020F0502020204030204"/>
                <a:cs typeface="Calibri" panose="020F0502020204030204"/>
              </a:rPr>
              <a:t>histology</a:t>
            </a:r>
            <a:r>
              <a:rPr sz="3200" spc="20" dirty="0">
                <a:latin typeface="Calibri" panose="020F0502020204030204"/>
                <a:cs typeface="Calibri" panose="020F0502020204030204"/>
              </a:rPr>
              <a:t> </a:t>
            </a:r>
            <a:r>
              <a:rPr sz="3200" spc="-30" dirty="0">
                <a:latin typeface="Calibri" panose="020F0502020204030204"/>
                <a:cs typeface="Calibri" panose="020F0502020204030204"/>
              </a:rPr>
              <a:t>for </a:t>
            </a:r>
            <a:r>
              <a:rPr sz="3200" spc="-25" dirty="0">
                <a:latin typeface="Calibri" panose="020F0502020204030204"/>
                <a:cs typeface="Calibri" panose="020F0502020204030204"/>
              </a:rPr>
              <a:t> </a:t>
            </a:r>
            <a:r>
              <a:rPr sz="3200" spc="-5" dirty="0">
                <a:latin typeface="Calibri" panose="020F0502020204030204"/>
                <a:cs typeface="Calibri" panose="020F0502020204030204"/>
              </a:rPr>
              <a:t>sections</a:t>
            </a:r>
            <a:r>
              <a:rPr sz="3200" dirty="0">
                <a:latin typeface="Calibri" panose="020F0502020204030204"/>
                <a:cs typeface="Calibri" panose="020F0502020204030204"/>
              </a:rPr>
              <a:t> </a:t>
            </a:r>
            <a:r>
              <a:rPr sz="3200" spc="-30" dirty="0">
                <a:latin typeface="Calibri" panose="020F0502020204030204"/>
                <a:cs typeface="Calibri" panose="020F0502020204030204"/>
              </a:rPr>
              <a:t>taken</a:t>
            </a:r>
            <a:r>
              <a:rPr sz="3200" spc="5" dirty="0">
                <a:latin typeface="Calibri" panose="020F0502020204030204"/>
                <a:cs typeface="Calibri" panose="020F0502020204030204"/>
              </a:rPr>
              <a:t> </a:t>
            </a:r>
            <a:r>
              <a:rPr sz="3200" spc="-15" dirty="0">
                <a:latin typeface="Calibri" panose="020F0502020204030204"/>
                <a:cs typeface="Calibri" panose="020F0502020204030204"/>
              </a:rPr>
              <a:t>from</a:t>
            </a:r>
            <a:r>
              <a:rPr sz="3200" spc="-10" dirty="0">
                <a:latin typeface="Calibri" panose="020F0502020204030204"/>
                <a:cs typeface="Calibri" panose="020F0502020204030204"/>
              </a:rPr>
              <a:t> </a:t>
            </a:r>
            <a:r>
              <a:rPr sz="3200" dirty="0">
                <a:latin typeface="Calibri" panose="020F0502020204030204"/>
                <a:cs typeface="Calibri" panose="020F0502020204030204"/>
              </a:rPr>
              <a:t>the</a:t>
            </a:r>
            <a:r>
              <a:rPr sz="3200" spc="5" dirty="0">
                <a:latin typeface="Calibri" panose="020F0502020204030204"/>
                <a:cs typeface="Calibri" panose="020F0502020204030204"/>
              </a:rPr>
              <a:t> </a:t>
            </a:r>
            <a:r>
              <a:rPr sz="3200" spc="-10" dirty="0">
                <a:latin typeface="Calibri" panose="020F0502020204030204"/>
                <a:cs typeface="Calibri" panose="020F0502020204030204"/>
              </a:rPr>
              <a:t>tumors</a:t>
            </a:r>
            <a:r>
              <a:rPr sz="3200" spc="10" dirty="0">
                <a:latin typeface="Calibri" panose="020F0502020204030204"/>
                <a:cs typeface="Calibri" panose="020F0502020204030204"/>
              </a:rPr>
              <a:t> </a:t>
            </a:r>
            <a:r>
              <a:rPr sz="3200" spc="-5" dirty="0">
                <a:latin typeface="Calibri" panose="020F0502020204030204"/>
                <a:cs typeface="Calibri" panose="020F0502020204030204"/>
              </a:rPr>
              <a:t>seen </a:t>
            </a:r>
            <a:r>
              <a:rPr sz="3200" dirty="0">
                <a:latin typeface="Calibri" panose="020F0502020204030204"/>
                <a:cs typeface="Calibri" panose="020F0502020204030204"/>
              </a:rPr>
              <a:t>in</a:t>
            </a:r>
            <a:r>
              <a:rPr sz="3200" spc="5" dirty="0">
                <a:latin typeface="Calibri" panose="020F0502020204030204"/>
                <a:cs typeface="Calibri" panose="020F0502020204030204"/>
              </a:rPr>
              <a:t> </a:t>
            </a:r>
            <a:r>
              <a:rPr sz="3200" dirty="0">
                <a:latin typeface="Calibri" panose="020F0502020204030204"/>
                <a:cs typeface="Calibri" panose="020F0502020204030204"/>
              </a:rPr>
              <a:t>this </a:t>
            </a:r>
            <a:r>
              <a:rPr sz="3200" spc="-705" dirty="0">
                <a:latin typeface="Calibri" panose="020F0502020204030204"/>
                <a:cs typeface="Calibri" panose="020F0502020204030204"/>
              </a:rPr>
              <a:t> </a:t>
            </a:r>
            <a:r>
              <a:rPr sz="3200" spc="-10" dirty="0">
                <a:latin typeface="Calibri" panose="020F0502020204030204"/>
                <a:cs typeface="Calibri" panose="020F0502020204030204"/>
              </a:rPr>
              <a:t>photo</a:t>
            </a:r>
            <a:endParaRPr sz="32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2286000" y="2857500"/>
            <a:ext cx="5786628" cy="3790188"/>
          </a:xfrm>
          <a:prstGeom prst="rect">
            <a:avLst/>
          </a:prstGeom>
        </p:spPr>
      </p:pic>
      <p:sp>
        <p:nvSpPr>
          <p:cNvPr id="4" name="Text Box 3"/>
          <p:cNvSpPr txBox="1"/>
          <p:nvPr/>
        </p:nvSpPr>
        <p:spPr>
          <a:xfrm>
            <a:off x="1676400" y="1447800"/>
            <a:ext cx="4087495" cy="1198880"/>
          </a:xfrm>
          <a:prstGeom prst="rect">
            <a:avLst/>
          </a:prstGeom>
          <a:noFill/>
        </p:spPr>
        <p:txBody>
          <a:bodyPr wrap="square" rtlCol="0">
            <a:spAutoFit/>
          </a:bodyPr>
          <a:p>
            <a:r>
              <a:rPr lang="en-US" b="1">
                <a:solidFill>
                  <a:srgbClr val="FF0000"/>
                </a:solidFill>
              </a:rPr>
              <a:t>Leiomyoma</a:t>
            </a:r>
            <a:endParaRPr lang="en-US" b="1">
              <a:solidFill>
                <a:srgbClr val="FF0000"/>
              </a:solidFill>
            </a:endParaRPr>
          </a:p>
          <a:p>
            <a:r>
              <a:rPr lang="en-US" b="1">
                <a:solidFill>
                  <a:srgbClr val="FF0000"/>
                </a:solidFill>
              </a:rPr>
              <a:t>Subserosal</a:t>
            </a:r>
            <a:endParaRPr lang="en-US" b="1">
              <a:solidFill>
                <a:srgbClr val="FF0000"/>
              </a:solidFill>
            </a:endParaRPr>
          </a:p>
          <a:p>
            <a:r>
              <a:rPr lang="en-US" b="1">
                <a:solidFill>
                  <a:srgbClr val="FF0000"/>
                </a:solidFill>
              </a:rPr>
              <a:t>Submucosal</a:t>
            </a:r>
            <a:endParaRPr lang="en-US" b="1">
              <a:solidFill>
                <a:srgbClr val="FF0000"/>
              </a:solidFill>
            </a:endParaRPr>
          </a:p>
          <a:p>
            <a:r>
              <a:rPr lang="en-US" b="1">
                <a:solidFill>
                  <a:srgbClr val="FF0000"/>
                </a:solidFill>
              </a:rPr>
              <a:t>Intramural</a:t>
            </a:r>
            <a:endParaRPr lang="en-US"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255" y="1642872"/>
            <a:ext cx="8846820" cy="4572000"/>
            <a:chOff x="143255" y="1642872"/>
            <a:chExt cx="8846820" cy="4572000"/>
          </a:xfrm>
        </p:grpSpPr>
        <p:pic>
          <p:nvPicPr>
            <p:cNvPr id="3" name="object 3"/>
            <p:cNvPicPr/>
            <p:nvPr/>
          </p:nvPicPr>
          <p:blipFill>
            <a:blip r:embed="rId1" cstate="print"/>
            <a:stretch>
              <a:fillRect/>
            </a:stretch>
          </p:blipFill>
          <p:spPr>
            <a:xfrm>
              <a:off x="143255" y="1642872"/>
              <a:ext cx="4285488" cy="4572000"/>
            </a:xfrm>
            <a:prstGeom prst="rect">
              <a:avLst/>
            </a:prstGeom>
          </p:spPr>
        </p:pic>
        <p:pic>
          <p:nvPicPr>
            <p:cNvPr id="4" name="object 4"/>
            <p:cNvPicPr/>
            <p:nvPr/>
          </p:nvPicPr>
          <p:blipFill>
            <a:blip r:embed="rId2" cstate="print"/>
            <a:stretch>
              <a:fillRect/>
            </a:stretch>
          </p:blipFill>
          <p:spPr>
            <a:xfrm>
              <a:off x="4357115" y="1642872"/>
              <a:ext cx="4632960" cy="4572000"/>
            </a:xfrm>
            <a:prstGeom prst="rect">
              <a:avLst/>
            </a:prstGeom>
          </p:spPr>
        </p:pic>
      </p:grpSp>
      <p:sp>
        <p:nvSpPr>
          <p:cNvPr id="5" name="Text Box 4"/>
          <p:cNvSpPr txBox="1"/>
          <p:nvPr/>
        </p:nvSpPr>
        <p:spPr>
          <a:xfrm>
            <a:off x="4589780" y="716280"/>
            <a:ext cx="4020820" cy="645160"/>
          </a:xfrm>
          <a:prstGeom prst="rect">
            <a:avLst/>
          </a:prstGeom>
          <a:noFill/>
        </p:spPr>
        <p:txBody>
          <a:bodyPr wrap="square" rtlCol="0">
            <a:spAutoFit/>
          </a:bodyPr>
          <a:p>
            <a:r>
              <a:rPr lang="en-US"/>
              <a:t>Multiple mitotic figures , big nuclei</a:t>
            </a:r>
            <a:endParaRPr lang="en-US"/>
          </a:p>
          <a:p>
            <a:r>
              <a:rPr lang="en-US" b="1">
                <a:solidFill>
                  <a:srgbClr val="FF0000"/>
                </a:solidFill>
              </a:rPr>
              <a:t>Leomyosarcoma</a:t>
            </a:r>
            <a:endParaRPr lang="en-US" b="1">
              <a:solidFill>
                <a:srgbClr val="FF0000"/>
              </a:solidFill>
            </a:endParaRPr>
          </a:p>
        </p:txBody>
      </p:sp>
      <p:sp>
        <p:nvSpPr>
          <p:cNvPr id="6" name="Text Box 5"/>
          <p:cNvSpPr txBox="1"/>
          <p:nvPr/>
        </p:nvSpPr>
        <p:spPr>
          <a:xfrm>
            <a:off x="305435" y="1130300"/>
            <a:ext cx="1523365" cy="368300"/>
          </a:xfrm>
          <a:prstGeom prst="rect">
            <a:avLst/>
          </a:prstGeom>
          <a:noFill/>
        </p:spPr>
        <p:txBody>
          <a:bodyPr wrap="square" rtlCol="0">
            <a:spAutoFit/>
          </a:bodyPr>
          <a:p>
            <a:r>
              <a:rPr lang="en-US" b="1">
                <a:solidFill>
                  <a:srgbClr val="FF0000"/>
                </a:solidFill>
              </a:rPr>
              <a:t>Leiomyoma</a:t>
            </a:r>
            <a:endParaRPr lang="en-US" b="1">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927" y="1295146"/>
            <a:ext cx="5256530" cy="696595"/>
          </a:xfrm>
          <a:prstGeom prst="rect">
            <a:avLst/>
          </a:prstGeom>
        </p:spPr>
        <p:txBody>
          <a:bodyPr vert="horz" wrap="square" lIns="0" tIns="13335" rIns="0" bIns="0" rtlCol="0">
            <a:spAutoFit/>
          </a:bodyPr>
          <a:lstStyle/>
          <a:p>
            <a:pPr marL="12700">
              <a:lnSpc>
                <a:spcPct val="100000"/>
              </a:lnSpc>
              <a:spcBef>
                <a:spcPts val="105"/>
              </a:spcBef>
            </a:pPr>
            <a:r>
              <a:rPr dirty="0"/>
              <a:t>Cases</a:t>
            </a:r>
            <a:r>
              <a:rPr spc="-20" dirty="0"/>
              <a:t> </a:t>
            </a:r>
            <a:r>
              <a:rPr spc="-5" dirty="0"/>
              <a:t>of</a:t>
            </a:r>
            <a:r>
              <a:rPr spc="-20" dirty="0"/>
              <a:t> </a:t>
            </a:r>
            <a:r>
              <a:rPr dirty="0"/>
              <a:t>spot</a:t>
            </a:r>
            <a:r>
              <a:rPr spc="-20" dirty="0"/>
              <a:t> </a:t>
            </a:r>
            <a:r>
              <a:rPr spc="-5" dirty="0"/>
              <a:t>diagnosis</a:t>
            </a:r>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0440" y="1364995"/>
            <a:ext cx="7527925" cy="1004569"/>
          </a:xfrm>
          <a:prstGeom prst="rect">
            <a:avLst/>
          </a:prstGeom>
        </p:spPr>
        <p:txBody>
          <a:bodyPr vert="horz" wrap="square" lIns="0" tIns="10160" rIns="0" bIns="0" rtlCol="0">
            <a:spAutoFit/>
          </a:bodyPr>
          <a:lstStyle/>
          <a:p>
            <a:pPr marL="12700" marR="5080">
              <a:lnSpc>
                <a:spcPct val="101000"/>
              </a:lnSpc>
              <a:spcBef>
                <a:spcPts val="80"/>
              </a:spcBef>
            </a:pPr>
            <a:r>
              <a:rPr sz="3200" spc="-5" dirty="0"/>
              <a:t>This</a:t>
            </a:r>
            <a:r>
              <a:rPr sz="3200" dirty="0"/>
              <a:t> </a:t>
            </a:r>
            <a:r>
              <a:rPr sz="3200" spc="-20" dirty="0"/>
              <a:t>biopsy</a:t>
            </a:r>
            <a:r>
              <a:rPr sz="3200" spc="15" dirty="0"/>
              <a:t> </a:t>
            </a:r>
            <a:r>
              <a:rPr sz="3200" dirty="0"/>
              <a:t>is</a:t>
            </a:r>
            <a:r>
              <a:rPr sz="3200" spc="-10" dirty="0"/>
              <a:t> </a:t>
            </a:r>
            <a:r>
              <a:rPr sz="3200" spc="-30" dirty="0"/>
              <a:t>taken</a:t>
            </a:r>
            <a:r>
              <a:rPr sz="3200" dirty="0"/>
              <a:t> </a:t>
            </a:r>
            <a:r>
              <a:rPr sz="3200" spc="-15" dirty="0"/>
              <a:t>from</a:t>
            </a:r>
            <a:r>
              <a:rPr sz="3200" spc="-5" dirty="0"/>
              <a:t> </a:t>
            </a:r>
            <a:r>
              <a:rPr sz="3200" dirty="0"/>
              <a:t>a </a:t>
            </a:r>
            <a:r>
              <a:rPr sz="3200" spc="-10" dirty="0"/>
              <a:t>warty</a:t>
            </a:r>
            <a:r>
              <a:rPr sz="3200" dirty="0"/>
              <a:t> </a:t>
            </a:r>
            <a:r>
              <a:rPr sz="3200" spc="-5" dirty="0"/>
              <a:t>lesion </a:t>
            </a:r>
            <a:r>
              <a:rPr sz="3200" dirty="0"/>
              <a:t>in</a:t>
            </a:r>
            <a:r>
              <a:rPr sz="3200" spc="10" dirty="0"/>
              <a:t> </a:t>
            </a:r>
            <a:r>
              <a:rPr sz="3200" dirty="0"/>
              <a:t>the </a:t>
            </a:r>
            <a:r>
              <a:rPr sz="3200" spc="-710" dirty="0"/>
              <a:t> </a:t>
            </a:r>
            <a:r>
              <a:rPr sz="3200" dirty="0"/>
              <a:t>cervix</a:t>
            </a:r>
            <a:r>
              <a:rPr sz="3200" spc="-15" dirty="0"/>
              <a:t> </a:t>
            </a:r>
            <a:r>
              <a:rPr sz="3200" spc="-5" dirty="0"/>
              <a:t>of </a:t>
            </a:r>
            <a:r>
              <a:rPr sz="3200" dirty="0"/>
              <a:t>a</a:t>
            </a:r>
            <a:r>
              <a:rPr sz="3200" spc="10" dirty="0"/>
              <a:t> </a:t>
            </a:r>
            <a:r>
              <a:rPr sz="3200" spc="-5" dirty="0"/>
              <a:t>23</a:t>
            </a:r>
            <a:r>
              <a:rPr sz="3200" dirty="0"/>
              <a:t> </a:t>
            </a:r>
            <a:r>
              <a:rPr sz="3200" spc="-10" dirty="0"/>
              <a:t>year</a:t>
            </a:r>
            <a:r>
              <a:rPr sz="3200" dirty="0"/>
              <a:t> </a:t>
            </a:r>
            <a:r>
              <a:rPr sz="3200" spc="-5" dirty="0"/>
              <a:t>old </a:t>
            </a:r>
            <a:r>
              <a:rPr sz="3200" dirty="0"/>
              <a:t>lady</a:t>
            </a:r>
            <a:endParaRPr sz="3200"/>
          </a:p>
        </p:txBody>
      </p:sp>
      <p:pic>
        <p:nvPicPr>
          <p:cNvPr id="3" name="object 3"/>
          <p:cNvPicPr/>
          <p:nvPr/>
        </p:nvPicPr>
        <p:blipFill>
          <a:blip r:embed="rId1" cstate="print"/>
          <a:stretch>
            <a:fillRect/>
          </a:stretch>
        </p:blipFill>
        <p:spPr>
          <a:xfrm>
            <a:off x="499872" y="2642616"/>
            <a:ext cx="6214872" cy="40706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047"/>
            <a:ext cx="6141720" cy="1202055"/>
          </a:xfrm>
          <a:prstGeom prst="rect">
            <a:avLst/>
          </a:prstGeom>
        </p:spPr>
        <p:txBody>
          <a:bodyPr vert="horz" wrap="square" lIns="0" tIns="113030" rIns="0" bIns="0" rtlCol="0">
            <a:spAutoFit/>
          </a:bodyPr>
          <a:lstStyle/>
          <a:p>
            <a:pPr marL="355600" indent="-342900">
              <a:lnSpc>
                <a:spcPct val="100000"/>
              </a:lnSpc>
              <a:spcBef>
                <a:spcPts val="890"/>
              </a:spcBef>
              <a:buFont typeface="Arial MT"/>
              <a:buChar char="•"/>
              <a:tabLst>
                <a:tab pos="354965" algn="l"/>
                <a:tab pos="355600" algn="l"/>
              </a:tabLst>
            </a:pPr>
            <a:r>
              <a:rPr sz="3200" spc="-5" dirty="0">
                <a:latin typeface="Calibri" panose="020F0502020204030204"/>
                <a:cs typeface="Calibri" panose="020F0502020204030204"/>
              </a:rPr>
              <a:t>Ovarian </a:t>
            </a:r>
            <a:r>
              <a:rPr sz="3200" spc="-15" dirty="0">
                <a:latin typeface="Calibri" panose="020F0502020204030204"/>
                <a:cs typeface="Calibri" panose="020F0502020204030204"/>
              </a:rPr>
              <a:t>cyst</a:t>
            </a:r>
            <a:r>
              <a:rPr sz="3200" spc="-10" dirty="0">
                <a:latin typeface="Calibri" panose="020F0502020204030204"/>
                <a:cs typeface="Calibri" panose="020F0502020204030204"/>
              </a:rPr>
              <a:t> </a:t>
            </a:r>
            <a:r>
              <a:rPr sz="3200" spc="-5" dirty="0">
                <a:latin typeface="Calibri" panose="020F0502020204030204"/>
                <a:cs typeface="Calibri" panose="020F0502020204030204"/>
              </a:rPr>
              <a:t>filled</a:t>
            </a:r>
            <a:r>
              <a:rPr sz="3200" spc="-10" dirty="0">
                <a:latin typeface="Calibri" panose="020F0502020204030204"/>
                <a:cs typeface="Calibri" panose="020F0502020204030204"/>
              </a:rPr>
              <a:t> </a:t>
            </a:r>
            <a:r>
              <a:rPr sz="3200" dirty="0">
                <a:latin typeface="Calibri" panose="020F0502020204030204"/>
                <a:cs typeface="Calibri" panose="020F0502020204030204"/>
              </a:rPr>
              <a:t>with</a:t>
            </a:r>
            <a:r>
              <a:rPr sz="3200" spc="5" dirty="0">
                <a:latin typeface="Calibri" panose="020F0502020204030204"/>
                <a:cs typeface="Calibri" panose="020F0502020204030204"/>
              </a:rPr>
              <a:t> </a:t>
            </a:r>
            <a:r>
              <a:rPr sz="3200" spc="-10" dirty="0">
                <a:latin typeface="Calibri" panose="020F0502020204030204"/>
                <a:cs typeface="Calibri" panose="020F0502020204030204"/>
              </a:rPr>
              <a:t>serous</a:t>
            </a:r>
            <a:r>
              <a:rPr sz="3200" spc="-15" dirty="0">
                <a:latin typeface="Calibri" panose="020F0502020204030204"/>
                <a:cs typeface="Calibri" panose="020F0502020204030204"/>
              </a:rPr>
              <a:t> </a:t>
            </a:r>
            <a:r>
              <a:rPr sz="3200" spc="-5" dirty="0">
                <a:latin typeface="Calibri" panose="020F0502020204030204"/>
                <a:cs typeface="Calibri" panose="020F0502020204030204"/>
              </a:rPr>
              <a:t>fluid</a:t>
            </a:r>
            <a:endParaRPr sz="3200">
              <a:latin typeface="Calibri" panose="020F0502020204030204"/>
              <a:cs typeface="Calibri" panose="020F0502020204030204"/>
            </a:endParaRPr>
          </a:p>
          <a:p>
            <a:pPr marL="355600" indent="-342900">
              <a:lnSpc>
                <a:spcPct val="100000"/>
              </a:lnSpc>
              <a:spcBef>
                <a:spcPts val="790"/>
              </a:spcBef>
              <a:buFont typeface="Arial MT"/>
              <a:buChar char="•"/>
              <a:tabLst>
                <a:tab pos="354965" algn="l"/>
                <a:tab pos="355600" algn="l"/>
              </a:tabLst>
            </a:pPr>
            <a:r>
              <a:rPr sz="3200" spc="-5" dirty="0">
                <a:latin typeface="Calibri" panose="020F0502020204030204"/>
                <a:cs typeface="Calibri" panose="020F0502020204030204"/>
              </a:rPr>
              <a:t>What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dirty="0">
                <a:latin typeface="Calibri" panose="020F0502020204030204"/>
                <a:cs typeface="Calibri" panose="020F0502020204030204"/>
              </a:rPr>
              <a:t>the</a:t>
            </a:r>
            <a:r>
              <a:rPr sz="3200" spc="5" dirty="0">
                <a:latin typeface="Calibri" panose="020F0502020204030204"/>
                <a:cs typeface="Calibri" panose="020F0502020204030204"/>
              </a:rPr>
              <a:t> </a:t>
            </a:r>
            <a:r>
              <a:rPr sz="3200" spc="-10" dirty="0">
                <a:latin typeface="Calibri" panose="020F0502020204030204"/>
                <a:cs typeface="Calibri" panose="020F0502020204030204"/>
              </a:rPr>
              <a:t>most</a:t>
            </a:r>
            <a:r>
              <a:rPr sz="3200" spc="-5" dirty="0">
                <a:latin typeface="Calibri" panose="020F0502020204030204"/>
                <a:cs typeface="Calibri" panose="020F0502020204030204"/>
              </a:rPr>
              <a:t> </a:t>
            </a:r>
            <a:r>
              <a:rPr sz="3200" spc="-20" dirty="0">
                <a:latin typeface="Calibri" panose="020F0502020204030204"/>
                <a:cs typeface="Calibri" panose="020F0502020204030204"/>
              </a:rPr>
              <a:t>likely</a:t>
            </a:r>
            <a:r>
              <a:rPr sz="3200" spc="5" dirty="0">
                <a:latin typeface="Calibri" panose="020F0502020204030204"/>
                <a:cs typeface="Calibri" panose="020F0502020204030204"/>
              </a:rPr>
              <a:t> </a:t>
            </a:r>
            <a:r>
              <a:rPr sz="3200" spc="-5" dirty="0">
                <a:latin typeface="Calibri" panose="020F0502020204030204"/>
                <a:cs typeface="Calibri" panose="020F0502020204030204"/>
              </a:rPr>
              <a:t>diagnosis</a:t>
            </a:r>
            <a:endParaRPr sz="32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2357627" y="2714243"/>
            <a:ext cx="5143500" cy="3368040"/>
          </a:xfrm>
          <a:prstGeom prst="rect">
            <a:avLst/>
          </a:prstGeom>
        </p:spPr>
      </p:pic>
      <p:sp>
        <p:nvSpPr>
          <p:cNvPr id="4" name="Text Box 3"/>
          <p:cNvSpPr txBox="1"/>
          <p:nvPr/>
        </p:nvSpPr>
        <p:spPr>
          <a:xfrm>
            <a:off x="2289175" y="2133600"/>
            <a:ext cx="4566285" cy="368300"/>
          </a:xfrm>
          <a:prstGeom prst="rect">
            <a:avLst/>
          </a:prstGeom>
          <a:noFill/>
        </p:spPr>
        <p:txBody>
          <a:bodyPr wrap="square" rtlCol="0">
            <a:spAutoFit/>
          </a:bodyPr>
          <a:p>
            <a:r>
              <a:rPr lang="en-US" b="1">
                <a:solidFill>
                  <a:srgbClr val="FF0000"/>
                </a:solidFill>
              </a:rPr>
              <a:t>Benign Serous cystadenoma</a:t>
            </a:r>
            <a:endParaRPr lang="en-US"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228600"/>
            <a:ext cx="6595745" cy="960120"/>
          </a:xfrm>
          <a:prstGeom prst="rect">
            <a:avLst/>
          </a:prstGeom>
        </p:spPr>
        <p:txBody>
          <a:bodyPr vert="horz" wrap="square" lIns="0" tIns="12065" rIns="0" bIns="0" rtlCol="0">
            <a:spAutoFit/>
          </a:bodyPr>
          <a:lstStyle/>
          <a:p>
            <a:pPr marL="355600" marR="5080" indent="-342900">
              <a:lnSpc>
                <a:spcPct val="100000"/>
              </a:lnSpc>
              <a:spcBef>
                <a:spcPts val="95"/>
              </a:spcBef>
              <a:buFont typeface="Arial MT"/>
              <a:buChar char="•"/>
              <a:tabLst>
                <a:tab pos="354965" algn="l"/>
                <a:tab pos="355600" algn="l"/>
              </a:tabLst>
            </a:pPr>
            <a:r>
              <a:rPr sz="2800" spc="-10" dirty="0">
                <a:latin typeface="Calibri" panose="020F0502020204030204"/>
                <a:cs typeface="Calibri" panose="020F0502020204030204"/>
              </a:rPr>
              <a:t>Ovarian</a:t>
            </a:r>
            <a:r>
              <a:rPr sz="2800" spc="-5" dirty="0">
                <a:latin typeface="Calibri" panose="020F0502020204030204"/>
                <a:cs typeface="Calibri" panose="020F0502020204030204"/>
              </a:rPr>
              <a:t> </a:t>
            </a:r>
            <a:r>
              <a:rPr sz="2800" spc="-20" dirty="0">
                <a:latin typeface="Calibri" panose="020F0502020204030204"/>
                <a:cs typeface="Calibri" panose="020F0502020204030204"/>
              </a:rPr>
              <a:t>cyst</a:t>
            </a:r>
            <a:r>
              <a:rPr sz="2800" spc="10" dirty="0">
                <a:latin typeface="Calibri" panose="020F0502020204030204"/>
                <a:cs typeface="Calibri" panose="020F0502020204030204"/>
              </a:rPr>
              <a:t> </a:t>
            </a:r>
            <a:r>
              <a:rPr sz="2800" spc="-10" dirty="0">
                <a:latin typeface="Calibri" panose="020F0502020204030204"/>
                <a:cs typeface="Calibri" panose="020F0502020204030204"/>
              </a:rPr>
              <a:t>filled</a:t>
            </a:r>
            <a:r>
              <a:rPr sz="2800" spc="-15" dirty="0">
                <a:latin typeface="Calibri" panose="020F0502020204030204"/>
                <a:cs typeface="Calibri" panose="020F0502020204030204"/>
              </a:rPr>
              <a:t> </a:t>
            </a:r>
            <a:r>
              <a:rPr sz="2800" dirty="0">
                <a:latin typeface="Calibri" panose="020F0502020204030204"/>
                <a:cs typeface="Calibri" panose="020F0502020204030204"/>
              </a:rPr>
              <a:t>with </a:t>
            </a:r>
            <a:r>
              <a:rPr sz="2800" spc="-620" dirty="0">
                <a:latin typeface="Calibri" panose="020F0502020204030204"/>
                <a:cs typeface="Calibri" panose="020F0502020204030204"/>
              </a:rPr>
              <a:t> </a:t>
            </a:r>
            <a:r>
              <a:rPr sz="2800" spc="-15" dirty="0">
                <a:latin typeface="Calibri" panose="020F0502020204030204"/>
                <a:cs typeface="Calibri" panose="020F0502020204030204"/>
              </a:rPr>
              <a:t>serous</a:t>
            </a:r>
            <a:r>
              <a:rPr sz="2800" spc="25" dirty="0">
                <a:latin typeface="Calibri" panose="020F0502020204030204"/>
                <a:cs typeface="Calibri" panose="020F0502020204030204"/>
              </a:rPr>
              <a:t> </a:t>
            </a:r>
            <a:r>
              <a:rPr sz="2800" spc="-10" dirty="0">
                <a:latin typeface="Calibri" panose="020F0502020204030204"/>
                <a:cs typeface="Calibri" panose="020F0502020204030204"/>
              </a:rPr>
              <a:t>fluid</a:t>
            </a:r>
            <a:endParaRPr sz="2800">
              <a:latin typeface="Calibri" panose="020F0502020204030204"/>
              <a:cs typeface="Calibri" panose="020F0502020204030204"/>
            </a:endParaRPr>
          </a:p>
          <a:p>
            <a:pPr marL="355600" marR="13335" indent="-342900">
              <a:lnSpc>
                <a:spcPct val="101000"/>
              </a:lnSpc>
              <a:spcBef>
                <a:spcPts val="645"/>
              </a:spcBef>
              <a:buFont typeface="Arial MT"/>
              <a:buChar char="•"/>
              <a:tabLst>
                <a:tab pos="354965" algn="l"/>
                <a:tab pos="355600" algn="l"/>
              </a:tabLst>
            </a:pPr>
            <a:r>
              <a:rPr sz="2800" spc="-10" dirty="0">
                <a:latin typeface="Calibri" panose="020F0502020204030204"/>
                <a:cs typeface="Calibri" panose="020F0502020204030204"/>
              </a:rPr>
              <a:t>What</a:t>
            </a:r>
            <a:r>
              <a:rPr sz="2800" spc="5" dirty="0">
                <a:latin typeface="Calibri" panose="020F0502020204030204"/>
                <a:cs typeface="Calibri" panose="020F0502020204030204"/>
              </a:rPr>
              <a:t> </a:t>
            </a:r>
            <a:r>
              <a:rPr sz="2800" spc="-5" dirty="0">
                <a:latin typeface="Calibri" panose="020F0502020204030204"/>
                <a:cs typeface="Calibri" panose="020F0502020204030204"/>
              </a:rPr>
              <a:t>is</a:t>
            </a:r>
            <a:r>
              <a:rPr sz="2800" dirty="0">
                <a:latin typeface="Calibri" panose="020F0502020204030204"/>
                <a:cs typeface="Calibri" panose="020F0502020204030204"/>
              </a:rPr>
              <a:t> </a:t>
            </a:r>
            <a:r>
              <a:rPr sz="2800" spc="-5" dirty="0">
                <a:latin typeface="Calibri" panose="020F0502020204030204"/>
                <a:cs typeface="Calibri" panose="020F0502020204030204"/>
              </a:rPr>
              <a:t>the</a:t>
            </a:r>
            <a:r>
              <a:rPr sz="2800" spc="-15" dirty="0">
                <a:latin typeface="Calibri" panose="020F0502020204030204"/>
                <a:cs typeface="Calibri" panose="020F0502020204030204"/>
              </a:rPr>
              <a:t> </a:t>
            </a:r>
            <a:r>
              <a:rPr sz="2800" spc="-10" dirty="0">
                <a:latin typeface="Calibri" panose="020F0502020204030204"/>
                <a:cs typeface="Calibri" panose="020F0502020204030204"/>
              </a:rPr>
              <a:t>most</a:t>
            </a:r>
            <a:r>
              <a:rPr sz="2800" spc="15" dirty="0">
                <a:latin typeface="Calibri" panose="020F0502020204030204"/>
                <a:cs typeface="Calibri" panose="020F0502020204030204"/>
              </a:rPr>
              <a:t> </a:t>
            </a:r>
            <a:r>
              <a:rPr sz="2800" spc="-20" dirty="0">
                <a:latin typeface="Calibri" panose="020F0502020204030204"/>
                <a:cs typeface="Calibri" panose="020F0502020204030204"/>
              </a:rPr>
              <a:t>likely </a:t>
            </a:r>
            <a:r>
              <a:rPr sz="2800" spc="-620" dirty="0">
                <a:latin typeface="Calibri" panose="020F0502020204030204"/>
                <a:cs typeface="Calibri" panose="020F0502020204030204"/>
              </a:rPr>
              <a:t> </a:t>
            </a:r>
            <a:r>
              <a:rPr sz="2800" spc="-10" dirty="0">
                <a:latin typeface="Calibri" panose="020F0502020204030204"/>
                <a:cs typeface="Calibri" panose="020F0502020204030204"/>
              </a:rPr>
              <a:t>diagnosis</a:t>
            </a:r>
            <a:endParaRPr sz="28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499872" y="3429000"/>
            <a:ext cx="3715512" cy="3217164"/>
          </a:xfrm>
          <a:prstGeom prst="rect">
            <a:avLst/>
          </a:prstGeom>
        </p:spPr>
      </p:pic>
      <p:pic>
        <p:nvPicPr>
          <p:cNvPr id="4" name="object 4"/>
          <p:cNvPicPr/>
          <p:nvPr/>
        </p:nvPicPr>
        <p:blipFill>
          <a:blip r:embed="rId2" cstate="print"/>
          <a:stretch>
            <a:fillRect/>
          </a:stretch>
        </p:blipFill>
        <p:spPr>
          <a:xfrm>
            <a:off x="4428744" y="1357883"/>
            <a:ext cx="4715255" cy="5285232"/>
          </a:xfrm>
          <a:prstGeom prst="rect">
            <a:avLst/>
          </a:prstGeom>
        </p:spPr>
      </p:pic>
      <p:sp>
        <p:nvSpPr>
          <p:cNvPr id="5" name="Text Box 4"/>
          <p:cNvSpPr txBox="1"/>
          <p:nvPr/>
        </p:nvSpPr>
        <p:spPr>
          <a:xfrm>
            <a:off x="685800" y="1981200"/>
            <a:ext cx="3284855" cy="1198880"/>
          </a:xfrm>
          <a:prstGeom prst="rect">
            <a:avLst/>
          </a:prstGeom>
          <a:noFill/>
        </p:spPr>
        <p:txBody>
          <a:bodyPr wrap="square" rtlCol="0">
            <a:spAutoFit/>
          </a:bodyPr>
          <a:p>
            <a:r>
              <a:rPr lang="en-US" b="1">
                <a:solidFill>
                  <a:srgbClr val="FF0000"/>
                </a:solidFill>
              </a:rPr>
              <a:t>Borderline serous tumor</a:t>
            </a:r>
            <a:endParaRPr lang="en-US" b="1">
              <a:solidFill>
                <a:srgbClr val="FF0000"/>
              </a:solidFill>
            </a:endParaRPr>
          </a:p>
          <a:p>
            <a:endParaRPr lang="en-US" b="1">
              <a:solidFill>
                <a:srgbClr val="FF0000"/>
              </a:solidFill>
            </a:endParaRPr>
          </a:p>
          <a:p>
            <a:r>
              <a:rPr lang="en-US" b="1">
                <a:solidFill>
                  <a:srgbClr val="FF0000"/>
                </a:solidFill>
              </a:rPr>
              <a:t>No invasion</a:t>
            </a:r>
            <a:endParaRPr lang="en-US" b="1">
              <a:solidFill>
                <a:srgbClr val="FF0000"/>
              </a:solidFill>
            </a:endParaRPr>
          </a:p>
          <a:p>
            <a:r>
              <a:rPr lang="en-US" b="1">
                <a:solidFill>
                  <a:srgbClr val="FF0000"/>
                </a:solidFill>
              </a:rPr>
              <a:t>Growth toward the lumen</a:t>
            </a:r>
            <a:endParaRPr lang="en-US"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228600"/>
            <a:ext cx="7137400" cy="513715"/>
          </a:xfrm>
          <a:prstGeom prst="rect">
            <a:avLst/>
          </a:prstGeom>
        </p:spPr>
        <p:txBody>
          <a:bodyPr vert="horz" wrap="square" lIns="0" tIns="13335" rIns="0" bIns="0" rtlCol="0">
            <a:spAutoFit/>
          </a:bodyPr>
          <a:lstStyle/>
          <a:p>
            <a:pPr marL="355600" indent="-342900">
              <a:lnSpc>
                <a:spcPct val="100000"/>
              </a:lnSpc>
              <a:spcBef>
                <a:spcPts val="105"/>
              </a:spcBef>
              <a:buFont typeface="Arial MT"/>
              <a:buChar char="•"/>
              <a:tabLst>
                <a:tab pos="354965" algn="l"/>
                <a:tab pos="355600" algn="l"/>
              </a:tabLst>
            </a:pPr>
            <a:r>
              <a:rPr sz="3200" spc="-10" dirty="0">
                <a:latin typeface="Calibri" panose="020F0502020204030204"/>
                <a:cs typeface="Calibri" panose="020F0502020204030204"/>
              </a:rPr>
              <a:t>Stromal</a:t>
            </a:r>
            <a:r>
              <a:rPr sz="3200" spc="-5" dirty="0">
                <a:latin typeface="Calibri" panose="020F0502020204030204"/>
                <a:cs typeface="Calibri" panose="020F0502020204030204"/>
              </a:rPr>
              <a:t> </a:t>
            </a:r>
            <a:r>
              <a:rPr sz="3200" spc="-10" dirty="0">
                <a:latin typeface="Calibri" panose="020F0502020204030204"/>
                <a:cs typeface="Calibri" panose="020F0502020204030204"/>
              </a:rPr>
              <a:t>invasion;</a:t>
            </a:r>
            <a:r>
              <a:rPr sz="3200" spc="10" dirty="0">
                <a:latin typeface="Calibri" panose="020F0502020204030204"/>
                <a:cs typeface="Calibri" panose="020F0502020204030204"/>
              </a:rPr>
              <a:t> </a:t>
            </a:r>
            <a:r>
              <a:rPr sz="3200" spc="-5" dirty="0">
                <a:latin typeface="Calibri" panose="020F0502020204030204"/>
                <a:cs typeface="Calibri" panose="020F0502020204030204"/>
              </a:rPr>
              <a:t>what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spc="-10" dirty="0">
                <a:latin typeface="Calibri" panose="020F0502020204030204"/>
                <a:cs typeface="Calibri" panose="020F0502020204030204"/>
              </a:rPr>
              <a:t>your </a:t>
            </a:r>
            <a:r>
              <a:rPr sz="3200" spc="-5" dirty="0">
                <a:latin typeface="Calibri" panose="020F0502020204030204"/>
                <a:cs typeface="Calibri" panose="020F0502020204030204"/>
              </a:rPr>
              <a:t>diagnosis?</a:t>
            </a:r>
            <a:endParaRPr sz="32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999744" y="2500883"/>
            <a:ext cx="6400800" cy="4203700"/>
          </a:xfrm>
          <a:prstGeom prst="rect">
            <a:avLst/>
          </a:prstGeom>
        </p:spPr>
      </p:pic>
      <p:sp>
        <p:nvSpPr>
          <p:cNvPr id="4" name="Text Box 3"/>
          <p:cNvSpPr txBox="1"/>
          <p:nvPr/>
        </p:nvSpPr>
        <p:spPr>
          <a:xfrm>
            <a:off x="685800" y="838200"/>
            <a:ext cx="4122420" cy="922020"/>
          </a:xfrm>
          <a:prstGeom prst="rect">
            <a:avLst/>
          </a:prstGeom>
          <a:noFill/>
        </p:spPr>
        <p:txBody>
          <a:bodyPr wrap="square" rtlCol="0">
            <a:spAutoFit/>
          </a:bodyPr>
          <a:p>
            <a:endParaRPr lang="en-US"/>
          </a:p>
          <a:p>
            <a:r>
              <a:rPr lang="en-US" b="1">
                <a:solidFill>
                  <a:srgbClr val="FF0000"/>
                </a:solidFill>
              </a:rPr>
              <a:t>serous cystadenocarcinoma</a:t>
            </a:r>
            <a:endParaRPr lang="en-US" b="1">
              <a:solidFill>
                <a:srgbClr val="FF0000"/>
              </a:solidFill>
            </a:endParaRPr>
          </a:p>
          <a:p>
            <a:r>
              <a:rPr lang="en-US">
                <a:solidFill>
                  <a:srgbClr val="FF0000"/>
                </a:solidFill>
              </a:rPr>
              <a:t>Invasion with calcification</a:t>
            </a:r>
            <a:endParaRPr lang="en-US">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126" y="152145"/>
            <a:ext cx="2447036" cy="696594"/>
          </a:xfrm>
          <a:prstGeom prst="rect">
            <a:avLst/>
          </a:prstGeom>
        </p:spPr>
        <p:txBody>
          <a:bodyPr vert="horz" wrap="square" lIns="0" tIns="13335" rIns="0" bIns="0" rtlCol="0">
            <a:spAutoFit/>
          </a:bodyPr>
          <a:lstStyle/>
          <a:p>
            <a:pPr marL="15875">
              <a:lnSpc>
                <a:spcPct val="100000"/>
              </a:lnSpc>
              <a:spcBef>
                <a:spcPts val="105"/>
              </a:spcBef>
            </a:pPr>
            <a:r>
              <a:rPr spc="-5" dirty="0"/>
              <a:t>Diagnosis?</a:t>
            </a:r>
            <a:endParaRPr spc="-5" dirty="0"/>
          </a:p>
        </p:txBody>
      </p:sp>
      <p:pic>
        <p:nvPicPr>
          <p:cNvPr id="3" name="object 3"/>
          <p:cNvPicPr/>
          <p:nvPr/>
        </p:nvPicPr>
        <p:blipFill>
          <a:blip r:embed="rId1" cstate="print"/>
          <a:stretch>
            <a:fillRect/>
          </a:stretch>
        </p:blipFill>
        <p:spPr>
          <a:xfrm>
            <a:off x="1214627" y="1786127"/>
            <a:ext cx="6400800" cy="4203700"/>
          </a:xfrm>
          <a:prstGeom prst="rect">
            <a:avLst/>
          </a:prstGeom>
        </p:spPr>
      </p:pic>
      <p:sp>
        <p:nvSpPr>
          <p:cNvPr id="5" name="Text Box 4"/>
          <p:cNvSpPr txBox="1"/>
          <p:nvPr/>
        </p:nvSpPr>
        <p:spPr>
          <a:xfrm>
            <a:off x="1295400" y="838200"/>
            <a:ext cx="2206625" cy="922020"/>
          </a:xfrm>
          <a:prstGeom prst="rect">
            <a:avLst/>
          </a:prstGeom>
          <a:noFill/>
        </p:spPr>
        <p:txBody>
          <a:bodyPr wrap="square" rtlCol="0">
            <a:spAutoFit/>
          </a:bodyPr>
          <a:p>
            <a:r>
              <a:rPr lang="en-US" b="1">
                <a:solidFill>
                  <a:srgbClr val="FF0000"/>
                </a:solidFill>
              </a:rPr>
              <a:t>Teratoma</a:t>
            </a:r>
            <a:endParaRPr lang="en-US" b="1">
              <a:solidFill>
                <a:srgbClr val="FF0000"/>
              </a:solidFill>
            </a:endParaRPr>
          </a:p>
          <a:p>
            <a:r>
              <a:rPr lang="en-US">
                <a:solidFill>
                  <a:srgbClr val="FF0000"/>
                </a:solidFill>
              </a:rPr>
              <a:t>Cartilage , fat </a:t>
            </a:r>
            <a:endParaRPr lang="en-US">
              <a:solidFill>
                <a:srgbClr val="FF0000"/>
              </a:solidFill>
            </a:endParaRPr>
          </a:p>
          <a:p>
            <a:r>
              <a:rPr lang="en-US">
                <a:solidFill>
                  <a:srgbClr val="FF0000"/>
                </a:solidFill>
              </a:rPr>
              <a:t>mixture of tissue</a:t>
            </a:r>
            <a:endParaRPr lang="en-US">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276611" y="1828981"/>
            <a:ext cx="4286607" cy="2808804"/>
          </a:xfrm>
          <a:prstGeom prst="rect">
            <a:avLst/>
          </a:prstGeom>
        </p:spPr>
      </p:pic>
      <p:sp>
        <p:nvSpPr>
          <p:cNvPr id="4" name="Text Box 3"/>
          <p:cNvSpPr txBox="1"/>
          <p:nvPr/>
        </p:nvSpPr>
        <p:spPr>
          <a:xfrm>
            <a:off x="1372235" y="615315"/>
            <a:ext cx="4230370" cy="645160"/>
          </a:xfrm>
          <a:prstGeom prst="rect">
            <a:avLst/>
          </a:prstGeom>
          <a:noFill/>
        </p:spPr>
        <p:txBody>
          <a:bodyPr wrap="square" rtlCol="0">
            <a:spAutoFit/>
          </a:bodyPr>
          <a:p>
            <a:r>
              <a:rPr lang="en-US"/>
              <a:t>this is how ectopic pregnancy happens</a:t>
            </a:r>
            <a:endParaRPr lang="en-US"/>
          </a:p>
          <a:p>
            <a:r>
              <a:rPr lang="en-US"/>
              <a:t>The hemorrhage could be life threatening</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857755" y="1929383"/>
            <a:ext cx="5795772" cy="3794760"/>
          </a:xfrm>
          <a:prstGeom prst="rect">
            <a:avLst/>
          </a:prstGeom>
        </p:spPr>
      </p:pic>
      <p:sp>
        <p:nvSpPr>
          <p:cNvPr id="3" name="Text Box 2"/>
          <p:cNvSpPr txBox="1"/>
          <p:nvPr/>
        </p:nvSpPr>
        <p:spPr>
          <a:xfrm>
            <a:off x="533400" y="762000"/>
            <a:ext cx="4747895" cy="922020"/>
          </a:xfrm>
          <a:prstGeom prst="rect">
            <a:avLst/>
          </a:prstGeom>
          <a:noFill/>
        </p:spPr>
        <p:txBody>
          <a:bodyPr wrap="square" rtlCol="0">
            <a:spAutoFit/>
          </a:bodyPr>
          <a:p>
            <a:r>
              <a:rPr lang="en-US">
                <a:solidFill>
                  <a:srgbClr val="FF0000"/>
                </a:solidFill>
              </a:rPr>
              <a:t>A fetus in follapian tube</a:t>
            </a:r>
            <a:endParaRPr lang="en-US">
              <a:solidFill>
                <a:srgbClr val="FF0000"/>
              </a:solidFill>
            </a:endParaRPr>
          </a:p>
          <a:p>
            <a:endParaRPr lang="en-US">
              <a:solidFill>
                <a:srgbClr val="FF0000"/>
              </a:solidFill>
            </a:endParaRPr>
          </a:p>
          <a:p>
            <a:r>
              <a:rPr lang="en-US" b="1">
                <a:solidFill>
                  <a:srgbClr val="FF0000"/>
                </a:solidFill>
              </a:rPr>
              <a:t>Tubal pregnancy</a:t>
            </a:r>
            <a:endParaRPr lang="en-US"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357883" y="1357883"/>
            <a:ext cx="6417564" cy="4213860"/>
          </a:xfrm>
          <a:prstGeom prst="rect">
            <a:avLst/>
          </a:prstGeom>
        </p:spPr>
      </p:pic>
      <p:sp>
        <p:nvSpPr>
          <p:cNvPr id="3" name="Text Box 2"/>
          <p:cNvSpPr txBox="1"/>
          <p:nvPr/>
        </p:nvSpPr>
        <p:spPr>
          <a:xfrm>
            <a:off x="5638800" y="685800"/>
            <a:ext cx="1065530" cy="368300"/>
          </a:xfrm>
          <a:prstGeom prst="rect">
            <a:avLst/>
          </a:prstGeom>
          <a:noFill/>
        </p:spPr>
        <p:txBody>
          <a:bodyPr wrap="square" rtlCol="0">
            <a:spAutoFit/>
          </a:bodyPr>
          <a:p>
            <a:r>
              <a:rPr lang="en-US" b="1">
                <a:solidFill>
                  <a:srgbClr val="FF0000"/>
                </a:solidFill>
                <a:sym typeface="+mn-ea"/>
              </a:rPr>
              <a:t>vesicles</a:t>
            </a:r>
            <a:endParaRPr lang="en-US" b="1">
              <a:solidFill>
                <a:srgbClr val="FF0000"/>
              </a:solidFill>
              <a:sym typeface="+mn-ea"/>
            </a:endParaRPr>
          </a:p>
        </p:txBody>
      </p:sp>
      <p:cxnSp>
        <p:nvCxnSpPr>
          <p:cNvPr id="4" name="Straight Arrow Connector 3"/>
          <p:cNvCxnSpPr/>
          <p:nvPr/>
        </p:nvCxnSpPr>
        <p:spPr>
          <a:xfrm flipH="1">
            <a:off x="4191000" y="1054100"/>
            <a:ext cx="1600200" cy="2590800"/>
          </a:xfrm>
          <a:prstGeom prst="straightConnector1">
            <a:avLst/>
          </a:prstGeom>
          <a:ln w="28575" cmpd="sng">
            <a:solidFill>
              <a:schemeClr val="accent1">
                <a:shade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953000" y="1176020"/>
            <a:ext cx="1061720" cy="278638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606165" y="457200"/>
            <a:ext cx="51435" cy="2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516890" y="210820"/>
            <a:ext cx="2226310" cy="368300"/>
          </a:xfrm>
          <a:prstGeom prst="rect">
            <a:avLst/>
          </a:prstGeom>
          <a:noFill/>
        </p:spPr>
        <p:txBody>
          <a:bodyPr wrap="square" rtlCol="0">
            <a:spAutoFit/>
          </a:bodyPr>
          <a:p>
            <a:r>
              <a:rPr lang="en-US" b="1">
                <a:solidFill>
                  <a:srgbClr val="FF0000"/>
                </a:solidFill>
                <a:sym typeface="+mn-ea"/>
              </a:rPr>
              <a:t>Molar pregnancy</a:t>
            </a:r>
            <a:endParaRPr lang="en-US" b="1">
              <a:solidFill>
                <a:srgbClr val="FF0000"/>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733800" y="533273"/>
            <a:ext cx="4500372" cy="2947416"/>
          </a:xfrm>
          <a:prstGeom prst="rect">
            <a:avLst/>
          </a:prstGeom>
        </p:spPr>
      </p:pic>
      <p:pic>
        <p:nvPicPr>
          <p:cNvPr id="3" name="object 3"/>
          <p:cNvPicPr/>
          <p:nvPr/>
        </p:nvPicPr>
        <p:blipFill>
          <a:blip r:embed="rId2" cstate="print"/>
          <a:stretch>
            <a:fillRect/>
          </a:stretch>
        </p:blipFill>
        <p:spPr>
          <a:xfrm>
            <a:off x="3733800" y="3581654"/>
            <a:ext cx="4572000" cy="3003804"/>
          </a:xfrm>
          <a:prstGeom prst="rect">
            <a:avLst/>
          </a:prstGeom>
        </p:spPr>
      </p:pic>
      <p:sp>
        <p:nvSpPr>
          <p:cNvPr id="4" name="Text Box 3"/>
          <p:cNvSpPr txBox="1"/>
          <p:nvPr/>
        </p:nvSpPr>
        <p:spPr>
          <a:xfrm>
            <a:off x="304800" y="457200"/>
            <a:ext cx="2471420" cy="3969385"/>
          </a:xfrm>
          <a:prstGeom prst="rect">
            <a:avLst/>
          </a:prstGeom>
          <a:noFill/>
        </p:spPr>
        <p:txBody>
          <a:bodyPr wrap="square" rtlCol="0">
            <a:spAutoFit/>
          </a:bodyPr>
          <a:p>
            <a:r>
              <a:rPr lang="en-US" b="1">
                <a:solidFill>
                  <a:srgbClr val="FF0000"/>
                </a:solidFill>
              </a:rPr>
              <a:t>Molar pregnancy</a:t>
            </a:r>
            <a:endParaRPr lang="en-US" b="1">
              <a:solidFill>
                <a:srgbClr val="FF0000"/>
              </a:solidFill>
            </a:endParaRPr>
          </a:p>
          <a:p>
            <a:endParaRPr lang="en-US" b="1">
              <a:solidFill>
                <a:srgbClr val="FF0000"/>
              </a:solidFill>
            </a:endParaRPr>
          </a:p>
          <a:p>
            <a:r>
              <a:rPr lang="en-US">
                <a:solidFill>
                  <a:srgbClr val="FF0000"/>
                </a:solidFill>
              </a:rPr>
              <a:t>Partial</a:t>
            </a:r>
            <a:endParaRPr lang="en-US">
              <a:solidFill>
                <a:srgbClr val="FF0000"/>
              </a:solidFill>
            </a:endParaRPr>
          </a:p>
          <a:p>
            <a:endParaRPr lang="en-US">
              <a:solidFill>
                <a:srgbClr val="FF0000"/>
              </a:solidFill>
            </a:endParaRPr>
          </a:p>
          <a:p>
            <a:r>
              <a:rPr lang="en-US">
                <a:solidFill>
                  <a:srgbClr val="FF0000"/>
                </a:solidFill>
              </a:rPr>
              <a:t>Complete : higher risk of choriocarcinoma</a:t>
            </a:r>
            <a:endParaRPr lang="en-US">
              <a:solidFill>
                <a:srgbClr val="FF0000"/>
              </a:solidFill>
            </a:endParaRPr>
          </a:p>
          <a:p>
            <a:endParaRPr lang="en-US"/>
          </a:p>
          <a:p>
            <a:endParaRPr lang="en-US"/>
          </a:p>
          <a:p>
            <a:endParaRPr lang="en-US"/>
          </a:p>
          <a:p>
            <a:r>
              <a:rPr lang="en-US"/>
              <a:t>We are not supposed to differentiate between partial and complete moral pregnancy microscopally</a:t>
            </a:r>
            <a:endParaRPr lang="en-US"/>
          </a:p>
        </p:txBody>
      </p:sp>
      <p:sp>
        <p:nvSpPr>
          <p:cNvPr id="5" name="Text Box 4"/>
          <p:cNvSpPr txBox="1"/>
          <p:nvPr/>
        </p:nvSpPr>
        <p:spPr>
          <a:xfrm>
            <a:off x="4572000" y="2895600"/>
            <a:ext cx="2093595" cy="368300"/>
          </a:xfrm>
          <a:prstGeom prst="rect">
            <a:avLst/>
          </a:prstGeom>
          <a:noFill/>
        </p:spPr>
        <p:txBody>
          <a:bodyPr wrap="square" rtlCol="0">
            <a:spAutoFit/>
          </a:bodyPr>
          <a:p>
            <a:r>
              <a:rPr lang="en-US" b="1">
                <a:solidFill>
                  <a:srgbClr val="FF0000"/>
                </a:solidFill>
                <a:sym typeface="+mn-ea"/>
              </a:rPr>
              <a:t>Cistern formation</a:t>
            </a:r>
            <a:endParaRPr lang="en-US" b="1">
              <a:solidFill>
                <a:srgbClr val="FF0000"/>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0938" y="2481833"/>
            <a:ext cx="4679950" cy="696595"/>
          </a:xfrm>
          <a:prstGeom prst="rect">
            <a:avLst/>
          </a:prstGeom>
        </p:spPr>
        <p:txBody>
          <a:bodyPr vert="horz" wrap="square" lIns="0" tIns="13335" rIns="0" bIns="0" rtlCol="0">
            <a:spAutoFit/>
          </a:bodyPr>
          <a:lstStyle/>
          <a:p>
            <a:pPr marL="12700">
              <a:lnSpc>
                <a:spcPct val="100000"/>
              </a:lnSpc>
              <a:spcBef>
                <a:spcPts val="105"/>
              </a:spcBef>
            </a:pPr>
            <a:r>
              <a:rPr spc="-15" dirty="0"/>
              <a:t>Breast</a:t>
            </a:r>
            <a:r>
              <a:rPr spc="-60" dirty="0"/>
              <a:t> </a:t>
            </a:r>
            <a:r>
              <a:rPr spc="-5" dirty="0"/>
              <a:t>pathology</a:t>
            </a:r>
            <a:r>
              <a:rPr spc="-30" dirty="0"/>
              <a:t> </a:t>
            </a:r>
            <a:r>
              <a:rPr spc="-5" dirty="0"/>
              <a:t>lab</a:t>
            </a:r>
            <a:endParaRPr spc="-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791741" y="4953076"/>
            <a:ext cx="5906770" cy="1092835"/>
          </a:xfrm>
          <a:prstGeom prst="rect">
            <a:avLst/>
          </a:prstGeom>
        </p:spPr>
        <p:txBody>
          <a:bodyPr vert="horz" wrap="square" lIns="0" tIns="41275" rIns="0" bIns="0" rtlCol="0">
            <a:spAutoFit/>
          </a:bodyPr>
          <a:lstStyle/>
          <a:p>
            <a:pPr marL="12700" marR="5080">
              <a:lnSpc>
                <a:spcPct val="90000"/>
              </a:lnSpc>
              <a:spcBef>
                <a:spcPts val="325"/>
              </a:spcBef>
            </a:pPr>
            <a:r>
              <a:rPr sz="1900" spc="-15" dirty="0">
                <a:latin typeface="Calibri" panose="020F0502020204030204"/>
                <a:cs typeface="Calibri" panose="020F0502020204030204"/>
              </a:rPr>
              <a:t>example</a:t>
            </a:r>
            <a:r>
              <a:rPr sz="1900" spc="15" dirty="0">
                <a:latin typeface="Calibri" panose="020F0502020204030204"/>
                <a:cs typeface="Calibri" panose="020F0502020204030204"/>
              </a:rPr>
              <a:t> </a:t>
            </a:r>
            <a:r>
              <a:rPr sz="1900" spc="-5" dirty="0">
                <a:latin typeface="Calibri" panose="020F0502020204030204"/>
                <a:cs typeface="Calibri" panose="020F0502020204030204"/>
              </a:rPr>
              <a:t>of</a:t>
            </a:r>
            <a:r>
              <a:rPr sz="1900" spc="-10" dirty="0">
                <a:latin typeface="Calibri" panose="020F0502020204030204"/>
                <a:cs typeface="Calibri" panose="020F0502020204030204"/>
              </a:rPr>
              <a:t> microscopic</a:t>
            </a:r>
            <a:r>
              <a:rPr sz="1900" u="sng" dirty="0">
                <a:latin typeface="Calibri" panose="020F0502020204030204"/>
                <a:cs typeface="Calibri" panose="020F0502020204030204"/>
              </a:rPr>
              <a:t> </a:t>
            </a:r>
            <a:r>
              <a:rPr sz="1900" u="sng" spc="-15" dirty="0">
                <a:solidFill>
                  <a:srgbClr val="FF0000"/>
                </a:solidFill>
                <a:latin typeface="Calibri" panose="020F0502020204030204"/>
                <a:cs typeface="Calibri" panose="020F0502020204030204"/>
              </a:rPr>
              <a:t>fibrocystic</a:t>
            </a:r>
            <a:r>
              <a:rPr sz="1900" u="sng" spc="-5" dirty="0">
                <a:solidFill>
                  <a:srgbClr val="FF0000"/>
                </a:solidFill>
                <a:latin typeface="Calibri" panose="020F0502020204030204"/>
                <a:cs typeface="Calibri" panose="020F0502020204030204"/>
              </a:rPr>
              <a:t> changes</a:t>
            </a:r>
            <a:r>
              <a:rPr sz="1900" spc="10" dirty="0">
                <a:latin typeface="Calibri" panose="020F0502020204030204"/>
                <a:cs typeface="Calibri" panose="020F0502020204030204"/>
              </a:rPr>
              <a:t> </a:t>
            </a:r>
            <a:r>
              <a:rPr sz="1900" spc="-5" dirty="0">
                <a:latin typeface="Calibri" panose="020F0502020204030204"/>
                <a:cs typeface="Calibri" panose="020F0502020204030204"/>
              </a:rPr>
              <a:t>of</a:t>
            </a:r>
            <a:r>
              <a:rPr sz="1900" spc="-10" dirty="0">
                <a:latin typeface="Calibri" panose="020F0502020204030204"/>
                <a:cs typeface="Calibri" panose="020F0502020204030204"/>
              </a:rPr>
              <a:t> </a:t>
            </a:r>
            <a:r>
              <a:rPr sz="1900" spc="-5" dirty="0">
                <a:latin typeface="Calibri" panose="020F0502020204030204"/>
                <a:cs typeface="Calibri" panose="020F0502020204030204"/>
              </a:rPr>
              <a:t>the</a:t>
            </a:r>
            <a:r>
              <a:rPr sz="1900" spc="5" dirty="0">
                <a:latin typeface="Calibri" panose="020F0502020204030204"/>
                <a:cs typeface="Calibri" panose="020F0502020204030204"/>
              </a:rPr>
              <a:t> </a:t>
            </a:r>
            <a:r>
              <a:rPr sz="1900" spc="-10" dirty="0">
                <a:latin typeface="Calibri" panose="020F0502020204030204"/>
                <a:cs typeface="Calibri" panose="020F0502020204030204"/>
              </a:rPr>
              <a:t>breast</a:t>
            </a:r>
            <a:r>
              <a:rPr sz="1900" spc="-5" dirty="0">
                <a:latin typeface="Calibri" panose="020F0502020204030204"/>
                <a:cs typeface="Calibri" panose="020F0502020204030204"/>
              </a:rPr>
              <a:t> </a:t>
            </a:r>
            <a:r>
              <a:rPr sz="1900" spc="-10" dirty="0">
                <a:latin typeface="Calibri" panose="020F0502020204030204"/>
                <a:cs typeface="Calibri" panose="020F0502020204030204"/>
              </a:rPr>
              <a:t>are </a:t>
            </a:r>
            <a:r>
              <a:rPr sz="1900" spc="-415" dirty="0">
                <a:latin typeface="Calibri" panose="020F0502020204030204"/>
                <a:cs typeface="Calibri" panose="020F0502020204030204"/>
              </a:rPr>
              <a:t> </a:t>
            </a:r>
            <a:r>
              <a:rPr sz="1900" spc="-10" dirty="0">
                <a:latin typeface="Calibri" panose="020F0502020204030204"/>
                <a:cs typeface="Calibri" panose="020F0502020204030204"/>
              </a:rPr>
              <a:t>shown</a:t>
            </a:r>
            <a:r>
              <a:rPr sz="1900" spc="10" dirty="0">
                <a:latin typeface="Calibri" panose="020F0502020204030204"/>
                <a:cs typeface="Calibri" panose="020F0502020204030204"/>
              </a:rPr>
              <a:t> </a:t>
            </a:r>
            <a:r>
              <a:rPr sz="1900" spc="-10" dirty="0">
                <a:latin typeface="Calibri" panose="020F0502020204030204"/>
                <a:cs typeface="Calibri" panose="020F0502020204030204"/>
              </a:rPr>
              <a:t>here.</a:t>
            </a:r>
            <a:r>
              <a:rPr sz="1900" spc="10" dirty="0">
                <a:latin typeface="Calibri" panose="020F0502020204030204"/>
                <a:cs typeface="Calibri" panose="020F0502020204030204"/>
              </a:rPr>
              <a:t> </a:t>
            </a:r>
            <a:r>
              <a:rPr sz="1900" spc="-10" dirty="0">
                <a:latin typeface="Calibri" panose="020F0502020204030204"/>
                <a:cs typeface="Calibri" panose="020F0502020204030204"/>
              </a:rPr>
              <a:t>Fibrocystic</a:t>
            </a:r>
            <a:r>
              <a:rPr sz="1900" spc="-5" dirty="0">
                <a:latin typeface="Calibri" panose="020F0502020204030204"/>
                <a:cs typeface="Calibri" panose="020F0502020204030204"/>
              </a:rPr>
              <a:t> changes</a:t>
            </a:r>
            <a:r>
              <a:rPr sz="1900" dirty="0">
                <a:latin typeface="Calibri" panose="020F0502020204030204"/>
                <a:cs typeface="Calibri" panose="020F0502020204030204"/>
              </a:rPr>
              <a:t> </a:t>
            </a:r>
            <a:r>
              <a:rPr sz="1900" spc="-10" dirty="0">
                <a:latin typeface="Calibri" panose="020F0502020204030204"/>
                <a:cs typeface="Calibri" panose="020F0502020204030204"/>
              </a:rPr>
              <a:t>account </a:t>
            </a:r>
            <a:r>
              <a:rPr sz="1900" spc="-20" dirty="0">
                <a:latin typeface="Calibri" panose="020F0502020204030204"/>
                <a:cs typeface="Calibri" panose="020F0502020204030204"/>
              </a:rPr>
              <a:t>for </a:t>
            </a:r>
            <a:r>
              <a:rPr sz="1900" spc="-5" dirty="0">
                <a:latin typeface="Calibri" panose="020F0502020204030204"/>
                <a:cs typeface="Calibri" panose="020F0502020204030204"/>
              </a:rPr>
              <a:t>the</a:t>
            </a:r>
            <a:r>
              <a:rPr sz="1900" spc="15" dirty="0">
                <a:latin typeface="Calibri" panose="020F0502020204030204"/>
                <a:cs typeface="Calibri" panose="020F0502020204030204"/>
              </a:rPr>
              <a:t> </a:t>
            </a:r>
            <a:r>
              <a:rPr sz="1900" spc="-5" dirty="0">
                <a:latin typeface="Calibri" panose="020F0502020204030204"/>
                <a:cs typeface="Calibri" panose="020F0502020204030204"/>
              </a:rPr>
              <a:t>majority </a:t>
            </a:r>
            <a:r>
              <a:rPr sz="1900" spc="-10" dirty="0">
                <a:latin typeface="Calibri" panose="020F0502020204030204"/>
                <a:cs typeface="Calibri" panose="020F0502020204030204"/>
              </a:rPr>
              <a:t>of </a:t>
            </a:r>
            <a:r>
              <a:rPr sz="1900" spc="-5" dirty="0">
                <a:latin typeface="Calibri" panose="020F0502020204030204"/>
                <a:cs typeface="Calibri" panose="020F0502020204030204"/>
              </a:rPr>
              <a:t> </a:t>
            </a:r>
            <a:r>
              <a:rPr sz="1900" spc="-15" dirty="0">
                <a:latin typeface="Calibri" panose="020F0502020204030204"/>
                <a:cs typeface="Calibri" panose="020F0502020204030204"/>
              </a:rPr>
              <a:t>"</a:t>
            </a:r>
            <a:r>
              <a:rPr sz="1900" spc="-15" dirty="0">
                <a:solidFill>
                  <a:srgbClr val="FF0000"/>
                </a:solidFill>
                <a:latin typeface="Calibri" panose="020F0502020204030204"/>
                <a:cs typeface="Calibri" panose="020F0502020204030204"/>
              </a:rPr>
              <a:t>breast</a:t>
            </a:r>
            <a:r>
              <a:rPr sz="1900" spc="-5" dirty="0">
                <a:solidFill>
                  <a:srgbClr val="FF0000"/>
                </a:solidFill>
                <a:latin typeface="Calibri" panose="020F0502020204030204"/>
                <a:cs typeface="Calibri" panose="020F0502020204030204"/>
              </a:rPr>
              <a:t> </a:t>
            </a:r>
            <a:r>
              <a:rPr sz="1900" spc="-10" dirty="0">
                <a:solidFill>
                  <a:srgbClr val="FF0000"/>
                </a:solidFill>
                <a:latin typeface="Calibri" panose="020F0502020204030204"/>
                <a:cs typeface="Calibri" panose="020F0502020204030204"/>
              </a:rPr>
              <a:t>lumps"</a:t>
            </a:r>
            <a:r>
              <a:rPr sz="1900" spc="15" dirty="0">
                <a:latin typeface="Calibri" panose="020F0502020204030204"/>
                <a:cs typeface="Calibri" panose="020F0502020204030204"/>
              </a:rPr>
              <a:t> </a:t>
            </a:r>
            <a:r>
              <a:rPr sz="1900" spc="-5" dirty="0">
                <a:latin typeface="Calibri" panose="020F0502020204030204"/>
                <a:cs typeface="Calibri" panose="020F0502020204030204"/>
              </a:rPr>
              <a:t>that </a:t>
            </a:r>
            <a:r>
              <a:rPr sz="1900" spc="-15" dirty="0">
                <a:latin typeface="Calibri" panose="020F0502020204030204"/>
                <a:cs typeface="Calibri" panose="020F0502020204030204"/>
              </a:rPr>
              <a:t>are</a:t>
            </a:r>
            <a:r>
              <a:rPr sz="1900" spc="10" dirty="0">
                <a:latin typeface="Calibri" panose="020F0502020204030204"/>
                <a:cs typeface="Calibri" panose="020F0502020204030204"/>
              </a:rPr>
              <a:t> </a:t>
            </a:r>
            <a:r>
              <a:rPr sz="1900" spc="-15" dirty="0">
                <a:latin typeface="Calibri" panose="020F0502020204030204"/>
                <a:cs typeface="Calibri" panose="020F0502020204030204"/>
              </a:rPr>
              <a:t>found</a:t>
            </a:r>
            <a:r>
              <a:rPr sz="1900" spc="-5" dirty="0">
                <a:latin typeface="Calibri" panose="020F0502020204030204"/>
                <a:cs typeface="Calibri" panose="020F0502020204030204"/>
              </a:rPr>
              <a:t> in</a:t>
            </a:r>
            <a:r>
              <a:rPr sz="1900" spc="5" dirty="0">
                <a:latin typeface="Calibri" panose="020F0502020204030204"/>
                <a:cs typeface="Calibri" panose="020F0502020204030204"/>
              </a:rPr>
              <a:t> </a:t>
            </a:r>
            <a:r>
              <a:rPr sz="1900" spc="-10" dirty="0">
                <a:latin typeface="Calibri" panose="020F0502020204030204"/>
                <a:cs typeface="Calibri" panose="020F0502020204030204"/>
              </a:rPr>
              <a:t>women</a:t>
            </a:r>
            <a:r>
              <a:rPr sz="1900" spc="5" dirty="0">
                <a:latin typeface="Calibri" panose="020F0502020204030204"/>
                <a:cs typeface="Calibri" panose="020F0502020204030204"/>
              </a:rPr>
              <a:t> </a:t>
            </a:r>
            <a:r>
              <a:rPr sz="1900" spc="-5" dirty="0">
                <a:latin typeface="Calibri" panose="020F0502020204030204"/>
                <a:cs typeface="Calibri" panose="020F0502020204030204"/>
              </a:rPr>
              <a:t>of</a:t>
            </a:r>
            <a:r>
              <a:rPr sz="1900" dirty="0">
                <a:latin typeface="Calibri" panose="020F0502020204030204"/>
                <a:cs typeface="Calibri" panose="020F0502020204030204"/>
              </a:rPr>
              <a:t> </a:t>
            </a:r>
            <a:r>
              <a:rPr sz="1900" spc="-15" dirty="0">
                <a:latin typeface="Calibri" panose="020F0502020204030204"/>
                <a:cs typeface="Calibri" panose="020F0502020204030204"/>
              </a:rPr>
              <a:t>reproductive </a:t>
            </a:r>
            <a:r>
              <a:rPr sz="1900" spc="-10" dirty="0">
                <a:latin typeface="Calibri" panose="020F0502020204030204"/>
                <a:cs typeface="Calibri" panose="020F0502020204030204"/>
              </a:rPr>
              <a:t> </a:t>
            </a:r>
            <a:r>
              <a:rPr sz="1900" spc="-15" dirty="0">
                <a:latin typeface="Calibri" panose="020F0502020204030204"/>
                <a:cs typeface="Calibri" panose="020F0502020204030204"/>
              </a:rPr>
              <a:t>years,</a:t>
            </a:r>
            <a:r>
              <a:rPr sz="1900" dirty="0">
                <a:latin typeface="Calibri" panose="020F0502020204030204"/>
                <a:cs typeface="Calibri" panose="020F0502020204030204"/>
              </a:rPr>
              <a:t> </a:t>
            </a:r>
            <a:r>
              <a:rPr sz="1900" spc="-10" dirty="0">
                <a:latin typeface="Calibri" panose="020F0502020204030204"/>
                <a:cs typeface="Calibri" panose="020F0502020204030204"/>
              </a:rPr>
              <a:t>particularly</a:t>
            </a:r>
            <a:r>
              <a:rPr sz="1900" spc="20" dirty="0">
                <a:latin typeface="Calibri" panose="020F0502020204030204"/>
                <a:cs typeface="Calibri" panose="020F0502020204030204"/>
              </a:rPr>
              <a:t> </a:t>
            </a:r>
            <a:r>
              <a:rPr sz="1900" spc="-10" dirty="0">
                <a:latin typeface="Calibri" panose="020F0502020204030204"/>
                <a:cs typeface="Calibri" panose="020F0502020204030204"/>
              </a:rPr>
              <a:t>between</a:t>
            </a:r>
            <a:r>
              <a:rPr sz="1900" spc="15" dirty="0">
                <a:latin typeface="Calibri" panose="020F0502020204030204"/>
                <a:cs typeface="Calibri" panose="020F0502020204030204"/>
              </a:rPr>
              <a:t> </a:t>
            </a:r>
            <a:r>
              <a:rPr sz="1900" spc="-10" dirty="0">
                <a:latin typeface="Calibri" panose="020F0502020204030204"/>
                <a:cs typeface="Calibri" panose="020F0502020204030204"/>
              </a:rPr>
              <a:t>age</a:t>
            </a:r>
            <a:r>
              <a:rPr sz="1900" spc="40" dirty="0">
                <a:latin typeface="Calibri" panose="020F0502020204030204"/>
                <a:cs typeface="Calibri" panose="020F0502020204030204"/>
              </a:rPr>
              <a:t> </a:t>
            </a:r>
            <a:r>
              <a:rPr sz="1900" spc="-5" dirty="0">
                <a:latin typeface="Calibri" panose="020F0502020204030204"/>
                <a:cs typeface="Calibri" panose="020F0502020204030204"/>
              </a:rPr>
              <a:t>30</a:t>
            </a:r>
            <a:r>
              <a:rPr sz="1900" spc="5" dirty="0">
                <a:latin typeface="Calibri" panose="020F0502020204030204"/>
                <a:cs typeface="Calibri" panose="020F0502020204030204"/>
              </a:rPr>
              <a:t> </a:t>
            </a:r>
            <a:r>
              <a:rPr sz="1900" spc="-5" dirty="0">
                <a:latin typeface="Calibri" panose="020F0502020204030204"/>
                <a:cs typeface="Calibri" panose="020F0502020204030204"/>
              </a:rPr>
              <a:t>and</a:t>
            </a:r>
            <a:r>
              <a:rPr sz="1900" dirty="0">
                <a:latin typeface="Calibri" panose="020F0502020204030204"/>
                <a:cs typeface="Calibri" panose="020F0502020204030204"/>
              </a:rPr>
              <a:t> </a:t>
            </a:r>
            <a:r>
              <a:rPr sz="1900" spc="-5" dirty="0">
                <a:latin typeface="Calibri" panose="020F0502020204030204"/>
                <a:cs typeface="Calibri" panose="020F0502020204030204"/>
              </a:rPr>
              <a:t>menopause.</a:t>
            </a:r>
            <a:endParaRPr sz="1900">
              <a:latin typeface="Calibri" panose="020F0502020204030204"/>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926"/>
            <a:ext cx="8044180" cy="5838825"/>
          </a:xfrm>
          <a:prstGeom prst="rect">
            <a:avLst/>
          </a:prstGeom>
        </p:spPr>
        <p:txBody>
          <a:bodyPr vert="horz" wrap="square" lIns="0" tIns="13335" rIns="0" bIns="0" rtlCol="0">
            <a:spAutoFit/>
          </a:bodyPr>
          <a:lstStyle/>
          <a:p>
            <a:pPr marL="355600" marR="1574800" indent="-342900">
              <a:lnSpc>
                <a:spcPct val="100000"/>
              </a:lnSpc>
              <a:spcBef>
                <a:spcPts val="105"/>
              </a:spcBef>
              <a:buFont typeface="Arial MT"/>
              <a:buChar char="•"/>
              <a:tabLst>
                <a:tab pos="354965" algn="l"/>
                <a:tab pos="355600" algn="l"/>
              </a:tabLst>
            </a:pPr>
            <a:r>
              <a:rPr sz="3200" spc="-5" dirty="0">
                <a:latin typeface="Calibri" panose="020F0502020204030204"/>
                <a:cs typeface="Calibri" panose="020F0502020204030204"/>
              </a:rPr>
              <a:t>Describe</a:t>
            </a:r>
            <a:r>
              <a:rPr sz="3200" spc="-10" dirty="0">
                <a:latin typeface="Calibri" panose="020F0502020204030204"/>
                <a:cs typeface="Calibri" panose="020F0502020204030204"/>
              </a:rPr>
              <a:t> </a:t>
            </a:r>
            <a:r>
              <a:rPr sz="3200" spc="-5" dirty="0">
                <a:latin typeface="Calibri" panose="020F0502020204030204"/>
                <a:cs typeface="Calibri" panose="020F0502020204030204"/>
              </a:rPr>
              <a:t>what </a:t>
            </a:r>
            <a:r>
              <a:rPr sz="3200" spc="-10" dirty="0">
                <a:latin typeface="Calibri" panose="020F0502020204030204"/>
                <a:cs typeface="Calibri" panose="020F0502020204030204"/>
              </a:rPr>
              <a:t>you </a:t>
            </a:r>
            <a:r>
              <a:rPr sz="3200" spc="-5" dirty="0">
                <a:latin typeface="Calibri" panose="020F0502020204030204"/>
                <a:cs typeface="Calibri" panose="020F0502020204030204"/>
              </a:rPr>
              <a:t>see </a:t>
            </a:r>
            <a:r>
              <a:rPr sz="3200" dirty="0">
                <a:latin typeface="Calibri" panose="020F0502020204030204"/>
                <a:cs typeface="Calibri" panose="020F0502020204030204"/>
              </a:rPr>
              <a:t>and</a:t>
            </a:r>
            <a:r>
              <a:rPr sz="3200" spc="-5" dirty="0">
                <a:latin typeface="Calibri" panose="020F0502020204030204"/>
                <a:cs typeface="Calibri" panose="020F0502020204030204"/>
              </a:rPr>
              <a:t> name</a:t>
            </a:r>
            <a:r>
              <a:rPr sz="3200" spc="10" dirty="0">
                <a:latin typeface="Calibri" panose="020F0502020204030204"/>
                <a:cs typeface="Calibri" panose="020F0502020204030204"/>
              </a:rPr>
              <a:t> </a:t>
            </a:r>
            <a:r>
              <a:rPr sz="3200" dirty="0">
                <a:latin typeface="Calibri" panose="020F0502020204030204"/>
                <a:cs typeface="Calibri" panose="020F0502020204030204"/>
              </a:rPr>
              <a:t>the </a:t>
            </a:r>
            <a:r>
              <a:rPr sz="3200" spc="-710" dirty="0">
                <a:latin typeface="Calibri" panose="020F0502020204030204"/>
                <a:cs typeface="Calibri" panose="020F0502020204030204"/>
              </a:rPr>
              <a:t> </a:t>
            </a:r>
            <a:r>
              <a:rPr sz="3200" spc="-5" dirty="0">
                <a:latin typeface="Calibri" panose="020F0502020204030204"/>
                <a:cs typeface="Calibri" panose="020F0502020204030204"/>
              </a:rPr>
              <a:t>cytological</a:t>
            </a:r>
            <a:r>
              <a:rPr sz="3200" spc="5" dirty="0">
                <a:latin typeface="Calibri" panose="020F0502020204030204"/>
                <a:cs typeface="Calibri" panose="020F0502020204030204"/>
              </a:rPr>
              <a:t> </a:t>
            </a:r>
            <a:r>
              <a:rPr sz="3200" spc="-5" dirty="0">
                <a:latin typeface="Calibri" panose="020F0502020204030204"/>
                <a:cs typeface="Calibri" panose="020F0502020204030204"/>
              </a:rPr>
              <a:t>finding</a:t>
            </a:r>
            <a:endParaRPr sz="3200" spc="-5" dirty="0">
              <a:latin typeface="Calibri" panose="020F0502020204030204"/>
              <a:cs typeface="Calibri" panose="020F0502020204030204"/>
            </a:endParaRPr>
          </a:p>
          <a:p>
            <a:pPr marL="355600" marR="1574800" indent="-342900">
              <a:lnSpc>
                <a:spcPct val="100000"/>
              </a:lnSpc>
              <a:spcBef>
                <a:spcPts val="105"/>
              </a:spcBef>
              <a:buFont typeface="Arial MT"/>
              <a:buChar char="•"/>
              <a:tabLst>
                <a:tab pos="354965" algn="l"/>
                <a:tab pos="355600" algn="l"/>
              </a:tabLst>
            </a:pPr>
            <a:r>
              <a:rPr sz="3200">
                <a:solidFill>
                  <a:srgbClr val="FF0000"/>
                </a:solidFill>
                <a:latin typeface="Calibri" panose="020F0502020204030204"/>
                <a:cs typeface="Calibri" panose="020F0502020204030204"/>
              </a:rPr>
              <a:t>Condyloma acumenatm : viral cytopathic changes koliocytosis</a:t>
            </a:r>
            <a:r>
              <a:rPr lang="en-US" sz="3200">
                <a:solidFill>
                  <a:srgbClr val="FF0000"/>
                </a:solidFill>
                <a:latin typeface="Calibri" panose="020F0502020204030204"/>
                <a:cs typeface="Calibri" panose="020F0502020204030204"/>
              </a:rPr>
              <a:t>, halo around raisin shape nucleus</a:t>
            </a:r>
            <a:endParaRPr sz="3200">
              <a:solidFill>
                <a:srgbClr val="FF0000"/>
              </a:solidFill>
              <a:latin typeface="Calibri" panose="020F0502020204030204"/>
              <a:cs typeface="Calibri" panose="020F0502020204030204"/>
            </a:endParaRPr>
          </a:p>
          <a:p>
            <a:pPr marL="355600" indent="-342900">
              <a:lnSpc>
                <a:spcPct val="100000"/>
              </a:lnSpc>
              <a:spcBef>
                <a:spcPts val="770"/>
              </a:spcBef>
              <a:buFont typeface="Arial MT"/>
              <a:buChar char="•"/>
              <a:tabLst>
                <a:tab pos="354965" algn="l"/>
                <a:tab pos="355600" algn="l"/>
              </a:tabLst>
            </a:pPr>
            <a:r>
              <a:rPr sz="3200" spc="-5" dirty="0">
                <a:latin typeface="Calibri" panose="020F0502020204030204"/>
                <a:cs typeface="Calibri" panose="020F0502020204030204"/>
              </a:rPr>
              <a:t>What</a:t>
            </a:r>
            <a:r>
              <a:rPr sz="3200" spc="-10" dirty="0">
                <a:latin typeface="Calibri" panose="020F0502020204030204"/>
                <a:cs typeface="Calibri" panose="020F0502020204030204"/>
              </a:rPr>
              <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dirty="0">
                <a:latin typeface="Calibri" panose="020F0502020204030204"/>
                <a:cs typeface="Calibri" panose="020F0502020204030204"/>
              </a:rPr>
              <a:t>the </a:t>
            </a:r>
            <a:r>
              <a:rPr sz="3200" spc="-5" dirty="0">
                <a:latin typeface="Calibri" panose="020F0502020204030204"/>
                <a:cs typeface="Calibri" panose="020F0502020204030204"/>
              </a:rPr>
              <a:t>cause of</a:t>
            </a:r>
            <a:r>
              <a:rPr sz="3200" spc="-10" dirty="0">
                <a:latin typeface="Calibri" panose="020F0502020204030204"/>
                <a:cs typeface="Calibri" panose="020F0502020204030204"/>
              </a:rPr>
              <a:t> </a:t>
            </a:r>
            <a:r>
              <a:rPr sz="3200" dirty="0">
                <a:latin typeface="Calibri" panose="020F0502020204030204"/>
                <a:cs typeface="Calibri" panose="020F0502020204030204"/>
              </a:rPr>
              <a:t>this</a:t>
            </a:r>
            <a:r>
              <a:rPr sz="3200" spc="10" dirty="0">
                <a:latin typeface="Calibri" panose="020F0502020204030204"/>
                <a:cs typeface="Calibri" panose="020F0502020204030204"/>
              </a:rPr>
              <a:t> </a:t>
            </a:r>
            <a:r>
              <a:rPr sz="3200" dirty="0">
                <a:latin typeface="Calibri" panose="020F0502020204030204"/>
                <a:cs typeface="Calibri" panose="020F0502020204030204"/>
              </a:rPr>
              <a:t>lesion?</a:t>
            </a:r>
            <a:endParaRPr sz="3200" dirty="0">
              <a:latin typeface="Calibri" panose="020F0502020204030204"/>
              <a:cs typeface="Calibri" panose="020F0502020204030204"/>
            </a:endParaRPr>
          </a:p>
          <a:p>
            <a:pPr marL="355600" indent="-342900">
              <a:lnSpc>
                <a:spcPct val="100000"/>
              </a:lnSpc>
              <a:spcBef>
                <a:spcPts val="770"/>
              </a:spcBef>
              <a:buFont typeface="Arial MT"/>
              <a:buChar char="•"/>
              <a:tabLst>
                <a:tab pos="354965" algn="l"/>
                <a:tab pos="355600" algn="l"/>
              </a:tabLst>
            </a:pPr>
            <a:r>
              <a:rPr sz="3200">
                <a:solidFill>
                  <a:srgbClr val="FF0000"/>
                </a:solidFill>
                <a:latin typeface="Calibri" panose="020F0502020204030204"/>
                <a:cs typeface="Calibri" panose="020F0502020204030204"/>
              </a:rPr>
              <a:t>HPV 11 and 6</a:t>
            </a:r>
            <a:endParaRPr sz="3200">
              <a:solidFill>
                <a:srgbClr val="FF0000"/>
              </a:solidFill>
              <a:latin typeface="Calibri" panose="020F0502020204030204"/>
              <a:cs typeface="Calibri" panose="020F0502020204030204"/>
            </a:endParaRPr>
          </a:p>
          <a:p>
            <a:pPr marL="355600" indent="-342900">
              <a:lnSpc>
                <a:spcPct val="100000"/>
              </a:lnSpc>
              <a:spcBef>
                <a:spcPts val="770"/>
              </a:spcBef>
              <a:buFont typeface="Arial MT"/>
              <a:buChar char="•"/>
              <a:tabLst>
                <a:tab pos="354965" algn="l"/>
                <a:tab pos="355600" algn="l"/>
              </a:tabLst>
            </a:pPr>
            <a:r>
              <a:rPr sz="3200" spc="-5" dirty="0">
                <a:latin typeface="Calibri" panose="020F0502020204030204"/>
                <a:cs typeface="Calibri" panose="020F0502020204030204"/>
              </a:rPr>
              <a:t>Discuss</a:t>
            </a:r>
            <a:r>
              <a:rPr sz="3200" spc="10" dirty="0">
                <a:latin typeface="Calibri" panose="020F0502020204030204"/>
                <a:cs typeface="Calibri" panose="020F0502020204030204"/>
              </a:rPr>
              <a:t> </a:t>
            </a:r>
            <a:r>
              <a:rPr sz="3200" dirty="0">
                <a:latin typeface="Calibri" panose="020F0502020204030204"/>
                <a:cs typeface="Calibri" panose="020F0502020204030204"/>
              </a:rPr>
              <a:t>the</a:t>
            </a:r>
            <a:r>
              <a:rPr sz="3200" spc="10" dirty="0">
                <a:latin typeface="Calibri" panose="020F0502020204030204"/>
                <a:cs typeface="Calibri" panose="020F0502020204030204"/>
              </a:rPr>
              <a:t> </a:t>
            </a:r>
            <a:r>
              <a:rPr sz="3200" spc="-10" dirty="0">
                <a:latin typeface="Calibri" panose="020F0502020204030204"/>
                <a:cs typeface="Calibri" panose="020F0502020204030204"/>
              </a:rPr>
              <a:t>relation</a:t>
            </a:r>
            <a:r>
              <a:rPr sz="3200" spc="5" dirty="0">
                <a:latin typeface="Calibri" panose="020F0502020204030204"/>
                <a:cs typeface="Calibri" panose="020F0502020204030204"/>
              </a:rPr>
              <a:t> </a:t>
            </a:r>
            <a:r>
              <a:rPr sz="3200" spc="-5" dirty="0">
                <a:latin typeface="Calibri" panose="020F0502020204030204"/>
                <a:cs typeface="Calibri" panose="020F0502020204030204"/>
              </a:rPr>
              <a:t>of</a:t>
            </a:r>
            <a:r>
              <a:rPr sz="3200" spc="5" dirty="0">
                <a:latin typeface="Calibri" panose="020F0502020204030204"/>
                <a:cs typeface="Calibri" panose="020F0502020204030204"/>
              </a:rPr>
              <a:t> </a:t>
            </a:r>
            <a:r>
              <a:rPr sz="3200" dirty="0">
                <a:latin typeface="Calibri" panose="020F0502020204030204"/>
                <a:cs typeface="Calibri" panose="020F0502020204030204"/>
              </a:rPr>
              <a:t>this</a:t>
            </a:r>
            <a:r>
              <a:rPr sz="3200" spc="15" dirty="0">
                <a:latin typeface="Calibri" panose="020F0502020204030204"/>
                <a:cs typeface="Calibri" panose="020F0502020204030204"/>
              </a:rPr>
              <a:t> </a:t>
            </a:r>
            <a:r>
              <a:rPr sz="3200" dirty="0">
                <a:latin typeface="Calibri" panose="020F0502020204030204"/>
                <a:cs typeface="Calibri" panose="020F0502020204030204"/>
              </a:rPr>
              <a:t>lesion</a:t>
            </a:r>
            <a:r>
              <a:rPr sz="3200" spc="15" dirty="0">
                <a:latin typeface="Calibri" panose="020F0502020204030204"/>
                <a:cs typeface="Calibri" panose="020F0502020204030204"/>
              </a:rPr>
              <a:t> </a:t>
            </a:r>
            <a:r>
              <a:rPr sz="3200" spc="-20" dirty="0">
                <a:latin typeface="Calibri" panose="020F0502020204030204"/>
                <a:cs typeface="Calibri" panose="020F0502020204030204"/>
              </a:rPr>
              <a:t>to</a:t>
            </a:r>
            <a:r>
              <a:rPr sz="3200" spc="10" dirty="0">
                <a:latin typeface="Calibri" panose="020F0502020204030204"/>
                <a:cs typeface="Calibri" panose="020F0502020204030204"/>
              </a:rPr>
              <a:t> </a:t>
            </a:r>
            <a:r>
              <a:rPr sz="3200" spc="-10" dirty="0">
                <a:latin typeface="Calibri" panose="020F0502020204030204"/>
                <a:cs typeface="Calibri" panose="020F0502020204030204"/>
              </a:rPr>
              <a:t>carcinoma </a:t>
            </a:r>
            <a:r>
              <a:rPr sz="3200" spc="-705" dirty="0">
                <a:latin typeface="Calibri" panose="020F0502020204030204"/>
                <a:cs typeface="Calibri" panose="020F0502020204030204"/>
              </a:rPr>
              <a:t> </a:t>
            </a:r>
            <a:r>
              <a:rPr sz="3200" dirty="0">
                <a:latin typeface="Calibri" panose="020F0502020204030204"/>
                <a:cs typeface="Calibri" panose="020F0502020204030204"/>
              </a:rPr>
              <a:t>of</a:t>
            </a:r>
            <a:r>
              <a:rPr sz="3200" spc="-10" dirty="0">
                <a:latin typeface="Calibri" panose="020F0502020204030204"/>
                <a:cs typeface="Calibri" panose="020F0502020204030204"/>
              </a:rPr>
              <a:t> </a:t>
            </a:r>
            <a:r>
              <a:rPr sz="3200" dirty="0">
                <a:latin typeface="Calibri" panose="020F0502020204030204"/>
                <a:cs typeface="Calibri" panose="020F0502020204030204"/>
              </a:rPr>
              <a:t>the </a:t>
            </a:r>
            <a:r>
              <a:rPr sz="3200" spc="5" dirty="0">
                <a:latin typeface="Calibri" panose="020F0502020204030204"/>
                <a:cs typeface="Calibri" panose="020F0502020204030204"/>
              </a:rPr>
              <a:t>cervix</a:t>
            </a:r>
            <a:endParaRPr sz="3200" spc="5" dirty="0">
              <a:latin typeface="Calibri" panose="020F0502020204030204"/>
              <a:cs typeface="Calibri" panose="020F0502020204030204"/>
            </a:endParaRPr>
          </a:p>
          <a:p>
            <a:pPr marL="355600" indent="-342900">
              <a:lnSpc>
                <a:spcPct val="100000"/>
              </a:lnSpc>
              <a:spcBef>
                <a:spcPts val="770"/>
              </a:spcBef>
              <a:buFont typeface="Arial MT"/>
              <a:buChar char="•"/>
              <a:tabLst>
                <a:tab pos="354965" algn="l"/>
                <a:tab pos="355600" algn="l"/>
              </a:tabLst>
            </a:pPr>
            <a:r>
              <a:rPr sz="3200">
                <a:solidFill>
                  <a:srgbClr val="FF0000"/>
                </a:solidFill>
                <a:latin typeface="Calibri" panose="020F0502020204030204"/>
                <a:cs typeface="Calibri" panose="020F0502020204030204"/>
              </a:rPr>
              <a:t>Not precancerous </a:t>
            </a:r>
            <a:r>
              <a:rPr lang="en-US" sz="3200">
                <a:solidFill>
                  <a:srgbClr val="FF0000"/>
                </a:solidFill>
                <a:latin typeface="Calibri" panose="020F0502020204030204"/>
                <a:cs typeface="Calibri" panose="020F0502020204030204"/>
              </a:rPr>
              <a:t>,</a:t>
            </a:r>
            <a:r>
              <a:rPr sz="3200">
                <a:solidFill>
                  <a:srgbClr val="FF0000"/>
                </a:solidFill>
                <a:latin typeface="Calibri" panose="020F0502020204030204"/>
                <a:cs typeface="Calibri" panose="020F0502020204030204"/>
              </a:rPr>
              <a:t>but commonly seen with CIN grade 1</a:t>
            </a:r>
            <a:endParaRPr sz="3200">
              <a:solidFill>
                <a:srgbClr val="FF0000"/>
              </a:solidFill>
              <a:latin typeface="Calibri" panose="020F0502020204030204"/>
              <a:cs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72742" y="4959807"/>
            <a:ext cx="4906645" cy="11201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panose="020F0502020204030204"/>
                <a:cs typeface="Calibri" panose="020F0502020204030204"/>
              </a:rPr>
              <a:t>Here</a:t>
            </a:r>
            <a:r>
              <a:rPr sz="1800" spc="10" dirty="0">
                <a:latin typeface="Calibri" panose="020F0502020204030204"/>
                <a:cs typeface="Calibri" panose="020F0502020204030204"/>
              </a:rPr>
              <a:t> </a:t>
            </a:r>
            <a:r>
              <a:rPr sz="1800" spc="-5" dirty="0">
                <a:latin typeface="Calibri" panose="020F0502020204030204"/>
                <a:cs typeface="Calibri" panose="020F0502020204030204"/>
              </a:rPr>
              <a:t>is</a:t>
            </a:r>
            <a:r>
              <a:rPr sz="1800" dirty="0">
                <a:latin typeface="Calibri" panose="020F0502020204030204"/>
                <a:cs typeface="Calibri" panose="020F0502020204030204"/>
              </a:rPr>
              <a:t> a</a:t>
            </a:r>
            <a:r>
              <a:rPr sz="1800" spc="15" dirty="0">
                <a:latin typeface="Calibri" panose="020F0502020204030204"/>
                <a:cs typeface="Calibri" panose="020F0502020204030204"/>
              </a:rPr>
              <a:t> </a:t>
            </a:r>
            <a:r>
              <a:rPr sz="1800" spc="-10" dirty="0">
                <a:latin typeface="Calibri" panose="020F0502020204030204"/>
                <a:cs typeface="Calibri" panose="020F0502020204030204"/>
              </a:rPr>
              <a:t>surgical</a:t>
            </a:r>
            <a:r>
              <a:rPr sz="1800" spc="-5" dirty="0">
                <a:latin typeface="Calibri" panose="020F0502020204030204"/>
                <a:cs typeface="Calibri" panose="020F0502020204030204"/>
              </a:rPr>
              <a:t> </a:t>
            </a:r>
            <a:r>
              <a:rPr sz="1800" spc="-15" dirty="0">
                <a:latin typeface="Calibri" panose="020F0502020204030204"/>
                <a:cs typeface="Calibri" panose="020F0502020204030204"/>
              </a:rPr>
              <a:t>excision</a:t>
            </a:r>
            <a:r>
              <a:rPr sz="1800" spc="5" dirty="0">
                <a:latin typeface="Calibri" panose="020F0502020204030204"/>
                <a:cs typeface="Calibri" panose="020F0502020204030204"/>
              </a:rPr>
              <a:t> </a:t>
            </a:r>
            <a:r>
              <a:rPr sz="1800" spc="-5" dirty="0">
                <a:latin typeface="Calibri" panose="020F0502020204030204"/>
                <a:cs typeface="Calibri" panose="020F0502020204030204"/>
              </a:rPr>
              <a:t>of </a:t>
            </a:r>
            <a:r>
              <a:rPr sz="1800" dirty="0">
                <a:latin typeface="Calibri" panose="020F0502020204030204"/>
                <a:cs typeface="Calibri" panose="020F0502020204030204"/>
              </a:rPr>
              <a:t>a </a:t>
            </a:r>
            <a:r>
              <a:rPr sz="1800" spc="-5" dirty="0">
                <a:latin typeface="Calibri" panose="020F0502020204030204"/>
                <a:cs typeface="Calibri" panose="020F0502020204030204"/>
              </a:rPr>
              <a:t>small</a:t>
            </a:r>
            <a:r>
              <a:rPr sz="1800" spc="-10" dirty="0">
                <a:latin typeface="Calibri" panose="020F0502020204030204"/>
                <a:cs typeface="Calibri" panose="020F0502020204030204"/>
              </a:rPr>
              <a:t> </a:t>
            </a:r>
            <a:r>
              <a:rPr sz="1800" dirty="0">
                <a:latin typeface="Calibri" panose="020F0502020204030204"/>
                <a:cs typeface="Calibri" panose="020F0502020204030204"/>
              </a:rPr>
              <a:t>mass</a:t>
            </a:r>
            <a:r>
              <a:rPr sz="1800" spc="-5" dirty="0">
                <a:latin typeface="Calibri" panose="020F0502020204030204"/>
                <a:cs typeface="Calibri" panose="020F0502020204030204"/>
              </a:rPr>
              <a:t> </a:t>
            </a:r>
            <a:r>
              <a:rPr sz="1800" spc="-10" dirty="0">
                <a:latin typeface="Calibri" panose="020F0502020204030204"/>
                <a:cs typeface="Calibri" panose="020F0502020204030204"/>
              </a:rPr>
              <a:t>from</a:t>
            </a:r>
            <a:r>
              <a:rPr sz="1800" spc="-5" dirty="0">
                <a:latin typeface="Calibri" panose="020F0502020204030204"/>
                <a:cs typeface="Calibri" panose="020F0502020204030204"/>
              </a:rPr>
              <a:t> </a:t>
            </a:r>
            <a:r>
              <a:rPr sz="1800" dirty="0">
                <a:latin typeface="Calibri" panose="020F0502020204030204"/>
                <a:cs typeface="Calibri" panose="020F0502020204030204"/>
              </a:rPr>
              <a:t>the </a:t>
            </a:r>
            <a:r>
              <a:rPr sz="1800" spc="5" dirty="0">
                <a:latin typeface="Calibri" panose="020F0502020204030204"/>
                <a:cs typeface="Calibri" panose="020F0502020204030204"/>
              </a:rPr>
              <a:t> </a:t>
            </a:r>
            <a:r>
              <a:rPr sz="1800" spc="-10" dirty="0">
                <a:latin typeface="Calibri" panose="020F0502020204030204"/>
                <a:cs typeface="Calibri" panose="020F0502020204030204"/>
              </a:rPr>
              <a:t>breast.</a:t>
            </a:r>
            <a:r>
              <a:rPr sz="1800" spc="5" dirty="0">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The</a:t>
            </a:r>
            <a:r>
              <a:rPr sz="1800" spc="5" dirty="0">
                <a:solidFill>
                  <a:srgbClr val="FF0000"/>
                </a:solidFill>
                <a:latin typeface="Calibri" panose="020F0502020204030204"/>
                <a:cs typeface="Calibri" panose="020F0502020204030204"/>
              </a:rPr>
              <a:t> </a:t>
            </a:r>
            <a:r>
              <a:rPr sz="1800" dirty="0">
                <a:solidFill>
                  <a:srgbClr val="FF0000"/>
                </a:solidFill>
                <a:latin typeface="Calibri" panose="020F0502020204030204"/>
                <a:cs typeface="Calibri" panose="020F0502020204030204"/>
              </a:rPr>
              <a:t>mass </a:t>
            </a:r>
            <a:r>
              <a:rPr sz="1800" spc="-5" dirty="0">
                <a:solidFill>
                  <a:srgbClr val="FF0000"/>
                </a:solidFill>
                <a:latin typeface="Calibri" panose="020F0502020204030204"/>
                <a:cs typeface="Calibri" panose="020F0502020204030204"/>
              </a:rPr>
              <a:t>is</a:t>
            </a:r>
            <a:r>
              <a:rPr sz="1800" spc="5"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well-circumscribed</a:t>
            </a:r>
            <a:r>
              <a:rPr sz="1800" spc="-10" dirty="0">
                <a:latin typeface="Calibri" panose="020F0502020204030204"/>
                <a:cs typeface="Calibri" panose="020F0502020204030204"/>
              </a:rPr>
              <a:t>.</a:t>
            </a:r>
            <a:r>
              <a:rPr sz="1800" spc="45" dirty="0">
                <a:latin typeface="Calibri" panose="020F0502020204030204"/>
                <a:cs typeface="Calibri" panose="020F0502020204030204"/>
              </a:rPr>
              <a:t> </a:t>
            </a:r>
            <a:r>
              <a:rPr sz="1800" spc="-10" dirty="0">
                <a:latin typeface="Calibri" panose="020F0502020204030204"/>
                <a:cs typeface="Calibri" panose="020F0502020204030204"/>
              </a:rPr>
              <a:t>Grossly</a:t>
            </a:r>
            <a:r>
              <a:rPr sz="1800" dirty="0">
                <a:latin typeface="Calibri" panose="020F0502020204030204"/>
                <a:cs typeface="Calibri" panose="020F0502020204030204"/>
              </a:rPr>
              <a:t> </a:t>
            </a:r>
            <a:r>
              <a:rPr sz="1800" spc="-5" dirty="0">
                <a:latin typeface="Calibri" panose="020F0502020204030204"/>
                <a:cs typeface="Calibri" panose="020F0502020204030204"/>
              </a:rPr>
              <a:t>it</a:t>
            </a:r>
            <a:r>
              <a:rPr sz="1800" spc="10" dirty="0">
                <a:latin typeface="Calibri" panose="020F0502020204030204"/>
                <a:cs typeface="Calibri" panose="020F0502020204030204"/>
              </a:rPr>
              <a:t> </a:t>
            </a:r>
            <a:r>
              <a:rPr sz="1800" spc="-15" dirty="0">
                <a:latin typeface="Calibri" panose="020F0502020204030204"/>
                <a:cs typeface="Calibri" panose="020F0502020204030204"/>
              </a:rPr>
              <a:t>felt </a:t>
            </a:r>
            <a:r>
              <a:rPr sz="1800" spc="-390" dirty="0">
                <a:latin typeface="Calibri" panose="020F0502020204030204"/>
                <a:cs typeface="Calibri" panose="020F0502020204030204"/>
              </a:rPr>
              <a:t> </a:t>
            </a:r>
            <a:r>
              <a:rPr sz="1800" spc="-5" dirty="0">
                <a:latin typeface="Calibri" panose="020F0502020204030204"/>
                <a:cs typeface="Calibri" panose="020F0502020204030204"/>
              </a:rPr>
              <a:t>firm </a:t>
            </a:r>
            <a:r>
              <a:rPr sz="1800" dirty="0">
                <a:latin typeface="Calibri" panose="020F0502020204030204"/>
                <a:cs typeface="Calibri" panose="020F0502020204030204"/>
              </a:rPr>
              <a:t>and</a:t>
            </a:r>
            <a:r>
              <a:rPr sz="1800" spc="5" dirty="0">
                <a:latin typeface="Calibri" panose="020F0502020204030204"/>
                <a:cs typeface="Calibri" panose="020F0502020204030204"/>
              </a:rPr>
              <a:t> </a:t>
            </a:r>
            <a:r>
              <a:rPr sz="1800" spc="-15" dirty="0">
                <a:solidFill>
                  <a:srgbClr val="FF0000"/>
                </a:solidFill>
                <a:latin typeface="Calibri" panose="020F0502020204030204"/>
                <a:cs typeface="Calibri" panose="020F0502020204030204"/>
              </a:rPr>
              <a:t>rubbery</a:t>
            </a:r>
            <a:r>
              <a:rPr lang="en-US" sz="1800" spc="-15" dirty="0">
                <a:solidFill>
                  <a:srgbClr val="FF0000"/>
                </a:solidFill>
                <a:latin typeface="Calibri" panose="020F0502020204030204"/>
                <a:cs typeface="Calibri" panose="020F0502020204030204"/>
              </a:rPr>
              <a:t> not addherent to surronding tissue </a:t>
            </a:r>
            <a:r>
              <a:rPr sz="1800" spc="-15" dirty="0">
                <a:latin typeface="Calibri" panose="020F0502020204030204"/>
                <a:cs typeface="Calibri" panose="020F0502020204030204"/>
              </a:rPr>
              <a:t>.</a:t>
            </a:r>
            <a:r>
              <a:rPr sz="1800" spc="10" dirty="0">
                <a:latin typeface="Calibri" panose="020F0502020204030204"/>
                <a:cs typeface="Calibri" panose="020F0502020204030204"/>
              </a:rPr>
              <a:t> </a:t>
            </a:r>
            <a:r>
              <a:rPr sz="1800" spc="-5" dirty="0">
                <a:latin typeface="Calibri" panose="020F0502020204030204"/>
                <a:cs typeface="Calibri" panose="020F0502020204030204"/>
              </a:rPr>
              <a:t>This</a:t>
            </a:r>
            <a:r>
              <a:rPr sz="1800" spc="-10" dirty="0">
                <a:latin typeface="Calibri" panose="020F0502020204030204"/>
                <a:cs typeface="Calibri" panose="020F0502020204030204"/>
              </a:rPr>
              <a:t> </a:t>
            </a:r>
            <a:r>
              <a:rPr sz="1800" dirty="0">
                <a:latin typeface="Calibri" panose="020F0502020204030204"/>
                <a:cs typeface="Calibri" panose="020F0502020204030204"/>
              </a:rPr>
              <a:t>is a</a:t>
            </a:r>
            <a:r>
              <a:rPr sz="1800" spc="10"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fibroadenoma.</a:t>
            </a:r>
            <a:endParaRPr sz="1800" spc="-5" dirty="0">
              <a:solidFill>
                <a:srgbClr val="FF0000"/>
              </a:solidFill>
              <a:latin typeface="Calibri" panose="020F0502020204030204"/>
              <a:cs typeface="Calibri" panose="020F050202020403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72742" y="4959807"/>
            <a:ext cx="5244465" cy="1397635"/>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panose="020F0502020204030204"/>
                <a:cs typeface="Calibri" panose="020F0502020204030204"/>
              </a:rPr>
              <a:t>Here </a:t>
            </a:r>
            <a:r>
              <a:rPr sz="1800" spc="-5" dirty="0">
                <a:latin typeface="Calibri" panose="020F0502020204030204"/>
                <a:cs typeface="Calibri" panose="020F0502020204030204"/>
              </a:rPr>
              <a:t>is </a:t>
            </a:r>
            <a:r>
              <a:rPr sz="1800" dirty="0">
                <a:latin typeface="Calibri" panose="020F0502020204030204"/>
                <a:cs typeface="Calibri" panose="020F0502020204030204"/>
              </a:rPr>
              <a:t>the </a:t>
            </a:r>
            <a:r>
              <a:rPr sz="1800" spc="-10" dirty="0">
                <a:latin typeface="Calibri" panose="020F0502020204030204"/>
                <a:cs typeface="Calibri" panose="020F0502020204030204"/>
              </a:rPr>
              <a:t>microscopic </a:t>
            </a:r>
            <a:r>
              <a:rPr sz="1800" spc="-5" dirty="0">
                <a:latin typeface="Calibri" panose="020F0502020204030204"/>
                <a:cs typeface="Calibri" panose="020F0502020204030204"/>
              </a:rPr>
              <a:t>appearance of </a:t>
            </a:r>
            <a:r>
              <a:rPr sz="1800" dirty="0">
                <a:latin typeface="Calibri" panose="020F0502020204030204"/>
                <a:cs typeface="Calibri" panose="020F0502020204030204"/>
              </a:rPr>
              <a:t>a </a:t>
            </a:r>
            <a:r>
              <a:rPr sz="1800" spc="-5" dirty="0">
                <a:solidFill>
                  <a:srgbClr val="FF0000"/>
                </a:solidFill>
                <a:latin typeface="Calibri" panose="020F0502020204030204"/>
                <a:cs typeface="Calibri" panose="020F0502020204030204"/>
              </a:rPr>
              <a:t>fibroadenoma. </a:t>
            </a:r>
            <a:r>
              <a:rPr sz="1800" dirty="0">
                <a:solidFill>
                  <a:srgbClr val="FF0000"/>
                </a:solidFill>
                <a:latin typeface="Calibri" panose="020F0502020204030204"/>
                <a:cs typeface="Calibri" panose="020F0502020204030204"/>
              </a:rPr>
              <a:t> </a:t>
            </a:r>
            <a:r>
              <a:rPr sz="1800" spc="-80" dirty="0">
                <a:latin typeface="Calibri" panose="020F0502020204030204"/>
                <a:cs typeface="Calibri" panose="020F0502020204030204"/>
              </a:rPr>
              <a:t>To </a:t>
            </a:r>
            <a:r>
              <a:rPr sz="1800" dirty="0">
                <a:latin typeface="Calibri" panose="020F0502020204030204"/>
                <a:cs typeface="Calibri" panose="020F0502020204030204"/>
              </a:rPr>
              <a:t>the </a:t>
            </a:r>
            <a:r>
              <a:rPr sz="1800" spc="-5" dirty="0">
                <a:latin typeface="Calibri" panose="020F0502020204030204"/>
                <a:cs typeface="Calibri" panose="020F0502020204030204"/>
              </a:rPr>
              <a:t>right </a:t>
            </a:r>
            <a:r>
              <a:rPr sz="1800" dirty="0">
                <a:latin typeface="Calibri" panose="020F0502020204030204"/>
                <a:cs typeface="Calibri" panose="020F0502020204030204"/>
              </a:rPr>
              <a:t>is </a:t>
            </a:r>
            <a:r>
              <a:rPr sz="1800" spc="-10" dirty="0">
                <a:latin typeface="Calibri" panose="020F0502020204030204"/>
                <a:cs typeface="Calibri" panose="020F0502020204030204"/>
              </a:rPr>
              <a:t>compressed breast connective </a:t>
            </a:r>
            <a:r>
              <a:rPr sz="1800" spc="-5" dirty="0">
                <a:latin typeface="Calibri" panose="020F0502020204030204"/>
                <a:cs typeface="Calibri" panose="020F0502020204030204"/>
              </a:rPr>
              <a:t>tissue.</a:t>
            </a:r>
            <a:r>
              <a:rPr sz="1800" i="1" u="sng" spc="-5" dirty="0">
                <a:latin typeface="Calibri" panose="020F0502020204030204"/>
                <a:cs typeface="Calibri" panose="020F0502020204030204"/>
              </a:rPr>
              <a:t> The </a:t>
            </a:r>
            <a:r>
              <a:rPr sz="1800" i="1" u="sng" dirty="0">
                <a:latin typeface="Calibri" panose="020F0502020204030204"/>
                <a:cs typeface="Calibri" panose="020F0502020204030204"/>
              </a:rPr>
              <a:t> </a:t>
            </a:r>
            <a:r>
              <a:rPr sz="1800" i="1" u="sng" spc="-5" dirty="0">
                <a:latin typeface="Calibri" panose="020F0502020204030204"/>
                <a:cs typeface="Calibri" panose="020F0502020204030204"/>
              </a:rPr>
              <a:t>neoplasm is composed of </a:t>
            </a:r>
            <a:r>
              <a:rPr sz="1800" i="1" u="sng" dirty="0">
                <a:latin typeface="Calibri" panose="020F0502020204030204"/>
                <a:cs typeface="Calibri" panose="020F0502020204030204"/>
              </a:rPr>
              <a:t>a </a:t>
            </a:r>
            <a:r>
              <a:rPr sz="1800" i="1" u="sng" spc="-10" dirty="0">
                <a:latin typeface="Calibri" panose="020F0502020204030204"/>
                <a:cs typeface="Calibri" panose="020F0502020204030204"/>
              </a:rPr>
              <a:t>fibroblastic </a:t>
            </a:r>
            <a:r>
              <a:rPr sz="1800" i="1" u="sng" spc="-15" dirty="0">
                <a:latin typeface="Calibri" panose="020F0502020204030204"/>
                <a:cs typeface="Calibri" panose="020F0502020204030204"/>
              </a:rPr>
              <a:t>stroma </a:t>
            </a:r>
            <a:r>
              <a:rPr sz="1800" i="1" u="sng" dirty="0">
                <a:latin typeface="Calibri" panose="020F0502020204030204"/>
                <a:cs typeface="Calibri" panose="020F0502020204030204"/>
              </a:rPr>
              <a:t>in </a:t>
            </a:r>
            <a:r>
              <a:rPr sz="1800" i="1" u="sng" spc="-5" dirty="0">
                <a:latin typeface="Calibri" panose="020F0502020204030204"/>
                <a:cs typeface="Calibri" panose="020F0502020204030204"/>
              </a:rPr>
              <a:t>which </a:t>
            </a:r>
            <a:r>
              <a:rPr sz="1800" i="1" u="sng" dirty="0">
                <a:latin typeface="Calibri" panose="020F0502020204030204"/>
                <a:cs typeface="Calibri" panose="020F0502020204030204"/>
              </a:rPr>
              <a:t> </a:t>
            </a:r>
            <a:r>
              <a:rPr sz="1800" i="1" u="sng" spc="-10" dirty="0">
                <a:latin typeface="Calibri" panose="020F0502020204030204"/>
                <a:cs typeface="Calibri" panose="020F0502020204030204"/>
              </a:rPr>
              <a:t>are located elongated compressed </a:t>
            </a:r>
            <a:r>
              <a:rPr sz="1800" i="1" u="sng" spc="-5" dirty="0">
                <a:latin typeface="Calibri" panose="020F0502020204030204"/>
                <a:cs typeface="Calibri" panose="020F0502020204030204"/>
              </a:rPr>
              <a:t>ducts lined by benign </a:t>
            </a:r>
            <a:r>
              <a:rPr sz="1800" i="1" u="sng" spc="-395" dirty="0">
                <a:latin typeface="Calibri" panose="020F0502020204030204"/>
                <a:cs typeface="Calibri" panose="020F0502020204030204"/>
              </a:rPr>
              <a:t> </a:t>
            </a:r>
            <a:r>
              <a:rPr sz="1800" i="1" u="sng" dirty="0">
                <a:latin typeface="Calibri" panose="020F0502020204030204"/>
                <a:cs typeface="Calibri" panose="020F0502020204030204"/>
              </a:rPr>
              <a:t>appearing</a:t>
            </a:r>
            <a:r>
              <a:rPr sz="1800" i="1" u="sng" spc="10" dirty="0">
                <a:latin typeface="Calibri" panose="020F0502020204030204"/>
                <a:cs typeface="Calibri" panose="020F0502020204030204"/>
              </a:rPr>
              <a:t> </a:t>
            </a:r>
            <a:r>
              <a:rPr sz="1800" i="1" u="sng" spc="-5" dirty="0">
                <a:latin typeface="Calibri" panose="020F0502020204030204"/>
                <a:cs typeface="Calibri" panose="020F0502020204030204"/>
              </a:rPr>
              <a:t>epithelium.</a:t>
            </a:r>
            <a:endParaRPr sz="1800" i="1" u="sng">
              <a:latin typeface="Calibri" panose="020F0502020204030204"/>
              <a:cs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4133" y="838326"/>
            <a:ext cx="8016875" cy="2527300"/>
          </a:xfrm>
          <a:prstGeom prst="rect">
            <a:avLst/>
          </a:prstGeom>
        </p:spPr>
        <p:txBody>
          <a:bodyPr vert="horz" wrap="square" lIns="0" tIns="45719" rIns="0" bIns="0" rtlCol="0">
            <a:spAutoFit/>
          </a:bodyPr>
          <a:lstStyle/>
          <a:p>
            <a:pPr marL="12700" marR="5080">
              <a:lnSpc>
                <a:spcPct val="90000"/>
              </a:lnSpc>
              <a:spcBef>
                <a:spcPts val="360"/>
              </a:spcBef>
            </a:pPr>
            <a:r>
              <a:rPr sz="2200" spc="-10" dirty="0">
                <a:latin typeface="Calibri" panose="020F0502020204030204"/>
                <a:cs typeface="Calibri" panose="020F0502020204030204"/>
              </a:rPr>
              <a:t>This</a:t>
            </a:r>
            <a:r>
              <a:rPr sz="2200" dirty="0">
                <a:latin typeface="Calibri" panose="020F0502020204030204"/>
                <a:cs typeface="Calibri" panose="020F0502020204030204"/>
              </a:rPr>
              <a:t> </a:t>
            </a:r>
            <a:r>
              <a:rPr sz="2200" spc="-5" dirty="0">
                <a:latin typeface="Calibri" panose="020F0502020204030204"/>
                <a:cs typeface="Calibri" panose="020F0502020204030204"/>
              </a:rPr>
              <a:t>is</a:t>
            </a:r>
            <a:r>
              <a:rPr sz="2200" spc="5" dirty="0">
                <a:solidFill>
                  <a:srgbClr val="FF0000"/>
                </a:solidFill>
                <a:latin typeface="Calibri" panose="020F0502020204030204"/>
                <a:cs typeface="Calibri" panose="020F0502020204030204"/>
              </a:rPr>
              <a:t> </a:t>
            </a:r>
            <a:r>
              <a:rPr sz="2200" spc="-25" dirty="0">
                <a:solidFill>
                  <a:srgbClr val="FF0000"/>
                </a:solidFill>
                <a:latin typeface="Calibri" panose="020F0502020204030204"/>
                <a:cs typeface="Calibri" panose="020F0502020204030204"/>
              </a:rPr>
              <a:t>fat</a:t>
            </a:r>
            <a:r>
              <a:rPr sz="2200" spc="-5" dirty="0">
                <a:solidFill>
                  <a:srgbClr val="FF0000"/>
                </a:solidFill>
                <a:latin typeface="Calibri" panose="020F0502020204030204"/>
                <a:cs typeface="Calibri" panose="020F0502020204030204"/>
              </a:rPr>
              <a:t> </a:t>
            </a:r>
            <a:r>
              <a:rPr sz="2200" spc="-10" dirty="0">
                <a:solidFill>
                  <a:srgbClr val="FF0000"/>
                </a:solidFill>
                <a:latin typeface="Calibri" panose="020F0502020204030204"/>
                <a:cs typeface="Calibri" panose="020F0502020204030204"/>
              </a:rPr>
              <a:t>necrosis</a:t>
            </a:r>
            <a:r>
              <a:rPr sz="2200" spc="15" dirty="0">
                <a:latin typeface="Calibri" panose="020F0502020204030204"/>
                <a:cs typeface="Calibri" panose="020F0502020204030204"/>
              </a:rPr>
              <a:t> </a:t>
            </a:r>
            <a:r>
              <a:rPr sz="2200" spc="-5" dirty="0">
                <a:latin typeface="Calibri" panose="020F0502020204030204"/>
                <a:cs typeface="Calibri" panose="020F0502020204030204"/>
              </a:rPr>
              <a:t>of </a:t>
            </a:r>
            <a:r>
              <a:rPr sz="2200" spc="-10" dirty="0">
                <a:latin typeface="Calibri" panose="020F0502020204030204"/>
                <a:cs typeface="Calibri" panose="020F0502020204030204"/>
              </a:rPr>
              <a:t>the</a:t>
            </a:r>
            <a:r>
              <a:rPr sz="2200" spc="20" dirty="0">
                <a:latin typeface="Calibri" panose="020F0502020204030204"/>
                <a:cs typeface="Calibri" panose="020F0502020204030204"/>
              </a:rPr>
              <a:t> </a:t>
            </a:r>
            <a:r>
              <a:rPr sz="2200" spc="-10" dirty="0">
                <a:latin typeface="Calibri" panose="020F0502020204030204"/>
                <a:cs typeface="Calibri" panose="020F0502020204030204"/>
              </a:rPr>
              <a:t>breast.</a:t>
            </a:r>
            <a:r>
              <a:rPr sz="2200" spc="15" dirty="0">
                <a:latin typeface="Calibri" panose="020F0502020204030204"/>
                <a:cs typeface="Calibri" panose="020F0502020204030204"/>
              </a:rPr>
              <a:t> </a:t>
            </a:r>
            <a:r>
              <a:rPr sz="2200" spc="-10" dirty="0">
                <a:latin typeface="Calibri" panose="020F0502020204030204"/>
                <a:cs typeface="Calibri" panose="020F0502020204030204"/>
              </a:rPr>
              <a:t>The</a:t>
            </a:r>
            <a:r>
              <a:rPr sz="2200" spc="10" dirty="0">
                <a:latin typeface="Calibri" panose="020F0502020204030204"/>
                <a:cs typeface="Calibri" panose="020F0502020204030204"/>
              </a:rPr>
              <a:t> </a:t>
            </a:r>
            <a:r>
              <a:rPr sz="2200" spc="-10" dirty="0">
                <a:latin typeface="Calibri" panose="020F0502020204030204"/>
                <a:cs typeface="Calibri" panose="020F0502020204030204"/>
              </a:rPr>
              <a:t>most</a:t>
            </a:r>
            <a:r>
              <a:rPr sz="2200" dirty="0">
                <a:latin typeface="Calibri" panose="020F0502020204030204"/>
                <a:cs typeface="Calibri" panose="020F0502020204030204"/>
              </a:rPr>
              <a:t> </a:t>
            </a:r>
            <a:r>
              <a:rPr sz="2200" spc="-10" dirty="0">
                <a:latin typeface="Calibri" panose="020F0502020204030204"/>
                <a:cs typeface="Calibri" panose="020F0502020204030204"/>
              </a:rPr>
              <a:t>common</a:t>
            </a:r>
            <a:r>
              <a:rPr sz="2200" spc="30" dirty="0">
                <a:latin typeface="Calibri" panose="020F0502020204030204"/>
                <a:cs typeface="Calibri" panose="020F0502020204030204"/>
              </a:rPr>
              <a:t> </a:t>
            </a:r>
            <a:r>
              <a:rPr sz="2200" spc="-5" dirty="0">
                <a:latin typeface="Calibri" panose="020F0502020204030204"/>
                <a:cs typeface="Calibri" panose="020F0502020204030204"/>
              </a:rPr>
              <a:t>etiology</a:t>
            </a:r>
            <a:r>
              <a:rPr sz="2200" spc="20" dirty="0">
                <a:latin typeface="Calibri" panose="020F0502020204030204"/>
                <a:cs typeface="Calibri" panose="020F0502020204030204"/>
              </a:rPr>
              <a:t> </a:t>
            </a:r>
            <a:r>
              <a:rPr sz="2200" spc="-5" dirty="0">
                <a:latin typeface="Calibri" panose="020F0502020204030204"/>
                <a:cs typeface="Calibri" panose="020F0502020204030204"/>
              </a:rPr>
              <a:t>is</a:t>
            </a:r>
            <a:r>
              <a:rPr sz="2200" spc="5" dirty="0">
                <a:latin typeface="Calibri" panose="020F0502020204030204"/>
                <a:cs typeface="Calibri" panose="020F0502020204030204"/>
              </a:rPr>
              <a:t> </a:t>
            </a:r>
            <a:r>
              <a:rPr sz="2200" spc="-10" dirty="0">
                <a:latin typeface="Calibri" panose="020F0502020204030204"/>
                <a:cs typeface="Calibri" panose="020F0502020204030204"/>
              </a:rPr>
              <a:t>trauma. </a:t>
            </a:r>
            <a:r>
              <a:rPr sz="2200" spc="-484" dirty="0">
                <a:latin typeface="Calibri" panose="020F0502020204030204"/>
                <a:cs typeface="Calibri" panose="020F0502020204030204"/>
              </a:rPr>
              <a:t> </a:t>
            </a:r>
            <a:r>
              <a:rPr sz="2200" spc="-5" dirty="0">
                <a:latin typeface="Calibri" panose="020F0502020204030204"/>
                <a:cs typeface="Calibri" panose="020F0502020204030204"/>
              </a:rPr>
              <a:t>It </a:t>
            </a:r>
            <a:r>
              <a:rPr sz="2200" spc="-15" dirty="0">
                <a:latin typeface="Calibri" panose="020F0502020204030204"/>
                <a:cs typeface="Calibri" panose="020F0502020204030204"/>
              </a:rPr>
              <a:t>can</a:t>
            </a:r>
            <a:r>
              <a:rPr sz="2200" spc="-5" dirty="0">
                <a:latin typeface="Calibri" panose="020F0502020204030204"/>
                <a:cs typeface="Calibri" panose="020F0502020204030204"/>
              </a:rPr>
              <a:t> be</a:t>
            </a:r>
            <a:r>
              <a:rPr sz="2200" spc="10" dirty="0">
                <a:latin typeface="Calibri" panose="020F0502020204030204"/>
                <a:cs typeface="Calibri" panose="020F0502020204030204"/>
              </a:rPr>
              <a:t> </a:t>
            </a:r>
            <a:r>
              <a:rPr sz="2200" spc="-5" dirty="0">
                <a:latin typeface="Calibri" panose="020F0502020204030204"/>
                <a:cs typeface="Calibri" panose="020F0502020204030204"/>
              </a:rPr>
              <a:t>a </a:t>
            </a:r>
            <a:r>
              <a:rPr sz="2200" spc="-10" dirty="0">
                <a:latin typeface="Calibri" panose="020F0502020204030204"/>
                <a:cs typeface="Calibri" panose="020F0502020204030204"/>
              </a:rPr>
              <a:t>localized,</a:t>
            </a:r>
            <a:r>
              <a:rPr sz="2200" spc="15" dirty="0">
                <a:latin typeface="Calibri" panose="020F0502020204030204"/>
                <a:cs typeface="Calibri" panose="020F0502020204030204"/>
              </a:rPr>
              <a:t> </a:t>
            </a:r>
            <a:r>
              <a:rPr sz="2200" spc="-10" dirty="0">
                <a:latin typeface="Calibri" panose="020F0502020204030204"/>
                <a:cs typeface="Calibri" panose="020F0502020204030204"/>
              </a:rPr>
              <a:t>firm</a:t>
            </a:r>
            <a:r>
              <a:rPr sz="2200" dirty="0">
                <a:latin typeface="Calibri" panose="020F0502020204030204"/>
                <a:cs typeface="Calibri" panose="020F0502020204030204"/>
              </a:rPr>
              <a:t> </a:t>
            </a:r>
            <a:r>
              <a:rPr sz="2200" spc="-10" dirty="0">
                <a:latin typeface="Calibri" panose="020F0502020204030204"/>
                <a:cs typeface="Calibri" panose="020F0502020204030204"/>
              </a:rPr>
              <a:t>area</a:t>
            </a:r>
            <a:r>
              <a:rPr sz="2200" spc="-15" dirty="0">
                <a:latin typeface="Calibri" panose="020F0502020204030204"/>
                <a:cs typeface="Calibri" panose="020F0502020204030204"/>
              </a:rPr>
              <a:t> </a:t>
            </a:r>
            <a:r>
              <a:rPr sz="2200" spc="-5" dirty="0">
                <a:latin typeface="Calibri" panose="020F0502020204030204"/>
                <a:cs typeface="Calibri" panose="020F0502020204030204"/>
              </a:rPr>
              <a:t>with scarring</a:t>
            </a:r>
            <a:r>
              <a:rPr sz="2200" spc="-10" dirty="0">
                <a:latin typeface="Calibri" panose="020F0502020204030204"/>
                <a:cs typeface="Calibri" panose="020F0502020204030204"/>
              </a:rPr>
              <a:t> that</a:t>
            </a:r>
            <a:r>
              <a:rPr sz="2200" spc="-5" dirty="0">
                <a:latin typeface="Calibri" panose="020F0502020204030204"/>
                <a:cs typeface="Calibri" panose="020F0502020204030204"/>
              </a:rPr>
              <a:t> </a:t>
            </a:r>
            <a:r>
              <a:rPr sz="2200" spc="-15" dirty="0">
                <a:latin typeface="Calibri" panose="020F0502020204030204"/>
                <a:cs typeface="Calibri" panose="020F0502020204030204"/>
              </a:rPr>
              <a:t>can</a:t>
            </a:r>
            <a:r>
              <a:rPr sz="2200" spc="-5" dirty="0">
                <a:latin typeface="Calibri" panose="020F0502020204030204"/>
                <a:cs typeface="Calibri" panose="020F0502020204030204"/>
              </a:rPr>
              <a:t> mimic</a:t>
            </a:r>
            <a:r>
              <a:rPr sz="2200" spc="10" dirty="0">
                <a:latin typeface="Calibri" panose="020F0502020204030204"/>
                <a:cs typeface="Calibri" panose="020F0502020204030204"/>
              </a:rPr>
              <a:t> </a:t>
            </a:r>
            <a:r>
              <a:rPr sz="2200" spc="-5" dirty="0">
                <a:latin typeface="Calibri" panose="020F0502020204030204"/>
                <a:cs typeface="Calibri" panose="020F0502020204030204"/>
              </a:rPr>
              <a:t>a </a:t>
            </a:r>
            <a:r>
              <a:rPr sz="2200" spc="-10" dirty="0">
                <a:latin typeface="Calibri" panose="020F0502020204030204"/>
                <a:cs typeface="Calibri" panose="020F0502020204030204"/>
              </a:rPr>
              <a:t>breast </a:t>
            </a:r>
            <a:r>
              <a:rPr sz="2200" spc="-5" dirty="0">
                <a:latin typeface="Calibri" panose="020F0502020204030204"/>
                <a:cs typeface="Calibri" panose="020F0502020204030204"/>
              </a:rPr>
              <a:t> </a:t>
            </a:r>
            <a:r>
              <a:rPr sz="2200" spc="-10" dirty="0">
                <a:latin typeface="Calibri" panose="020F0502020204030204"/>
                <a:cs typeface="Calibri" panose="020F0502020204030204"/>
              </a:rPr>
              <a:t>carcinoma.</a:t>
            </a:r>
            <a:r>
              <a:rPr sz="2200" spc="-5" dirty="0">
                <a:latin typeface="Calibri" panose="020F0502020204030204"/>
                <a:cs typeface="Calibri" panose="020F0502020204030204"/>
              </a:rPr>
              <a:t> </a:t>
            </a:r>
            <a:r>
              <a:rPr sz="2200" spc="-20" dirty="0">
                <a:latin typeface="Calibri" panose="020F0502020204030204"/>
                <a:cs typeface="Calibri" panose="020F0502020204030204"/>
              </a:rPr>
              <a:t>Microscopically,</a:t>
            </a:r>
            <a:r>
              <a:rPr sz="2200" spc="15" dirty="0">
                <a:latin typeface="Calibri" panose="020F0502020204030204"/>
                <a:cs typeface="Calibri" panose="020F0502020204030204"/>
              </a:rPr>
              <a:t> </a:t>
            </a:r>
            <a:r>
              <a:rPr sz="2200" spc="-40" dirty="0">
                <a:latin typeface="Calibri" panose="020F0502020204030204"/>
                <a:cs typeface="Calibri" panose="020F0502020204030204"/>
              </a:rPr>
              <a:t>however,</a:t>
            </a:r>
            <a:r>
              <a:rPr sz="2200" spc="20" dirty="0">
                <a:latin typeface="Calibri" panose="020F0502020204030204"/>
                <a:cs typeface="Calibri" panose="020F0502020204030204"/>
              </a:rPr>
              <a:t> </a:t>
            </a:r>
            <a:r>
              <a:rPr sz="2200" spc="-25" dirty="0">
                <a:solidFill>
                  <a:srgbClr val="FF0000"/>
                </a:solidFill>
                <a:latin typeface="Calibri" panose="020F0502020204030204"/>
                <a:cs typeface="Calibri" panose="020F0502020204030204"/>
              </a:rPr>
              <a:t>fat</a:t>
            </a:r>
            <a:r>
              <a:rPr sz="2200" spc="-5" dirty="0">
                <a:solidFill>
                  <a:srgbClr val="FF0000"/>
                </a:solidFill>
                <a:latin typeface="Calibri" panose="020F0502020204030204"/>
                <a:cs typeface="Calibri" panose="020F0502020204030204"/>
              </a:rPr>
              <a:t> </a:t>
            </a:r>
            <a:r>
              <a:rPr sz="2200" spc="-10" dirty="0">
                <a:solidFill>
                  <a:srgbClr val="FF0000"/>
                </a:solidFill>
                <a:latin typeface="Calibri" panose="020F0502020204030204"/>
                <a:cs typeface="Calibri" panose="020F0502020204030204"/>
              </a:rPr>
              <a:t>necrosis</a:t>
            </a:r>
            <a:r>
              <a:rPr sz="2200" spc="5" dirty="0">
                <a:solidFill>
                  <a:srgbClr val="FF0000"/>
                </a:solidFill>
                <a:latin typeface="Calibri" panose="020F0502020204030204"/>
                <a:cs typeface="Calibri" panose="020F0502020204030204"/>
              </a:rPr>
              <a:t> </a:t>
            </a:r>
            <a:r>
              <a:rPr sz="2200" spc="-15" dirty="0">
                <a:solidFill>
                  <a:srgbClr val="FF0000"/>
                </a:solidFill>
                <a:latin typeface="Calibri" panose="020F0502020204030204"/>
                <a:cs typeface="Calibri" panose="020F0502020204030204"/>
              </a:rPr>
              <a:t>consists</a:t>
            </a:r>
            <a:r>
              <a:rPr sz="2200" spc="5" dirty="0">
                <a:solidFill>
                  <a:srgbClr val="FF0000"/>
                </a:solidFill>
                <a:latin typeface="Calibri" panose="020F0502020204030204"/>
                <a:cs typeface="Calibri" panose="020F0502020204030204"/>
              </a:rPr>
              <a:t> </a:t>
            </a:r>
            <a:r>
              <a:rPr sz="2200" spc="-5" dirty="0">
                <a:solidFill>
                  <a:srgbClr val="FF0000"/>
                </a:solidFill>
                <a:latin typeface="Calibri" panose="020F0502020204030204"/>
                <a:cs typeface="Calibri" panose="020F0502020204030204"/>
              </a:rPr>
              <a:t>of</a:t>
            </a:r>
            <a:r>
              <a:rPr sz="2200" spc="10" dirty="0">
                <a:solidFill>
                  <a:srgbClr val="FF0000"/>
                </a:solidFill>
                <a:latin typeface="Calibri" panose="020F0502020204030204"/>
                <a:cs typeface="Calibri" panose="020F0502020204030204"/>
              </a:rPr>
              <a:t> </a:t>
            </a:r>
            <a:r>
              <a:rPr sz="2200" spc="-5" dirty="0">
                <a:solidFill>
                  <a:srgbClr val="FF0000"/>
                </a:solidFill>
                <a:latin typeface="Calibri" panose="020F0502020204030204"/>
                <a:cs typeface="Calibri" panose="020F0502020204030204"/>
              </a:rPr>
              <a:t>irregular </a:t>
            </a:r>
            <a:r>
              <a:rPr sz="2200" dirty="0">
                <a:solidFill>
                  <a:srgbClr val="FF0000"/>
                </a:solidFill>
                <a:latin typeface="Calibri" panose="020F0502020204030204"/>
                <a:cs typeface="Calibri" panose="020F0502020204030204"/>
              </a:rPr>
              <a:t> </a:t>
            </a:r>
            <a:r>
              <a:rPr sz="2200" spc="-15" dirty="0">
                <a:solidFill>
                  <a:srgbClr val="FF0000"/>
                </a:solidFill>
                <a:latin typeface="Calibri" panose="020F0502020204030204"/>
                <a:cs typeface="Calibri" panose="020F0502020204030204"/>
              </a:rPr>
              <a:t>steatocytes</a:t>
            </a:r>
            <a:r>
              <a:rPr sz="2200" spc="40" dirty="0">
                <a:solidFill>
                  <a:srgbClr val="FF0000"/>
                </a:solidFill>
                <a:latin typeface="Calibri" panose="020F0502020204030204"/>
                <a:cs typeface="Calibri" panose="020F0502020204030204"/>
              </a:rPr>
              <a:t> </a:t>
            </a:r>
            <a:r>
              <a:rPr sz="2200" spc="-5" dirty="0">
                <a:latin typeface="Calibri" panose="020F0502020204030204"/>
                <a:cs typeface="Calibri" panose="020F0502020204030204"/>
              </a:rPr>
              <a:t>with</a:t>
            </a:r>
            <a:r>
              <a:rPr sz="2200" dirty="0">
                <a:latin typeface="Calibri" panose="020F0502020204030204"/>
                <a:cs typeface="Calibri" panose="020F0502020204030204"/>
              </a:rPr>
              <a:t> </a:t>
            </a:r>
            <a:r>
              <a:rPr sz="2200" spc="-5" dirty="0">
                <a:latin typeface="Calibri" panose="020F0502020204030204"/>
                <a:cs typeface="Calibri" panose="020F0502020204030204"/>
              </a:rPr>
              <a:t>no</a:t>
            </a:r>
            <a:r>
              <a:rPr sz="2200" spc="10" dirty="0">
                <a:latin typeface="Calibri" panose="020F0502020204030204"/>
                <a:cs typeface="Calibri" panose="020F0502020204030204"/>
              </a:rPr>
              <a:t> </a:t>
            </a:r>
            <a:r>
              <a:rPr sz="2200" spc="-15" dirty="0">
                <a:latin typeface="Calibri" panose="020F0502020204030204"/>
                <a:cs typeface="Calibri" panose="020F0502020204030204"/>
              </a:rPr>
              <a:t>peripheral </a:t>
            </a:r>
            <a:r>
              <a:rPr sz="2200" spc="-5" dirty="0">
                <a:latin typeface="Calibri" panose="020F0502020204030204"/>
                <a:cs typeface="Calibri" panose="020F0502020204030204"/>
              </a:rPr>
              <a:t>nuclei</a:t>
            </a:r>
            <a:r>
              <a:rPr sz="2200" spc="5" dirty="0">
                <a:latin typeface="Calibri" panose="020F0502020204030204"/>
                <a:cs typeface="Calibri" panose="020F0502020204030204"/>
              </a:rPr>
              <a:t> </a:t>
            </a:r>
            <a:r>
              <a:rPr sz="2200" spc="-5" dirty="0">
                <a:latin typeface="Calibri" panose="020F0502020204030204"/>
                <a:cs typeface="Calibri" panose="020F0502020204030204"/>
              </a:rPr>
              <a:t>and</a:t>
            </a:r>
            <a:r>
              <a:rPr sz="2200" dirty="0">
                <a:latin typeface="Calibri" panose="020F0502020204030204"/>
                <a:cs typeface="Calibri" panose="020F0502020204030204"/>
              </a:rPr>
              <a:t> </a:t>
            </a:r>
            <a:r>
              <a:rPr sz="2200" spc="-10" dirty="0">
                <a:latin typeface="Calibri" panose="020F0502020204030204"/>
                <a:cs typeface="Calibri" panose="020F0502020204030204"/>
              </a:rPr>
              <a:t>intervening </a:t>
            </a:r>
            <a:r>
              <a:rPr sz="2200" spc="-5" dirty="0">
                <a:latin typeface="Calibri" panose="020F0502020204030204"/>
                <a:cs typeface="Calibri" panose="020F0502020204030204"/>
              </a:rPr>
              <a:t>pink</a:t>
            </a:r>
            <a:r>
              <a:rPr sz="2200" dirty="0">
                <a:latin typeface="Calibri" panose="020F0502020204030204"/>
                <a:cs typeface="Calibri" panose="020F0502020204030204"/>
              </a:rPr>
              <a:t> </a:t>
            </a:r>
            <a:r>
              <a:rPr sz="2200" spc="-5" dirty="0">
                <a:latin typeface="Calibri" panose="020F0502020204030204"/>
                <a:cs typeface="Calibri" panose="020F0502020204030204"/>
              </a:rPr>
              <a:t>amorphous </a:t>
            </a:r>
            <a:r>
              <a:rPr sz="2200" dirty="0">
                <a:latin typeface="Calibri" panose="020F0502020204030204"/>
                <a:cs typeface="Calibri" panose="020F0502020204030204"/>
              </a:rPr>
              <a:t> </a:t>
            </a:r>
            <a:r>
              <a:rPr sz="2200" spc="-10" dirty="0">
                <a:latin typeface="Calibri" panose="020F0502020204030204"/>
                <a:cs typeface="Calibri" panose="020F0502020204030204"/>
              </a:rPr>
              <a:t>necrotic</a:t>
            </a:r>
            <a:r>
              <a:rPr sz="2200" spc="-5" dirty="0">
                <a:latin typeface="Calibri" panose="020F0502020204030204"/>
                <a:cs typeface="Calibri" panose="020F0502020204030204"/>
              </a:rPr>
              <a:t> </a:t>
            </a:r>
            <a:r>
              <a:rPr sz="2200" spc="-10" dirty="0">
                <a:latin typeface="Calibri" panose="020F0502020204030204"/>
                <a:cs typeface="Calibri" panose="020F0502020204030204"/>
              </a:rPr>
              <a:t>material</a:t>
            </a:r>
            <a:r>
              <a:rPr sz="2200" spc="5" dirty="0">
                <a:latin typeface="Calibri" panose="020F0502020204030204"/>
                <a:cs typeface="Calibri" panose="020F0502020204030204"/>
              </a:rPr>
              <a:t> </a:t>
            </a:r>
            <a:r>
              <a:rPr sz="2200" spc="-5" dirty="0">
                <a:latin typeface="Calibri" panose="020F0502020204030204"/>
                <a:cs typeface="Calibri" panose="020F0502020204030204"/>
              </a:rPr>
              <a:t>and</a:t>
            </a:r>
            <a:r>
              <a:rPr sz="2200" spc="-5" dirty="0">
                <a:solidFill>
                  <a:srgbClr val="FF0000"/>
                </a:solidFill>
                <a:latin typeface="Calibri" panose="020F0502020204030204"/>
                <a:cs typeface="Calibri" panose="020F0502020204030204"/>
              </a:rPr>
              <a:t> </a:t>
            </a:r>
            <a:r>
              <a:rPr sz="2200" spc="-10" dirty="0">
                <a:solidFill>
                  <a:srgbClr val="FF0000"/>
                </a:solidFill>
                <a:latin typeface="Calibri" panose="020F0502020204030204"/>
                <a:cs typeface="Calibri" panose="020F0502020204030204"/>
              </a:rPr>
              <a:t>inflammatory</a:t>
            </a:r>
            <a:r>
              <a:rPr sz="2200" spc="5" dirty="0">
                <a:solidFill>
                  <a:srgbClr val="FF0000"/>
                </a:solidFill>
                <a:latin typeface="Calibri" panose="020F0502020204030204"/>
                <a:cs typeface="Calibri" panose="020F0502020204030204"/>
              </a:rPr>
              <a:t> </a:t>
            </a:r>
            <a:r>
              <a:rPr sz="2200" spc="-5" dirty="0">
                <a:solidFill>
                  <a:srgbClr val="FF0000"/>
                </a:solidFill>
                <a:latin typeface="Calibri" panose="020F0502020204030204"/>
                <a:cs typeface="Calibri" panose="020F0502020204030204"/>
              </a:rPr>
              <a:t>cells,</a:t>
            </a:r>
            <a:r>
              <a:rPr sz="2200" spc="20" dirty="0">
                <a:solidFill>
                  <a:srgbClr val="FF0000"/>
                </a:solidFill>
                <a:latin typeface="Calibri" panose="020F0502020204030204"/>
                <a:cs typeface="Calibri" panose="020F0502020204030204"/>
              </a:rPr>
              <a:t> </a:t>
            </a:r>
            <a:r>
              <a:rPr sz="2200" spc="-5" dirty="0">
                <a:latin typeface="Calibri" panose="020F0502020204030204"/>
                <a:cs typeface="Calibri" panose="020F0502020204030204"/>
              </a:rPr>
              <a:t>including</a:t>
            </a:r>
            <a:r>
              <a:rPr sz="2200" spc="-10" dirty="0">
                <a:latin typeface="Calibri" panose="020F0502020204030204"/>
                <a:cs typeface="Calibri" panose="020F0502020204030204"/>
              </a:rPr>
              <a:t> </a:t>
            </a:r>
            <a:r>
              <a:rPr sz="2200" spc="-15" dirty="0">
                <a:latin typeface="Calibri" panose="020F0502020204030204"/>
                <a:cs typeface="Calibri" panose="020F0502020204030204"/>
              </a:rPr>
              <a:t>foreign</a:t>
            </a:r>
            <a:r>
              <a:rPr sz="2200" dirty="0">
                <a:latin typeface="Calibri" panose="020F0502020204030204"/>
                <a:cs typeface="Calibri" panose="020F0502020204030204"/>
              </a:rPr>
              <a:t> </a:t>
            </a:r>
            <a:r>
              <a:rPr sz="2200" spc="-5" dirty="0">
                <a:latin typeface="Calibri" panose="020F0502020204030204"/>
                <a:cs typeface="Calibri" panose="020F0502020204030204"/>
              </a:rPr>
              <a:t>body </a:t>
            </a:r>
            <a:r>
              <a:rPr sz="2200" spc="-10" dirty="0">
                <a:latin typeface="Calibri" panose="020F0502020204030204"/>
                <a:cs typeface="Calibri" panose="020F0502020204030204"/>
              </a:rPr>
              <a:t>giant </a:t>
            </a:r>
            <a:r>
              <a:rPr sz="2200" spc="-5" dirty="0">
                <a:latin typeface="Calibri" panose="020F0502020204030204"/>
                <a:cs typeface="Calibri" panose="020F0502020204030204"/>
              </a:rPr>
              <a:t> cells</a:t>
            </a:r>
            <a:r>
              <a:rPr sz="2200" dirty="0">
                <a:latin typeface="Calibri" panose="020F0502020204030204"/>
                <a:cs typeface="Calibri" panose="020F0502020204030204"/>
              </a:rPr>
              <a:t> </a:t>
            </a:r>
            <a:r>
              <a:rPr sz="2200" spc="-10" dirty="0">
                <a:latin typeface="Calibri" panose="020F0502020204030204"/>
                <a:cs typeface="Calibri" panose="020F0502020204030204"/>
              </a:rPr>
              <a:t>responding</a:t>
            </a:r>
            <a:r>
              <a:rPr sz="2200" spc="-25" dirty="0">
                <a:latin typeface="Calibri" panose="020F0502020204030204"/>
                <a:cs typeface="Calibri" panose="020F0502020204030204"/>
              </a:rPr>
              <a:t> </a:t>
            </a:r>
            <a:r>
              <a:rPr sz="2200" spc="-20" dirty="0">
                <a:latin typeface="Calibri" panose="020F0502020204030204"/>
                <a:cs typeface="Calibri" panose="020F0502020204030204"/>
              </a:rPr>
              <a:t>to</a:t>
            </a:r>
            <a:r>
              <a:rPr sz="2200" spc="20" dirty="0">
                <a:latin typeface="Calibri" panose="020F0502020204030204"/>
                <a:cs typeface="Calibri" panose="020F0502020204030204"/>
              </a:rPr>
              <a:t> </a:t>
            </a:r>
            <a:r>
              <a:rPr sz="2200" spc="-5" dirty="0">
                <a:latin typeface="Calibri" panose="020F0502020204030204"/>
                <a:cs typeface="Calibri" panose="020F0502020204030204"/>
              </a:rPr>
              <a:t>the </a:t>
            </a:r>
            <a:r>
              <a:rPr sz="2200" spc="-10" dirty="0">
                <a:latin typeface="Calibri" panose="020F0502020204030204"/>
                <a:cs typeface="Calibri" panose="020F0502020204030204"/>
              </a:rPr>
              <a:t>necrotic</a:t>
            </a:r>
            <a:r>
              <a:rPr sz="2200" spc="-5" dirty="0">
                <a:latin typeface="Calibri" panose="020F0502020204030204"/>
                <a:cs typeface="Calibri" panose="020F0502020204030204"/>
              </a:rPr>
              <a:t> </a:t>
            </a:r>
            <a:r>
              <a:rPr sz="2200" spc="-25" dirty="0">
                <a:latin typeface="Calibri" panose="020F0502020204030204"/>
                <a:cs typeface="Calibri" panose="020F0502020204030204"/>
              </a:rPr>
              <a:t>fat</a:t>
            </a:r>
            <a:r>
              <a:rPr sz="2200" spc="10" dirty="0">
                <a:latin typeface="Calibri" panose="020F0502020204030204"/>
                <a:cs typeface="Calibri" panose="020F0502020204030204"/>
              </a:rPr>
              <a:t> </a:t>
            </a:r>
            <a:r>
              <a:rPr sz="2200" spc="-5" dirty="0">
                <a:latin typeface="Calibri" panose="020F0502020204030204"/>
                <a:cs typeface="Calibri" panose="020F0502020204030204"/>
              </a:rPr>
              <a:t>cells.</a:t>
            </a:r>
            <a:endParaRPr sz="2200" spc="-5" dirty="0">
              <a:latin typeface="Calibri" panose="020F0502020204030204"/>
              <a:cs typeface="Calibri" panose="020F0502020204030204"/>
            </a:endParaRPr>
          </a:p>
          <a:p>
            <a:pPr marL="12700" marR="5080">
              <a:lnSpc>
                <a:spcPct val="90000"/>
              </a:lnSpc>
              <a:spcBef>
                <a:spcPts val="360"/>
              </a:spcBef>
            </a:pPr>
            <a:r>
              <a:rPr lang="en-US" sz="2200">
                <a:solidFill>
                  <a:srgbClr val="FF0000"/>
                </a:solidFill>
                <a:latin typeface="Calibri" panose="020F0502020204030204"/>
                <a:cs typeface="Calibri" panose="020F0502020204030204"/>
              </a:rPr>
              <a:t>can be confused with cancers , because its a hard fixed mass upon palpation</a:t>
            </a:r>
            <a:endParaRPr lang="en-US" sz="2200">
              <a:solidFill>
                <a:srgbClr val="FF0000"/>
              </a:solidFill>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457200" y="3558540"/>
            <a:ext cx="4040124" cy="2653284"/>
          </a:xfrm>
          <a:prstGeom prst="rect">
            <a:avLst/>
          </a:prstGeom>
        </p:spPr>
      </p:pic>
      <p:pic>
        <p:nvPicPr>
          <p:cNvPr id="4" name="object 4"/>
          <p:cNvPicPr/>
          <p:nvPr/>
        </p:nvPicPr>
        <p:blipFill>
          <a:blip r:embed="rId2" cstate="print"/>
          <a:stretch>
            <a:fillRect/>
          </a:stretch>
        </p:blipFill>
        <p:spPr>
          <a:xfrm>
            <a:off x="4645152" y="3558540"/>
            <a:ext cx="4041648" cy="26532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71217" y="4816220"/>
            <a:ext cx="5274310" cy="194627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panose="020F0502020204030204"/>
                <a:cs typeface="Calibri" panose="020F0502020204030204"/>
              </a:rPr>
              <a:t>The </a:t>
            </a:r>
            <a:r>
              <a:rPr sz="1800" spc="-10" dirty="0">
                <a:latin typeface="Calibri" panose="020F0502020204030204"/>
                <a:cs typeface="Calibri" panose="020F0502020204030204"/>
              </a:rPr>
              <a:t>irregular</a:t>
            </a:r>
            <a:r>
              <a:rPr sz="1800" spc="15" dirty="0">
                <a:latin typeface="Calibri" panose="020F0502020204030204"/>
                <a:cs typeface="Calibri" panose="020F0502020204030204"/>
              </a:rPr>
              <a:t> </a:t>
            </a:r>
            <a:r>
              <a:rPr sz="1800" dirty="0">
                <a:latin typeface="Calibri" panose="020F0502020204030204"/>
                <a:cs typeface="Calibri" panose="020F0502020204030204"/>
              </a:rPr>
              <a:t>mass</a:t>
            </a:r>
            <a:r>
              <a:rPr sz="1800" spc="-20" dirty="0">
                <a:latin typeface="Calibri" panose="020F0502020204030204"/>
                <a:cs typeface="Calibri" panose="020F0502020204030204"/>
              </a:rPr>
              <a:t> </a:t>
            </a:r>
            <a:r>
              <a:rPr sz="1800" spc="-5" dirty="0">
                <a:latin typeface="Calibri" panose="020F0502020204030204"/>
                <a:cs typeface="Calibri" panose="020F0502020204030204"/>
              </a:rPr>
              <a:t>lesion</a:t>
            </a:r>
            <a:r>
              <a:rPr sz="1800" spc="10" dirty="0">
                <a:latin typeface="Calibri" panose="020F0502020204030204"/>
                <a:cs typeface="Calibri" panose="020F0502020204030204"/>
              </a:rPr>
              <a:t> </a:t>
            </a:r>
            <a:r>
              <a:rPr sz="1800" dirty="0">
                <a:latin typeface="Calibri" panose="020F0502020204030204"/>
                <a:cs typeface="Calibri" panose="020F0502020204030204"/>
              </a:rPr>
              <a:t>seen</a:t>
            </a:r>
            <a:r>
              <a:rPr sz="1800" spc="5" dirty="0">
                <a:latin typeface="Calibri" panose="020F0502020204030204"/>
                <a:cs typeface="Calibri" panose="020F0502020204030204"/>
              </a:rPr>
              <a:t> </a:t>
            </a:r>
            <a:r>
              <a:rPr sz="1800" spc="-10" dirty="0">
                <a:latin typeface="Calibri" panose="020F0502020204030204"/>
                <a:cs typeface="Calibri" panose="020F0502020204030204"/>
              </a:rPr>
              <a:t>here</a:t>
            </a:r>
            <a:r>
              <a:rPr sz="1800" spc="10" dirty="0">
                <a:latin typeface="Calibri" panose="020F0502020204030204"/>
                <a:cs typeface="Calibri" panose="020F0502020204030204"/>
              </a:rPr>
              <a:t> </a:t>
            </a:r>
            <a:r>
              <a:rPr sz="1800" spc="-5" dirty="0">
                <a:latin typeface="Calibri" panose="020F0502020204030204"/>
                <a:cs typeface="Calibri" panose="020F0502020204030204"/>
              </a:rPr>
              <a:t>is</a:t>
            </a:r>
            <a:r>
              <a:rPr sz="1800" dirty="0">
                <a:latin typeface="Calibri" panose="020F0502020204030204"/>
                <a:cs typeface="Calibri" panose="020F0502020204030204"/>
              </a:rPr>
              <a:t> an </a:t>
            </a:r>
            <a:r>
              <a:rPr sz="1800" spc="-10" dirty="0">
                <a:latin typeface="Calibri" panose="020F0502020204030204"/>
                <a:cs typeface="Calibri" panose="020F0502020204030204"/>
              </a:rPr>
              <a:t>infiltrating </a:t>
            </a:r>
            <a:r>
              <a:rPr sz="1800" spc="-5" dirty="0">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ductal</a:t>
            </a:r>
            <a:r>
              <a:rPr sz="1800" spc="10"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carcinoma</a:t>
            </a:r>
            <a:r>
              <a:rPr sz="1800" spc="10"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of </a:t>
            </a:r>
            <a:r>
              <a:rPr sz="1800" spc="-10" dirty="0">
                <a:solidFill>
                  <a:srgbClr val="FF0000"/>
                </a:solidFill>
                <a:latin typeface="Calibri" panose="020F0502020204030204"/>
                <a:cs typeface="Calibri" panose="020F0502020204030204"/>
              </a:rPr>
              <a:t>breast</a:t>
            </a:r>
            <a:r>
              <a:rPr sz="1800" spc="-10" dirty="0">
                <a:latin typeface="Calibri" panose="020F0502020204030204"/>
                <a:cs typeface="Calibri" panose="020F0502020204030204"/>
              </a:rPr>
              <a:t>.</a:t>
            </a:r>
            <a:r>
              <a:rPr sz="1800" dirty="0">
                <a:latin typeface="Calibri" panose="020F0502020204030204"/>
                <a:cs typeface="Calibri" panose="020F0502020204030204"/>
              </a:rPr>
              <a:t> </a:t>
            </a:r>
            <a:r>
              <a:rPr sz="1800" spc="-5" dirty="0">
                <a:latin typeface="Calibri" panose="020F0502020204030204"/>
                <a:cs typeface="Calibri" panose="020F0502020204030204"/>
              </a:rPr>
              <a:t>The</a:t>
            </a:r>
            <a:r>
              <a:rPr sz="1800" spc="15" dirty="0">
                <a:latin typeface="Calibri" panose="020F0502020204030204"/>
                <a:cs typeface="Calibri" panose="020F0502020204030204"/>
              </a:rPr>
              <a:t> </a:t>
            </a:r>
            <a:r>
              <a:rPr sz="1800" spc="-10" dirty="0">
                <a:latin typeface="Calibri" panose="020F0502020204030204"/>
                <a:cs typeface="Calibri" panose="020F0502020204030204"/>
              </a:rPr>
              <a:t>center</a:t>
            </a:r>
            <a:r>
              <a:rPr sz="1800" spc="10" dirty="0">
                <a:latin typeface="Calibri" panose="020F0502020204030204"/>
                <a:cs typeface="Calibri" panose="020F0502020204030204"/>
              </a:rPr>
              <a:t> </a:t>
            </a:r>
            <a:r>
              <a:rPr sz="1800" spc="-5" dirty="0">
                <a:latin typeface="Calibri" panose="020F0502020204030204"/>
                <a:cs typeface="Calibri" panose="020F0502020204030204"/>
              </a:rPr>
              <a:t>is</a:t>
            </a:r>
            <a:r>
              <a:rPr sz="1800" dirty="0">
                <a:latin typeface="Calibri" panose="020F0502020204030204"/>
                <a:cs typeface="Calibri" panose="020F0502020204030204"/>
              </a:rPr>
              <a:t> </a:t>
            </a:r>
            <a:r>
              <a:rPr sz="1800" spc="-5" dirty="0">
                <a:latin typeface="Calibri" panose="020F0502020204030204"/>
                <a:cs typeface="Calibri" panose="020F0502020204030204"/>
              </a:rPr>
              <a:t>very</a:t>
            </a:r>
            <a:r>
              <a:rPr sz="1800" spc="-10" dirty="0">
                <a:latin typeface="Calibri" panose="020F0502020204030204"/>
                <a:cs typeface="Calibri" panose="020F0502020204030204"/>
              </a:rPr>
              <a:t> </a:t>
            </a:r>
            <a:r>
              <a:rPr sz="1800" spc="-5" dirty="0">
                <a:latin typeface="Calibri" panose="020F0502020204030204"/>
                <a:cs typeface="Calibri" panose="020F0502020204030204"/>
              </a:rPr>
              <a:t>firm </a:t>
            </a:r>
            <a:r>
              <a:rPr sz="1800" dirty="0">
                <a:latin typeface="Calibri" panose="020F0502020204030204"/>
                <a:cs typeface="Calibri" panose="020F0502020204030204"/>
              </a:rPr>
              <a:t> </a:t>
            </a:r>
            <a:r>
              <a:rPr sz="1800" spc="-5" dirty="0">
                <a:latin typeface="Calibri" panose="020F0502020204030204"/>
                <a:cs typeface="Calibri" panose="020F0502020204030204"/>
              </a:rPr>
              <a:t>(scirrhous)</a:t>
            </a:r>
            <a:r>
              <a:rPr sz="1800" spc="10" dirty="0">
                <a:latin typeface="Calibri" panose="020F0502020204030204"/>
                <a:cs typeface="Calibri" panose="020F0502020204030204"/>
              </a:rPr>
              <a:t> </a:t>
            </a:r>
            <a:r>
              <a:rPr sz="1800" dirty="0">
                <a:latin typeface="Calibri" panose="020F0502020204030204"/>
                <a:cs typeface="Calibri" panose="020F0502020204030204"/>
              </a:rPr>
              <a:t>and</a:t>
            </a:r>
            <a:r>
              <a:rPr sz="1800" spc="10" dirty="0">
                <a:latin typeface="Calibri" panose="020F0502020204030204"/>
                <a:cs typeface="Calibri" panose="020F0502020204030204"/>
              </a:rPr>
              <a:t> </a:t>
            </a:r>
            <a:r>
              <a:rPr sz="1800" spc="-10" dirty="0">
                <a:latin typeface="Calibri" panose="020F0502020204030204"/>
                <a:cs typeface="Calibri" panose="020F0502020204030204"/>
              </a:rPr>
              <a:t>white</a:t>
            </a:r>
            <a:r>
              <a:rPr sz="1800" spc="15" dirty="0">
                <a:latin typeface="Calibri" panose="020F0502020204030204"/>
                <a:cs typeface="Calibri" panose="020F0502020204030204"/>
              </a:rPr>
              <a:t> </a:t>
            </a:r>
            <a:r>
              <a:rPr sz="1800" spc="-5" dirty="0">
                <a:latin typeface="Calibri" panose="020F0502020204030204"/>
                <a:cs typeface="Calibri" panose="020F0502020204030204"/>
              </a:rPr>
              <a:t>because</a:t>
            </a:r>
            <a:r>
              <a:rPr sz="1800" spc="10" dirty="0">
                <a:latin typeface="Calibri" panose="020F0502020204030204"/>
                <a:cs typeface="Calibri" panose="020F0502020204030204"/>
              </a:rPr>
              <a:t> </a:t>
            </a:r>
            <a:r>
              <a:rPr sz="1800" spc="-5" dirty="0">
                <a:latin typeface="Calibri" panose="020F0502020204030204"/>
                <a:cs typeface="Calibri" panose="020F0502020204030204"/>
              </a:rPr>
              <a:t>of </a:t>
            </a:r>
            <a:r>
              <a:rPr sz="1800" dirty="0">
                <a:latin typeface="Calibri" panose="020F0502020204030204"/>
                <a:cs typeface="Calibri" panose="020F0502020204030204"/>
              </a:rPr>
              <a:t>the</a:t>
            </a:r>
            <a:r>
              <a:rPr sz="1800" spc="30" dirty="0">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desmoplasia.</a:t>
            </a:r>
            <a:r>
              <a:rPr sz="1800" spc="-15" dirty="0">
                <a:latin typeface="Calibri" panose="020F0502020204030204"/>
                <a:cs typeface="Calibri" panose="020F0502020204030204"/>
              </a:rPr>
              <a:t> </a:t>
            </a:r>
            <a:r>
              <a:rPr sz="1800" spc="-10" dirty="0">
                <a:latin typeface="Calibri" panose="020F0502020204030204"/>
                <a:cs typeface="Calibri" panose="020F0502020204030204"/>
              </a:rPr>
              <a:t>There </a:t>
            </a:r>
            <a:r>
              <a:rPr sz="1800" spc="-395" dirty="0">
                <a:latin typeface="Calibri" panose="020F0502020204030204"/>
                <a:cs typeface="Calibri" panose="020F0502020204030204"/>
              </a:rPr>
              <a:t> </a:t>
            </a:r>
            <a:r>
              <a:rPr sz="1800" spc="-10" dirty="0">
                <a:latin typeface="Calibri" panose="020F0502020204030204"/>
                <a:cs typeface="Calibri" panose="020F0502020204030204"/>
              </a:rPr>
              <a:t>are</a:t>
            </a:r>
            <a:r>
              <a:rPr sz="1800" spc="-5" dirty="0">
                <a:latin typeface="Calibri" panose="020F0502020204030204"/>
                <a:cs typeface="Calibri" panose="020F0502020204030204"/>
              </a:rPr>
              <a:t> areas</a:t>
            </a:r>
            <a:r>
              <a:rPr sz="1800" spc="5" dirty="0">
                <a:latin typeface="Calibri" panose="020F0502020204030204"/>
                <a:cs typeface="Calibri" panose="020F0502020204030204"/>
              </a:rPr>
              <a:t> </a:t>
            </a:r>
            <a:r>
              <a:rPr sz="1800" spc="-5" dirty="0">
                <a:latin typeface="Calibri" panose="020F0502020204030204"/>
                <a:cs typeface="Calibri" panose="020F0502020204030204"/>
              </a:rPr>
              <a:t>of </a:t>
            </a:r>
            <a:r>
              <a:rPr sz="1800" spc="-10" dirty="0">
                <a:latin typeface="Calibri" panose="020F0502020204030204"/>
                <a:cs typeface="Calibri" panose="020F0502020204030204"/>
              </a:rPr>
              <a:t>yellowish</a:t>
            </a:r>
            <a:r>
              <a:rPr sz="1800" spc="25" dirty="0">
                <a:latin typeface="Calibri" panose="020F0502020204030204"/>
                <a:cs typeface="Calibri" panose="020F0502020204030204"/>
              </a:rPr>
              <a:t> </a:t>
            </a:r>
            <a:r>
              <a:rPr sz="1800" spc="-10" dirty="0">
                <a:latin typeface="Calibri" panose="020F0502020204030204"/>
                <a:cs typeface="Calibri" panose="020F0502020204030204"/>
              </a:rPr>
              <a:t>necrosis </a:t>
            </a:r>
            <a:r>
              <a:rPr sz="1800" spc="-5" dirty="0">
                <a:latin typeface="Calibri" panose="020F0502020204030204"/>
                <a:cs typeface="Calibri" panose="020F0502020204030204"/>
              </a:rPr>
              <a:t>in</a:t>
            </a:r>
            <a:r>
              <a:rPr sz="1800" spc="10" dirty="0">
                <a:latin typeface="Calibri" panose="020F0502020204030204"/>
                <a:cs typeface="Calibri" panose="020F0502020204030204"/>
              </a:rPr>
              <a:t> </a:t>
            </a:r>
            <a:r>
              <a:rPr sz="1800" dirty="0">
                <a:latin typeface="Calibri" panose="020F0502020204030204"/>
                <a:cs typeface="Calibri" panose="020F0502020204030204"/>
              </a:rPr>
              <a:t>the</a:t>
            </a:r>
            <a:r>
              <a:rPr sz="1800" spc="10" dirty="0">
                <a:latin typeface="Calibri" panose="020F0502020204030204"/>
                <a:cs typeface="Calibri" panose="020F0502020204030204"/>
              </a:rPr>
              <a:t> </a:t>
            </a:r>
            <a:r>
              <a:rPr sz="1800" spc="-5" dirty="0">
                <a:latin typeface="Calibri" panose="020F0502020204030204"/>
                <a:cs typeface="Calibri" panose="020F0502020204030204"/>
              </a:rPr>
              <a:t>portions of </a:t>
            </a:r>
            <a:r>
              <a:rPr sz="1800" dirty="0">
                <a:latin typeface="Calibri" panose="020F0502020204030204"/>
                <a:cs typeface="Calibri" panose="020F0502020204030204"/>
              </a:rPr>
              <a:t> </a:t>
            </a:r>
            <a:r>
              <a:rPr sz="1800" spc="-5" dirty="0">
                <a:latin typeface="Calibri" panose="020F0502020204030204"/>
                <a:cs typeface="Calibri" panose="020F0502020204030204"/>
              </a:rPr>
              <a:t>neoplasm </a:t>
            </a:r>
            <a:r>
              <a:rPr sz="1800" spc="-10" dirty="0">
                <a:solidFill>
                  <a:srgbClr val="FF0000"/>
                </a:solidFill>
                <a:latin typeface="Calibri" panose="020F0502020204030204"/>
                <a:cs typeface="Calibri" panose="020F0502020204030204"/>
              </a:rPr>
              <a:t>infiltrating</a:t>
            </a:r>
            <a:r>
              <a:rPr sz="1800" spc="20"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into </a:t>
            </a:r>
            <a:r>
              <a:rPr sz="1800" dirty="0">
                <a:solidFill>
                  <a:srgbClr val="FF0000"/>
                </a:solidFill>
                <a:latin typeface="Calibri" panose="020F0502020204030204"/>
                <a:cs typeface="Calibri" panose="020F0502020204030204"/>
              </a:rPr>
              <a:t>the</a:t>
            </a:r>
            <a:r>
              <a:rPr sz="1800" spc="10"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surrounding </a:t>
            </a:r>
            <a:r>
              <a:rPr sz="1800" spc="-10" dirty="0">
                <a:solidFill>
                  <a:srgbClr val="FF0000"/>
                </a:solidFill>
                <a:latin typeface="Calibri" panose="020F0502020204030204"/>
                <a:cs typeface="Calibri" panose="020F0502020204030204"/>
              </a:rPr>
              <a:t>breast.</a:t>
            </a:r>
            <a:r>
              <a:rPr sz="1800" spc="-5" dirty="0">
                <a:latin typeface="Calibri" panose="020F0502020204030204"/>
                <a:cs typeface="Calibri" panose="020F0502020204030204"/>
              </a:rPr>
              <a:t> Such </a:t>
            </a:r>
            <a:r>
              <a:rPr sz="1800" dirty="0">
                <a:latin typeface="Calibri" panose="020F0502020204030204"/>
                <a:cs typeface="Calibri" panose="020F0502020204030204"/>
              </a:rPr>
              <a:t> </a:t>
            </a:r>
            <a:r>
              <a:rPr sz="1800" spc="-10" dirty="0">
                <a:latin typeface="Calibri" panose="020F0502020204030204"/>
                <a:cs typeface="Calibri" panose="020F0502020204030204"/>
              </a:rPr>
              <a:t>tumors</a:t>
            </a:r>
            <a:r>
              <a:rPr sz="1800" spc="-5" dirty="0">
                <a:latin typeface="Calibri" panose="020F0502020204030204"/>
                <a:cs typeface="Calibri" panose="020F0502020204030204"/>
              </a:rPr>
              <a:t> </a:t>
            </a:r>
            <a:r>
              <a:rPr sz="1800" dirty="0">
                <a:latin typeface="Calibri" panose="020F0502020204030204"/>
                <a:cs typeface="Calibri" panose="020F0502020204030204"/>
              </a:rPr>
              <a:t>appear</a:t>
            </a:r>
            <a:r>
              <a:rPr sz="1800" spc="10" dirty="0">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very</a:t>
            </a:r>
            <a:r>
              <a:rPr sz="1800" spc="-10"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firm</a:t>
            </a:r>
            <a:r>
              <a:rPr sz="1800" spc="10" dirty="0">
                <a:solidFill>
                  <a:srgbClr val="FF0000"/>
                </a:solidFill>
                <a:latin typeface="Calibri" panose="020F0502020204030204"/>
                <a:cs typeface="Calibri" panose="020F0502020204030204"/>
              </a:rPr>
              <a:t> </a:t>
            </a:r>
            <a:r>
              <a:rPr sz="1800" dirty="0">
                <a:solidFill>
                  <a:srgbClr val="FF0000"/>
                </a:solidFill>
                <a:latin typeface="Calibri" panose="020F0502020204030204"/>
                <a:cs typeface="Calibri" panose="020F0502020204030204"/>
              </a:rPr>
              <a:t>and</a:t>
            </a:r>
            <a:r>
              <a:rPr sz="1800" spc="5"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non-mobile</a:t>
            </a:r>
            <a:r>
              <a:rPr sz="1800" spc="25"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on </a:t>
            </a:r>
            <a:r>
              <a:rPr sz="1800" spc="-10" dirty="0">
                <a:solidFill>
                  <a:srgbClr val="FF0000"/>
                </a:solidFill>
                <a:latin typeface="Calibri" panose="020F0502020204030204"/>
                <a:cs typeface="Calibri" panose="020F0502020204030204"/>
              </a:rPr>
              <a:t>physical </a:t>
            </a:r>
            <a:r>
              <a:rPr sz="1800" spc="-5" dirty="0">
                <a:solidFill>
                  <a:srgbClr val="FF0000"/>
                </a:solidFill>
                <a:latin typeface="Calibri" panose="020F0502020204030204"/>
                <a:cs typeface="Calibri" panose="020F0502020204030204"/>
              </a:rPr>
              <a:t> </a:t>
            </a:r>
            <a:r>
              <a:rPr sz="1800" spc="-15" dirty="0">
                <a:solidFill>
                  <a:srgbClr val="FF0000"/>
                </a:solidFill>
                <a:latin typeface="Calibri" panose="020F0502020204030204"/>
                <a:cs typeface="Calibri" panose="020F0502020204030204"/>
              </a:rPr>
              <a:t>exam.</a:t>
            </a:r>
            <a:endParaRPr sz="1800" spc="-15" dirty="0">
              <a:solidFill>
                <a:srgbClr val="FF0000"/>
              </a:solidFill>
              <a:latin typeface="Calibri" panose="020F0502020204030204"/>
              <a:cs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72742" y="4816220"/>
            <a:ext cx="5128260" cy="11201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panose="020F0502020204030204"/>
                <a:cs typeface="Calibri" panose="020F0502020204030204"/>
              </a:rPr>
              <a:t>This</a:t>
            </a:r>
            <a:r>
              <a:rPr sz="1800" spc="-10" dirty="0">
                <a:latin typeface="Calibri" panose="020F0502020204030204"/>
                <a:cs typeface="Calibri" panose="020F0502020204030204"/>
              </a:rPr>
              <a:t> breast</a:t>
            </a:r>
            <a:r>
              <a:rPr sz="1800" dirty="0">
                <a:latin typeface="Calibri" panose="020F0502020204030204"/>
                <a:cs typeface="Calibri" panose="020F0502020204030204"/>
              </a:rPr>
              <a:t> </a:t>
            </a:r>
            <a:r>
              <a:rPr sz="1800" spc="-15" dirty="0">
                <a:latin typeface="Calibri" panose="020F0502020204030204"/>
                <a:cs typeface="Calibri" panose="020F0502020204030204"/>
              </a:rPr>
              <a:t>biopsy</a:t>
            </a:r>
            <a:r>
              <a:rPr sz="1800" spc="5" dirty="0">
                <a:latin typeface="Calibri" panose="020F0502020204030204"/>
                <a:cs typeface="Calibri" panose="020F0502020204030204"/>
              </a:rPr>
              <a:t> </a:t>
            </a:r>
            <a:r>
              <a:rPr sz="1800" spc="-10" dirty="0">
                <a:latin typeface="Calibri" panose="020F0502020204030204"/>
                <a:cs typeface="Calibri" panose="020F0502020204030204"/>
              </a:rPr>
              <a:t>demonstrates</a:t>
            </a:r>
            <a:r>
              <a:rPr sz="1800" spc="5" dirty="0">
                <a:latin typeface="Calibri" panose="020F0502020204030204"/>
                <a:cs typeface="Calibri" panose="020F0502020204030204"/>
              </a:rPr>
              <a:t> </a:t>
            </a:r>
            <a:r>
              <a:rPr sz="1800" dirty="0">
                <a:latin typeface="Calibri" panose="020F0502020204030204"/>
                <a:cs typeface="Calibri" panose="020F0502020204030204"/>
              </a:rPr>
              <a:t>a</a:t>
            </a:r>
            <a:r>
              <a:rPr sz="1800" spc="-10" dirty="0">
                <a:latin typeface="Calibri" panose="020F0502020204030204"/>
                <a:cs typeface="Calibri" panose="020F0502020204030204"/>
              </a:rPr>
              <a:t> carcinoma.</a:t>
            </a:r>
            <a:r>
              <a:rPr sz="1800" spc="30" dirty="0">
                <a:latin typeface="Calibri" panose="020F0502020204030204"/>
                <a:cs typeface="Calibri" panose="020F0502020204030204"/>
              </a:rPr>
              <a:t> </a:t>
            </a:r>
            <a:r>
              <a:rPr sz="1800" spc="-10" dirty="0">
                <a:latin typeface="Calibri" panose="020F0502020204030204"/>
                <a:cs typeface="Calibri" panose="020F0502020204030204"/>
              </a:rPr>
              <a:t>Note</a:t>
            </a:r>
            <a:r>
              <a:rPr sz="1800" spc="15" dirty="0">
                <a:latin typeface="Calibri" panose="020F0502020204030204"/>
                <a:cs typeface="Calibri" panose="020F0502020204030204"/>
              </a:rPr>
              <a:t> </a:t>
            </a:r>
            <a:r>
              <a:rPr sz="1800" dirty="0">
                <a:latin typeface="Calibri" panose="020F0502020204030204"/>
                <a:cs typeface="Calibri" panose="020F0502020204030204"/>
              </a:rPr>
              <a:t>the </a:t>
            </a:r>
            <a:r>
              <a:rPr sz="1800" spc="-395" dirty="0">
                <a:latin typeface="Calibri" panose="020F0502020204030204"/>
                <a:cs typeface="Calibri" panose="020F0502020204030204"/>
              </a:rPr>
              <a:t> </a:t>
            </a:r>
            <a:r>
              <a:rPr sz="1800" spc="-10" dirty="0">
                <a:latin typeface="Calibri" panose="020F0502020204030204"/>
                <a:cs typeface="Calibri" panose="020F0502020204030204"/>
              </a:rPr>
              <a:t>irregular</a:t>
            </a:r>
            <a:r>
              <a:rPr sz="1800" spc="-5" dirty="0">
                <a:latin typeface="Calibri" panose="020F0502020204030204"/>
                <a:cs typeface="Calibri" panose="020F0502020204030204"/>
              </a:rPr>
              <a:t> margins</a:t>
            </a:r>
            <a:r>
              <a:rPr sz="1800" spc="5" dirty="0">
                <a:latin typeface="Calibri" panose="020F0502020204030204"/>
                <a:cs typeface="Calibri" panose="020F0502020204030204"/>
              </a:rPr>
              <a:t> </a:t>
            </a:r>
            <a:r>
              <a:rPr sz="1800" dirty="0">
                <a:latin typeface="Calibri" panose="020F0502020204030204"/>
                <a:cs typeface="Calibri" panose="020F0502020204030204"/>
              </a:rPr>
              <a:t>and</a:t>
            </a:r>
            <a:r>
              <a:rPr sz="1800" spc="15" dirty="0">
                <a:latin typeface="Calibri" panose="020F0502020204030204"/>
                <a:cs typeface="Calibri" panose="020F0502020204030204"/>
              </a:rPr>
              <a:t> </a:t>
            </a:r>
            <a:r>
              <a:rPr sz="1800" spc="-10" dirty="0">
                <a:latin typeface="Calibri" panose="020F0502020204030204"/>
                <a:cs typeface="Calibri" panose="020F0502020204030204"/>
              </a:rPr>
              <a:t>varied</a:t>
            </a:r>
            <a:r>
              <a:rPr sz="1800" dirty="0">
                <a:latin typeface="Calibri" panose="020F0502020204030204"/>
                <a:cs typeface="Calibri" panose="020F0502020204030204"/>
              </a:rPr>
              <a:t> cut</a:t>
            </a:r>
            <a:r>
              <a:rPr sz="1800" spc="5" dirty="0">
                <a:latin typeface="Calibri" panose="020F0502020204030204"/>
                <a:cs typeface="Calibri" panose="020F0502020204030204"/>
              </a:rPr>
              <a:t> </a:t>
            </a:r>
            <a:r>
              <a:rPr sz="1800" spc="-5" dirty="0">
                <a:latin typeface="Calibri" panose="020F0502020204030204"/>
                <a:cs typeface="Calibri" panose="020F0502020204030204"/>
              </a:rPr>
              <a:t>surface.</a:t>
            </a:r>
            <a:r>
              <a:rPr sz="1800" spc="20" dirty="0">
                <a:latin typeface="Calibri" panose="020F0502020204030204"/>
                <a:cs typeface="Calibri" panose="020F0502020204030204"/>
              </a:rPr>
              <a:t> </a:t>
            </a:r>
            <a:r>
              <a:rPr sz="1800" spc="-5" dirty="0">
                <a:latin typeface="Calibri" panose="020F0502020204030204"/>
                <a:cs typeface="Calibri" panose="020F0502020204030204"/>
              </a:rPr>
              <a:t>This </a:t>
            </a:r>
            <a:r>
              <a:rPr sz="1800" dirty="0">
                <a:latin typeface="Calibri" panose="020F0502020204030204"/>
                <a:cs typeface="Calibri" panose="020F0502020204030204"/>
              </a:rPr>
              <a:t>small </a:t>
            </a:r>
            <a:r>
              <a:rPr sz="1800" spc="5" dirty="0">
                <a:latin typeface="Calibri" panose="020F0502020204030204"/>
                <a:cs typeface="Calibri" panose="020F0502020204030204"/>
              </a:rPr>
              <a:t> </a:t>
            </a:r>
            <a:r>
              <a:rPr sz="1800" spc="-5" dirty="0">
                <a:latin typeface="Calibri" panose="020F0502020204030204"/>
                <a:cs typeface="Calibri" panose="020F0502020204030204"/>
              </a:rPr>
              <a:t>cancer</a:t>
            </a:r>
            <a:r>
              <a:rPr sz="1800" spc="5" dirty="0">
                <a:latin typeface="Calibri" panose="020F0502020204030204"/>
                <a:cs typeface="Calibri" panose="020F0502020204030204"/>
              </a:rPr>
              <a:t> </a:t>
            </a:r>
            <a:r>
              <a:rPr sz="1800" spc="-10" dirty="0">
                <a:latin typeface="Calibri" panose="020F0502020204030204"/>
                <a:cs typeface="Calibri" panose="020F0502020204030204"/>
              </a:rPr>
              <a:t>was</a:t>
            </a:r>
            <a:r>
              <a:rPr sz="1800" spc="10" dirty="0">
                <a:latin typeface="Calibri" panose="020F0502020204030204"/>
                <a:cs typeface="Calibri" panose="020F0502020204030204"/>
              </a:rPr>
              <a:t> </a:t>
            </a:r>
            <a:r>
              <a:rPr sz="1800" spc="-10" dirty="0">
                <a:latin typeface="Calibri" panose="020F0502020204030204"/>
                <a:cs typeface="Calibri" panose="020F0502020204030204"/>
              </a:rPr>
              <a:t>found</a:t>
            </a:r>
            <a:r>
              <a:rPr sz="1800" spc="5" dirty="0">
                <a:latin typeface="Calibri" panose="020F0502020204030204"/>
                <a:cs typeface="Calibri" panose="020F0502020204030204"/>
              </a:rPr>
              <a:t> </a:t>
            </a:r>
            <a:r>
              <a:rPr sz="1800" spc="-5" dirty="0">
                <a:latin typeface="Calibri" panose="020F0502020204030204"/>
                <a:cs typeface="Calibri" panose="020F0502020204030204"/>
              </a:rPr>
              <a:t>by</a:t>
            </a:r>
            <a:r>
              <a:rPr sz="1800" spc="10" dirty="0">
                <a:solidFill>
                  <a:srgbClr val="FF0000"/>
                </a:solidFill>
                <a:latin typeface="Calibri" panose="020F0502020204030204"/>
                <a:cs typeface="Calibri" panose="020F0502020204030204"/>
              </a:rPr>
              <a:t> </a:t>
            </a:r>
            <a:r>
              <a:rPr sz="1800" spc="-20" dirty="0">
                <a:solidFill>
                  <a:srgbClr val="FF0000"/>
                </a:solidFill>
                <a:latin typeface="Calibri" panose="020F0502020204030204"/>
                <a:cs typeface="Calibri" panose="020F0502020204030204"/>
              </a:rPr>
              <a:t>mammography.</a:t>
            </a:r>
            <a:r>
              <a:rPr lang="en-US" sz="1800" spc="-20" dirty="0">
                <a:solidFill>
                  <a:srgbClr val="FF0000"/>
                </a:solidFill>
                <a:latin typeface="Calibri" panose="020F0502020204030204"/>
                <a:cs typeface="Calibri" panose="020F0502020204030204"/>
              </a:rPr>
              <a:t> detected at earlier stage</a:t>
            </a:r>
            <a:endParaRPr lang="en-US" sz="1800" spc="-20" dirty="0">
              <a:solidFill>
                <a:srgbClr val="FF0000"/>
              </a:solidFill>
              <a:latin typeface="Calibri" panose="020F0502020204030204"/>
              <a:cs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71217" y="4816220"/>
            <a:ext cx="4970145" cy="196405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panose="020F0502020204030204"/>
                <a:cs typeface="Calibri" panose="020F0502020204030204"/>
              </a:rPr>
              <a:t>Here</a:t>
            </a:r>
            <a:r>
              <a:rPr sz="1800" spc="10" dirty="0">
                <a:latin typeface="Calibri" panose="020F0502020204030204"/>
                <a:cs typeface="Calibri" panose="020F0502020204030204"/>
              </a:rPr>
              <a:t> </a:t>
            </a:r>
            <a:r>
              <a:rPr sz="1800" spc="-5" dirty="0">
                <a:latin typeface="Calibri" panose="020F0502020204030204"/>
                <a:cs typeface="Calibri" panose="020F0502020204030204"/>
              </a:rPr>
              <a:t>is</a:t>
            </a:r>
            <a:r>
              <a:rPr sz="1800" dirty="0">
                <a:latin typeface="Calibri" panose="020F0502020204030204"/>
                <a:cs typeface="Calibri" panose="020F0502020204030204"/>
              </a:rPr>
              <a:t> a</a:t>
            </a:r>
            <a:r>
              <a:rPr sz="1800" spc="20" dirty="0">
                <a:latin typeface="Calibri" panose="020F0502020204030204"/>
                <a:cs typeface="Calibri" panose="020F0502020204030204"/>
              </a:rPr>
              <a:t> </a:t>
            </a:r>
            <a:r>
              <a:rPr sz="1800" spc="-10" dirty="0">
                <a:latin typeface="Calibri" panose="020F0502020204030204"/>
                <a:cs typeface="Calibri" panose="020F0502020204030204"/>
              </a:rPr>
              <a:t>comedocarcinoma</a:t>
            </a:r>
            <a:r>
              <a:rPr sz="1800" spc="40" dirty="0">
                <a:latin typeface="Calibri" panose="020F0502020204030204"/>
                <a:cs typeface="Calibri" panose="020F0502020204030204"/>
              </a:rPr>
              <a:t> </a:t>
            </a:r>
            <a:r>
              <a:rPr sz="1800" spc="-15" dirty="0">
                <a:latin typeface="Calibri" panose="020F0502020204030204"/>
                <a:cs typeface="Calibri" panose="020F0502020204030204"/>
              </a:rPr>
              <a:t>pattern</a:t>
            </a:r>
            <a:r>
              <a:rPr sz="1800" dirty="0">
                <a:latin typeface="Calibri" panose="020F0502020204030204"/>
                <a:cs typeface="Calibri" panose="020F0502020204030204"/>
              </a:rPr>
              <a:t> </a:t>
            </a:r>
            <a:r>
              <a:rPr sz="1800" spc="-5" dirty="0">
                <a:latin typeface="Calibri" panose="020F0502020204030204"/>
                <a:cs typeface="Calibri" panose="020F0502020204030204"/>
              </a:rPr>
              <a:t>of</a:t>
            </a:r>
            <a:r>
              <a:rPr sz="1800"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intraductal </a:t>
            </a:r>
            <a:r>
              <a:rPr sz="1800" spc="-5"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carcinoma,</a:t>
            </a:r>
            <a:r>
              <a:rPr sz="1800" spc="10" dirty="0">
                <a:latin typeface="Calibri" panose="020F0502020204030204"/>
                <a:cs typeface="Calibri" panose="020F0502020204030204"/>
              </a:rPr>
              <a:t> </a:t>
            </a:r>
            <a:r>
              <a:rPr sz="1800" spc="-5" dirty="0">
                <a:latin typeface="Calibri" panose="020F0502020204030204"/>
                <a:cs typeface="Calibri" panose="020F0502020204030204"/>
              </a:rPr>
              <a:t>which</a:t>
            </a:r>
            <a:r>
              <a:rPr sz="1800" spc="25" dirty="0">
                <a:latin typeface="Calibri" panose="020F0502020204030204"/>
                <a:cs typeface="Calibri" panose="020F0502020204030204"/>
              </a:rPr>
              <a:t> </a:t>
            </a:r>
            <a:r>
              <a:rPr sz="1800" spc="-5" dirty="0">
                <a:latin typeface="Calibri" panose="020F0502020204030204"/>
                <a:cs typeface="Calibri" panose="020F0502020204030204"/>
              </a:rPr>
              <a:t>is</a:t>
            </a:r>
            <a:r>
              <a:rPr sz="1800" dirty="0">
                <a:latin typeface="Calibri" panose="020F0502020204030204"/>
                <a:cs typeface="Calibri" panose="020F0502020204030204"/>
              </a:rPr>
              <a:t> </a:t>
            </a:r>
            <a:r>
              <a:rPr sz="1800" spc="-15" dirty="0">
                <a:latin typeface="Calibri" panose="020F0502020204030204"/>
                <a:cs typeface="Calibri" panose="020F0502020204030204"/>
              </a:rPr>
              <a:t>characterized</a:t>
            </a:r>
            <a:r>
              <a:rPr sz="1800" spc="25" dirty="0">
                <a:latin typeface="Calibri" panose="020F0502020204030204"/>
                <a:cs typeface="Calibri" panose="020F0502020204030204"/>
              </a:rPr>
              <a:t> </a:t>
            </a:r>
            <a:r>
              <a:rPr sz="1800" spc="-5" dirty="0">
                <a:latin typeface="Calibri" panose="020F0502020204030204"/>
                <a:cs typeface="Calibri" panose="020F0502020204030204"/>
              </a:rPr>
              <a:t>by</a:t>
            </a:r>
            <a:r>
              <a:rPr sz="1800" spc="5" dirty="0">
                <a:latin typeface="Calibri" panose="020F0502020204030204"/>
                <a:cs typeface="Calibri" panose="020F0502020204030204"/>
              </a:rPr>
              <a:t> </a:t>
            </a:r>
            <a:r>
              <a:rPr sz="1800" dirty="0">
                <a:latin typeface="Calibri" panose="020F0502020204030204"/>
                <a:cs typeface="Calibri" panose="020F0502020204030204"/>
              </a:rPr>
              <a:t>the </a:t>
            </a:r>
            <a:r>
              <a:rPr sz="1800" spc="-5" dirty="0">
                <a:latin typeface="Calibri" panose="020F0502020204030204"/>
                <a:cs typeface="Calibri" panose="020F0502020204030204"/>
              </a:rPr>
              <a:t>presence</a:t>
            </a:r>
            <a:r>
              <a:rPr sz="1800" spc="15" dirty="0">
                <a:latin typeface="Calibri" panose="020F0502020204030204"/>
                <a:cs typeface="Calibri" panose="020F0502020204030204"/>
              </a:rPr>
              <a:t> </a:t>
            </a:r>
            <a:r>
              <a:rPr sz="1800" spc="-5" dirty="0">
                <a:latin typeface="Calibri" panose="020F0502020204030204"/>
                <a:cs typeface="Calibri" panose="020F0502020204030204"/>
              </a:rPr>
              <a:t>of </a:t>
            </a:r>
            <a:r>
              <a:rPr sz="1800" dirty="0">
                <a:latin typeface="Calibri" panose="020F0502020204030204"/>
                <a:cs typeface="Calibri" panose="020F0502020204030204"/>
              </a:rPr>
              <a:t> </a:t>
            </a:r>
            <a:r>
              <a:rPr sz="1800" spc="-10" dirty="0">
                <a:latin typeface="Calibri" panose="020F0502020204030204"/>
                <a:cs typeface="Calibri" panose="020F0502020204030204"/>
              </a:rPr>
              <a:t>rapidly</a:t>
            </a:r>
            <a:r>
              <a:rPr sz="1800" spc="10" dirty="0">
                <a:latin typeface="Calibri" panose="020F0502020204030204"/>
                <a:cs typeface="Calibri" panose="020F0502020204030204"/>
              </a:rPr>
              <a:t> </a:t>
            </a:r>
            <a:r>
              <a:rPr sz="1800" spc="-15" dirty="0">
                <a:latin typeface="Calibri" panose="020F0502020204030204"/>
                <a:cs typeface="Calibri" panose="020F0502020204030204"/>
              </a:rPr>
              <a:t>proliferating,</a:t>
            </a:r>
            <a:r>
              <a:rPr sz="1800" spc="10" dirty="0">
                <a:latin typeface="Calibri" panose="020F0502020204030204"/>
                <a:cs typeface="Calibri" panose="020F0502020204030204"/>
              </a:rPr>
              <a:t> </a:t>
            </a:r>
            <a:r>
              <a:rPr sz="1800" spc="-5" dirty="0">
                <a:latin typeface="Calibri" panose="020F0502020204030204"/>
                <a:cs typeface="Calibri" panose="020F0502020204030204"/>
              </a:rPr>
              <a:t>high-grade</a:t>
            </a:r>
            <a:r>
              <a:rPr sz="1800" spc="25" dirty="0">
                <a:latin typeface="Calibri" panose="020F0502020204030204"/>
                <a:cs typeface="Calibri" panose="020F0502020204030204"/>
              </a:rPr>
              <a:t> </a:t>
            </a:r>
            <a:r>
              <a:rPr sz="1800" dirty="0">
                <a:latin typeface="Calibri" panose="020F0502020204030204"/>
                <a:cs typeface="Calibri" panose="020F0502020204030204"/>
              </a:rPr>
              <a:t>malignant </a:t>
            </a:r>
            <a:r>
              <a:rPr sz="1800" spc="-5" dirty="0">
                <a:latin typeface="Calibri" panose="020F0502020204030204"/>
                <a:cs typeface="Calibri" panose="020F0502020204030204"/>
              </a:rPr>
              <a:t>cells.</a:t>
            </a:r>
            <a:r>
              <a:rPr sz="1800" spc="15" dirty="0">
                <a:latin typeface="Calibri" panose="020F0502020204030204"/>
                <a:cs typeface="Calibri" panose="020F0502020204030204"/>
              </a:rPr>
              <a:t> </a:t>
            </a:r>
            <a:r>
              <a:rPr sz="1800" spc="-5" dirty="0">
                <a:latin typeface="Calibri" panose="020F0502020204030204"/>
                <a:cs typeface="Calibri" panose="020F0502020204030204"/>
              </a:rPr>
              <a:t>Note </a:t>
            </a:r>
            <a:r>
              <a:rPr sz="1800" spc="-390" dirty="0">
                <a:latin typeface="Calibri" panose="020F0502020204030204"/>
                <a:cs typeface="Calibri" panose="020F0502020204030204"/>
              </a:rPr>
              <a:t> </a:t>
            </a:r>
            <a:r>
              <a:rPr sz="1800" dirty="0">
                <a:latin typeface="Calibri" panose="020F0502020204030204"/>
                <a:cs typeface="Calibri" panose="020F0502020204030204"/>
              </a:rPr>
              <a:t>the</a:t>
            </a:r>
            <a:r>
              <a:rPr sz="1800" spc="5" dirty="0">
                <a:latin typeface="Calibri" panose="020F0502020204030204"/>
                <a:cs typeface="Calibri" panose="020F0502020204030204"/>
              </a:rPr>
              <a:t> </a:t>
            </a:r>
            <a:r>
              <a:rPr sz="1800" spc="-10" dirty="0">
                <a:latin typeface="Calibri" panose="020F0502020204030204"/>
                <a:cs typeface="Calibri" panose="020F0502020204030204"/>
              </a:rPr>
              <a:t>prominent</a:t>
            </a:r>
            <a:r>
              <a:rPr sz="1800" dirty="0">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central</a:t>
            </a:r>
            <a:r>
              <a:rPr sz="1800" spc="5"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necrosis</a:t>
            </a:r>
            <a:r>
              <a:rPr lang="en-US" sz="1800" spc="-10" dirty="0">
                <a:solidFill>
                  <a:srgbClr val="FF0000"/>
                </a:solidFill>
                <a:latin typeface="Calibri" panose="020F0502020204030204"/>
                <a:cs typeface="Calibri" panose="020F0502020204030204"/>
              </a:rPr>
              <a:t> (comedonecrosis)</a:t>
            </a:r>
            <a:r>
              <a:rPr sz="1800" spc="-10" dirty="0">
                <a:latin typeface="Calibri" panose="020F0502020204030204"/>
                <a:cs typeface="Calibri" panose="020F0502020204030204"/>
              </a:rPr>
              <a:t> </a:t>
            </a:r>
            <a:r>
              <a:rPr sz="1800" spc="-5" dirty="0">
                <a:latin typeface="Calibri" panose="020F0502020204030204"/>
                <a:cs typeface="Calibri" panose="020F0502020204030204"/>
              </a:rPr>
              <a:t>in</a:t>
            </a:r>
            <a:r>
              <a:rPr sz="1800" spc="10" dirty="0">
                <a:latin typeface="Calibri" panose="020F0502020204030204"/>
                <a:cs typeface="Calibri" panose="020F0502020204030204"/>
              </a:rPr>
              <a:t> </a:t>
            </a:r>
            <a:r>
              <a:rPr sz="1800" dirty="0">
                <a:latin typeface="Calibri" panose="020F0502020204030204"/>
                <a:cs typeface="Calibri" panose="020F0502020204030204"/>
              </a:rPr>
              <a:t>the </a:t>
            </a:r>
            <a:r>
              <a:rPr sz="1800" spc="-5" dirty="0">
                <a:latin typeface="Calibri" panose="020F0502020204030204"/>
                <a:cs typeface="Calibri" panose="020F0502020204030204"/>
              </a:rPr>
              <a:t>ducts.</a:t>
            </a:r>
            <a:endParaRPr sz="1800" spc="-5" dirty="0">
              <a:latin typeface="Calibri" panose="020F0502020204030204"/>
              <a:cs typeface="Calibri" panose="020F0502020204030204"/>
            </a:endParaRPr>
          </a:p>
          <a:p>
            <a:pPr marL="12700" marR="5080">
              <a:lnSpc>
                <a:spcPct val="100000"/>
              </a:lnSpc>
              <a:spcBef>
                <a:spcPts val="100"/>
              </a:spcBef>
            </a:pPr>
            <a:r>
              <a:rPr lang="en-US" sz="1800">
                <a:solidFill>
                  <a:srgbClr val="FF0000"/>
                </a:solidFill>
                <a:latin typeface="Calibri" panose="020F0502020204030204"/>
                <a:cs typeface="Calibri" panose="020F0502020204030204"/>
              </a:rPr>
              <a:t>necrosis is a sign of high grade, still no invasion (in situ)</a:t>
            </a:r>
            <a:endParaRPr lang="en-US" sz="1800">
              <a:solidFill>
                <a:srgbClr val="FF0000"/>
              </a:solidFill>
              <a:latin typeface="Calibri" panose="020F0502020204030204"/>
              <a:cs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776984" y="4800599"/>
            <a:ext cx="5516880" cy="1964055"/>
          </a:xfrm>
          <a:prstGeom prst="rect">
            <a:avLst/>
          </a:prstGeom>
        </p:spPr>
        <p:txBody>
          <a:bodyPr vert="horz" wrap="square" lIns="0" tIns="12700" rIns="0" bIns="0" rtlCol="0">
            <a:spAutoFit/>
          </a:bodyPr>
          <a:lstStyle/>
          <a:p>
            <a:pPr marL="12700" marR="5080">
              <a:lnSpc>
                <a:spcPct val="100000"/>
              </a:lnSpc>
              <a:spcBef>
                <a:spcPts val="100"/>
              </a:spcBef>
            </a:pPr>
            <a:r>
              <a:rPr sz="1800" spc="-25" dirty="0">
                <a:latin typeface="Calibri" panose="020F0502020204030204"/>
                <a:cs typeface="Calibri" panose="020F0502020204030204"/>
              </a:rPr>
              <a:t>At</a:t>
            </a:r>
            <a:r>
              <a:rPr sz="1800" dirty="0">
                <a:latin typeface="Calibri" panose="020F0502020204030204"/>
                <a:cs typeface="Calibri" panose="020F0502020204030204"/>
              </a:rPr>
              <a:t> </a:t>
            </a:r>
            <a:r>
              <a:rPr sz="1800" spc="-5" dirty="0">
                <a:latin typeface="Calibri" panose="020F0502020204030204"/>
                <a:cs typeface="Calibri" panose="020F0502020204030204"/>
              </a:rPr>
              <a:t>high</a:t>
            </a:r>
            <a:r>
              <a:rPr sz="1800" spc="10" dirty="0">
                <a:latin typeface="Calibri" panose="020F0502020204030204"/>
                <a:cs typeface="Calibri" panose="020F0502020204030204"/>
              </a:rPr>
              <a:t> </a:t>
            </a:r>
            <a:r>
              <a:rPr sz="1800" spc="-10" dirty="0">
                <a:latin typeface="Calibri" panose="020F0502020204030204"/>
                <a:cs typeface="Calibri" panose="020F0502020204030204"/>
              </a:rPr>
              <a:t>magnification,</a:t>
            </a:r>
            <a:r>
              <a:rPr sz="1800" spc="40" dirty="0">
                <a:latin typeface="Calibri" panose="020F0502020204030204"/>
                <a:cs typeface="Calibri" panose="020F0502020204030204"/>
              </a:rPr>
              <a:t> </a:t>
            </a:r>
            <a:r>
              <a:rPr sz="1800" dirty="0">
                <a:latin typeface="Calibri" panose="020F0502020204030204"/>
                <a:cs typeface="Calibri" panose="020F0502020204030204"/>
              </a:rPr>
              <a:t>the </a:t>
            </a:r>
            <a:r>
              <a:rPr sz="1800" spc="-10" dirty="0">
                <a:latin typeface="Calibri" panose="020F0502020204030204"/>
                <a:cs typeface="Calibri" panose="020F0502020204030204"/>
              </a:rPr>
              <a:t>large</a:t>
            </a:r>
            <a:r>
              <a:rPr sz="1800" dirty="0">
                <a:latin typeface="Calibri" panose="020F0502020204030204"/>
                <a:cs typeface="Calibri" panose="020F0502020204030204"/>
              </a:rPr>
              <a:t> </a:t>
            </a:r>
            <a:r>
              <a:rPr sz="1800" spc="-10" dirty="0">
                <a:latin typeface="Calibri" panose="020F0502020204030204"/>
                <a:cs typeface="Calibri" panose="020F0502020204030204"/>
              </a:rPr>
              <a:t>Paget's</a:t>
            </a:r>
            <a:r>
              <a:rPr sz="1800" dirty="0">
                <a:latin typeface="Calibri" panose="020F0502020204030204"/>
                <a:cs typeface="Calibri" panose="020F0502020204030204"/>
              </a:rPr>
              <a:t> </a:t>
            </a:r>
            <a:r>
              <a:rPr sz="1800" spc="-5" dirty="0">
                <a:latin typeface="Calibri" panose="020F0502020204030204"/>
                <a:cs typeface="Calibri" panose="020F0502020204030204"/>
              </a:rPr>
              <a:t>cells</a:t>
            </a:r>
            <a:r>
              <a:rPr sz="1800" spc="15" dirty="0">
                <a:latin typeface="Calibri" panose="020F0502020204030204"/>
                <a:cs typeface="Calibri" panose="020F0502020204030204"/>
              </a:rPr>
              <a:t> </a:t>
            </a:r>
            <a:r>
              <a:rPr sz="1800" spc="-5" dirty="0">
                <a:latin typeface="Calibri" panose="020F0502020204030204"/>
                <a:cs typeface="Calibri" panose="020F0502020204030204"/>
              </a:rPr>
              <a:t>of </a:t>
            </a:r>
            <a:r>
              <a:rPr sz="1800" spc="-10" dirty="0">
                <a:solidFill>
                  <a:srgbClr val="FF0000"/>
                </a:solidFill>
                <a:latin typeface="Calibri" panose="020F0502020204030204"/>
                <a:cs typeface="Calibri" panose="020F0502020204030204"/>
              </a:rPr>
              <a:t>Paget's </a:t>
            </a:r>
            <a:r>
              <a:rPr sz="1800" spc="-5" dirty="0">
                <a:solidFill>
                  <a:srgbClr val="FF0000"/>
                </a:solidFill>
                <a:latin typeface="Calibri" panose="020F0502020204030204"/>
                <a:cs typeface="Calibri" panose="020F0502020204030204"/>
              </a:rPr>
              <a:t> disease</a:t>
            </a:r>
            <a:r>
              <a:rPr sz="1800" spc="-10" dirty="0">
                <a:solidFill>
                  <a:srgbClr val="FF0000"/>
                </a:solidFill>
                <a:latin typeface="Calibri" panose="020F0502020204030204"/>
                <a:cs typeface="Calibri" panose="020F0502020204030204"/>
              </a:rPr>
              <a:t> </a:t>
            </a:r>
            <a:r>
              <a:rPr sz="1800" spc="-5" dirty="0">
                <a:solidFill>
                  <a:srgbClr val="FF0000"/>
                </a:solidFill>
                <a:latin typeface="Calibri" panose="020F0502020204030204"/>
                <a:cs typeface="Calibri" panose="020F0502020204030204"/>
              </a:rPr>
              <a:t>of</a:t>
            </a:r>
            <a:r>
              <a:rPr sz="1800" spc="10" dirty="0">
                <a:solidFill>
                  <a:srgbClr val="FF0000"/>
                </a:solidFill>
                <a:latin typeface="Calibri" panose="020F0502020204030204"/>
                <a:cs typeface="Calibri" panose="020F0502020204030204"/>
              </a:rPr>
              <a:t> </a:t>
            </a:r>
            <a:r>
              <a:rPr sz="1800" spc="-10" dirty="0">
                <a:solidFill>
                  <a:srgbClr val="FF0000"/>
                </a:solidFill>
                <a:latin typeface="Calibri" panose="020F0502020204030204"/>
                <a:cs typeface="Calibri" panose="020F0502020204030204"/>
              </a:rPr>
              <a:t>breast</a:t>
            </a:r>
            <a:r>
              <a:rPr sz="1800" dirty="0">
                <a:solidFill>
                  <a:srgbClr val="FF0000"/>
                </a:solidFill>
                <a:latin typeface="Calibri" panose="020F0502020204030204"/>
                <a:cs typeface="Calibri" panose="020F0502020204030204"/>
              </a:rPr>
              <a:t> </a:t>
            </a:r>
            <a:r>
              <a:rPr sz="1800" spc="-15" dirty="0">
                <a:latin typeface="Calibri" panose="020F0502020204030204"/>
                <a:cs typeface="Calibri" panose="020F0502020204030204"/>
              </a:rPr>
              <a:t>have</a:t>
            </a:r>
            <a:r>
              <a:rPr sz="1800" spc="-10" dirty="0">
                <a:latin typeface="Calibri" panose="020F0502020204030204"/>
                <a:cs typeface="Calibri" panose="020F0502020204030204"/>
              </a:rPr>
              <a:t> </a:t>
            </a:r>
            <a:r>
              <a:rPr sz="1800" spc="-5" dirty="0">
                <a:latin typeface="Calibri" panose="020F0502020204030204"/>
                <a:cs typeface="Calibri" panose="020F0502020204030204"/>
              </a:rPr>
              <a:t>abundant</a:t>
            </a:r>
            <a:r>
              <a:rPr sz="1800" spc="5" dirty="0">
                <a:latin typeface="Calibri" panose="020F0502020204030204"/>
                <a:cs typeface="Calibri" panose="020F0502020204030204"/>
              </a:rPr>
              <a:t> </a:t>
            </a:r>
            <a:r>
              <a:rPr sz="1800" spc="-5" dirty="0">
                <a:latin typeface="Calibri" panose="020F0502020204030204"/>
                <a:cs typeface="Calibri" panose="020F0502020204030204"/>
              </a:rPr>
              <a:t>clear</a:t>
            </a:r>
            <a:r>
              <a:rPr sz="1800" spc="10" dirty="0">
                <a:latin typeface="Calibri" panose="020F0502020204030204"/>
                <a:cs typeface="Calibri" panose="020F0502020204030204"/>
              </a:rPr>
              <a:t> </a:t>
            </a:r>
            <a:r>
              <a:rPr sz="1800" spc="-5" dirty="0">
                <a:latin typeface="Calibri" panose="020F0502020204030204"/>
                <a:cs typeface="Calibri" panose="020F0502020204030204"/>
              </a:rPr>
              <a:t>cytoplasm</a:t>
            </a:r>
            <a:r>
              <a:rPr sz="1800" dirty="0">
                <a:latin typeface="Calibri" panose="020F0502020204030204"/>
                <a:cs typeface="Calibri" panose="020F0502020204030204"/>
              </a:rPr>
              <a:t> and </a:t>
            </a:r>
            <a:r>
              <a:rPr sz="1800" spc="5" dirty="0">
                <a:latin typeface="Calibri" panose="020F0502020204030204"/>
                <a:cs typeface="Calibri" panose="020F0502020204030204"/>
              </a:rPr>
              <a:t> </a:t>
            </a:r>
            <a:r>
              <a:rPr sz="1800" dirty="0">
                <a:latin typeface="Calibri" panose="020F0502020204030204"/>
                <a:cs typeface="Calibri" panose="020F0502020204030204"/>
              </a:rPr>
              <a:t>appear</a:t>
            </a:r>
            <a:r>
              <a:rPr sz="1800" spc="5" dirty="0">
                <a:latin typeface="Calibri" panose="020F0502020204030204"/>
                <a:cs typeface="Calibri" panose="020F0502020204030204"/>
              </a:rPr>
              <a:t> </a:t>
            </a:r>
            <a:r>
              <a:rPr sz="1800" spc="-5" dirty="0">
                <a:latin typeface="Calibri" panose="020F0502020204030204"/>
                <a:cs typeface="Calibri" panose="020F0502020204030204"/>
              </a:rPr>
              <a:t>in </a:t>
            </a:r>
            <a:r>
              <a:rPr sz="1800" dirty="0">
                <a:latin typeface="Calibri" panose="020F0502020204030204"/>
                <a:cs typeface="Calibri" panose="020F0502020204030204"/>
              </a:rPr>
              <a:t>the</a:t>
            </a:r>
            <a:r>
              <a:rPr sz="1800" spc="15" dirty="0">
                <a:latin typeface="Calibri" panose="020F0502020204030204"/>
                <a:cs typeface="Calibri" panose="020F0502020204030204"/>
              </a:rPr>
              <a:t> </a:t>
            </a:r>
            <a:r>
              <a:rPr sz="1800" spc="-5" dirty="0">
                <a:latin typeface="Calibri" panose="020F0502020204030204"/>
                <a:cs typeface="Calibri" panose="020F0502020204030204"/>
              </a:rPr>
              <a:t>epidermis</a:t>
            </a:r>
            <a:r>
              <a:rPr sz="1800" spc="10" dirty="0">
                <a:latin typeface="Calibri" panose="020F0502020204030204"/>
                <a:cs typeface="Calibri" panose="020F0502020204030204"/>
              </a:rPr>
              <a:t> </a:t>
            </a:r>
            <a:r>
              <a:rPr sz="1800" dirty="0">
                <a:latin typeface="Calibri" panose="020F0502020204030204"/>
                <a:cs typeface="Calibri" panose="020F0502020204030204"/>
              </a:rPr>
              <a:t>either</a:t>
            </a:r>
            <a:r>
              <a:rPr sz="1800" spc="10" dirty="0">
                <a:latin typeface="Calibri" panose="020F0502020204030204"/>
                <a:cs typeface="Calibri" panose="020F0502020204030204"/>
              </a:rPr>
              <a:t> </a:t>
            </a:r>
            <a:r>
              <a:rPr sz="1800" spc="-5" dirty="0">
                <a:latin typeface="Calibri" panose="020F0502020204030204"/>
                <a:cs typeface="Calibri" panose="020F0502020204030204"/>
              </a:rPr>
              <a:t>singly</a:t>
            </a:r>
            <a:r>
              <a:rPr sz="1800" dirty="0">
                <a:latin typeface="Calibri" panose="020F0502020204030204"/>
                <a:cs typeface="Calibri" panose="020F0502020204030204"/>
              </a:rPr>
              <a:t> </a:t>
            </a:r>
            <a:r>
              <a:rPr sz="1800" spc="-5" dirty="0">
                <a:latin typeface="Calibri" panose="020F0502020204030204"/>
                <a:cs typeface="Calibri" panose="020F0502020204030204"/>
              </a:rPr>
              <a:t>or</a:t>
            </a:r>
            <a:r>
              <a:rPr sz="1800" spc="-10" dirty="0">
                <a:latin typeface="Calibri" panose="020F0502020204030204"/>
                <a:cs typeface="Calibri" panose="020F0502020204030204"/>
              </a:rPr>
              <a:t> </a:t>
            </a:r>
            <a:r>
              <a:rPr sz="1800" spc="-5" dirty="0">
                <a:latin typeface="Calibri" panose="020F0502020204030204"/>
                <a:cs typeface="Calibri" panose="020F0502020204030204"/>
              </a:rPr>
              <a:t>in</a:t>
            </a:r>
            <a:r>
              <a:rPr sz="1800" spc="10" dirty="0">
                <a:latin typeface="Calibri" panose="020F0502020204030204"/>
                <a:cs typeface="Calibri" panose="020F0502020204030204"/>
              </a:rPr>
              <a:t> </a:t>
            </a:r>
            <a:r>
              <a:rPr sz="1800" spc="-15" dirty="0">
                <a:latin typeface="Calibri" panose="020F0502020204030204"/>
                <a:cs typeface="Calibri" panose="020F0502020204030204"/>
              </a:rPr>
              <a:t>clusters.</a:t>
            </a:r>
            <a:r>
              <a:rPr sz="1800" spc="30" dirty="0">
                <a:latin typeface="Calibri" panose="020F0502020204030204"/>
                <a:cs typeface="Calibri" panose="020F0502020204030204"/>
              </a:rPr>
              <a:t> </a:t>
            </a:r>
            <a:r>
              <a:rPr sz="1800" spc="-5" dirty="0">
                <a:latin typeface="Calibri" panose="020F0502020204030204"/>
                <a:cs typeface="Calibri" panose="020F0502020204030204"/>
              </a:rPr>
              <a:t>The </a:t>
            </a:r>
            <a:r>
              <a:rPr sz="1800" dirty="0">
                <a:latin typeface="Calibri" panose="020F0502020204030204"/>
                <a:cs typeface="Calibri" panose="020F0502020204030204"/>
              </a:rPr>
              <a:t> </a:t>
            </a:r>
            <a:r>
              <a:rPr sz="1800" spc="-5" dirty="0">
                <a:latin typeface="Calibri" panose="020F0502020204030204"/>
                <a:cs typeface="Calibri" panose="020F0502020204030204"/>
              </a:rPr>
              <a:t>nuclei</a:t>
            </a:r>
            <a:r>
              <a:rPr sz="1800" spc="15" dirty="0">
                <a:latin typeface="Calibri" panose="020F0502020204030204"/>
                <a:cs typeface="Calibri" panose="020F0502020204030204"/>
              </a:rPr>
              <a:t> </a:t>
            </a:r>
            <a:r>
              <a:rPr sz="1800" spc="-5" dirty="0">
                <a:latin typeface="Calibri" panose="020F0502020204030204"/>
                <a:cs typeface="Calibri" panose="020F0502020204030204"/>
              </a:rPr>
              <a:t>of</a:t>
            </a:r>
            <a:r>
              <a:rPr sz="1800" spc="-10" dirty="0">
                <a:latin typeface="Calibri" panose="020F0502020204030204"/>
                <a:cs typeface="Calibri" panose="020F0502020204030204"/>
              </a:rPr>
              <a:t> </a:t>
            </a:r>
            <a:r>
              <a:rPr sz="1800" dirty="0">
                <a:latin typeface="Calibri" panose="020F0502020204030204"/>
                <a:cs typeface="Calibri" panose="020F0502020204030204"/>
              </a:rPr>
              <a:t>the</a:t>
            </a:r>
            <a:r>
              <a:rPr sz="1800" spc="15" dirty="0">
                <a:latin typeface="Calibri" panose="020F0502020204030204"/>
                <a:cs typeface="Calibri" panose="020F0502020204030204"/>
              </a:rPr>
              <a:t> </a:t>
            </a:r>
            <a:r>
              <a:rPr sz="1800" spc="-10" dirty="0">
                <a:latin typeface="Calibri" panose="020F0502020204030204"/>
                <a:cs typeface="Calibri" panose="020F0502020204030204"/>
              </a:rPr>
              <a:t>Paget's</a:t>
            </a:r>
            <a:r>
              <a:rPr sz="1800" dirty="0">
                <a:latin typeface="Calibri" panose="020F0502020204030204"/>
                <a:cs typeface="Calibri" panose="020F0502020204030204"/>
              </a:rPr>
              <a:t> </a:t>
            </a:r>
            <a:r>
              <a:rPr sz="1800" spc="-5" dirty="0">
                <a:latin typeface="Calibri" panose="020F0502020204030204"/>
                <a:cs typeface="Calibri" panose="020F0502020204030204"/>
              </a:rPr>
              <a:t>cells</a:t>
            </a:r>
            <a:r>
              <a:rPr sz="1800" spc="15" dirty="0">
                <a:latin typeface="Calibri" panose="020F0502020204030204"/>
                <a:cs typeface="Calibri" panose="020F0502020204030204"/>
              </a:rPr>
              <a:t> </a:t>
            </a:r>
            <a:r>
              <a:rPr sz="1800" spc="-10" dirty="0">
                <a:latin typeface="Calibri" panose="020F0502020204030204"/>
                <a:cs typeface="Calibri" panose="020F0502020204030204"/>
              </a:rPr>
              <a:t>are</a:t>
            </a:r>
            <a:r>
              <a:rPr sz="1800" spc="-5" dirty="0">
                <a:latin typeface="Calibri" panose="020F0502020204030204"/>
                <a:cs typeface="Calibri" panose="020F0502020204030204"/>
              </a:rPr>
              <a:t> atypical</a:t>
            </a:r>
            <a:r>
              <a:rPr sz="1800" dirty="0">
                <a:latin typeface="Calibri" panose="020F0502020204030204"/>
                <a:cs typeface="Calibri" panose="020F0502020204030204"/>
              </a:rPr>
              <a:t> and,</a:t>
            </a:r>
            <a:r>
              <a:rPr sz="1800" spc="-10" dirty="0">
                <a:latin typeface="Calibri" panose="020F0502020204030204"/>
                <a:cs typeface="Calibri" panose="020F0502020204030204"/>
              </a:rPr>
              <a:t> </a:t>
            </a:r>
            <a:r>
              <a:rPr sz="1800" dirty="0">
                <a:latin typeface="Calibri" panose="020F0502020204030204"/>
                <a:cs typeface="Calibri" panose="020F0502020204030204"/>
              </a:rPr>
              <a:t>though</a:t>
            </a:r>
            <a:r>
              <a:rPr sz="1800" spc="5" dirty="0">
                <a:latin typeface="Calibri" panose="020F0502020204030204"/>
                <a:cs typeface="Calibri" panose="020F0502020204030204"/>
              </a:rPr>
              <a:t> </a:t>
            </a:r>
            <a:r>
              <a:rPr sz="1800" spc="-5" dirty="0">
                <a:latin typeface="Calibri" panose="020F0502020204030204"/>
                <a:cs typeface="Calibri" panose="020F0502020204030204"/>
              </a:rPr>
              <a:t>not </a:t>
            </a:r>
            <a:r>
              <a:rPr sz="1800" dirty="0">
                <a:latin typeface="Calibri" panose="020F0502020204030204"/>
                <a:cs typeface="Calibri" panose="020F0502020204030204"/>
              </a:rPr>
              <a:t>seen </a:t>
            </a:r>
            <a:r>
              <a:rPr sz="1800" spc="-395" dirty="0">
                <a:latin typeface="Calibri" panose="020F0502020204030204"/>
                <a:cs typeface="Calibri" panose="020F0502020204030204"/>
              </a:rPr>
              <a:t> </a:t>
            </a:r>
            <a:r>
              <a:rPr sz="1800" spc="-10" dirty="0">
                <a:latin typeface="Calibri" panose="020F0502020204030204"/>
                <a:cs typeface="Calibri" panose="020F0502020204030204"/>
              </a:rPr>
              <a:t>here,</a:t>
            </a:r>
            <a:r>
              <a:rPr sz="1800" spc="5" dirty="0">
                <a:latin typeface="Calibri" panose="020F0502020204030204"/>
                <a:cs typeface="Calibri" panose="020F0502020204030204"/>
              </a:rPr>
              <a:t> </a:t>
            </a:r>
            <a:r>
              <a:rPr sz="1800" spc="-10" dirty="0">
                <a:latin typeface="Calibri" panose="020F0502020204030204"/>
                <a:cs typeface="Calibri" panose="020F0502020204030204"/>
              </a:rPr>
              <a:t>often</a:t>
            </a:r>
            <a:r>
              <a:rPr sz="1800" spc="15" dirty="0">
                <a:latin typeface="Calibri" panose="020F0502020204030204"/>
                <a:cs typeface="Calibri" panose="020F0502020204030204"/>
              </a:rPr>
              <a:t> </a:t>
            </a:r>
            <a:r>
              <a:rPr sz="1800" spc="-10" dirty="0">
                <a:latin typeface="Calibri" panose="020F0502020204030204"/>
                <a:cs typeface="Calibri" panose="020F0502020204030204"/>
              </a:rPr>
              <a:t>have prominent</a:t>
            </a:r>
            <a:r>
              <a:rPr sz="1800" spc="5" dirty="0">
                <a:latin typeface="Calibri" panose="020F0502020204030204"/>
                <a:cs typeface="Calibri" panose="020F0502020204030204"/>
              </a:rPr>
              <a:t> </a:t>
            </a:r>
            <a:r>
              <a:rPr sz="1800" spc="-5" dirty="0">
                <a:latin typeface="Calibri" panose="020F0502020204030204"/>
                <a:cs typeface="Calibri" panose="020F0502020204030204"/>
              </a:rPr>
              <a:t>nucleoli.</a:t>
            </a:r>
            <a:endParaRPr sz="1800" spc="-5" dirty="0">
              <a:latin typeface="Calibri" panose="020F0502020204030204"/>
              <a:cs typeface="Calibri" panose="020F0502020204030204"/>
            </a:endParaRPr>
          </a:p>
          <a:p>
            <a:pPr marL="12700" marR="5080">
              <a:lnSpc>
                <a:spcPct val="100000"/>
              </a:lnSpc>
              <a:spcBef>
                <a:spcPts val="100"/>
              </a:spcBef>
            </a:pPr>
            <a:r>
              <a:rPr lang="en-US" sz="1800">
                <a:solidFill>
                  <a:srgbClr val="FF0000"/>
                </a:solidFill>
                <a:latin typeface="Calibri" panose="020F0502020204030204"/>
                <a:cs typeface="Calibri" panose="020F0502020204030204"/>
              </a:rPr>
              <a:t>DCIS extension into lactiferous duct , 50% underlying invasive carcinoma</a:t>
            </a:r>
            <a:endParaRPr lang="en-US" sz="1800">
              <a:solidFill>
                <a:srgbClr val="FF0000"/>
              </a:solidFill>
              <a:latin typeface="Calibri" panose="020F0502020204030204"/>
              <a:cs typeface="Calibri" panose="020F050202020403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463" y="1353692"/>
            <a:ext cx="7856855" cy="1235075"/>
          </a:xfrm>
          <a:prstGeom prst="rect">
            <a:avLst/>
          </a:prstGeom>
        </p:spPr>
        <p:txBody>
          <a:bodyPr vert="horz" wrap="square" lIns="0" tIns="68580" rIns="0" bIns="0" rtlCol="0">
            <a:spAutoFit/>
          </a:bodyPr>
          <a:lstStyle/>
          <a:p>
            <a:pPr marL="12700" marR="5080">
              <a:lnSpc>
                <a:spcPts val="1820"/>
              </a:lnSpc>
              <a:spcBef>
                <a:spcPts val="540"/>
              </a:spcBef>
            </a:pPr>
            <a:r>
              <a:rPr sz="1900" spc="-10" dirty="0"/>
              <a:t>Note</a:t>
            </a:r>
            <a:r>
              <a:rPr sz="1900" spc="10" dirty="0"/>
              <a:t> </a:t>
            </a:r>
            <a:r>
              <a:rPr sz="1900" spc="-5" dirty="0"/>
              <a:t>the</a:t>
            </a:r>
            <a:r>
              <a:rPr sz="1900" spc="10" dirty="0"/>
              <a:t> </a:t>
            </a:r>
            <a:r>
              <a:rPr sz="1900" spc="-10" dirty="0"/>
              <a:t>small</a:t>
            </a:r>
            <a:r>
              <a:rPr sz="1900" dirty="0"/>
              <a:t> </a:t>
            </a:r>
            <a:r>
              <a:rPr sz="1900" spc="-10" dirty="0"/>
              <a:t>nests</a:t>
            </a:r>
            <a:r>
              <a:rPr sz="1900" spc="10" dirty="0"/>
              <a:t> </a:t>
            </a:r>
            <a:r>
              <a:rPr sz="1900" spc="-5" dirty="0"/>
              <a:t>and</a:t>
            </a:r>
            <a:r>
              <a:rPr sz="1900" spc="5" dirty="0"/>
              <a:t> </a:t>
            </a:r>
            <a:r>
              <a:rPr sz="1900" spc="-10" dirty="0"/>
              <a:t>infiltrating</a:t>
            </a:r>
            <a:r>
              <a:rPr sz="1900" spc="20" dirty="0"/>
              <a:t> </a:t>
            </a:r>
            <a:r>
              <a:rPr sz="1900" spc="-15" dirty="0"/>
              <a:t>strands</a:t>
            </a:r>
            <a:r>
              <a:rPr sz="1900" spc="10" dirty="0"/>
              <a:t> </a:t>
            </a:r>
            <a:r>
              <a:rPr sz="1900" spc="-5" dirty="0"/>
              <a:t>of</a:t>
            </a:r>
            <a:r>
              <a:rPr sz="1900" spc="-10" dirty="0"/>
              <a:t> neoplastic</a:t>
            </a:r>
            <a:r>
              <a:rPr sz="1900" spc="15" dirty="0"/>
              <a:t> </a:t>
            </a:r>
            <a:r>
              <a:rPr sz="1900" spc="-5" dirty="0"/>
              <a:t>cells</a:t>
            </a:r>
            <a:r>
              <a:rPr sz="1900" spc="5" dirty="0"/>
              <a:t> </a:t>
            </a:r>
            <a:r>
              <a:rPr sz="1900" spc="-5" dirty="0"/>
              <a:t>with</a:t>
            </a:r>
            <a:r>
              <a:rPr sz="1900" spc="20" dirty="0"/>
              <a:t> </a:t>
            </a:r>
            <a:r>
              <a:rPr sz="1900" spc="-15" dirty="0"/>
              <a:t>prominent </a:t>
            </a:r>
            <a:r>
              <a:rPr sz="1900" spc="-10" dirty="0"/>
              <a:t> bands</a:t>
            </a:r>
            <a:r>
              <a:rPr sz="1900" spc="5" dirty="0"/>
              <a:t> </a:t>
            </a:r>
            <a:r>
              <a:rPr sz="1900" spc="-5" dirty="0"/>
              <a:t>of</a:t>
            </a:r>
            <a:r>
              <a:rPr sz="1900" spc="5" dirty="0"/>
              <a:t> </a:t>
            </a:r>
            <a:r>
              <a:rPr sz="1900" spc="-10" dirty="0"/>
              <a:t>collagen</a:t>
            </a:r>
            <a:r>
              <a:rPr sz="1900" spc="20" dirty="0"/>
              <a:t> </a:t>
            </a:r>
            <a:r>
              <a:rPr sz="1900" spc="-10" dirty="0"/>
              <a:t>between</a:t>
            </a:r>
            <a:r>
              <a:rPr sz="1900" spc="20" dirty="0"/>
              <a:t> </a:t>
            </a:r>
            <a:r>
              <a:rPr sz="1900" spc="-5" dirty="0"/>
              <a:t>them</a:t>
            </a:r>
            <a:r>
              <a:rPr sz="1900" spc="10" dirty="0"/>
              <a:t> </a:t>
            </a:r>
            <a:r>
              <a:rPr sz="1900" spc="-5" dirty="0"/>
              <a:t>in</a:t>
            </a:r>
            <a:r>
              <a:rPr sz="1900" spc="5" dirty="0"/>
              <a:t> </a:t>
            </a:r>
            <a:r>
              <a:rPr sz="1900" spc="-5" dirty="0"/>
              <a:t>this</a:t>
            </a:r>
            <a:r>
              <a:rPr sz="1900" spc="25" dirty="0"/>
              <a:t> </a:t>
            </a:r>
            <a:r>
              <a:rPr sz="1900" b="1" spc="-10" dirty="0">
                <a:solidFill>
                  <a:srgbClr val="FF0000"/>
                </a:solidFill>
                <a:latin typeface="Calibri" panose="020F0502020204030204"/>
                <a:cs typeface="Calibri" panose="020F0502020204030204"/>
              </a:rPr>
              <a:t>ductal</a:t>
            </a:r>
            <a:r>
              <a:rPr sz="1900" b="1" spc="25" dirty="0">
                <a:solidFill>
                  <a:srgbClr val="FF0000"/>
                </a:solidFill>
                <a:latin typeface="Calibri" panose="020F0502020204030204"/>
                <a:cs typeface="Calibri" panose="020F0502020204030204"/>
              </a:rPr>
              <a:t> </a:t>
            </a:r>
            <a:r>
              <a:rPr sz="1900" b="1" spc="-10" dirty="0">
                <a:solidFill>
                  <a:srgbClr val="FF0000"/>
                </a:solidFill>
                <a:latin typeface="Calibri" panose="020F0502020204030204"/>
                <a:cs typeface="Calibri" panose="020F0502020204030204"/>
              </a:rPr>
              <a:t>carcinoma</a:t>
            </a:r>
            <a:r>
              <a:rPr sz="1900" b="1" spc="25" dirty="0">
                <a:solidFill>
                  <a:srgbClr val="FF0000"/>
                </a:solidFill>
                <a:latin typeface="Calibri" panose="020F0502020204030204"/>
                <a:cs typeface="Calibri" panose="020F0502020204030204"/>
              </a:rPr>
              <a:t> </a:t>
            </a:r>
            <a:r>
              <a:rPr sz="1900" b="1" spc="-5" dirty="0">
                <a:solidFill>
                  <a:srgbClr val="FF0000"/>
                </a:solidFill>
                <a:latin typeface="Calibri" panose="020F0502020204030204"/>
                <a:cs typeface="Calibri" panose="020F0502020204030204"/>
              </a:rPr>
              <a:t>of</a:t>
            </a:r>
            <a:r>
              <a:rPr sz="1900" b="1" spc="10" dirty="0">
                <a:solidFill>
                  <a:srgbClr val="FF0000"/>
                </a:solidFill>
                <a:latin typeface="Calibri" panose="020F0502020204030204"/>
                <a:cs typeface="Calibri" panose="020F0502020204030204"/>
              </a:rPr>
              <a:t> </a:t>
            </a:r>
            <a:r>
              <a:rPr sz="1900" b="1" spc="-5" dirty="0">
                <a:solidFill>
                  <a:srgbClr val="FF0000"/>
                </a:solidFill>
                <a:latin typeface="Calibri" panose="020F0502020204030204"/>
                <a:cs typeface="Calibri" panose="020F0502020204030204"/>
              </a:rPr>
              <a:t>the</a:t>
            </a:r>
            <a:r>
              <a:rPr sz="1900" b="1" spc="15" dirty="0">
                <a:solidFill>
                  <a:srgbClr val="FF0000"/>
                </a:solidFill>
                <a:latin typeface="Calibri" panose="020F0502020204030204"/>
                <a:cs typeface="Calibri" panose="020F0502020204030204"/>
              </a:rPr>
              <a:t> </a:t>
            </a:r>
            <a:r>
              <a:rPr sz="1900" b="1" spc="-10" dirty="0">
                <a:solidFill>
                  <a:srgbClr val="FF0000"/>
                </a:solidFill>
                <a:latin typeface="Calibri" panose="020F0502020204030204"/>
                <a:cs typeface="Calibri" panose="020F0502020204030204"/>
              </a:rPr>
              <a:t>breast</a:t>
            </a:r>
            <a:r>
              <a:rPr lang="en-US" sz="1900" b="1" spc="-10" dirty="0">
                <a:solidFill>
                  <a:srgbClr val="FF0000"/>
                </a:solidFill>
                <a:latin typeface="Calibri" panose="020F0502020204030204"/>
                <a:cs typeface="Calibri" panose="020F0502020204030204"/>
              </a:rPr>
              <a:t> (desomplastic reaction results in hard leasions formation )</a:t>
            </a:r>
            <a:r>
              <a:rPr sz="1900" spc="-10" dirty="0"/>
              <a:t>.</a:t>
            </a:r>
            <a:r>
              <a:rPr sz="1900" spc="20" dirty="0"/>
              <a:t> </a:t>
            </a:r>
            <a:r>
              <a:rPr sz="1900" spc="-5" dirty="0"/>
              <a:t>It</a:t>
            </a:r>
            <a:r>
              <a:rPr sz="1900" spc="5" dirty="0"/>
              <a:t> </a:t>
            </a:r>
            <a:r>
              <a:rPr sz="1900" spc="-10" dirty="0"/>
              <a:t>is</a:t>
            </a:r>
            <a:r>
              <a:rPr sz="1900" spc="5" dirty="0"/>
              <a:t> </a:t>
            </a:r>
            <a:r>
              <a:rPr sz="1900" spc="-5" dirty="0"/>
              <a:t>this </a:t>
            </a:r>
            <a:r>
              <a:rPr sz="1900" spc="-409" dirty="0"/>
              <a:t> </a:t>
            </a:r>
            <a:r>
              <a:rPr sz="1900" spc="-15" dirty="0"/>
              <a:t>marked</a:t>
            </a:r>
            <a:r>
              <a:rPr sz="1900" spc="5" dirty="0"/>
              <a:t> </a:t>
            </a:r>
            <a:r>
              <a:rPr sz="1900" spc="-10" dirty="0"/>
              <a:t>increase</a:t>
            </a:r>
            <a:r>
              <a:rPr sz="1900" spc="5" dirty="0"/>
              <a:t> </a:t>
            </a:r>
            <a:r>
              <a:rPr sz="1900" spc="-5" dirty="0"/>
              <a:t>in</a:t>
            </a:r>
            <a:r>
              <a:rPr sz="1900" dirty="0"/>
              <a:t> </a:t>
            </a:r>
            <a:r>
              <a:rPr sz="1900" spc="-5" dirty="0"/>
              <a:t>the</a:t>
            </a:r>
            <a:r>
              <a:rPr sz="1900" spc="10" dirty="0">
                <a:solidFill>
                  <a:srgbClr val="FF0000"/>
                </a:solidFill>
              </a:rPr>
              <a:t> </a:t>
            </a:r>
            <a:r>
              <a:rPr sz="1900" spc="-5" dirty="0">
                <a:solidFill>
                  <a:srgbClr val="FF0000"/>
                </a:solidFill>
              </a:rPr>
              <a:t>dense</a:t>
            </a:r>
            <a:r>
              <a:rPr sz="1900" spc="5" dirty="0">
                <a:solidFill>
                  <a:srgbClr val="FF0000"/>
                </a:solidFill>
              </a:rPr>
              <a:t> </a:t>
            </a:r>
            <a:r>
              <a:rPr sz="1900" spc="-15" dirty="0">
                <a:solidFill>
                  <a:srgbClr val="FF0000"/>
                </a:solidFill>
              </a:rPr>
              <a:t>fibrous</a:t>
            </a:r>
            <a:r>
              <a:rPr sz="1900" spc="10" dirty="0">
                <a:solidFill>
                  <a:srgbClr val="FF0000"/>
                </a:solidFill>
              </a:rPr>
              <a:t> </a:t>
            </a:r>
            <a:r>
              <a:rPr sz="1900" spc="-5" dirty="0">
                <a:solidFill>
                  <a:srgbClr val="FF0000"/>
                </a:solidFill>
              </a:rPr>
              <a:t>tissue</a:t>
            </a:r>
            <a:r>
              <a:rPr sz="1900" dirty="0"/>
              <a:t> </a:t>
            </a:r>
            <a:r>
              <a:rPr sz="1900" spc="-20" dirty="0"/>
              <a:t>stroma</a:t>
            </a:r>
            <a:r>
              <a:rPr sz="1900" spc="15" dirty="0"/>
              <a:t> </a:t>
            </a:r>
            <a:r>
              <a:rPr sz="1900" spc="-5" dirty="0"/>
              <a:t>that </a:t>
            </a:r>
            <a:r>
              <a:rPr sz="1900" spc="-15" dirty="0"/>
              <a:t>produces</a:t>
            </a:r>
            <a:r>
              <a:rPr sz="1900" spc="20" dirty="0"/>
              <a:t> </a:t>
            </a:r>
            <a:r>
              <a:rPr sz="1900" spc="-5" dirty="0"/>
              <a:t>the </a:t>
            </a:r>
            <a:r>
              <a:rPr sz="1900" dirty="0"/>
              <a:t> </a:t>
            </a:r>
            <a:r>
              <a:rPr sz="1900" spc="-10" dirty="0"/>
              <a:t>characteristic</a:t>
            </a:r>
            <a:r>
              <a:rPr sz="1900" spc="-5" dirty="0"/>
              <a:t> </a:t>
            </a:r>
            <a:r>
              <a:rPr sz="1900" spc="-15" dirty="0"/>
              <a:t>hard</a:t>
            </a:r>
            <a:r>
              <a:rPr sz="1900" spc="-5" dirty="0"/>
              <a:t> "scirrhous"</a:t>
            </a:r>
            <a:r>
              <a:rPr sz="1900" spc="10" dirty="0"/>
              <a:t> </a:t>
            </a:r>
            <a:r>
              <a:rPr sz="1900" spc="-5" dirty="0"/>
              <a:t>appearance</a:t>
            </a:r>
            <a:r>
              <a:rPr sz="1900" spc="15" dirty="0"/>
              <a:t> </a:t>
            </a:r>
            <a:r>
              <a:rPr sz="1900" spc="-5" dirty="0"/>
              <a:t>of</a:t>
            </a:r>
            <a:r>
              <a:rPr sz="1900" dirty="0"/>
              <a:t> </a:t>
            </a:r>
            <a:r>
              <a:rPr sz="1900" spc="-5" dirty="0"/>
              <a:t>the</a:t>
            </a:r>
            <a:r>
              <a:rPr sz="1900" dirty="0"/>
              <a:t> </a:t>
            </a:r>
            <a:r>
              <a:rPr sz="1900" spc="-10" dirty="0"/>
              <a:t>typical</a:t>
            </a:r>
            <a:r>
              <a:rPr sz="1900" spc="-5" dirty="0"/>
              <a:t> </a:t>
            </a:r>
            <a:r>
              <a:rPr sz="1900" spc="-10" dirty="0"/>
              <a:t>infiltrating</a:t>
            </a:r>
            <a:r>
              <a:rPr sz="1900" spc="15" dirty="0"/>
              <a:t> </a:t>
            </a:r>
            <a:r>
              <a:rPr sz="1900" spc="-10" dirty="0"/>
              <a:t>ductal </a:t>
            </a:r>
            <a:r>
              <a:rPr sz="1900" spc="-5" dirty="0"/>
              <a:t> </a:t>
            </a:r>
            <a:r>
              <a:rPr sz="1900" spc="-10" dirty="0"/>
              <a:t>carcinoma.</a:t>
            </a:r>
            <a:endParaRPr sz="1900">
              <a:latin typeface="Calibri" panose="020F0502020204030204"/>
              <a:cs typeface="Calibri" panose="020F0502020204030204"/>
            </a:endParaRPr>
          </a:p>
        </p:txBody>
      </p:sp>
      <p:pic>
        <p:nvPicPr>
          <p:cNvPr id="3" name="object 3"/>
          <p:cNvPicPr/>
          <p:nvPr/>
        </p:nvPicPr>
        <p:blipFill>
          <a:blip r:embed="rId1" cstate="print"/>
          <a:stretch>
            <a:fillRect/>
          </a:stretch>
        </p:blipFill>
        <p:spPr>
          <a:xfrm>
            <a:off x="457200" y="2823972"/>
            <a:ext cx="4040124" cy="2653284"/>
          </a:xfrm>
          <a:prstGeom prst="rect">
            <a:avLst/>
          </a:prstGeom>
        </p:spPr>
      </p:pic>
      <p:pic>
        <p:nvPicPr>
          <p:cNvPr id="4" name="object 4"/>
          <p:cNvPicPr/>
          <p:nvPr/>
        </p:nvPicPr>
        <p:blipFill>
          <a:blip r:embed="rId2" cstate="print"/>
          <a:stretch>
            <a:fillRect/>
          </a:stretch>
        </p:blipFill>
        <p:spPr>
          <a:xfrm>
            <a:off x="4645152" y="2823972"/>
            <a:ext cx="4041648" cy="26532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92223" y="612648"/>
            <a:ext cx="5486400" cy="4114800"/>
          </a:xfrm>
          <a:prstGeom prst="rect">
            <a:avLst/>
          </a:prstGeom>
        </p:spPr>
      </p:pic>
      <p:sp>
        <p:nvSpPr>
          <p:cNvPr id="3" name="object 3"/>
          <p:cNvSpPr txBox="1"/>
          <p:nvPr/>
        </p:nvSpPr>
        <p:spPr>
          <a:xfrm>
            <a:off x="1881377" y="4935423"/>
            <a:ext cx="5245735" cy="752475"/>
          </a:xfrm>
          <a:prstGeom prst="rect">
            <a:avLst/>
          </a:prstGeom>
        </p:spPr>
        <p:txBody>
          <a:bodyPr vert="horz" wrap="square" lIns="0" tIns="13335" rIns="0" bIns="0" rtlCol="0">
            <a:spAutoFit/>
          </a:bodyPr>
          <a:lstStyle/>
          <a:p>
            <a:pPr marL="50800">
              <a:lnSpc>
                <a:spcPts val="1940"/>
              </a:lnSpc>
              <a:spcBef>
                <a:spcPts val="105"/>
              </a:spcBef>
            </a:pPr>
            <a:r>
              <a:rPr sz="1700" spc="-5" dirty="0">
                <a:latin typeface="Calibri" panose="020F0502020204030204"/>
                <a:cs typeface="Calibri" panose="020F0502020204030204"/>
              </a:rPr>
              <a:t>The</a:t>
            </a:r>
            <a:r>
              <a:rPr sz="1700" spc="-10" dirty="0">
                <a:latin typeface="Calibri" panose="020F0502020204030204"/>
                <a:cs typeface="Calibri" panose="020F0502020204030204"/>
              </a:rPr>
              <a:t> </a:t>
            </a:r>
            <a:r>
              <a:rPr sz="1700" spc="-5" dirty="0">
                <a:latin typeface="Calibri" panose="020F0502020204030204"/>
                <a:cs typeface="Calibri" panose="020F0502020204030204"/>
              </a:rPr>
              <a:t>characteristic</a:t>
            </a:r>
            <a:r>
              <a:rPr sz="1700" spc="-25" dirty="0">
                <a:solidFill>
                  <a:srgbClr val="FF0000"/>
                </a:solidFill>
                <a:latin typeface="Calibri" panose="020F0502020204030204"/>
                <a:cs typeface="Calibri" panose="020F0502020204030204"/>
              </a:rPr>
              <a:t> </a:t>
            </a:r>
            <a:r>
              <a:rPr sz="1700" dirty="0">
                <a:solidFill>
                  <a:srgbClr val="FF0000"/>
                </a:solidFill>
                <a:latin typeface="Calibri" panose="020F0502020204030204"/>
                <a:cs typeface="Calibri" panose="020F0502020204030204"/>
              </a:rPr>
              <a:t>"Indian</a:t>
            </a:r>
            <a:r>
              <a:rPr sz="1700" spc="-40" dirty="0">
                <a:solidFill>
                  <a:srgbClr val="FF0000"/>
                </a:solidFill>
                <a:latin typeface="Calibri" panose="020F0502020204030204"/>
                <a:cs typeface="Calibri" panose="020F0502020204030204"/>
              </a:rPr>
              <a:t> </a:t>
            </a:r>
            <a:r>
              <a:rPr sz="1700" spc="-5" dirty="0">
                <a:solidFill>
                  <a:srgbClr val="FF0000"/>
                </a:solidFill>
                <a:latin typeface="Calibri" panose="020F0502020204030204"/>
                <a:cs typeface="Calibri" panose="020F0502020204030204"/>
              </a:rPr>
              <a:t>file"</a:t>
            </a:r>
            <a:r>
              <a:rPr sz="1700" spc="15" dirty="0">
                <a:solidFill>
                  <a:srgbClr val="FF0000"/>
                </a:solidFill>
                <a:latin typeface="Calibri" panose="020F0502020204030204"/>
                <a:cs typeface="Calibri" panose="020F0502020204030204"/>
              </a:rPr>
              <a:t> </a:t>
            </a:r>
            <a:r>
              <a:rPr sz="1700" spc="-5" dirty="0">
                <a:latin typeface="Calibri" panose="020F0502020204030204"/>
                <a:cs typeface="Calibri" panose="020F0502020204030204"/>
              </a:rPr>
              <a:t>strands</a:t>
            </a:r>
            <a:r>
              <a:rPr sz="1700" spc="-50" dirty="0">
                <a:latin typeface="Calibri" panose="020F0502020204030204"/>
                <a:cs typeface="Calibri" panose="020F0502020204030204"/>
              </a:rPr>
              <a:t> </a:t>
            </a:r>
            <a:r>
              <a:rPr sz="1700" dirty="0">
                <a:latin typeface="Calibri" panose="020F0502020204030204"/>
                <a:cs typeface="Calibri" panose="020F0502020204030204"/>
              </a:rPr>
              <a:t>of</a:t>
            </a:r>
            <a:r>
              <a:rPr sz="1700" spc="10" dirty="0">
                <a:solidFill>
                  <a:srgbClr val="FF0000"/>
                </a:solidFill>
                <a:latin typeface="Calibri" panose="020F0502020204030204"/>
                <a:cs typeface="Calibri" panose="020F0502020204030204"/>
              </a:rPr>
              <a:t> </a:t>
            </a:r>
            <a:r>
              <a:rPr sz="1700" spc="-5" dirty="0">
                <a:solidFill>
                  <a:srgbClr val="FF0000"/>
                </a:solidFill>
                <a:latin typeface="Calibri" panose="020F0502020204030204"/>
                <a:cs typeface="Calibri" panose="020F0502020204030204"/>
              </a:rPr>
              <a:t>infiltrating</a:t>
            </a:r>
            <a:r>
              <a:rPr sz="1700" spc="-10" dirty="0">
                <a:solidFill>
                  <a:srgbClr val="FF0000"/>
                </a:solidFill>
                <a:latin typeface="Calibri" panose="020F0502020204030204"/>
                <a:cs typeface="Calibri" panose="020F0502020204030204"/>
              </a:rPr>
              <a:t> </a:t>
            </a:r>
            <a:r>
              <a:rPr sz="1700" spc="-5" dirty="0">
                <a:solidFill>
                  <a:srgbClr val="FF0000"/>
                </a:solidFill>
                <a:latin typeface="Calibri" panose="020F0502020204030204"/>
                <a:cs typeface="Calibri" panose="020F0502020204030204"/>
              </a:rPr>
              <a:t>lobular</a:t>
            </a:r>
            <a:endParaRPr sz="1700">
              <a:solidFill>
                <a:srgbClr val="FF0000"/>
              </a:solidFill>
              <a:latin typeface="Calibri" panose="020F0502020204030204"/>
              <a:cs typeface="Calibri" panose="020F0502020204030204"/>
            </a:endParaRPr>
          </a:p>
          <a:p>
            <a:pPr marL="12700" marR="1156335">
              <a:lnSpc>
                <a:spcPts val="1840"/>
              </a:lnSpc>
              <a:spcBef>
                <a:spcPts val="125"/>
              </a:spcBef>
            </a:pPr>
            <a:r>
              <a:rPr sz="1700" spc="-5" dirty="0">
                <a:solidFill>
                  <a:srgbClr val="FF0000"/>
                </a:solidFill>
                <a:latin typeface="Calibri" panose="020F0502020204030204"/>
                <a:cs typeface="Calibri" panose="020F0502020204030204"/>
              </a:rPr>
              <a:t>carcinoma</a:t>
            </a:r>
            <a:r>
              <a:rPr sz="1700" spc="-35" dirty="0">
                <a:solidFill>
                  <a:srgbClr val="FF0000"/>
                </a:solidFill>
                <a:latin typeface="Calibri" panose="020F0502020204030204"/>
                <a:cs typeface="Calibri" panose="020F0502020204030204"/>
              </a:rPr>
              <a:t> </a:t>
            </a:r>
            <a:r>
              <a:rPr sz="1700" dirty="0">
                <a:latin typeface="Calibri" panose="020F0502020204030204"/>
                <a:cs typeface="Calibri" panose="020F0502020204030204"/>
              </a:rPr>
              <a:t>cells</a:t>
            </a:r>
            <a:r>
              <a:rPr sz="1700" spc="-20" dirty="0">
                <a:latin typeface="Calibri" panose="020F0502020204030204"/>
                <a:cs typeface="Calibri" panose="020F0502020204030204"/>
              </a:rPr>
              <a:t> </a:t>
            </a:r>
            <a:r>
              <a:rPr sz="1700" spc="-5" dirty="0">
                <a:latin typeface="Calibri" panose="020F0502020204030204"/>
                <a:cs typeface="Calibri" panose="020F0502020204030204"/>
              </a:rPr>
              <a:t>are</a:t>
            </a:r>
            <a:r>
              <a:rPr sz="1700" spc="-10" dirty="0">
                <a:latin typeface="Calibri" panose="020F0502020204030204"/>
                <a:cs typeface="Calibri" panose="020F0502020204030204"/>
              </a:rPr>
              <a:t> </a:t>
            </a:r>
            <a:r>
              <a:rPr sz="1700" dirty="0">
                <a:latin typeface="Calibri" panose="020F0502020204030204"/>
                <a:cs typeface="Calibri" panose="020F0502020204030204"/>
              </a:rPr>
              <a:t>seen</a:t>
            </a:r>
            <a:r>
              <a:rPr sz="1700" spc="-30" dirty="0">
                <a:latin typeface="Calibri" panose="020F0502020204030204"/>
                <a:cs typeface="Calibri" panose="020F0502020204030204"/>
              </a:rPr>
              <a:t> </a:t>
            </a:r>
            <a:r>
              <a:rPr sz="1700" dirty="0">
                <a:latin typeface="Calibri" panose="020F0502020204030204"/>
                <a:cs typeface="Calibri" panose="020F0502020204030204"/>
              </a:rPr>
              <a:t>in</a:t>
            </a:r>
            <a:r>
              <a:rPr sz="1700" spc="-5" dirty="0">
                <a:latin typeface="Calibri" panose="020F0502020204030204"/>
                <a:cs typeface="Calibri" panose="020F0502020204030204"/>
              </a:rPr>
              <a:t> </a:t>
            </a:r>
            <a:r>
              <a:rPr sz="1700" dirty="0">
                <a:latin typeface="Calibri" panose="020F0502020204030204"/>
                <a:cs typeface="Calibri" panose="020F0502020204030204"/>
              </a:rPr>
              <a:t>the</a:t>
            </a:r>
            <a:r>
              <a:rPr sz="1700" spc="-10" dirty="0">
                <a:latin typeface="Calibri" panose="020F0502020204030204"/>
                <a:cs typeface="Calibri" panose="020F0502020204030204"/>
              </a:rPr>
              <a:t> </a:t>
            </a:r>
            <a:r>
              <a:rPr sz="1700" spc="-5" dirty="0">
                <a:latin typeface="Calibri" panose="020F0502020204030204"/>
                <a:cs typeface="Calibri" panose="020F0502020204030204"/>
              </a:rPr>
              <a:t>fibrous</a:t>
            </a:r>
            <a:r>
              <a:rPr sz="1700" spc="-50" dirty="0">
                <a:latin typeface="Calibri" panose="020F0502020204030204"/>
                <a:cs typeface="Calibri" panose="020F0502020204030204"/>
              </a:rPr>
              <a:t> </a:t>
            </a:r>
            <a:r>
              <a:rPr sz="1700" spc="-10" dirty="0">
                <a:latin typeface="Calibri" panose="020F0502020204030204"/>
                <a:cs typeface="Calibri" panose="020F0502020204030204"/>
              </a:rPr>
              <a:t>stroma. </a:t>
            </a:r>
            <a:r>
              <a:rPr sz="1700" spc="-365" dirty="0">
                <a:latin typeface="Calibri" panose="020F0502020204030204"/>
                <a:cs typeface="Calibri" panose="020F0502020204030204"/>
              </a:rPr>
              <a:t> </a:t>
            </a:r>
            <a:r>
              <a:rPr sz="1700" dirty="0">
                <a:latin typeface="Calibri" panose="020F0502020204030204"/>
                <a:cs typeface="Calibri" panose="020F0502020204030204"/>
              </a:rPr>
              <a:t>Pleomorphism</a:t>
            </a:r>
            <a:r>
              <a:rPr sz="1700" spc="-40" dirty="0">
                <a:latin typeface="Calibri" panose="020F0502020204030204"/>
                <a:cs typeface="Calibri" panose="020F0502020204030204"/>
              </a:rPr>
              <a:t> </a:t>
            </a:r>
            <a:r>
              <a:rPr sz="1700" dirty="0">
                <a:latin typeface="Calibri" panose="020F0502020204030204"/>
                <a:cs typeface="Calibri" panose="020F0502020204030204"/>
              </a:rPr>
              <a:t>is</a:t>
            </a:r>
            <a:r>
              <a:rPr sz="1700" spc="-5" dirty="0">
                <a:latin typeface="Calibri" panose="020F0502020204030204"/>
                <a:cs typeface="Calibri" panose="020F0502020204030204"/>
              </a:rPr>
              <a:t> </a:t>
            </a:r>
            <a:r>
              <a:rPr sz="1700" dirty="0">
                <a:latin typeface="Calibri" panose="020F0502020204030204"/>
                <a:cs typeface="Calibri" panose="020F0502020204030204"/>
              </a:rPr>
              <a:t>not</a:t>
            </a:r>
            <a:r>
              <a:rPr sz="1700" spc="-15" dirty="0">
                <a:latin typeface="Calibri" panose="020F0502020204030204"/>
                <a:cs typeface="Calibri" panose="020F0502020204030204"/>
              </a:rPr>
              <a:t> </a:t>
            </a:r>
            <a:r>
              <a:rPr sz="1700" spc="-5" dirty="0">
                <a:latin typeface="Calibri" panose="020F0502020204030204"/>
                <a:cs typeface="Calibri" panose="020F0502020204030204"/>
              </a:rPr>
              <a:t>great.</a:t>
            </a:r>
            <a:endParaRPr sz="1700">
              <a:latin typeface="Calibri" panose="020F05020202040302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7288" y="1865122"/>
            <a:ext cx="7521575" cy="1980564"/>
          </a:xfrm>
          <a:prstGeom prst="rect">
            <a:avLst/>
          </a:prstGeom>
        </p:spPr>
        <p:txBody>
          <a:bodyPr vert="horz" wrap="square" lIns="0" tIns="12065" rIns="0" bIns="0" rtlCol="0">
            <a:spAutoFit/>
          </a:bodyPr>
          <a:lstStyle/>
          <a:p>
            <a:pPr marL="355600" marR="5080" indent="-343535">
              <a:lnSpc>
                <a:spcPct val="100000"/>
              </a:lnSpc>
              <a:spcBef>
                <a:spcPts val="95"/>
              </a:spcBef>
              <a:buFont typeface="Arial MT"/>
              <a:buChar char="•"/>
              <a:tabLst>
                <a:tab pos="355600" algn="l"/>
                <a:tab pos="356235" algn="l"/>
              </a:tabLst>
            </a:pPr>
            <a:r>
              <a:rPr sz="3200" spc="-5" dirty="0">
                <a:latin typeface="Calibri" panose="020F0502020204030204"/>
                <a:cs typeface="Calibri" panose="020F0502020204030204"/>
              </a:rPr>
              <a:t>This </a:t>
            </a:r>
            <a:r>
              <a:rPr sz="3200" spc="-20" dirty="0">
                <a:latin typeface="Calibri" panose="020F0502020204030204"/>
                <a:cs typeface="Calibri" panose="020F0502020204030204"/>
              </a:rPr>
              <a:t>biopsy</a:t>
            </a:r>
            <a:r>
              <a:rPr sz="3200" spc="15" dirty="0">
                <a:latin typeface="Calibri" panose="020F0502020204030204"/>
                <a:cs typeface="Calibri" panose="020F0502020204030204"/>
              </a:rPr>
              <a:t> </a:t>
            </a:r>
            <a:r>
              <a:rPr sz="3200" dirty="0">
                <a:latin typeface="Calibri" panose="020F0502020204030204"/>
                <a:cs typeface="Calibri" panose="020F0502020204030204"/>
              </a:rPr>
              <a:t>is</a:t>
            </a:r>
            <a:r>
              <a:rPr sz="3200" spc="-15" dirty="0">
                <a:latin typeface="Calibri" panose="020F0502020204030204"/>
                <a:cs typeface="Calibri" panose="020F0502020204030204"/>
              </a:rPr>
              <a:t> </a:t>
            </a:r>
            <a:r>
              <a:rPr sz="3200" spc="-30" dirty="0">
                <a:latin typeface="Calibri" panose="020F0502020204030204"/>
                <a:cs typeface="Calibri" panose="020F0502020204030204"/>
              </a:rPr>
              <a:t>taken</a:t>
            </a:r>
            <a:r>
              <a:rPr sz="3200" dirty="0">
                <a:latin typeface="Calibri" panose="020F0502020204030204"/>
                <a:cs typeface="Calibri" panose="020F0502020204030204"/>
              </a:rPr>
              <a:t> </a:t>
            </a:r>
            <a:r>
              <a:rPr sz="3200" spc="-15" dirty="0">
                <a:latin typeface="Calibri" panose="020F0502020204030204"/>
                <a:cs typeface="Calibri" panose="020F0502020204030204"/>
              </a:rPr>
              <a:t>from</a:t>
            </a:r>
            <a:r>
              <a:rPr sz="3200" spc="-5" dirty="0">
                <a:latin typeface="Calibri" panose="020F0502020204030204"/>
                <a:cs typeface="Calibri" panose="020F0502020204030204"/>
              </a:rPr>
              <a:t> the</a:t>
            </a:r>
            <a:r>
              <a:rPr sz="3200" spc="-10" dirty="0">
                <a:latin typeface="Calibri" panose="020F0502020204030204"/>
                <a:cs typeface="Calibri" panose="020F0502020204030204"/>
              </a:rPr>
              <a:t> </a:t>
            </a:r>
            <a:r>
              <a:rPr sz="3200" spc="5" dirty="0">
                <a:latin typeface="Calibri" panose="020F0502020204030204"/>
                <a:cs typeface="Calibri" panose="020F0502020204030204"/>
              </a:rPr>
              <a:t>cervix</a:t>
            </a:r>
            <a:r>
              <a:rPr sz="3200" spc="-10" dirty="0">
                <a:latin typeface="Calibri" panose="020F0502020204030204"/>
                <a:cs typeface="Calibri" panose="020F0502020204030204"/>
              </a:rPr>
              <a:t> </a:t>
            </a:r>
            <a:r>
              <a:rPr sz="3200" spc="-5" dirty="0">
                <a:latin typeface="Calibri" panose="020F0502020204030204"/>
                <a:cs typeface="Calibri" panose="020F0502020204030204"/>
              </a:rPr>
              <a:t>of </a:t>
            </a:r>
            <a:r>
              <a:rPr sz="3200" dirty="0">
                <a:latin typeface="Calibri" panose="020F0502020204030204"/>
                <a:cs typeface="Calibri" panose="020F0502020204030204"/>
              </a:rPr>
              <a:t>a</a:t>
            </a:r>
            <a:r>
              <a:rPr sz="3200" spc="25" dirty="0">
                <a:latin typeface="Calibri" panose="020F0502020204030204"/>
                <a:cs typeface="Calibri" panose="020F0502020204030204"/>
              </a:rPr>
              <a:t> </a:t>
            </a:r>
            <a:r>
              <a:rPr sz="3200" spc="-5" dirty="0">
                <a:latin typeface="Calibri" panose="020F0502020204030204"/>
                <a:cs typeface="Calibri" panose="020F0502020204030204"/>
              </a:rPr>
              <a:t>33 </a:t>
            </a:r>
            <a:r>
              <a:rPr sz="3200" dirty="0">
                <a:latin typeface="Calibri" panose="020F0502020204030204"/>
                <a:cs typeface="Calibri" panose="020F0502020204030204"/>
              </a:rPr>
              <a:t> </a:t>
            </a:r>
            <a:r>
              <a:rPr sz="3200" spc="-10" dirty="0">
                <a:latin typeface="Calibri" panose="020F0502020204030204"/>
                <a:cs typeface="Calibri" panose="020F0502020204030204"/>
              </a:rPr>
              <a:t>year</a:t>
            </a:r>
            <a:r>
              <a:rPr sz="3200" spc="-20" dirty="0">
                <a:latin typeface="Calibri" panose="020F0502020204030204"/>
                <a:cs typeface="Calibri" panose="020F0502020204030204"/>
              </a:rPr>
              <a:t> </a:t>
            </a:r>
            <a:r>
              <a:rPr sz="3200" spc="-5" dirty="0">
                <a:latin typeface="Calibri" panose="020F0502020204030204"/>
                <a:cs typeface="Calibri" panose="020F0502020204030204"/>
              </a:rPr>
              <a:t>old </a:t>
            </a:r>
            <a:r>
              <a:rPr sz="3200" dirty="0">
                <a:latin typeface="Calibri" panose="020F0502020204030204"/>
                <a:cs typeface="Calibri" panose="020F0502020204030204"/>
              </a:rPr>
              <a:t>lady</a:t>
            </a:r>
            <a:r>
              <a:rPr sz="3200" spc="10" dirty="0">
                <a:latin typeface="Calibri" panose="020F0502020204030204"/>
                <a:cs typeface="Calibri" panose="020F0502020204030204"/>
              </a:rPr>
              <a:t> </a:t>
            </a:r>
            <a:r>
              <a:rPr sz="3200" dirty="0">
                <a:latin typeface="Calibri" panose="020F0502020204030204"/>
                <a:cs typeface="Calibri" panose="020F0502020204030204"/>
              </a:rPr>
              <a:t>who </a:t>
            </a:r>
            <a:r>
              <a:rPr sz="3200" spc="-10" dirty="0">
                <a:latin typeface="Calibri" panose="020F0502020204030204"/>
                <a:cs typeface="Calibri" panose="020F0502020204030204"/>
              </a:rPr>
              <a:t>was</a:t>
            </a:r>
            <a:r>
              <a:rPr sz="3200" dirty="0">
                <a:latin typeface="Calibri" panose="020F0502020204030204"/>
                <a:cs typeface="Calibri" panose="020F0502020204030204"/>
              </a:rPr>
              <a:t> </a:t>
            </a:r>
            <a:r>
              <a:rPr sz="3200" spc="-20" dirty="0">
                <a:latin typeface="Calibri" panose="020F0502020204030204"/>
                <a:cs typeface="Calibri" panose="020F0502020204030204"/>
              </a:rPr>
              <a:t>found</a:t>
            </a:r>
            <a:r>
              <a:rPr sz="3200" spc="15" dirty="0">
                <a:latin typeface="Calibri" panose="020F0502020204030204"/>
                <a:cs typeface="Calibri" panose="020F0502020204030204"/>
              </a:rPr>
              <a:t> </a:t>
            </a:r>
            <a:r>
              <a:rPr sz="3200" spc="-25" dirty="0">
                <a:latin typeface="Calibri" panose="020F0502020204030204"/>
                <a:cs typeface="Calibri" panose="020F0502020204030204"/>
              </a:rPr>
              <a:t>to</a:t>
            </a:r>
            <a:r>
              <a:rPr sz="3200" spc="5" dirty="0">
                <a:latin typeface="Calibri" panose="020F0502020204030204"/>
                <a:cs typeface="Calibri" panose="020F0502020204030204"/>
              </a:rPr>
              <a:t> </a:t>
            </a:r>
            <a:r>
              <a:rPr sz="3200" spc="-25" dirty="0">
                <a:latin typeface="Calibri" panose="020F0502020204030204"/>
                <a:cs typeface="Calibri" panose="020F0502020204030204"/>
              </a:rPr>
              <a:t>have</a:t>
            </a:r>
            <a:r>
              <a:rPr sz="3200" dirty="0">
                <a:latin typeface="Calibri" panose="020F0502020204030204"/>
                <a:cs typeface="Calibri" panose="020F0502020204030204"/>
              </a:rPr>
              <a:t> </a:t>
            </a:r>
            <a:r>
              <a:rPr sz="3200" spc="-5" dirty="0">
                <a:latin typeface="Calibri" panose="020F0502020204030204"/>
                <a:cs typeface="Calibri" panose="020F0502020204030204"/>
              </a:rPr>
              <a:t>High </a:t>
            </a:r>
            <a:r>
              <a:rPr sz="3200" dirty="0">
                <a:latin typeface="Calibri" panose="020F0502020204030204"/>
                <a:cs typeface="Calibri" panose="020F0502020204030204"/>
              </a:rPr>
              <a:t> </a:t>
            </a:r>
            <a:r>
              <a:rPr sz="3200" spc="-10" dirty="0">
                <a:latin typeface="Calibri" panose="020F0502020204030204"/>
                <a:cs typeface="Calibri" panose="020F0502020204030204"/>
              </a:rPr>
              <a:t>grade</a:t>
            </a:r>
            <a:r>
              <a:rPr sz="3200" spc="-15" dirty="0">
                <a:latin typeface="Calibri" panose="020F0502020204030204"/>
                <a:cs typeface="Calibri" panose="020F0502020204030204"/>
              </a:rPr>
              <a:t> </a:t>
            </a:r>
            <a:r>
              <a:rPr sz="3200" spc="-5" dirty="0">
                <a:latin typeface="Calibri" panose="020F0502020204030204"/>
                <a:cs typeface="Calibri" panose="020F0502020204030204"/>
              </a:rPr>
              <a:t>squamous</a:t>
            </a:r>
            <a:r>
              <a:rPr sz="3200" spc="10" dirty="0">
                <a:latin typeface="Calibri" panose="020F0502020204030204"/>
                <a:cs typeface="Calibri" panose="020F0502020204030204"/>
              </a:rPr>
              <a:t> </a:t>
            </a:r>
            <a:r>
              <a:rPr sz="3200" spc="-10" dirty="0">
                <a:latin typeface="Calibri" panose="020F0502020204030204"/>
                <a:cs typeface="Calibri" panose="020F0502020204030204"/>
              </a:rPr>
              <a:t>intraepithelial</a:t>
            </a:r>
            <a:r>
              <a:rPr sz="3200" spc="10" dirty="0">
                <a:latin typeface="Calibri" panose="020F0502020204030204"/>
                <a:cs typeface="Calibri" panose="020F0502020204030204"/>
              </a:rPr>
              <a:t> </a:t>
            </a:r>
            <a:r>
              <a:rPr sz="3200" dirty="0">
                <a:latin typeface="Calibri" panose="020F0502020204030204"/>
                <a:cs typeface="Calibri" panose="020F0502020204030204"/>
              </a:rPr>
              <a:t>lesion</a:t>
            </a:r>
            <a:r>
              <a:rPr sz="3200" spc="-15" dirty="0">
                <a:latin typeface="Calibri" panose="020F0502020204030204"/>
                <a:cs typeface="Calibri" panose="020F0502020204030204"/>
              </a:rPr>
              <a:t> </a:t>
            </a:r>
            <a:r>
              <a:rPr sz="3200" spc="-5" dirty="0">
                <a:latin typeface="Calibri" panose="020F0502020204030204"/>
                <a:cs typeface="Calibri" panose="020F0502020204030204"/>
              </a:rPr>
              <a:t>using </a:t>
            </a:r>
            <a:r>
              <a:rPr sz="3200" spc="-705" dirty="0">
                <a:latin typeface="Calibri" panose="020F0502020204030204"/>
                <a:cs typeface="Calibri" panose="020F0502020204030204"/>
              </a:rPr>
              <a:t> </a:t>
            </a:r>
            <a:r>
              <a:rPr sz="3200" spc="-5" dirty="0">
                <a:latin typeface="Calibri" panose="020F0502020204030204"/>
                <a:cs typeface="Calibri" panose="020F0502020204030204"/>
              </a:rPr>
              <a:t>pap</a:t>
            </a:r>
            <a:r>
              <a:rPr sz="3200" spc="5" dirty="0">
                <a:latin typeface="Calibri" panose="020F0502020204030204"/>
                <a:cs typeface="Calibri" panose="020F0502020204030204"/>
              </a:rPr>
              <a:t> </a:t>
            </a:r>
            <a:r>
              <a:rPr sz="3200" spc="-5" dirty="0">
                <a:latin typeface="Calibri" panose="020F0502020204030204"/>
                <a:cs typeface="Calibri" panose="020F0502020204030204"/>
              </a:rPr>
              <a:t>smear</a:t>
            </a:r>
            <a:r>
              <a:rPr sz="3200" spc="-15" dirty="0">
                <a:latin typeface="Calibri" panose="020F0502020204030204"/>
                <a:cs typeface="Calibri" panose="020F0502020204030204"/>
              </a:rPr>
              <a:t> </a:t>
            </a:r>
            <a:r>
              <a:rPr sz="3200" spc="-25" dirty="0">
                <a:latin typeface="Calibri" panose="020F0502020204030204"/>
                <a:cs typeface="Calibri" panose="020F0502020204030204"/>
              </a:rPr>
              <a:t>test</a:t>
            </a:r>
            <a:endParaRPr sz="3200">
              <a:latin typeface="Calibri" panose="020F0502020204030204"/>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643127" y="771144"/>
            <a:ext cx="7572756" cy="4957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 y="228600"/>
            <a:ext cx="8861425" cy="6673215"/>
          </a:xfrm>
          <a:prstGeom prst="rect">
            <a:avLst/>
          </a:prstGeom>
        </p:spPr>
        <p:txBody>
          <a:bodyPr vert="horz" wrap="square" lIns="0" tIns="109855" rIns="0" bIns="0" rtlCol="0">
            <a:spAutoFit/>
          </a:bodyPr>
          <a:lstStyle/>
          <a:p>
            <a:pPr marL="355600" indent="-342900">
              <a:lnSpc>
                <a:spcPct val="100000"/>
              </a:lnSpc>
              <a:spcBef>
                <a:spcPts val="865"/>
              </a:spcBef>
              <a:buFont typeface="Arial MT"/>
              <a:buChar char="•"/>
              <a:tabLst>
                <a:tab pos="354965" algn="l"/>
                <a:tab pos="355600" algn="l"/>
              </a:tabLst>
            </a:pPr>
            <a:r>
              <a:rPr sz="2800" spc="-5" dirty="0">
                <a:latin typeface="Calibri" panose="020F0502020204030204"/>
                <a:cs typeface="Calibri" panose="020F0502020204030204"/>
              </a:rPr>
              <a:t>Describe</a:t>
            </a:r>
            <a:r>
              <a:rPr sz="2800" spc="-20" dirty="0">
                <a:latin typeface="Calibri" panose="020F0502020204030204"/>
                <a:cs typeface="Calibri" panose="020F0502020204030204"/>
              </a:rPr>
              <a:t> </a:t>
            </a:r>
            <a:r>
              <a:rPr sz="2800" spc="-5" dirty="0">
                <a:latin typeface="Calibri" panose="020F0502020204030204"/>
                <a:cs typeface="Calibri" panose="020F0502020204030204"/>
              </a:rPr>
              <a:t>what</a:t>
            </a:r>
            <a:r>
              <a:rPr sz="2800" spc="-15" dirty="0">
                <a:latin typeface="Calibri" panose="020F0502020204030204"/>
                <a:cs typeface="Calibri" panose="020F0502020204030204"/>
              </a:rPr>
              <a:t> </a:t>
            </a:r>
            <a:r>
              <a:rPr sz="2800" spc="-10" dirty="0">
                <a:latin typeface="Calibri" panose="020F0502020204030204"/>
                <a:cs typeface="Calibri" panose="020F0502020204030204"/>
              </a:rPr>
              <a:t>you</a:t>
            </a:r>
            <a:r>
              <a:rPr sz="2800" spc="-15" dirty="0">
                <a:latin typeface="Calibri" panose="020F0502020204030204"/>
                <a:cs typeface="Calibri" panose="020F0502020204030204"/>
              </a:rPr>
              <a:t> </a:t>
            </a:r>
            <a:r>
              <a:rPr sz="2800" spc="-5" dirty="0">
                <a:latin typeface="Calibri" panose="020F0502020204030204"/>
                <a:cs typeface="Calibri" panose="020F0502020204030204"/>
              </a:rPr>
              <a:t>see</a:t>
            </a:r>
            <a:endParaRPr sz="2800" spc="-5" dirty="0">
              <a:latin typeface="Calibri" panose="020F0502020204030204"/>
              <a:cs typeface="Calibri" panose="020F0502020204030204"/>
            </a:endParaRPr>
          </a:p>
          <a:p>
            <a:pPr marL="355600" indent="-342900">
              <a:lnSpc>
                <a:spcPct val="100000"/>
              </a:lnSpc>
              <a:spcBef>
                <a:spcPts val="865"/>
              </a:spcBef>
              <a:buFont typeface="Arial MT"/>
              <a:buChar char="•"/>
              <a:tabLst>
                <a:tab pos="354965" algn="l"/>
                <a:tab pos="355600" algn="l"/>
              </a:tabLst>
            </a:pPr>
            <a:r>
              <a:rPr sz="2800">
                <a:latin typeface="Calibri" panose="020F0502020204030204"/>
                <a:cs typeface="Calibri" panose="020F0502020204030204"/>
              </a:rPr>
              <a:t>on the right</a:t>
            </a:r>
            <a:r>
              <a:rPr lang="en-US" sz="2800">
                <a:latin typeface="Calibri" panose="020F0502020204030204"/>
                <a:cs typeface="Calibri" panose="020F0502020204030204"/>
              </a:rPr>
              <a:t> </a:t>
            </a:r>
            <a:endParaRPr lang="en-US" sz="2800">
              <a:latin typeface="Calibri" panose="020F0502020204030204"/>
              <a:cs typeface="Calibri" panose="020F0502020204030204"/>
            </a:endParaRPr>
          </a:p>
          <a:p>
            <a:pPr marL="12700" indent="0">
              <a:lnSpc>
                <a:spcPct val="100000"/>
              </a:lnSpc>
              <a:spcBef>
                <a:spcPts val="865"/>
              </a:spcBef>
              <a:buFont typeface="Arial MT"/>
              <a:buNone/>
              <a:tabLst>
                <a:tab pos="354965" algn="l"/>
                <a:tab pos="355600" algn="l"/>
              </a:tabLst>
            </a:pPr>
            <a:r>
              <a:rPr sz="2800">
                <a:solidFill>
                  <a:srgbClr val="FF0000"/>
                </a:solidFill>
                <a:latin typeface="Calibri" panose="020F0502020204030204"/>
                <a:cs typeface="Calibri" panose="020F0502020204030204"/>
              </a:rPr>
              <a:t>Increases in thickness without normal maturation with hyperchromasi</a:t>
            </a:r>
            <a:r>
              <a:rPr lang="en-US" sz="2800">
                <a:solidFill>
                  <a:srgbClr val="FF0000"/>
                </a:solidFill>
                <a:latin typeface="Calibri" panose="020F0502020204030204"/>
                <a:cs typeface="Calibri" panose="020F0502020204030204"/>
              </a:rPr>
              <a:t>a ,</a:t>
            </a:r>
            <a:r>
              <a:rPr sz="2800">
                <a:solidFill>
                  <a:srgbClr val="FF0000"/>
                </a:solidFill>
                <a:latin typeface="Calibri" panose="020F0502020204030204"/>
                <a:cs typeface="Calibri" panose="020F0502020204030204"/>
              </a:rPr>
              <a:t>full thickness dysplasia</a:t>
            </a:r>
            <a:endParaRPr sz="2800">
              <a:solidFill>
                <a:srgbClr val="FF0000"/>
              </a:solidFill>
              <a:latin typeface="Calibri" panose="020F0502020204030204"/>
              <a:cs typeface="Calibri" panose="020F0502020204030204"/>
            </a:endParaRPr>
          </a:p>
          <a:p>
            <a:pPr marL="355600" indent="-342900">
              <a:lnSpc>
                <a:spcPct val="100000"/>
              </a:lnSpc>
              <a:spcBef>
                <a:spcPts val="865"/>
              </a:spcBef>
              <a:buFont typeface="Arial MT"/>
              <a:buChar char="•"/>
              <a:tabLst>
                <a:tab pos="354965" algn="l"/>
                <a:tab pos="355600" algn="l"/>
              </a:tabLst>
            </a:pPr>
            <a:r>
              <a:rPr lang="en-US" sz="2800">
                <a:latin typeface="Calibri" panose="020F0502020204030204"/>
                <a:cs typeface="Calibri" panose="020F0502020204030204"/>
              </a:rPr>
              <a:t>RX :</a:t>
            </a:r>
            <a:r>
              <a:rPr sz="2800">
                <a:latin typeface="Calibri" panose="020F0502020204030204"/>
                <a:cs typeface="Calibri" panose="020F0502020204030204"/>
              </a:rPr>
              <a:t>Laser excision or currtage </a:t>
            </a:r>
            <a:endParaRPr sz="2800">
              <a:latin typeface="Calibri" panose="020F0502020204030204"/>
              <a:cs typeface="Calibri" panose="020F0502020204030204"/>
            </a:endParaRPr>
          </a:p>
          <a:p>
            <a:pPr marL="355600" indent="-342900">
              <a:lnSpc>
                <a:spcPct val="100000"/>
              </a:lnSpc>
              <a:spcBef>
                <a:spcPts val="865"/>
              </a:spcBef>
              <a:buFont typeface="Arial MT"/>
              <a:buChar char="•"/>
              <a:tabLst>
                <a:tab pos="354965" algn="l"/>
                <a:tab pos="355600" algn="l"/>
              </a:tabLst>
            </a:pPr>
            <a:r>
              <a:rPr sz="2800" spc="-5" dirty="0">
                <a:latin typeface="Calibri" panose="020F0502020204030204"/>
                <a:cs typeface="Calibri" panose="020F0502020204030204"/>
              </a:rPr>
              <a:t>What</a:t>
            </a:r>
            <a:r>
              <a:rPr sz="2800" spc="-10" dirty="0">
                <a:latin typeface="Calibri" panose="020F0502020204030204"/>
                <a:cs typeface="Calibri" panose="020F0502020204030204"/>
              </a:rPr>
              <a:t> </a:t>
            </a:r>
            <a:r>
              <a:rPr sz="2800" dirty="0">
                <a:latin typeface="Calibri" panose="020F0502020204030204"/>
                <a:cs typeface="Calibri" panose="020F0502020204030204"/>
              </a:rPr>
              <a:t>is</a:t>
            </a:r>
            <a:r>
              <a:rPr sz="2800" spc="5" dirty="0">
                <a:latin typeface="Calibri" panose="020F0502020204030204"/>
                <a:cs typeface="Calibri" panose="020F0502020204030204"/>
              </a:rPr>
              <a:t> </a:t>
            </a:r>
            <a:r>
              <a:rPr sz="2800" dirty="0">
                <a:latin typeface="Calibri" panose="020F0502020204030204"/>
                <a:cs typeface="Calibri" panose="020F0502020204030204"/>
              </a:rPr>
              <a:t>the </a:t>
            </a:r>
            <a:r>
              <a:rPr sz="2800" spc="-5" dirty="0">
                <a:latin typeface="Calibri" panose="020F0502020204030204"/>
                <a:cs typeface="Calibri" panose="020F0502020204030204"/>
              </a:rPr>
              <a:t>cause of</a:t>
            </a:r>
            <a:r>
              <a:rPr sz="2800" spc="-10" dirty="0">
                <a:latin typeface="Calibri" panose="020F0502020204030204"/>
                <a:cs typeface="Calibri" panose="020F0502020204030204"/>
              </a:rPr>
              <a:t> </a:t>
            </a:r>
            <a:r>
              <a:rPr sz="2800" dirty="0">
                <a:latin typeface="Calibri" panose="020F0502020204030204"/>
                <a:cs typeface="Calibri" panose="020F0502020204030204"/>
              </a:rPr>
              <a:t>this</a:t>
            </a:r>
            <a:r>
              <a:rPr sz="2800" spc="10" dirty="0">
                <a:latin typeface="Calibri" panose="020F0502020204030204"/>
                <a:cs typeface="Calibri" panose="020F0502020204030204"/>
              </a:rPr>
              <a:t> </a:t>
            </a:r>
            <a:r>
              <a:rPr sz="2800" dirty="0">
                <a:latin typeface="Calibri" panose="020F0502020204030204"/>
                <a:cs typeface="Calibri" panose="020F0502020204030204"/>
              </a:rPr>
              <a:t>lesion?</a:t>
            </a:r>
            <a:endParaRPr sz="2800" dirty="0">
              <a:latin typeface="Calibri" panose="020F0502020204030204"/>
              <a:cs typeface="Calibri" panose="020F0502020204030204"/>
            </a:endParaRPr>
          </a:p>
          <a:p>
            <a:pPr marL="355600" indent="-342900">
              <a:lnSpc>
                <a:spcPct val="100000"/>
              </a:lnSpc>
              <a:spcBef>
                <a:spcPts val="770"/>
              </a:spcBef>
              <a:buFont typeface="Arial MT"/>
              <a:buChar char="•"/>
              <a:tabLst>
                <a:tab pos="354965" algn="l"/>
                <a:tab pos="355600" algn="l"/>
              </a:tabLst>
            </a:pPr>
            <a:r>
              <a:rPr sz="2800">
                <a:solidFill>
                  <a:srgbClr val="FF0000"/>
                </a:solidFill>
                <a:latin typeface="Calibri" panose="020F0502020204030204"/>
                <a:cs typeface="Calibri" panose="020F0502020204030204"/>
                <a:sym typeface="+mn-ea"/>
              </a:rPr>
              <a:t>CIS ( high grade CIN III) associated with HPV high grade 16 and 18</a:t>
            </a:r>
            <a:endParaRPr sz="2800">
              <a:solidFill>
                <a:srgbClr val="FF0000"/>
              </a:solidFill>
              <a:latin typeface="Calibri" panose="020F0502020204030204"/>
              <a:cs typeface="Calibri" panose="020F0502020204030204"/>
            </a:endParaRPr>
          </a:p>
          <a:p>
            <a:pPr marL="355600" marR="5080" indent="-342900">
              <a:lnSpc>
                <a:spcPct val="100000"/>
              </a:lnSpc>
              <a:spcBef>
                <a:spcPts val="770"/>
              </a:spcBef>
              <a:buFont typeface="Arial MT"/>
              <a:buChar char="•"/>
              <a:tabLst>
                <a:tab pos="354965" algn="l"/>
                <a:tab pos="355600" algn="l"/>
              </a:tabLst>
            </a:pPr>
            <a:r>
              <a:rPr sz="2800" spc="-5" dirty="0">
                <a:latin typeface="Calibri" panose="020F0502020204030204"/>
                <a:cs typeface="Calibri" panose="020F0502020204030204"/>
              </a:rPr>
              <a:t>Discuss</a:t>
            </a:r>
            <a:r>
              <a:rPr sz="2800" spc="10" dirty="0">
                <a:latin typeface="Calibri" panose="020F0502020204030204"/>
                <a:cs typeface="Calibri" panose="020F0502020204030204"/>
              </a:rPr>
              <a:t> </a:t>
            </a:r>
            <a:r>
              <a:rPr sz="2800" dirty="0">
                <a:latin typeface="Calibri" panose="020F0502020204030204"/>
                <a:cs typeface="Calibri" panose="020F0502020204030204"/>
              </a:rPr>
              <a:t>the</a:t>
            </a:r>
            <a:r>
              <a:rPr sz="2800" spc="10" dirty="0">
                <a:latin typeface="Calibri" panose="020F0502020204030204"/>
                <a:cs typeface="Calibri" panose="020F0502020204030204"/>
              </a:rPr>
              <a:t> </a:t>
            </a:r>
            <a:r>
              <a:rPr sz="2800" spc="-10" dirty="0">
                <a:latin typeface="Calibri" panose="020F0502020204030204"/>
                <a:cs typeface="Calibri" panose="020F0502020204030204"/>
              </a:rPr>
              <a:t>relation</a:t>
            </a:r>
            <a:r>
              <a:rPr sz="2800" spc="5" dirty="0">
                <a:latin typeface="Calibri" panose="020F0502020204030204"/>
                <a:cs typeface="Calibri" panose="020F0502020204030204"/>
              </a:rPr>
              <a:t> </a:t>
            </a:r>
            <a:r>
              <a:rPr sz="2800" spc="-5" dirty="0">
                <a:latin typeface="Calibri" panose="020F0502020204030204"/>
                <a:cs typeface="Calibri" panose="020F0502020204030204"/>
              </a:rPr>
              <a:t>of</a:t>
            </a:r>
            <a:r>
              <a:rPr sz="2800" spc="5" dirty="0">
                <a:latin typeface="Calibri" panose="020F0502020204030204"/>
                <a:cs typeface="Calibri" panose="020F0502020204030204"/>
              </a:rPr>
              <a:t> </a:t>
            </a:r>
            <a:r>
              <a:rPr sz="2800" dirty="0">
                <a:latin typeface="Calibri" panose="020F0502020204030204"/>
                <a:cs typeface="Calibri" panose="020F0502020204030204"/>
              </a:rPr>
              <a:t>this</a:t>
            </a:r>
            <a:r>
              <a:rPr sz="2800" spc="15" dirty="0">
                <a:latin typeface="Calibri" panose="020F0502020204030204"/>
                <a:cs typeface="Calibri" panose="020F0502020204030204"/>
              </a:rPr>
              <a:t> </a:t>
            </a:r>
            <a:r>
              <a:rPr sz="2800" dirty="0">
                <a:latin typeface="Calibri" panose="020F0502020204030204"/>
                <a:cs typeface="Calibri" panose="020F0502020204030204"/>
              </a:rPr>
              <a:t>lesion</a:t>
            </a:r>
            <a:r>
              <a:rPr sz="2800" spc="15" dirty="0">
                <a:latin typeface="Calibri" panose="020F0502020204030204"/>
                <a:cs typeface="Calibri" panose="020F0502020204030204"/>
              </a:rPr>
              <a:t> </a:t>
            </a:r>
            <a:r>
              <a:rPr sz="2800" spc="-20" dirty="0">
                <a:latin typeface="Calibri" panose="020F0502020204030204"/>
                <a:cs typeface="Calibri" panose="020F0502020204030204"/>
              </a:rPr>
              <a:t>to</a:t>
            </a:r>
            <a:r>
              <a:rPr sz="2800" spc="10" dirty="0">
                <a:latin typeface="Calibri" panose="020F0502020204030204"/>
                <a:cs typeface="Calibri" panose="020F0502020204030204"/>
              </a:rPr>
              <a:t> </a:t>
            </a:r>
            <a:r>
              <a:rPr sz="2800" spc="-10" dirty="0">
                <a:latin typeface="Calibri" panose="020F0502020204030204"/>
                <a:cs typeface="Calibri" panose="020F0502020204030204"/>
              </a:rPr>
              <a:t>carcinoma </a:t>
            </a:r>
            <a:r>
              <a:rPr sz="2800" spc="-705" dirty="0">
                <a:latin typeface="Calibri" panose="020F0502020204030204"/>
                <a:cs typeface="Calibri" panose="020F0502020204030204"/>
              </a:rPr>
              <a:t> </a:t>
            </a:r>
            <a:r>
              <a:rPr sz="2800" spc="-5" dirty="0">
                <a:latin typeface="Calibri" panose="020F0502020204030204"/>
                <a:cs typeface="Calibri" panose="020F0502020204030204"/>
              </a:rPr>
              <a:t>of</a:t>
            </a:r>
            <a:r>
              <a:rPr sz="2800" spc="-10" dirty="0">
                <a:latin typeface="Calibri" panose="020F0502020204030204"/>
                <a:cs typeface="Calibri" panose="020F0502020204030204"/>
              </a:rPr>
              <a:t> </a:t>
            </a:r>
            <a:r>
              <a:rPr sz="2800" dirty="0">
                <a:latin typeface="Calibri" panose="020F0502020204030204"/>
                <a:cs typeface="Calibri" panose="020F0502020204030204"/>
              </a:rPr>
              <a:t>the</a:t>
            </a:r>
            <a:r>
              <a:rPr sz="2800" spc="10" dirty="0">
                <a:latin typeface="Calibri" panose="020F0502020204030204"/>
                <a:cs typeface="Calibri" panose="020F0502020204030204"/>
              </a:rPr>
              <a:t> </a:t>
            </a:r>
            <a:r>
              <a:rPr sz="2800" spc="5" dirty="0">
                <a:latin typeface="Calibri" panose="020F0502020204030204"/>
                <a:cs typeface="Calibri" panose="020F0502020204030204"/>
              </a:rPr>
              <a:t>cervix</a:t>
            </a:r>
            <a:endParaRPr sz="2800" spc="5" dirty="0">
              <a:latin typeface="Calibri" panose="020F0502020204030204"/>
              <a:cs typeface="Calibri" panose="020F0502020204030204"/>
            </a:endParaRPr>
          </a:p>
          <a:p>
            <a:pPr marL="355600" indent="-342900">
              <a:lnSpc>
                <a:spcPct val="100000"/>
              </a:lnSpc>
              <a:spcBef>
                <a:spcPts val="865"/>
              </a:spcBef>
              <a:buFont typeface="Arial MT"/>
              <a:buChar char="•"/>
              <a:tabLst>
                <a:tab pos="354965" algn="l"/>
                <a:tab pos="355600" algn="l"/>
              </a:tabLst>
            </a:pPr>
            <a:r>
              <a:rPr sz="2800">
                <a:solidFill>
                  <a:srgbClr val="FF0000"/>
                </a:solidFill>
                <a:latin typeface="Calibri" panose="020F0502020204030204"/>
                <a:cs typeface="Calibri" panose="020F0502020204030204"/>
                <a:sym typeface="+mn-ea"/>
              </a:rPr>
              <a:t>On</a:t>
            </a:r>
            <a:r>
              <a:rPr lang="en-US" sz="2800">
                <a:solidFill>
                  <a:srgbClr val="FF0000"/>
                </a:solidFill>
                <a:latin typeface="Calibri" panose="020F0502020204030204"/>
                <a:cs typeface="Calibri" panose="020F0502020204030204"/>
                <a:sym typeface="+mn-ea"/>
              </a:rPr>
              <a:t>l</a:t>
            </a:r>
            <a:r>
              <a:rPr sz="2800">
                <a:solidFill>
                  <a:srgbClr val="FF0000"/>
                </a:solidFill>
                <a:latin typeface="Calibri" panose="020F0502020204030204"/>
                <a:cs typeface="Calibri" panose="020F0502020204030204"/>
                <a:sym typeface="+mn-ea"/>
              </a:rPr>
              <a:t>y 10% progress to invasive cancer</a:t>
            </a:r>
            <a:endParaRPr sz="2800">
              <a:solidFill>
                <a:srgbClr val="FF0000"/>
              </a:solidFill>
              <a:latin typeface="Calibri" panose="020F0502020204030204"/>
              <a:cs typeface="Calibri" panose="020F0502020204030204"/>
            </a:endParaRPr>
          </a:p>
          <a:p>
            <a:pPr marL="355600" indent="-342900">
              <a:lnSpc>
                <a:spcPct val="100000"/>
              </a:lnSpc>
              <a:spcBef>
                <a:spcPts val="865"/>
              </a:spcBef>
              <a:buFont typeface="Arial MT"/>
              <a:buChar char="•"/>
              <a:tabLst>
                <a:tab pos="354965" algn="l"/>
                <a:tab pos="355600" algn="l"/>
              </a:tabLst>
            </a:pPr>
            <a:r>
              <a:rPr sz="2800">
                <a:solidFill>
                  <a:srgbClr val="FF0000"/>
                </a:solidFill>
                <a:latin typeface="Calibri" panose="020F0502020204030204"/>
                <a:cs typeface="Calibri" panose="020F0502020204030204"/>
                <a:sym typeface="+mn-ea"/>
              </a:rPr>
              <a:t>Most persist or regress</a:t>
            </a:r>
            <a:endParaRPr sz="2800">
              <a:solidFill>
                <a:srgbClr val="FF0000"/>
              </a:solidFill>
              <a:latin typeface="Calibri" panose="020F0502020204030204"/>
              <a:cs typeface="Calibri" panose="020F0502020204030204"/>
            </a:endParaRPr>
          </a:p>
          <a:p>
            <a:pPr marL="355600" marR="5080" indent="-342900">
              <a:lnSpc>
                <a:spcPct val="100000"/>
              </a:lnSpc>
              <a:spcBef>
                <a:spcPts val="770"/>
              </a:spcBef>
              <a:buFont typeface="Arial MT"/>
              <a:buChar char="•"/>
              <a:tabLst>
                <a:tab pos="354965" algn="l"/>
                <a:tab pos="355600" algn="l"/>
              </a:tabLst>
            </a:pPr>
            <a:endParaRPr sz="2800" spc="5" dirty="0">
              <a:solidFill>
                <a:srgbClr val="FF0000"/>
              </a:solidFill>
              <a:latin typeface="Calibri" panose="020F0502020204030204"/>
              <a:cs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607946"/>
            <a:ext cx="7913370" cy="1492250"/>
          </a:xfrm>
          <a:prstGeom prst="rect">
            <a:avLst/>
          </a:prstGeom>
        </p:spPr>
        <p:txBody>
          <a:bodyPr vert="horz" wrap="square" lIns="0" tIns="11430" rIns="0" bIns="0" rtlCol="0">
            <a:spAutoFit/>
          </a:bodyPr>
          <a:lstStyle/>
          <a:p>
            <a:pPr marL="355600" marR="5080" indent="-342900">
              <a:lnSpc>
                <a:spcPct val="100000"/>
              </a:lnSpc>
              <a:spcBef>
                <a:spcPts val="90"/>
              </a:spcBef>
            </a:pPr>
            <a:r>
              <a:rPr sz="3200" spc="-5" dirty="0"/>
              <a:t>The </a:t>
            </a:r>
            <a:r>
              <a:rPr sz="3200" spc="-15" dirty="0"/>
              <a:t>following</a:t>
            </a:r>
            <a:r>
              <a:rPr sz="3200" spc="10" dirty="0"/>
              <a:t> </a:t>
            </a:r>
            <a:r>
              <a:rPr sz="3200" spc="-5" dirty="0"/>
              <a:t>section </a:t>
            </a:r>
            <a:r>
              <a:rPr sz="3200" dirty="0"/>
              <a:t>is</a:t>
            </a:r>
            <a:r>
              <a:rPr sz="3200" spc="-10" dirty="0"/>
              <a:t> </a:t>
            </a:r>
            <a:r>
              <a:rPr sz="3200" spc="-30" dirty="0"/>
              <a:t>taken</a:t>
            </a:r>
            <a:r>
              <a:rPr sz="3200" dirty="0"/>
              <a:t> </a:t>
            </a:r>
            <a:r>
              <a:rPr sz="3200" spc="-15" dirty="0"/>
              <a:t>from</a:t>
            </a:r>
            <a:r>
              <a:rPr sz="3200" dirty="0"/>
              <a:t> the</a:t>
            </a:r>
            <a:r>
              <a:rPr sz="3200" spc="-10" dirty="0"/>
              <a:t> </a:t>
            </a:r>
            <a:r>
              <a:rPr sz="3200" dirty="0"/>
              <a:t>cervix</a:t>
            </a:r>
            <a:r>
              <a:rPr sz="3200" spc="5" dirty="0"/>
              <a:t> </a:t>
            </a:r>
            <a:r>
              <a:rPr sz="3200" spc="-5" dirty="0"/>
              <a:t>of </a:t>
            </a:r>
            <a:r>
              <a:rPr sz="3200" spc="-710" dirty="0"/>
              <a:t> </a:t>
            </a:r>
            <a:r>
              <a:rPr sz="3200" dirty="0"/>
              <a:t>a</a:t>
            </a:r>
            <a:r>
              <a:rPr sz="3200" spc="5" dirty="0"/>
              <a:t> </a:t>
            </a:r>
            <a:r>
              <a:rPr sz="3200" spc="-5" dirty="0"/>
              <a:t>45</a:t>
            </a:r>
            <a:r>
              <a:rPr sz="3200" dirty="0"/>
              <a:t> </a:t>
            </a:r>
            <a:r>
              <a:rPr sz="3200" spc="-10" dirty="0"/>
              <a:t>year</a:t>
            </a:r>
            <a:r>
              <a:rPr sz="3200" spc="-15" dirty="0"/>
              <a:t> </a:t>
            </a:r>
            <a:r>
              <a:rPr sz="3200" spc="-5" dirty="0"/>
              <a:t>old </a:t>
            </a:r>
            <a:r>
              <a:rPr sz="3200" dirty="0"/>
              <a:t>lady</a:t>
            </a:r>
            <a:r>
              <a:rPr sz="3200" spc="15" dirty="0"/>
              <a:t> </a:t>
            </a:r>
            <a:r>
              <a:rPr sz="3200" dirty="0"/>
              <a:t>who</a:t>
            </a:r>
            <a:r>
              <a:rPr sz="3200" spc="-5" dirty="0"/>
              <a:t> </a:t>
            </a:r>
            <a:r>
              <a:rPr sz="3200" spc="-10" dirty="0"/>
              <a:t>was</a:t>
            </a:r>
            <a:r>
              <a:rPr sz="3200" dirty="0"/>
              <a:t> </a:t>
            </a:r>
            <a:r>
              <a:rPr sz="3200" spc="-20" dirty="0"/>
              <a:t>found</a:t>
            </a:r>
            <a:r>
              <a:rPr sz="3200" spc="20" dirty="0"/>
              <a:t> </a:t>
            </a:r>
            <a:r>
              <a:rPr sz="3200" spc="-25" dirty="0"/>
              <a:t>to</a:t>
            </a:r>
            <a:r>
              <a:rPr sz="3200" spc="5" dirty="0"/>
              <a:t> </a:t>
            </a:r>
            <a:r>
              <a:rPr sz="3200" spc="-25" dirty="0"/>
              <a:t>have</a:t>
            </a:r>
            <a:r>
              <a:rPr sz="3200" dirty="0"/>
              <a:t> a </a:t>
            </a:r>
            <a:r>
              <a:rPr sz="3200" spc="5" dirty="0"/>
              <a:t> </a:t>
            </a:r>
            <a:r>
              <a:rPr sz="3200" dirty="0"/>
              <a:t>cervical</a:t>
            </a:r>
            <a:r>
              <a:rPr sz="3200" spc="-5" dirty="0"/>
              <a:t> </a:t>
            </a:r>
            <a:r>
              <a:rPr sz="3200" dirty="0"/>
              <a:t>mass</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143000" y="2156460"/>
            <a:ext cx="5554980" cy="3633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185785" cy="5715635"/>
          </a:xfrm>
          <a:prstGeom prst="rect">
            <a:avLst/>
          </a:prstGeom>
        </p:spPr>
        <p:txBody>
          <a:bodyPr vert="horz" wrap="square" lIns="0" tIns="109855" rIns="0" bIns="0" rtlCol="0">
            <a:spAutoFit/>
          </a:bodyPr>
          <a:lstStyle/>
          <a:p>
            <a:pPr marL="12700">
              <a:lnSpc>
                <a:spcPct val="100000"/>
              </a:lnSpc>
              <a:spcBef>
                <a:spcPts val="865"/>
              </a:spcBef>
            </a:pPr>
            <a:r>
              <a:rPr sz="3200" spc="-5" dirty="0">
                <a:latin typeface="Calibri" panose="020F0502020204030204"/>
                <a:cs typeface="Calibri" panose="020F0502020204030204"/>
              </a:rPr>
              <a:t>What</a:t>
            </a:r>
            <a:r>
              <a:rPr sz="3200" spc="-10" dirty="0">
                <a:latin typeface="Calibri" panose="020F0502020204030204"/>
                <a:cs typeface="Calibri" panose="020F0502020204030204"/>
              </a:rPr>
              <a:t> </a:t>
            </a:r>
            <a:r>
              <a:rPr sz="3200" dirty="0">
                <a:latin typeface="Calibri" panose="020F0502020204030204"/>
                <a:cs typeface="Calibri" panose="020F0502020204030204"/>
              </a:rPr>
              <a:t>is</a:t>
            </a:r>
            <a:r>
              <a:rPr sz="3200" spc="-10" dirty="0">
                <a:latin typeface="Calibri" panose="020F0502020204030204"/>
                <a:cs typeface="Calibri" panose="020F0502020204030204"/>
              </a:rPr>
              <a:t> your</a:t>
            </a:r>
            <a:r>
              <a:rPr sz="3200" spc="-15" dirty="0">
                <a:latin typeface="Calibri" panose="020F0502020204030204"/>
                <a:cs typeface="Calibri" panose="020F0502020204030204"/>
              </a:rPr>
              <a:t> </a:t>
            </a:r>
            <a:r>
              <a:rPr sz="3200" spc="-5" dirty="0">
                <a:latin typeface="Calibri" panose="020F0502020204030204"/>
                <a:cs typeface="Calibri" panose="020F0502020204030204"/>
              </a:rPr>
              <a:t>diagnosis?</a:t>
            </a:r>
            <a:endParaRPr sz="3200" spc="-5" dirty="0">
              <a:latin typeface="Calibri" panose="020F0502020204030204"/>
              <a:cs typeface="Calibri" panose="020F0502020204030204"/>
            </a:endParaRPr>
          </a:p>
          <a:p>
            <a:pPr marL="12700">
              <a:lnSpc>
                <a:spcPct val="100000"/>
              </a:lnSpc>
              <a:spcBef>
                <a:spcPts val="865"/>
              </a:spcBef>
            </a:pPr>
            <a:r>
              <a:rPr sz="3200" spc="-5" dirty="0">
                <a:solidFill>
                  <a:srgbClr val="FF0000"/>
                </a:solidFill>
                <a:latin typeface="Calibri" panose="020F0502020204030204"/>
                <a:cs typeface="Calibri" panose="020F0502020204030204"/>
              </a:rPr>
              <a:t>Invasive squamous cell carcinom</a:t>
            </a:r>
            <a:endParaRPr sz="3200" spc="-5" dirty="0">
              <a:solidFill>
                <a:srgbClr val="FF0000"/>
              </a:solidFill>
              <a:latin typeface="Calibri" panose="020F0502020204030204"/>
              <a:cs typeface="Calibri" panose="020F0502020204030204"/>
            </a:endParaRPr>
          </a:p>
          <a:p>
            <a:pPr marL="12700">
              <a:lnSpc>
                <a:spcPct val="100000"/>
              </a:lnSpc>
              <a:spcBef>
                <a:spcPts val="865"/>
              </a:spcBef>
            </a:pPr>
            <a:r>
              <a:rPr lang="en-US" sz="2400" spc="-5" dirty="0">
                <a:solidFill>
                  <a:srgbClr val="FF0000"/>
                </a:solidFill>
                <a:latin typeface="Calibri" panose="020F0502020204030204"/>
                <a:cs typeface="Calibri" panose="020F0502020204030204"/>
              </a:rPr>
              <a:t>m</a:t>
            </a:r>
            <a:r>
              <a:rPr sz="2400" spc="-5" dirty="0">
                <a:solidFill>
                  <a:srgbClr val="FF0000"/>
                </a:solidFill>
                <a:latin typeface="Calibri" panose="020F0502020204030204"/>
                <a:cs typeface="Calibri" panose="020F0502020204030204"/>
              </a:rPr>
              <a:t>alignant squamous cells invaded the underlying </a:t>
            </a:r>
            <a:r>
              <a:rPr lang="en-US" sz="2400" spc="-5" dirty="0">
                <a:solidFill>
                  <a:srgbClr val="FF0000"/>
                </a:solidFill>
                <a:latin typeface="Calibri" panose="020F0502020204030204"/>
                <a:cs typeface="Calibri" panose="020F0502020204030204"/>
              </a:rPr>
              <a:t>tissue</a:t>
            </a:r>
            <a:endParaRPr sz="2400" spc="-5" dirty="0">
              <a:solidFill>
                <a:srgbClr val="FF0000"/>
              </a:solidFill>
              <a:latin typeface="Calibri" panose="020F0502020204030204"/>
              <a:cs typeface="Calibri" panose="020F0502020204030204"/>
            </a:endParaRPr>
          </a:p>
          <a:p>
            <a:pPr marL="12700">
              <a:lnSpc>
                <a:spcPct val="100000"/>
              </a:lnSpc>
              <a:spcBef>
                <a:spcPts val="865"/>
              </a:spcBef>
            </a:pPr>
            <a:r>
              <a:rPr sz="3200" spc="-5" dirty="0">
                <a:solidFill>
                  <a:srgbClr val="FF0000"/>
                </a:solidFill>
                <a:latin typeface="Calibri" panose="020F0502020204030204"/>
                <a:cs typeface="Calibri" panose="020F0502020204030204"/>
              </a:rPr>
              <a:t> </a:t>
            </a:r>
            <a:endParaRPr sz="3200" spc="-5" dirty="0">
              <a:solidFill>
                <a:srgbClr val="FF0000"/>
              </a:solidFill>
              <a:latin typeface="Calibri" panose="020F0502020204030204"/>
              <a:cs typeface="Calibri" panose="020F0502020204030204"/>
            </a:endParaRPr>
          </a:p>
          <a:p>
            <a:pPr marL="12700" marR="5080">
              <a:lnSpc>
                <a:spcPts val="4610"/>
              </a:lnSpc>
              <a:spcBef>
                <a:spcPts val="280"/>
              </a:spcBef>
            </a:pPr>
            <a:r>
              <a:rPr sz="3200" spc="-5" dirty="0">
                <a:latin typeface="Calibri" panose="020F0502020204030204"/>
                <a:cs typeface="Calibri" panose="020F0502020204030204"/>
              </a:rPr>
              <a:t>What</a:t>
            </a:r>
            <a:r>
              <a:rPr sz="3200" dirty="0">
                <a:latin typeface="Calibri" panose="020F0502020204030204"/>
                <a:cs typeface="Calibri" panose="020F0502020204030204"/>
              </a:rPr>
              <a:t> is the </a:t>
            </a:r>
            <a:r>
              <a:rPr sz="3200" spc="-15" dirty="0">
                <a:latin typeface="Calibri" panose="020F0502020204030204"/>
                <a:cs typeface="Calibri" panose="020F0502020204030204"/>
              </a:rPr>
              <a:t>precursor</a:t>
            </a:r>
            <a:r>
              <a:rPr sz="3200" spc="-20" dirty="0">
                <a:latin typeface="Calibri" panose="020F0502020204030204"/>
                <a:cs typeface="Calibri" panose="020F0502020204030204"/>
              </a:rPr>
              <a:t> </a:t>
            </a:r>
            <a:r>
              <a:rPr sz="3200" spc="-5" dirty="0">
                <a:latin typeface="Calibri" panose="020F0502020204030204"/>
                <a:cs typeface="Calibri" panose="020F0502020204030204"/>
              </a:rPr>
              <a:t>lesion </a:t>
            </a:r>
            <a:r>
              <a:rPr sz="3200" dirty="0">
                <a:latin typeface="Calibri" panose="020F0502020204030204"/>
                <a:cs typeface="Calibri" panose="020F0502020204030204"/>
              </a:rPr>
              <a:t>of</a:t>
            </a:r>
            <a:r>
              <a:rPr sz="3200" spc="-5" dirty="0">
                <a:latin typeface="Calibri" panose="020F0502020204030204"/>
                <a:cs typeface="Calibri" panose="020F0502020204030204"/>
              </a:rPr>
              <a:t> </a:t>
            </a:r>
            <a:r>
              <a:rPr sz="3200" spc="-10" dirty="0">
                <a:latin typeface="Calibri" panose="020F0502020204030204"/>
                <a:cs typeface="Calibri" panose="020F0502020204030204"/>
              </a:rPr>
              <a:t>this</a:t>
            </a:r>
            <a:r>
              <a:rPr sz="3200" spc="15" dirty="0">
                <a:latin typeface="Calibri" panose="020F0502020204030204"/>
                <a:cs typeface="Calibri" panose="020F0502020204030204"/>
              </a:rPr>
              <a:t> </a:t>
            </a:r>
            <a:r>
              <a:rPr sz="3200" dirty="0">
                <a:latin typeface="Calibri" panose="020F0502020204030204"/>
                <a:cs typeface="Calibri" panose="020F0502020204030204"/>
              </a:rPr>
              <a:t>tumor</a:t>
            </a:r>
            <a:endParaRPr sz="3200" dirty="0">
              <a:latin typeface="Calibri" panose="020F0502020204030204"/>
              <a:cs typeface="Calibri" panose="020F0502020204030204"/>
            </a:endParaRPr>
          </a:p>
          <a:p>
            <a:pPr marL="12700" marR="5080">
              <a:lnSpc>
                <a:spcPts val="4610"/>
              </a:lnSpc>
              <a:spcBef>
                <a:spcPts val="280"/>
              </a:spcBef>
            </a:pPr>
            <a:r>
              <a:rPr sz="3200" dirty="0">
                <a:solidFill>
                  <a:srgbClr val="FF0000"/>
                </a:solidFill>
                <a:latin typeface="Calibri" panose="020F0502020204030204"/>
                <a:cs typeface="Calibri" panose="020F0502020204030204"/>
              </a:rPr>
              <a:t>CIN  2 and 3 </a:t>
            </a:r>
            <a:r>
              <a:rPr lang="en-US" sz="3200" dirty="0">
                <a:solidFill>
                  <a:srgbClr val="FF0000"/>
                </a:solidFill>
                <a:latin typeface="Calibri" panose="020F0502020204030204"/>
                <a:cs typeface="Calibri" panose="020F0502020204030204"/>
              </a:rPr>
              <a:t>(high grade)</a:t>
            </a:r>
            <a:r>
              <a:rPr sz="3200" dirty="0">
                <a:solidFill>
                  <a:srgbClr val="FF0000"/>
                </a:solidFill>
                <a:latin typeface="Calibri" panose="020F0502020204030204"/>
                <a:cs typeface="Calibri" panose="020F0502020204030204"/>
              </a:rPr>
              <a:t>or CIS </a:t>
            </a:r>
            <a:endParaRPr sz="3200" dirty="0">
              <a:solidFill>
                <a:srgbClr val="FF0000"/>
              </a:solidFill>
              <a:latin typeface="Calibri" panose="020F0502020204030204"/>
              <a:cs typeface="Calibri" panose="020F0502020204030204"/>
            </a:endParaRPr>
          </a:p>
          <a:p>
            <a:pPr marL="12700" marR="5080">
              <a:lnSpc>
                <a:spcPts val="4610"/>
              </a:lnSpc>
              <a:spcBef>
                <a:spcPts val="280"/>
              </a:spcBef>
            </a:pPr>
            <a:endParaRPr sz="3200" dirty="0">
              <a:solidFill>
                <a:srgbClr val="FF0000"/>
              </a:solidFill>
              <a:latin typeface="Calibri" panose="020F0502020204030204"/>
              <a:cs typeface="Calibri" panose="020F0502020204030204"/>
            </a:endParaRPr>
          </a:p>
          <a:p>
            <a:pPr marL="12700" marR="5080">
              <a:lnSpc>
                <a:spcPts val="4610"/>
              </a:lnSpc>
              <a:spcBef>
                <a:spcPts val="280"/>
              </a:spcBef>
            </a:pPr>
            <a:r>
              <a:rPr sz="3200" dirty="0">
                <a:latin typeface="Calibri" panose="020F0502020204030204"/>
                <a:cs typeface="Calibri" panose="020F0502020204030204"/>
              </a:rPr>
              <a:t> </a:t>
            </a:r>
            <a:r>
              <a:rPr sz="3200" spc="5" dirty="0">
                <a:latin typeface="Calibri" panose="020F0502020204030204"/>
                <a:cs typeface="Calibri" panose="020F0502020204030204"/>
              </a:rPr>
              <a:t> </a:t>
            </a:r>
            <a:r>
              <a:rPr sz="3200" spc="-5" dirty="0">
                <a:latin typeface="Calibri" panose="020F0502020204030204"/>
                <a:cs typeface="Calibri" panose="020F0502020204030204"/>
              </a:rPr>
              <a:t>What </a:t>
            </a:r>
            <a:r>
              <a:rPr sz="3200" dirty="0">
                <a:latin typeface="Calibri" panose="020F0502020204030204"/>
                <a:cs typeface="Calibri" panose="020F0502020204030204"/>
              </a:rPr>
              <a:t>is</a:t>
            </a:r>
            <a:r>
              <a:rPr sz="3200" spc="-5" dirty="0">
                <a:latin typeface="Calibri" panose="020F0502020204030204"/>
                <a:cs typeface="Calibri" panose="020F0502020204030204"/>
              </a:rPr>
              <a:t> </a:t>
            </a:r>
            <a:r>
              <a:rPr sz="3200" dirty="0">
                <a:latin typeface="Calibri" panose="020F0502020204030204"/>
                <a:cs typeface="Calibri" panose="020F0502020204030204"/>
              </a:rPr>
              <a:t>the </a:t>
            </a:r>
            <a:r>
              <a:rPr sz="3200" spc="-5" dirty="0">
                <a:latin typeface="Calibri" panose="020F0502020204030204"/>
                <a:cs typeface="Calibri" panose="020F0502020204030204"/>
              </a:rPr>
              <a:t>screening</a:t>
            </a:r>
            <a:r>
              <a:rPr sz="3200" spc="-25" dirty="0">
                <a:latin typeface="Calibri" panose="020F0502020204030204"/>
                <a:cs typeface="Calibri" panose="020F0502020204030204"/>
              </a:rPr>
              <a:t> test</a:t>
            </a:r>
            <a:r>
              <a:rPr sz="3200" spc="10" dirty="0">
                <a:latin typeface="Calibri" panose="020F0502020204030204"/>
                <a:cs typeface="Calibri" panose="020F0502020204030204"/>
              </a:rPr>
              <a:t> </a:t>
            </a:r>
            <a:r>
              <a:rPr sz="3200" spc="-5" dirty="0">
                <a:latin typeface="Calibri" panose="020F0502020204030204"/>
                <a:cs typeface="Calibri" panose="020F0502020204030204"/>
              </a:rPr>
              <a:t>used</a:t>
            </a:r>
            <a:r>
              <a:rPr sz="3200" spc="-10" dirty="0">
                <a:latin typeface="Calibri" panose="020F0502020204030204"/>
                <a:cs typeface="Calibri" panose="020F0502020204030204"/>
              </a:rPr>
              <a:t> </a:t>
            </a:r>
            <a:r>
              <a:rPr sz="3200" spc="-25" dirty="0">
                <a:latin typeface="Calibri" panose="020F0502020204030204"/>
                <a:cs typeface="Calibri" panose="020F0502020204030204"/>
              </a:rPr>
              <a:t>to</a:t>
            </a:r>
            <a:r>
              <a:rPr sz="3200" dirty="0">
                <a:latin typeface="Calibri" panose="020F0502020204030204"/>
                <a:cs typeface="Calibri" panose="020F0502020204030204"/>
              </a:rPr>
              <a:t> </a:t>
            </a:r>
            <a:r>
              <a:rPr sz="3200" spc="-10" dirty="0">
                <a:latin typeface="Calibri" panose="020F0502020204030204"/>
                <a:cs typeface="Calibri" panose="020F0502020204030204"/>
              </a:rPr>
              <a:t>detect</a:t>
            </a:r>
            <a:r>
              <a:rPr sz="3200" dirty="0">
                <a:latin typeface="Calibri" panose="020F0502020204030204"/>
                <a:cs typeface="Calibri" panose="020F0502020204030204"/>
              </a:rPr>
              <a:t> </a:t>
            </a:r>
            <a:r>
              <a:rPr sz="3200" spc="-10" dirty="0">
                <a:latin typeface="Calibri" panose="020F0502020204030204"/>
                <a:cs typeface="Calibri" panose="020F0502020204030204"/>
              </a:rPr>
              <a:t>the</a:t>
            </a:r>
            <a:endParaRPr sz="3200">
              <a:latin typeface="Calibri" panose="020F0502020204030204"/>
              <a:cs typeface="Calibri" panose="020F0502020204030204"/>
            </a:endParaRPr>
          </a:p>
          <a:p>
            <a:pPr marL="355600">
              <a:lnSpc>
                <a:spcPts val="3580"/>
              </a:lnSpc>
            </a:pPr>
            <a:r>
              <a:rPr sz="3200" spc="-15" dirty="0">
                <a:latin typeface="Calibri" panose="020F0502020204030204"/>
                <a:cs typeface="Calibri" panose="020F0502020204030204"/>
              </a:rPr>
              <a:t>precursor</a:t>
            </a:r>
            <a:r>
              <a:rPr sz="3200" spc="-20" dirty="0">
                <a:latin typeface="Calibri" panose="020F0502020204030204"/>
                <a:cs typeface="Calibri" panose="020F0502020204030204"/>
              </a:rPr>
              <a:t> </a:t>
            </a:r>
            <a:r>
              <a:rPr sz="3200" dirty="0">
                <a:latin typeface="Calibri" panose="020F0502020204030204"/>
                <a:cs typeface="Calibri" panose="020F0502020204030204"/>
              </a:rPr>
              <a:t>lesion</a:t>
            </a:r>
            <a:r>
              <a:rPr sz="3200" spc="5" dirty="0">
                <a:latin typeface="Calibri" panose="020F0502020204030204"/>
                <a:cs typeface="Calibri" panose="020F0502020204030204"/>
              </a:rPr>
              <a:t> </a:t>
            </a:r>
            <a:r>
              <a:rPr sz="3200" spc="-5" dirty="0">
                <a:latin typeface="Calibri" panose="020F0502020204030204"/>
                <a:cs typeface="Calibri" panose="020F0502020204030204"/>
              </a:rPr>
              <a:t>of </a:t>
            </a:r>
            <a:r>
              <a:rPr sz="3200" dirty="0">
                <a:latin typeface="Calibri" panose="020F0502020204030204"/>
                <a:cs typeface="Calibri" panose="020F0502020204030204"/>
              </a:rPr>
              <a:t>this?</a:t>
            </a:r>
            <a:endParaRPr sz="3200" dirty="0">
              <a:latin typeface="Calibri" panose="020F0502020204030204"/>
              <a:cs typeface="Calibri" panose="020F0502020204030204"/>
            </a:endParaRPr>
          </a:p>
          <a:p>
            <a:pPr marL="355600">
              <a:lnSpc>
                <a:spcPts val="3580"/>
              </a:lnSpc>
            </a:pPr>
            <a:r>
              <a:rPr lang="en-US" sz="3200">
                <a:solidFill>
                  <a:srgbClr val="FF0000"/>
                </a:solidFill>
                <a:latin typeface="Calibri" panose="020F0502020204030204"/>
                <a:cs typeface="Calibri" panose="020F0502020204030204"/>
              </a:rPr>
              <a:t>pap smear</a:t>
            </a:r>
            <a:endParaRPr lang="en-US" sz="3200">
              <a:solidFill>
                <a:srgbClr val="FF0000"/>
              </a:solidFill>
              <a:latin typeface="Calibri" panose="020F0502020204030204"/>
              <a:cs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5765</Words>
  <Application>WPS Presentation</Application>
  <PresentationFormat>On-screen Show (4:3)</PresentationFormat>
  <Paragraphs>147</Paragraphs>
  <Slides>38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vt:lpstr>
      <vt:lpstr>SimSun</vt:lpstr>
      <vt:lpstr>Wingdings</vt:lpstr>
      <vt:lpstr>Calibri</vt:lpstr>
      <vt:lpstr>Arial MT</vt:lpstr>
      <vt:lpstr>Microsoft YaHei</vt:lpstr>
      <vt:lpstr>Arial Unicode MS</vt:lpstr>
      <vt:lpstr>Arial MT</vt:lpstr>
      <vt:lpstr>Calibri</vt:lpstr>
      <vt:lpstr>Office Theme</vt:lpstr>
      <vt:lpstr>PowerPoint 演示文稿</vt:lpstr>
      <vt:lpstr>This biopsy is taken from a warty lesion in the  cervix of a 23 year old lady</vt:lpstr>
      <vt:lpstr>PowerPoint 演示文稿</vt:lpstr>
      <vt:lpstr>PowerPoint 演示文稿</vt:lpstr>
      <vt:lpstr>PowerPoint 演示文稿</vt:lpstr>
      <vt:lpstr>PowerPoint 演示文稿</vt:lpstr>
      <vt:lpstr>The following section is taken from the cervix of  a 45 year old lady who was found to have a  cervical mass</vt:lpstr>
      <vt:lpstr>PowerPoint 演示文稿</vt:lpstr>
      <vt:lpstr>PowerPoint 演示文稿</vt:lpstr>
      <vt:lpstr>PowerPoint 演示文稿</vt:lpstr>
      <vt:lpstr>PowerPoint 演示文稿</vt:lpstr>
      <vt:lpstr>PowerPoint 演示文稿</vt:lpstr>
      <vt:lpstr>Tissue from the uterus…..Spot diagnosis Adenomyosis</vt:lpstr>
      <vt:lpstr>Discuss the risk of malignant transformation Not pre malignant only in some exceptional rare cases can be pre malignant</vt:lpstr>
      <vt:lpstr>PowerPoint 演示文稿</vt:lpstr>
      <vt:lpstr>What is the precursor lesion of this tumor? Complex atypia in background of hyperplasia    What is the grade of this lesion? FIGO grade : grade 3 ( &gt;50% soild growth)</vt:lpstr>
      <vt:lpstr>PowerPoint 演示文稿</vt:lpstr>
      <vt:lpstr>PowerPoint 演示文稿</vt:lpstr>
      <vt:lpstr>Cases of spot diagnosis</vt:lpstr>
      <vt:lpstr>PowerPoint 演示文稿</vt:lpstr>
      <vt:lpstr>PowerPoint 演示文稿</vt:lpstr>
      <vt:lpstr>PowerPoint 演示文稿</vt:lpstr>
      <vt:lpstr>Diagnosis?</vt:lpstr>
      <vt:lpstr>PowerPoint 演示文稿</vt:lpstr>
      <vt:lpstr>PowerPoint 演示文稿</vt:lpstr>
      <vt:lpstr>PowerPoint 演示文稿</vt:lpstr>
      <vt:lpstr>PowerPoint 演示文稿</vt:lpstr>
      <vt:lpstr>Breast pathology lab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Note the small nests and infiltrating strands of neoplastic cells with prominent  bands of collagen between them in this ductal carcinoma of the breast (desomplastic reaction results in hard leasions formation ). It is this  marked increase in the dense fibrous tissue stroma that produces the  characteristic hard "scirrhous" appearance of the typical infiltrating ductal  carcinoma.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Genital tract pathology lab 3</dc:title>
  <dc:creator>yu</dc:creator>
  <cp:lastModifiedBy>Saba Smadi</cp:lastModifiedBy>
  <cp:revision>2</cp:revision>
  <dcterms:created xsi:type="dcterms:W3CDTF">2021-05-30T17:06:00Z</dcterms:created>
  <dcterms:modified xsi:type="dcterms:W3CDTF">2021-05-30T17:11:41Z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2021-05-20T06:00:00Z</vt:filetime>
  </property>
  <property fmtid="{D5CDD505-2E9C-101B-9397-08002B2CF9AE}" pid="3" name="Creator">
    <vt:lpwstr>Microsoft® PowerPoint® 2016</vt:lpwstr>
  </property>
  <property fmtid="{D5CDD505-2E9C-101B-9397-08002B2CF9AE}" pid="4" name="LastSaved">
    <vt:filetime>2021-05-30T06:00:00Z</vt:filetime>
  </property>
  <property fmtid="{D5CDD505-2E9C-101B-9397-08002B2CF9AE}" pid="5" name="KSOProductBuildVer">
    <vt:lpwstr>1033-11.2.0.10094</vt:lpwstr>
  </property>
</Properties>
</file>