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64" r:id="rId4"/>
    <p:sldId id="258" r:id="rId5"/>
    <p:sldId id="259" r:id="rId6"/>
    <p:sldId id="266" r:id="rId7"/>
    <p:sldId id="262" r:id="rId8"/>
    <p:sldId id="260" r:id="rId9"/>
    <p:sldId id="265" r:id="rId10"/>
    <p:sldId id="263"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387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014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0567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147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6539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57708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2848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976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142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527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87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848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964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676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1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227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5/30/2021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330367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UGS Case 2 </a:t>
            </a:r>
            <a:endParaRPr lang="en-US" dirty="0"/>
          </a:p>
        </p:txBody>
      </p:sp>
      <p:sp>
        <p:nvSpPr>
          <p:cNvPr id="3" name="Subtitle 2"/>
          <p:cNvSpPr>
            <a:spLocks noGrp="1"/>
          </p:cNvSpPr>
          <p:nvPr>
            <p:ph type="subTitle" idx="1"/>
          </p:nvPr>
        </p:nvSpPr>
        <p:spPr/>
        <p:txBody>
          <a:bodyPr/>
          <a:lstStyle/>
          <a:p>
            <a:pPr algn="ctr"/>
            <a:r>
              <a:rPr lang="en-US" dirty="0" smtClean="0"/>
              <a:t>Dr. </a:t>
            </a:r>
            <a:r>
              <a:rPr lang="en-US" dirty="0" err="1" smtClean="0"/>
              <a:t>Nesreen</a:t>
            </a:r>
            <a:r>
              <a:rPr lang="en-US" dirty="0" smtClean="0"/>
              <a:t> </a:t>
            </a:r>
            <a:r>
              <a:rPr lang="en-US" dirty="0" err="1" smtClean="0"/>
              <a:t>bataineh</a:t>
            </a:r>
            <a:endParaRPr lang="en-US" dirty="0"/>
          </a:p>
        </p:txBody>
      </p:sp>
    </p:spTree>
    <p:extLst>
      <p:ext uri="{BB962C8B-B14F-4D97-AF65-F5344CB8AC3E}">
        <p14:creationId xmlns:p14="http://schemas.microsoft.com/office/powerpoint/2010/main" val="1521608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stretch>
            <a:fillRect/>
          </a:stretch>
        </p:blipFill>
        <p:spPr>
          <a:xfrm>
            <a:off x="2729264" y="2160588"/>
            <a:ext cx="4493509" cy="3881437"/>
          </a:xfrm>
          <a:prstGeom prst="rect">
            <a:avLst/>
          </a:prstGeom>
        </p:spPr>
      </p:pic>
    </p:spTree>
    <p:extLst>
      <p:ext uri="{BB962C8B-B14F-4D97-AF65-F5344CB8AC3E}">
        <p14:creationId xmlns:p14="http://schemas.microsoft.com/office/powerpoint/2010/main" val="368209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br>
              <a:rPr lang="en-US" dirty="0"/>
            </a:br>
            <a:endParaRPr lang="en-US" dirty="0"/>
          </a:p>
        </p:txBody>
      </p:sp>
      <p:sp>
        <p:nvSpPr>
          <p:cNvPr id="3" name="Content Placeholder 2"/>
          <p:cNvSpPr>
            <a:spLocks noGrp="1"/>
          </p:cNvSpPr>
          <p:nvPr>
            <p:ph idx="1"/>
          </p:nvPr>
        </p:nvSpPr>
        <p:spPr>
          <a:xfrm>
            <a:off x="610832" y="1537135"/>
            <a:ext cx="8596668" cy="4481280"/>
          </a:xfrm>
        </p:spPr>
        <p:txBody>
          <a:bodyPr>
            <a:normAutofit/>
          </a:bodyPr>
          <a:lstStyle/>
          <a:p>
            <a:endParaRPr lang="en-US" dirty="0"/>
          </a:p>
          <a:p>
            <a:r>
              <a:rPr lang="en-US" dirty="0"/>
              <a:t>1)  Briefly summarize the case to the students.</a:t>
            </a:r>
          </a:p>
          <a:p>
            <a:r>
              <a:rPr lang="en-US" dirty="0"/>
              <a:t>2)  List the signs and symptoms that this patient had and explain them.</a:t>
            </a:r>
          </a:p>
          <a:p>
            <a:r>
              <a:rPr lang="en-US" dirty="0"/>
              <a:t>3)  Define and classify infertility.</a:t>
            </a:r>
          </a:p>
          <a:p>
            <a:r>
              <a:rPr lang="en-US" dirty="0"/>
              <a:t>4)  List the causes of infertility (male and female).</a:t>
            </a:r>
          </a:p>
          <a:p>
            <a:r>
              <a:rPr lang="en-US" dirty="0"/>
              <a:t>5)  What investigations should be performed before embarking on the treatment of infertility?</a:t>
            </a:r>
          </a:p>
          <a:p>
            <a:r>
              <a:rPr lang="en-US" dirty="0"/>
              <a:t>6)  How significant is the finding of unilateral tubal blockage in this particular case?</a:t>
            </a:r>
          </a:p>
          <a:p>
            <a:r>
              <a:rPr lang="en-US" dirty="0"/>
              <a:t>7)  If the tubal blockage is responsible for this lady's secondary infertility, what can be done in the way of treatment?</a:t>
            </a:r>
          </a:p>
          <a:p>
            <a:r>
              <a:rPr lang="en-US" dirty="0"/>
              <a:t>8)  Describe the basic principle in the treatment of infertility.</a:t>
            </a:r>
          </a:p>
          <a:p>
            <a:endParaRPr lang="en-US" dirty="0"/>
          </a:p>
        </p:txBody>
      </p:sp>
    </p:spTree>
    <p:extLst>
      <p:ext uri="{BB962C8B-B14F-4D97-AF65-F5344CB8AC3E}">
        <p14:creationId xmlns:p14="http://schemas.microsoft.com/office/powerpoint/2010/main" val="321684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a:t>
            </a:r>
            <a:endParaRPr lang="en-US" dirty="0"/>
          </a:p>
        </p:txBody>
      </p:sp>
      <p:sp>
        <p:nvSpPr>
          <p:cNvPr id="5" name="Content Placeholder 4"/>
          <p:cNvSpPr>
            <a:spLocks noGrp="1"/>
          </p:cNvSpPr>
          <p:nvPr>
            <p:ph idx="1"/>
          </p:nvPr>
        </p:nvSpPr>
        <p:spPr>
          <a:xfrm>
            <a:off x="913774" y="2019994"/>
            <a:ext cx="10363826" cy="3771206"/>
          </a:xfrm>
        </p:spPr>
        <p:txBody>
          <a:bodyPr>
            <a:normAutofit/>
          </a:bodyPr>
          <a:lstStyle/>
          <a:p>
            <a:pPr marL="0" indent="0">
              <a:buNone/>
            </a:pPr>
            <a:r>
              <a:rPr lang="en-US" dirty="0"/>
              <a:t>A 25 year-old married nurse had an emergency caesarean section performed for fetal distress associated with a placental abruption at 38 weeks gestation. The baby was delivered safely, but the post natal recovery was complicated by puerperal pyrexia and a foul-smelling vaginal discharge. She was next seen 3 years later in the </a:t>
            </a:r>
            <a:r>
              <a:rPr lang="en-US" dirty="0" err="1"/>
              <a:t>gynaecology</a:t>
            </a:r>
            <a:r>
              <a:rPr lang="en-US" dirty="0"/>
              <a:t> outpatient clinic complaining of infertility. She had started trying for a second child 6 months </a:t>
            </a:r>
            <a:r>
              <a:rPr lang="en-US" dirty="0" smtClean="0"/>
              <a:t> </a:t>
            </a:r>
            <a:r>
              <a:rPr lang="en-US" dirty="0"/>
              <a:t>after her caesarean section, having relied on the sheath for contraception during this time. She was still married to the same husband, had remained in good health and menstruated regularly for 4 days out of every 28 days. </a:t>
            </a:r>
          </a:p>
        </p:txBody>
      </p:sp>
    </p:spTree>
    <p:extLst>
      <p:ext uri="{BB962C8B-B14F-4D97-AF65-F5344CB8AC3E}">
        <p14:creationId xmlns:p14="http://schemas.microsoft.com/office/powerpoint/2010/main" val="109036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lstStyle/>
          <a:p>
            <a:pPr marL="0" indent="0">
              <a:buNone/>
            </a:pPr>
            <a:r>
              <a:rPr lang="en-US" dirty="0"/>
              <a:t>Nothing untoward was found on examination and a </a:t>
            </a:r>
            <a:r>
              <a:rPr lang="en-US" dirty="0" err="1"/>
              <a:t>postcoital</a:t>
            </a:r>
            <a:r>
              <a:rPr lang="en-US" dirty="0"/>
              <a:t> test on the12th day of her cycles showed plentiful actively motile spermatozoa in a copious clear mucus. </a:t>
            </a:r>
          </a:p>
          <a:p>
            <a:endParaRPr lang="en-US" dirty="0"/>
          </a:p>
        </p:txBody>
      </p:sp>
    </p:spTree>
    <p:extLst>
      <p:ext uri="{BB962C8B-B14F-4D97-AF65-F5344CB8AC3E}">
        <p14:creationId xmlns:p14="http://schemas.microsoft.com/office/powerpoint/2010/main" val="286647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lstStyle/>
          <a:p>
            <a:pPr marL="0" indent="0">
              <a:buNone/>
            </a:pPr>
            <a:r>
              <a:rPr lang="en-US" dirty="0"/>
              <a:t>Serum prolactin was 258mu/L, FSH 4.6U/L, LH </a:t>
            </a:r>
            <a:r>
              <a:rPr lang="en-US" dirty="0" smtClean="0"/>
              <a:t>6.0 U/L </a:t>
            </a:r>
            <a:r>
              <a:rPr lang="en-US" dirty="0"/>
              <a:t>and thyroid function was normal.    Her Temperature chart was clearly biphasic and day 21 serum progesterone suggestive of ovulation  (&gt; 40 </a:t>
            </a:r>
            <a:r>
              <a:rPr lang="en-US" dirty="0" err="1"/>
              <a:t>nmol</a:t>
            </a:r>
            <a:r>
              <a:rPr lang="en-US" dirty="0"/>
              <a:t>/L).</a:t>
            </a:r>
          </a:p>
          <a:p>
            <a:endParaRPr lang="en-US" dirty="0"/>
          </a:p>
          <a:p>
            <a:endParaRPr lang="en-US" dirty="0"/>
          </a:p>
        </p:txBody>
      </p:sp>
    </p:spTree>
    <p:extLst>
      <p:ext uri="{BB962C8B-B14F-4D97-AF65-F5344CB8AC3E}">
        <p14:creationId xmlns:p14="http://schemas.microsoft.com/office/powerpoint/2010/main" val="179919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Diagnostic laparoscopy was therefore performed and revealed a normal uterus, right tube and ovary. The left tube, however, was bound down by adhesions to the back of the broad ligament and there was evidence of chronic sepsis and adhesions in the pouch of Douglas. </a:t>
            </a:r>
          </a:p>
        </p:txBody>
      </p:sp>
    </p:spTree>
    <p:extLst>
      <p:ext uri="{BB962C8B-B14F-4D97-AF65-F5344CB8AC3E}">
        <p14:creationId xmlns:p14="http://schemas.microsoft.com/office/powerpoint/2010/main" val="164694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171031" y="2518756"/>
            <a:ext cx="4243144" cy="2754125"/>
          </a:xfrm>
          <a:prstGeom prst="rect">
            <a:avLst/>
          </a:prstGeom>
        </p:spPr>
      </p:pic>
    </p:spTree>
    <p:extLst>
      <p:ext uri="{BB962C8B-B14F-4D97-AF65-F5344CB8AC3E}">
        <p14:creationId xmlns:p14="http://schemas.microsoft.com/office/powerpoint/2010/main" val="66524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4769" y="2267744"/>
            <a:ext cx="4762500" cy="3667125"/>
          </a:xfrm>
        </p:spPr>
      </p:pic>
    </p:spTree>
    <p:extLst>
      <p:ext uri="{BB962C8B-B14F-4D97-AF65-F5344CB8AC3E}">
        <p14:creationId xmlns:p14="http://schemas.microsoft.com/office/powerpoint/2010/main" val="227946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left ovary could not be seen. Methylene blue dye was injected through the cervix and passed easily through the right tube but not the left.</a:t>
            </a:r>
          </a:p>
        </p:txBody>
      </p:sp>
    </p:spTree>
    <p:extLst>
      <p:ext uri="{BB962C8B-B14F-4D97-AF65-F5344CB8AC3E}">
        <p14:creationId xmlns:p14="http://schemas.microsoft.com/office/powerpoint/2010/main" val="2467241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931495" y="2160588"/>
            <a:ext cx="4089048" cy="3881437"/>
          </a:xfrm>
          <a:prstGeom prst="rect">
            <a:avLst/>
          </a:prstGeom>
        </p:spPr>
      </p:pic>
    </p:spTree>
    <p:extLst>
      <p:ext uri="{BB962C8B-B14F-4D97-AF65-F5344CB8AC3E}">
        <p14:creationId xmlns:p14="http://schemas.microsoft.com/office/powerpoint/2010/main" val="36076742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377</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UGS Case 2 </vt:lpstr>
      <vt:lpstr>History</vt:lpstr>
      <vt:lpstr>Physical Examination</vt:lpstr>
      <vt:lpstr>Tests</vt:lpstr>
      <vt:lpstr>PowerPoint Presentation</vt:lpstr>
      <vt:lpstr>PowerPoint Presentation</vt:lpstr>
      <vt:lpstr>PowerPoint Presentation</vt:lpstr>
      <vt:lpstr>PowerPoint Presentation</vt:lpstr>
      <vt:lpstr>PowerPoint Presentation</vt:lpstr>
      <vt:lpstr>PowerPoint Presentation</vt:lpstr>
      <vt:lpstr>Objectives: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Casec</dc:title>
  <dc:creator>Windows User</dc:creator>
  <cp:lastModifiedBy>Windows User</cp:lastModifiedBy>
  <cp:revision>17</cp:revision>
  <dcterms:created xsi:type="dcterms:W3CDTF">2021-05-17T08:38:41Z</dcterms:created>
  <dcterms:modified xsi:type="dcterms:W3CDTF">2021-05-30T07:35:04Z</dcterms:modified>
</cp:coreProperties>
</file>