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8" r:id="rId9"/>
    <p:sldId id="269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6AFD-60D6-42C6-921B-A3F71F3BAE60}" type="datetimeFigureOut">
              <a:rPr lang="ar-JO" smtClean="0"/>
              <a:pPr/>
              <a:t>08/10/1442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211AC-4928-4B9A-8A50-DD9C6E034FD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385894"/>
            <a:ext cx="8202488" cy="1543040"/>
          </a:xfrm>
          <a:prstGeom prst="roundRect">
            <a:avLst/>
          </a:prstGeom>
          <a:solidFill>
            <a:schemeClr val="accent2">
              <a:lumMod val="75000"/>
              <a:alpha val="8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782537"/>
            <a:ext cx="76438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mbria" pitchFamily="18" charset="0"/>
              </a:rPr>
              <a:t>Genital Tract Infections </a:t>
            </a:r>
            <a:endParaRPr lang="ar-JO" sz="3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5857892"/>
            <a:ext cx="42862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ambria" pitchFamily="18" charset="0"/>
              </a:rPr>
              <a:t>Instructor : </a:t>
            </a:r>
            <a:r>
              <a:rPr lang="en-US" sz="2000" b="1" dirty="0" err="1">
                <a:latin typeface="Cambria" pitchFamily="18" charset="0"/>
              </a:rPr>
              <a:t>Noor</a:t>
            </a:r>
            <a:r>
              <a:rPr lang="en-US" sz="2000" b="1" dirty="0">
                <a:latin typeface="Cambria" pitchFamily="18" charset="0"/>
              </a:rPr>
              <a:t> Al-</a:t>
            </a:r>
            <a:r>
              <a:rPr lang="en-US" sz="2000" b="1" dirty="0" err="1">
                <a:latin typeface="Cambria" pitchFamily="18" charset="0"/>
              </a:rPr>
              <a:t>Saleh</a:t>
            </a:r>
            <a:endParaRPr lang="ar-JO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itchFamily="18" charset="0"/>
              </a:rPr>
              <a:t>Ulcerative infections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500174"/>
            <a:ext cx="700092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Cambria" pitchFamily="18" charset="0"/>
              </a:rPr>
              <a:t> Sample: </a:t>
            </a:r>
          </a:p>
          <a:p>
            <a:pPr marL="457200" indent="-182563" algn="l" rtl="0">
              <a:buClr>
                <a:srgbClr val="C00000"/>
              </a:buClr>
            </a:pPr>
            <a:r>
              <a:rPr lang="en-US" sz="2400" dirty="0">
                <a:latin typeface="Cambria" pitchFamily="18" charset="0"/>
              </a:rPr>
              <a:t>Ulcer swab of infected area </a:t>
            </a:r>
          </a:p>
          <a:p>
            <a:pPr marL="457200" indent="-182563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Cambria" pitchFamily="18" charset="0"/>
              </a:rPr>
              <a:t> Most isolated microorganisms:</a:t>
            </a:r>
          </a:p>
          <a:p>
            <a:pPr marL="457200" indent="-182563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Haemophilus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ducreyi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(</a:t>
            </a:r>
            <a:r>
              <a:rPr lang="en-US" sz="2400" dirty="0" err="1">
                <a:latin typeface="Cambria" pitchFamily="18" charset="0"/>
              </a:rPr>
              <a:t>chancroid</a:t>
            </a:r>
            <a:r>
              <a:rPr lang="en-US" sz="2400" dirty="0">
                <a:latin typeface="Cambria" pitchFamily="18" charset="0"/>
              </a:rPr>
              <a:t>)</a:t>
            </a:r>
            <a:endParaRPr lang="en-US" sz="2400" i="1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Treponema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pallidum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(chancre)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Haemophilus</a:t>
            </a:r>
            <a:r>
              <a:rPr lang="en-US" sz="3200" i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ducreyi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9" y="1412776"/>
            <a:ext cx="720079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err="1">
                <a:latin typeface="Cambria" pitchFamily="18" charset="0"/>
              </a:rPr>
              <a:t>Fastidous</a:t>
            </a:r>
            <a:r>
              <a:rPr lang="en-US" sz="2000" dirty="0">
                <a:latin typeface="Cambria" pitchFamily="18" charset="0"/>
              </a:rPr>
              <a:t> gram-negative </a:t>
            </a:r>
            <a:r>
              <a:rPr lang="en-US" sz="2000" dirty="0" err="1">
                <a:latin typeface="Cambria" pitchFamily="18" charset="0"/>
              </a:rPr>
              <a:t>coccobacilli</a:t>
            </a:r>
            <a:r>
              <a:rPr lang="en-US" sz="2000" dirty="0">
                <a:latin typeface="Cambria" pitchFamily="18" charset="0"/>
              </a:rPr>
              <a:t> </a:t>
            </a: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b="1" dirty="0" err="1">
                <a:latin typeface="Cambria" pitchFamily="18" charset="0"/>
              </a:rPr>
              <a:t>Chancroid</a:t>
            </a:r>
            <a:r>
              <a:rPr lang="en-US" sz="2000" dirty="0">
                <a:latin typeface="Cambria" pitchFamily="18" charset="0"/>
              </a:rPr>
              <a:t>: sexually transmitted disease causing painful genital bleeding ulcers </a:t>
            </a: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Grows on Chocolate agar  </a:t>
            </a:r>
            <a:endParaRPr lang="en-US" sz="2000" i="1" dirty="0">
              <a:latin typeface="Cambria" pitchFamily="18" charset="0"/>
            </a:endParaRPr>
          </a:p>
          <a:p>
            <a:pPr algn="l" rtl="0">
              <a:buClr>
                <a:srgbClr val="C00000"/>
              </a:buClr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285750" indent="-28575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9" y="3717032"/>
            <a:ext cx="3433183" cy="2736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717032"/>
            <a:ext cx="3600400" cy="2736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Treponema</a:t>
            </a:r>
            <a:r>
              <a:rPr lang="en-US" sz="3200" i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pallidum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9" y="1412776"/>
            <a:ext cx="72007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Gram-negative </a:t>
            </a:r>
            <a:r>
              <a:rPr lang="en-US" sz="2000" dirty="0" err="1">
                <a:latin typeface="Cambria" pitchFamily="18" charset="0"/>
              </a:rPr>
              <a:t>spirochaete</a:t>
            </a:r>
            <a:r>
              <a:rPr lang="en-US" sz="2000" dirty="0">
                <a:latin typeface="Cambria" pitchFamily="18" charset="0"/>
              </a:rPr>
              <a:t> bacteria </a:t>
            </a: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Chancre: </a:t>
            </a:r>
            <a:r>
              <a:rPr lang="en-US" sz="2000" dirty="0">
                <a:latin typeface="Cambria" pitchFamily="18" charset="0"/>
              </a:rPr>
              <a:t>painless genital ulcer formed during the primary stage of syphilis </a:t>
            </a: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Wet mount preparation is examined under dark field microscope  </a:t>
            </a:r>
            <a:endParaRPr lang="en-US" sz="2000" i="1" dirty="0">
              <a:latin typeface="Cambria" pitchFamily="18" charset="0"/>
            </a:endParaRPr>
          </a:p>
          <a:p>
            <a:pPr algn="l" rtl="0">
              <a:buClr>
                <a:srgbClr val="C00000"/>
              </a:buClr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285750" indent="-28575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i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5064"/>
            <a:ext cx="3643634" cy="2592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345" y="4005064"/>
            <a:ext cx="3805655" cy="2592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itchFamily="18" charset="0"/>
              </a:rPr>
              <a:t>Introduction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785926"/>
            <a:ext cx="5857916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latin typeface="Cambria" pitchFamily="18" charset="0"/>
              </a:rPr>
              <a:t>   Lower genital tract infections:</a:t>
            </a:r>
          </a:p>
          <a:p>
            <a:pPr marL="808038" indent="-457200" algn="l" rtl="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dirty="0" err="1">
                <a:latin typeface="Cambria" pitchFamily="18" charset="0"/>
              </a:rPr>
              <a:t>Urethritis</a:t>
            </a:r>
            <a:r>
              <a:rPr lang="en-US" sz="2400" dirty="0">
                <a:latin typeface="Cambria" pitchFamily="18" charset="0"/>
              </a:rPr>
              <a:t> </a:t>
            </a:r>
          </a:p>
          <a:p>
            <a:pPr marL="808038" indent="-457200" algn="l" rtl="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dirty="0" err="1">
                <a:latin typeface="Cambria" pitchFamily="18" charset="0"/>
              </a:rPr>
              <a:t>Cervicitis</a:t>
            </a:r>
            <a:r>
              <a:rPr lang="en-US" sz="2400" dirty="0">
                <a:latin typeface="Cambria" pitchFamily="18" charset="0"/>
              </a:rPr>
              <a:t> </a:t>
            </a:r>
          </a:p>
          <a:p>
            <a:pPr marL="808038" indent="-457200" algn="l" rtl="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dirty="0" err="1">
                <a:latin typeface="Cambria" pitchFamily="18" charset="0"/>
              </a:rPr>
              <a:t>Vaginitis</a:t>
            </a:r>
            <a:r>
              <a:rPr lang="en-US" sz="2400" dirty="0">
                <a:latin typeface="Cambria" pitchFamily="18" charset="0"/>
              </a:rPr>
              <a:t> </a:t>
            </a:r>
          </a:p>
          <a:p>
            <a:pPr marL="808038" indent="-457200" algn="l" rtl="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dirty="0" err="1">
                <a:latin typeface="Cambria" pitchFamily="18" charset="0"/>
              </a:rPr>
              <a:t>Vaginosis</a:t>
            </a:r>
            <a:r>
              <a:rPr lang="en-US" sz="2400" dirty="0">
                <a:latin typeface="Cambria" pitchFamily="18" charset="0"/>
              </a:rPr>
              <a:t> </a:t>
            </a:r>
          </a:p>
          <a:p>
            <a:pPr marL="808038" indent="-457200" algn="l" rtl="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latin typeface="Cambria" pitchFamily="18" charset="0"/>
              </a:rPr>
              <a:t>Ulceration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Cambria" pitchFamily="18" charset="0"/>
              </a:rPr>
              <a:t>Urethritis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500174"/>
            <a:ext cx="7000924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Cambria" pitchFamily="18" charset="0"/>
              </a:rPr>
              <a:t> Sample: </a:t>
            </a:r>
          </a:p>
          <a:p>
            <a:pPr marL="457200" indent="-182563" algn="l" rtl="0">
              <a:buClr>
                <a:srgbClr val="C00000"/>
              </a:buClr>
              <a:buFont typeface="+mj-lt"/>
              <a:buAutoNum type="alphaUcPeriod"/>
            </a:pPr>
            <a:r>
              <a:rPr lang="en-US" sz="2400" dirty="0">
                <a:latin typeface="Cambria" pitchFamily="18" charset="0"/>
              </a:rPr>
              <a:t>  Urethral swab </a:t>
            </a:r>
          </a:p>
          <a:p>
            <a:pPr marL="457200" indent="-182563"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A swab is inserted 2 cm into the urethra and rotated gently</a:t>
            </a:r>
            <a:r>
              <a:rPr lang="en-US" sz="2000" dirty="0">
                <a:latin typeface="Cambria" pitchFamily="18" charset="0"/>
              </a:rPr>
              <a:t> </a:t>
            </a:r>
          </a:p>
          <a:p>
            <a:pPr marL="457200" indent="-182563" algn="l" rtl="0">
              <a:buClr>
                <a:srgbClr val="C00000"/>
              </a:buClr>
              <a:buFont typeface="+mj-lt"/>
              <a:buAutoNum type="alphaUcPeriod"/>
            </a:pPr>
            <a:endParaRPr lang="en-US" sz="2400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</a:pPr>
            <a:r>
              <a:rPr lang="en-US" sz="2400" dirty="0">
                <a:solidFill>
                  <a:srgbClr val="C00000"/>
                </a:solidFill>
                <a:latin typeface="Cambria" pitchFamily="18" charset="0"/>
              </a:rPr>
              <a:t>B.  </a:t>
            </a:r>
            <a:r>
              <a:rPr lang="en-US" sz="2400" dirty="0">
                <a:latin typeface="Cambria" pitchFamily="18" charset="0"/>
              </a:rPr>
              <a:t>Urethral Discharge</a:t>
            </a:r>
          </a:p>
          <a:p>
            <a:pPr marL="457200" indent="-182563"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When profuse discharge is present, sample is collected externally </a:t>
            </a:r>
          </a:p>
          <a:p>
            <a:pPr marL="457200" indent="-182563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Cambria" pitchFamily="18" charset="0"/>
              </a:rPr>
              <a:t> Most isolated microorganisms:</a:t>
            </a:r>
          </a:p>
          <a:p>
            <a:pPr marL="360363" indent="179388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latin typeface="Cambria" pitchFamily="18" charset="0"/>
              </a:rPr>
              <a:t>   </a:t>
            </a:r>
            <a:r>
              <a:rPr lang="en-US" sz="2400" i="1" dirty="0" err="1">
                <a:latin typeface="Cambria" pitchFamily="18" charset="0"/>
              </a:rPr>
              <a:t>Neisseria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gonorrhoeae</a:t>
            </a:r>
            <a:endParaRPr lang="en-US" sz="2400" i="1" dirty="0">
              <a:latin typeface="Cambria" pitchFamily="18" charset="0"/>
            </a:endParaRPr>
          </a:p>
          <a:p>
            <a:pPr marL="360363" indent="179388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latin typeface="Cambria" pitchFamily="18" charset="0"/>
              </a:rPr>
              <a:t>   </a:t>
            </a:r>
            <a:r>
              <a:rPr lang="en-US" sz="2400" i="1" dirty="0">
                <a:latin typeface="Cambria" pitchFamily="18" charset="0"/>
              </a:rPr>
              <a:t>Chlamydia </a:t>
            </a:r>
            <a:r>
              <a:rPr lang="en-US" sz="2400" i="1" dirty="0" err="1">
                <a:latin typeface="Cambria" pitchFamily="18" charset="0"/>
              </a:rPr>
              <a:t>trachomatis</a:t>
            </a:r>
            <a:r>
              <a:rPr lang="en-US" sz="2400" i="1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Neisseria</a:t>
            </a:r>
            <a:r>
              <a:rPr lang="en-US" sz="3200" i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gonorrhoeae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4286280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i="1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Diagnosis in </a:t>
            </a:r>
            <a:r>
              <a:rPr lang="en-US" b="1" dirty="0">
                <a:latin typeface="Cambria" pitchFamily="18" charset="0"/>
              </a:rPr>
              <a:t>MALES:</a:t>
            </a:r>
          </a:p>
          <a:p>
            <a:pPr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    - Gram stain of urethral discharge</a:t>
            </a:r>
          </a:p>
          <a:p>
            <a:pPr marL="274638" indent="-274638"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    - presence of  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Gram Negative Intracellular </a:t>
            </a:r>
            <a:r>
              <a:rPr lang="en-US" dirty="0" err="1">
                <a:solidFill>
                  <a:srgbClr val="C00000"/>
                </a:solidFill>
                <a:latin typeface="Cambria" pitchFamily="18" charset="0"/>
              </a:rPr>
              <a:t>Diplococci</a:t>
            </a:r>
            <a:r>
              <a:rPr lang="en-US" dirty="0">
                <a:latin typeface="Cambria" pitchFamily="18" charset="0"/>
              </a:rPr>
              <a:t> </a:t>
            </a:r>
          </a:p>
          <a:p>
            <a:pPr marL="274638" indent="-274638" algn="l" rtl="0">
              <a:buClr>
                <a:srgbClr val="C00000"/>
              </a:buClr>
            </a:pPr>
            <a:endParaRPr lang="en-US" dirty="0"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</a:pPr>
            <a:endParaRPr lang="en-US" dirty="0"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</a:pPr>
            <a:endParaRPr lang="en-US" dirty="0"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latin typeface="Cambria" pitchFamily="18" charset="0"/>
              </a:rPr>
              <a:t>Diagnosis in </a:t>
            </a:r>
            <a:r>
              <a:rPr lang="en-US" b="1" dirty="0">
                <a:latin typeface="Cambria" pitchFamily="18" charset="0"/>
              </a:rPr>
              <a:t>FEMALES:</a:t>
            </a:r>
            <a:r>
              <a:rPr lang="en-US" dirty="0">
                <a:latin typeface="Cambria" pitchFamily="18" charset="0"/>
              </a:rPr>
              <a:t> </a:t>
            </a:r>
          </a:p>
          <a:p>
            <a:pPr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    - Gram stain of  vaginal swab</a:t>
            </a:r>
          </a:p>
          <a:p>
            <a:pPr marL="274638" indent="-274638"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    - presence of  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Gram Negative Intracellular </a:t>
            </a:r>
            <a:r>
              <a:rPr lang="en-US" dirty="0" err="1">
                <a:solidFill>
                  <a:srgbClr val="C00000"/>
                </a:solidFill>
                <a:latin typeface="Cambria" pitchFamily="18" charset="0"/>
              </a:rPr>
              <a:t>Diplococci</a:t>
            </a:r>
            <a:r>
              <a:rPr lang="en-US" dirty="0">
                <a:latin typeface="Cambria" pitchFamily="18" charset="0"/>
              </a:rPr>
              <a:t> </a:t>
            </a:r>
          </a:p>
          <a:p>
            <a:pPr marL="274638" indent="-274638" algn="l" rtl="0">
              <a:buClr>
                <a:srgbClr val="C00000"/>
              </a:buClr>
            </a:pPr>
            <a:endParaRPr lang="en-US" i="1" dirty="0"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</a:pPr>
            <a:r>
              <a:rPr lang="en-US" i="1" dirty="0">
                <a:latin typeface="Cambria" pitchFamily="18" charset="0"/>
              </a:rPr>
              <a:t>   - </a:t>
            </a:r>
            <a:r>
              <a:rPr lang="en-US" dirty="0">
                <a:latin typeface="Cambria" pitchFamily="18" charset="0"/>
              </a:rPr>
              <a:t>Isolation of </a:t>
            </a:r>
            <a:r>
              <a:rPr lang="en-US" i="1" dirty="0">
                <a:latin typeface="Cambria" pitchFamily="18" charset="0"/>
              </a:rPr>
              <a:t>N. </a:t>
            </a:r>
            <a:r>
              <a:rPr lang="en-US" i="1" dirty="0" err="1">
                <a:latin typeface="Cambria" pitchFamily="18" charset="0"/>
              </a:rPr>
              <a:t>gonorrhoeae</a:t>
            </a:r>
            <a:r>
              <a:rPr lang="en-US" i="1" dirty="0">
                <a:latin typeface="Cambria" pitchFamily="18" charset="0"/>
              </a:rPr>
              <a:t>  </a:t>
            </a:r>
            <a:r>
              <a:rPr lang="en-US" dirty="0">
                <a:latin typeface="Cambria" pitchFamily="18" charset="0"/>
              </a:rPr>
              <a:t>through</a:t>
            </a:r>
            <a:r>
              <a:rPr lang="en-US" i="1" dirty="0">
                <a:latin typeface="Cambria" pitchFamily="18" charset="0"/>
              </a:rPr>
              <a:t> </a:t>
            </a:r>
            <a:r>
              <a:rPr lang="en-US" altLang="en-US" dirty="0">
                <a:solidFill>
                  <a:srgbClr val="C00000"/>
                </a:solidFill>
                <a:latin typeface="Cambria" pitchFamily="18" charset="0"/>
              </a:rPr>
              <a:t>modified Thayer-Martin (MTM) agar </a:t>
            </a:r>
            <a:r>
              <a:rPr lang="en-US" altLang="en-US" dirty="0">
                <a:latin typeface="Cambria" pitchFamily="18" charset="0"/>
              </a:rPr>
              <a:t>(selective for </a:t>
            </a:r>
            <a:r>
              <a:rPr lang="en-US" i="1" dirty="0">
                <a:latin typeface="Cambria" pitchFamily="18" charset="0"/>
              </a:rPr>
              <a:t>N. </a:t>
            </a:r>
            <a:r>
              <a:rPr lang="en-US" i="1" dirty="0" err="1">
                <a:latin typeface="Cambria" pitchFamily="18" charset="0"/>
              </a:rPr>
              <a:t>gonorrhoeae</a:t>
            </a:r>
            <a:r>
              <a:rPr lang="en-US" i="1" dirty="0">
                <a:latin typeface="Cambria" pitchFamily="18" charset="0"/>
              </a:rPr>
              <a:t> )</a:t>
            </a:r>
          </a:p>
          <a:p>
            <a:pPr marL="274638" indent="-274638" algn="l" rtl="0">
              <a:buClr>
                <a:srgbClr val="C00000"/>
              </a:buClr>
            </a:pPr>
            <a:endParaRPr lang="en-US" b="1" i="1" dirty="0">
              <a:solidFill>
                <a:srgbClr val="C00000"/>
              </a:solidFill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</a:pPr>
            <a:r>
              <a:rPr lang="en-US" b="1" i="1" dirty="0">
                <a:solidFill>
                  <a:srgbClr val="C00000"/>
                </a:solidFill>
                <a:latin typeface="Cambria" pitchFamily="18" charset="0"/>
              </a:rPr>
              <a:t>   </a:t>
            </a:r>
            <a:r>
              <a:rPr lang="en-US" dirty="0">
                <a:latin typeface="Cambria" pitchFamily="18" charset="0"/>
              </a:rPr>
              <a:t>- Positive </a:t>
            </a:r>
            <a:r>
              <a:rPr lang="en-US" dirty="0" err="1">
                <a:latin typeface="Cambria" pitchFamily="18" charset="0"/>
              </a:rPr>
              <a:t>oxidase</a:t>
            </a:r>
            <a:r>
              <a:rPr lang="en-US" dirty="0">
                <a:latin typeface="Cambria" pitchFamily="18" charset="0"/>
              </a:rPr>
              <a:t> test </a:t>
            </a:r>
            <a:endParaRPr lang="en-US" b="1" dirty="0">
              <a:solidFill>
                <a:srgbClr val="C00000"/>
              </a:solidFill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    </a:t>
            </a:r>
          </a:p>
          <a:p>
            <a:pPr algn="l" rtl="0">
              <a:buClr>
                <a:srgbClr val="C00000"/>
              </a:buClr>
            </a:pPr>
            <a:r>
              <a:rPr lang="en-US" i="1" dirty="0">
                <a:latin typeface="Cambria" pitchFamily="18" charset="0"/>
              </a:rPr>
              <a:t>     </a:t>
            </a:r>
          </a:p>
        </p:txBody>
      </p:sp>
      <p:pic>
        <p:nvPicPr>
          <p:cNvPr id="6" name="Picture 5" descr="51CmkpEH-8L._SR600,315_PIWhiteStrip,BottomLeft,0,35_SCLZZZZZZZ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895725"/>
            <a:ext cx="3429024" cy="2962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A picture containing fabric&#10;&#10;Description automatically generated">
            <a:extLst>
              <a:ext uri="{FF2B5EF4-FFF2-40B4-BE49-F238E27FC236}">
                <a16:creationId xmlns:a16="http://schemas.microsoft.com/office/drawing/2014/main" id="{A866CB54-8B52-457D-902D-424D0FB54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466" y="1268760"/>
            <a:ext cx="3928520" cy="2707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Cambria" pitchFamily="18" charset="0"/>
              </a:rPr>
              <a:t>Cervicitis</a:t>
            </a:r>
            <a:r>
              <a:rPr lang="en-US" sz="3200" dirty="0">
                <a:solidFill>
                  <a:schemeClr val="bg1"/>
                </a:solidFill>
                <a:latin typeface="Cambria" pitchFamily="18" charset="0"/>
              </a:rPr>
              <a:t> and </a:t>
            </a:r>
            <a:r>
              <a:rPr lang="en-US" sz="3200" dirty="0" err="1">
                <a:solidFill>
                  <a:schemeClr val="bg1"/>
                </a:solidFill>
                <a:latin typeface="Cambria" pitchFamily="18" charset="0"/>
              </a:rPr>
              <a:t>Vaginitis</a:t>
            </a:r>
            <a:r>
              <a:rPr lang="en-US" sz="3200" dirty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500174"/>
            <a:ext cx="7000924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Cambria" pitchFamily="18" charset="0"/>
              </a:rPr>
              <a:t> Sample: </a:t>
            </a:r>
          </a:p>
          <a:p>
            <a:pPr marL="457200" indent="-182563" algn="l" rtl="0">
              <a:buClr>
                <a:srgbClr val="C00000"/>
              </a:buClr>
              <a:buFont typeface="+mj-lt"/>
              <a:buAutoNum type="alphaUcPeriod"/>
            </a:pPr>
            <a:r>
              <a:rPr lang="en-US" sz="2400" dirty="0">
                <a:latin typeface="Cambria" pitchFamily="18" charset="0"/>
              </a:rPr>
              <a:t> Vaginal swab or discharge</a:t>
            </a:r>
          </a:p>
          <a:p>
            <a:pPr marL="274637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274637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</a:pPr>
            <a:r>
              <a:rPr lang="en-US" sz="2400" dirty="0">
                <a:solidFill>
                  <a:srgbClr val="C00000"/>
                </a:solidFill>
                <a:latin typeface="Cambria" pitchFamily="18" charset="0"/>
              </a:rPr>
              <a:t>B. </a:t>
            </a:r>
            <a:r>
              <a:rPr lang="en-US" sz="2400" dirty="0">
                <a:latin typeface="Cambria" pitchFamily="18" charset="0"/>
              </a:rPr>
              <a:t>Cervical swab </a:t>
            </a:r>
          </a:p>
          <a:p>
            <a:pPr marL="457200" indent="-182563" algn="l" rtl="0">
              <a:buClr>
                <a:srgbClr val="C00000"/>
              </a:buClr>
            </a:pPr>
            <a:r>
              <a:rPr lang="en-US" dirty="0">
                <a:latin typeface="Cambria" pitchFamily="18" charset="0"/>
              </a:rPr>
              <a:t>A swab is inserted into the vagina through a 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speculum</a:t>
            </a:r>
            <a:r>
              <a:rPr lang="en-US" dirty="0">
                <a:latin typeface="Cambria" pitchFamily="18" charset="0"/>
              </a:rPr>
              <a:t> to reach the tip of the cervix (avoiding vaginal contamination)</a:t>
            </a:r>
          </a:p>
          <a:p>
            <a:pPr marL="457200" indent="-182563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</a:pPr>
            <a:endParaRPr lang="en-US" sz="2400" dirty="0">
              <a:latin typeface="Cambria" pitchFamily="18" charset="0"/>
            </a:endParaRPr>
          </a:p>
          <a:p>
            <a:pPr marL="274638" indent="-274638"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Cambria" pitchFamily="18" charset="0"/>
              </a:rPr>
              <a:t> Most isolated microorganisms:</a:t>
            </a:r>
          </a:p>
          <a:p>
            <a:pPr marL="457200" indent="-182563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latin typeface="Cambria" pitchFamily="18" charset="0"/>
              </a:rPr>
              <a:t>  </a:t>
            </a:r>
            <a:r>
              <a:rPr lang="en-US" sz="2400" i="1" dirty="0" err="1">
                <a:latin typeface="Cambria" pitchFamily="18" charset="0"/>
              </a:rPr>
              <a:t>Trichomonas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vaginalis</a:t>
            </a:r>
          </a:p>
          <a:p>
            <a:pPr marL="457200" indent="-182563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i="1" dirty="0">
                <a:latin typeface="Cambria" pitchFamily="18" charset="0"/>
              </a:rPr>
              <a:t>  Candida albicans </a:t>
            </a:r>
            <a:endParaRPr lang="en-US" sz="2400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>
                <a:latin typeface="Cambria" pitchFamily="18" charset="0"/>
              </a:rPr>
              <a:t>  </a:t>
            </a:r>
            <a:r>
              <a:rPr lang="en-US" sz="2400" i="1" dirty="0" err="1">
                <a:latin typeface="Cambria" pitchFamily="18" charset="0"/>
              </a:rPr>
              <a:t>Neisseria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gonorrhoeae</a:t>
            </a:r>
            <a:endParaRPr lang="en-US" sz="2400" i="1" dirty="0">
              <a:latin typeface="Cambria" pitchFamily="18" charset="0"/>
            </a:endParaRPr>
          </a:p>
          <a:p>
            <a:pPr marL="457200" indent="-182563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i="1" dirty="0">
                <a:latin typeface="Cambria" pitchFamily="18" charset="0"/>
              </a:rPr>
              <a:t>  Chlamydia </a:t>
            </a:r>
            <a:r>
              <a:rPr lang="en-US" sz="2400" i="1" dirty="0" err="1">
                <a:latin typeface="Cambria" pitchFamily="18" charset="0"/>
              </a:rPr>
              <a:t>trachomatis</a:t>
            </a:r>
            <a:endParaRPr lang="en-US" sz="2400" i="1" dirty="0">
              <a:latin typeface="Cambria" pitchFamily="18" charset="0"/>
            </a:endParaRPr>
          </a:p>
        </p:txBody>
      </p:sp>
      <p:pic>
        <p:nvPicPr>
          <p:cNvPr id="5" name="Picture 4" descr="speculu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5900" y="1340768"/>
            <a:ext cx="2047240" cy="191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588224" y="269962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speculum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Trichomonas</a:t>
            </a:r>
            <a:r>
              <a:rPr lang="en-US" sz="3200" i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Cambria" pitchFamily="18" charset="0"/>
              </a:rPr>
              <a:t>vaginalis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451323"/>
            <a:ext cx="4286280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Trophozoite</a:t>
            </a:r>
            <a:r>
              <a:rPr lang="en-US" sz="2000" dirty="0">
                <a:latin typeface="Cambria" pitchFamily="18" charset="0"/>
              </a:rPr>
              <a:t> stage only</a:t>
            </a:r>
          </a:p>
          <a:p>
            <a:pPr algn="l" rtl="0">
              <a:buClr>
                <a:srgbClr val="C00000"/>
              </a:buClr>
            </a:pPr>
            <a:endParaRPr lang="en-US" sz="2000" dirty="0">
              <a:latin typeface="Cambria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>
                <a:latin typeface="Cambria" pitchFamily="18" charset="0"/>
              </a:rPr>
              <a:t>  Oval or pear-shaped </a:t>
            </a:r>
          </a:p>
          <a:p>
            <a:pPr algn="l" rtl="0">
              <a:buClr>
                <a:srgbClr val="C00000"/>
              </a:buClr>
            </a:pPr>
            <a:endParaRPr lang="en-US" sz="2000" dirty="0">
              <a:latin typeface="Cambria" pitchFamily="18" charset="0"/>
            </a:endParaRPr>
          </a:p>
          <a:p>
            <a:pPr algn="l" rtl="0">
              <a:buClr>
                <a:srgbClr val="C00000"/>
              </a:buClr>
            </a:pPr>
            <a:endParaRPr lang="en-US" sz="2000" dirty="0">
              <a:latin typeface="Cambria" pitchFamily="18" charset="0"/>
            </a:endParaRPr>
          </a:p>
          <a:p>
            <a:pPr algn="l" rtl="0">
              <a:buClr>
                <a:srgbClr val="C00000"/>
              </a:buClr>
            </a:pPr>
            <a:endParaRPr lang="en-US" sz="2000" dirty="0">
              <a:latin typeface="Cambria" pitchFamily="18" charset="0"/>
            </a:endParaRPr>
          </a:p>
          <a:p>
            <a:pPr algn="l" rtl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>
                <a:latin typeface="Cambria" pitchFamily="18" charset="0"/>
              </a:rPr>
              <a:t> Diagnosis </a:t>
            </a:r>
          </a:p>
          <a:p>
            <a:pPr algn="l" rtl="0">
              <a:lnSpc>
                <a:spcPct val="150000"/>
              </a:lnSpc>
              <a:buClr>
                <a:srgbClr val="C00000"/>
              </a:buClr>
            </a:pPr>
            <a:r>
              <a:rPr lang="en-US" sz="2000" dirty="0">
                <a:latin typeface="Cambria" pitchFamily="18" charset="0"/>
              </a:rPr>
              <a:t>   - wet mount of vaginal discharge </a:t>
            </a:r>
          </a:p>
          <a:p>
            <a:pPr marL="274638" indent="-274638" algn="l" rtl="0">
              <a:buClr>
                <a:srgbClr val="C00000"/>
              </a:buClr>
            </a:pPr>
            <a:r>
              <a:rPr lang="en-US" sz="2000" dirty="0">
                <a:latin typeface="Cambria" pitchFamily="18" charset="0"/>
              </a:rPr>
              <a:t>   - presence of  </a:t>
            </a:r>
            <a:r>
              <a:rPr lang="en-US" sz="2000" i="1" dirty="0">
                <a:latin typeface="Cambria" pitchFamily="18" charset="0"/>
              </a:rPr>
              <a:t>T. </a:t>
            </a:r>
            <a:r>
              <a:rPr lang="en-US" sz="2000" i="1" dirty="0" err="1">
                <a:latin typeface="Cambria" pitchFamily="18" charset="0"/>
              </a:rPr>
              <a:t>vaginalis</a:t>
            </a:r>
            <a:r>
              <a:rPr lang="en-US" sz="2000" i="1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trophozoite</a:t>
            </a:r>
            <a:r>
              <a:rPr lang="en-US" sz="2000" dirty="0">
                <a:latin typeface="Cambria" pitchFamily="18" charset="0"/>
              </a:rPr>
              <a:t> with "corkscrew" motility pattern </a:t>
            </a:r>
            <a:endParaRPr lang="ar-JO" sz="2000" dirty="0">
              <a:latin typeface="Cambria" pitchFamily="18" charset="0"/>
            </a:endParaRPr>
          </a:p>
          <a:p>
            <a:pPr algn="l" rtl="0">
              <a:buClr>
                <a:srgbClr val="C00000"/>
              </a:buClr>
            </a:pPr>
            <a:endParaRPr lang="en-US" sz="2000" dirty="0">
              <a:latin typeface="Cambria" pitchFamily="18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9" y="1071546"/>
            <a:ext cx="414340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1280700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929066"/>
            <a:ext cx="414340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itchFamily="18" charset="0"/>
              </a:rPr>
              <a:t>Bacterial </a:t>
            </a:r>
            <a:r>
              <a:rPr lang="en-US" sz="3200" dirty="0" err="1">
                <a:solidFill>
                  <a:schemeClr val="bg1"/>
                </a:solidFill>
                <a:latin typeface="Cambria" pitchFamily="18" charset="0"/>
              </a:rPr>
              <a:t>Vaginosis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9" y="1412776"/>
            <a:ext cx="741682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Healthy vaginal normal flora is dominated by </a:t>
            </a:r>
            <a:r>
              <a:rPr lang="en-US" sz="2000" i="1" dirty="0">
                <a:latin typeface="Cambria" pitchFamily="18" charset="0"/>
              </a:rPr>
              <a:t>Lactobacillus </a:t>
            </a:r>
            <a:r>
              <a:rPr lang="en-US" sz="2000" i="1" dirty="0" err="1">
                <a:latin typeface="Cambria" pitchFamily="18" charset="0"/>
              </a:rPr>
              <a:t>spp</a:t>
            </a:r>
            <a:endParaRPr lang="en-US" sz="2000" i="1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Bacterial </a:t>
            </a:r>
            <a:r>
              <a:rPr lang="en-US" sz="2000" b="1" dirty="0" err="1">
                <a:latin typeface="Cambria" pitchFamily="18" charset="0"/>
              </a:rPr>
              <a:t>Vaginosis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is a disequilibrium in the vaginal normal flora , with decline in the number of </a:t>
            </a:r>
            <a:r>
              <a:rPr lang="en-US" sz="2000" i="1" dirty="0">
                <a:latin typeface="Cambria" pitchFamily="18" charset="0"/>
              </a:rPr>
              <a:t>lactobacilli</a:t>
            </a:r>
            <a:r>
              <a:rPr lang="en-US" sz="2000" dirty="0">
                <a:latin typeface="Cambria" pitchFamily="18" charset="0"/>
              </a:rPr>
              <a:t> </a:t>
            </a: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Most infections start with </a:t>
            </a:r>
            <a:r>
              <a:rPr lang="en-US" sz="2000" i="1" dirty="0" err="1">
                <a:solidFill>
                  <a:srgbClr val="C00000"/>
                </a:solidFill>
                <a:latin typeface="Cambria" pitchFamily="18" charset="0"/>
              </a:rPr>
              <a:t>Gardnerella</a:t>
            </a:r>
            <a:r>
              <a:rPr lang="en-US" sz="2000" i="1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000" i="1" dirty="0" err="1">
                <a:solidFill>
                  <a:srgbClr val="C00000"/>
                </a:solidFill>
                <a:latin typeface="Cambria" pitchFamily="18" charset="0"/>
              </a:rPr>
              <a:t>vaginalis</a:t>
            </a:r>
            <a:r>
              <a:rPr lang="en-US" sz="2000" i="1" dirty="0">
                <a:solidFill>
                  <a:srgbClr val="C00000"/>
                </a:solidFill>
                <a:latin typeface="Cambria" pitchFamily="18" charset="0"/>
              </a:rPr>
              <a:t> </a:t>
            </a: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285750" indent="-28575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59747"/>
            <a:ext cx="5112643" cy="3337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82209" y="5984970"/>
            <a:ext cx="3385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dirty="0">
                <a:latin typeface="Cambria" pitchFamily="18" charset="0"/>
              </a:rPr>
              <a:t>Normal Vaginal gram stain </a:t>
            </a:r>
            <a:r>
              <a:rPr lang="en-US" sz="2000" dirty="0">
                <a:latin typeface="Cambria" pitchFamily="18" charset="0"/>
                <a:sym typeface="Wingdings" pitchFamily="2" charset="2"/>
              </a:rPr>
              <a:t>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itchFamily="18" charset="0"/>
              </a:rPr>
              <a:t>Bacterial </a:t>
            </a:r>
            <a:r>
              <a:rPr lang="en-US" sz="3200" dirty="0" err="1">
                <a:solidFill>
                  <a:schemeClr val="bg1"/>
                </a:solidFill>
                <a:latin typeface="Cambria" pitchFamily="18" charset="0"/>
              </a:rPr>
              <a:t>Vaginosis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196752"/>
            <a:ext cx="720079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Bacterial </a:t>
            </a:r>
            <a:r>
              <a:rPr lang="en-US" sz="2000" dirty="0" err="1">
                <a:latin typeface="Cambria" pitchFamily="18" charset="0"/>
              </a:rPr>
              <a:t>Vaginosis</a:t>
            </a:r>
            <a:r>
              <a:rPr lang="en-US" sz="2000" dirty="0">
                <a:latin typeface="Cambria" pitchFamily="18" charset="0"/>
              </a:rPr>
              <a:t> is characterized by: </a:t>
            </a:r>
          </a:p>
          <a:p>
            <a:pPr algn="l" rtl="0">
              <a:buClr>
                <a:srgbClr val="C00000"/>
              </a:buClr>
            </a:pPr>
            <a:r>
              <a:rPr lang="en-US" sz="2000" dirty="0">
                <a:latin typeface="Cambria" pitchFamily="18" charset="0"/>
              </a:rPr>
              <a:t> </a:t>
            </a:r>
          </a:p>
          <a:p>
            <a:pPr marL="342900" indent="-342900" algn="l" rtl="0">
              <a:buClr>
                <a:srgbClr val="C00000"/>
              </a:buClr>
              <a:buFontTx/>
              <a:buChar char="-"/>
            </a:pPr>
            <a:r>
              <a:rPr lang="en-US" sz="2000" dirty="0">
                <a:latin typeface="Cambria" pitchFamily="18" charset="0"/>
              </a:rPr>
              <a:t>Homogenous gray discharge/fishy odor </a:t>
            </a:r>
          </a:p>
          <a:p>
            <a:pPr marL="342900" indent="-342900" algn="l" rtl="0">
              <a:buClr>
                <a:srgbClr val="C00000"/>
              </a:buClr>
              <a:buFontTx/>
              <a:buChar char="-"/>
            </a:pPr>
            <a:r>
              <a:rPr lang="en-US" sz="2000" dirty="0">
                <a:latin typeface="Cambria" pitchFamily="18" charset="0"/>
              </a:rPr>
              <a:t>pH greater than 4.5 </a:t>
            </a:r>
          </a:p>
          <a:p>
            <a:pPr marL="342900" indent="-342900" algn="l" rtl="0">
              <a:buClr>
                <a:srgbClr val="C00000"/>
              </a:buClr>
              <a:buFontTx/>
              <a:buChar char="-"/>
            </a:pPr>
            <a:r>
              <a:rPr lang="en-US" sz="2000" dirty="0">
                <a:latin typeface="Cambria" pitchFamily="18" charset="0"/>
              </a:rPr>
              <a:t>Absence of </a:t>
            </a:r>
            <a:r>
              <a:rPr lang="en-US" sz="2000" i="1" dirty="0">
                <a:latin typeface="Cambria" pitchFamily="18" charset="0"/>
              </a:rPr>
              <a:t>lactobacilli</a:t>
            </a:r>
            <a:r>
              <a:rPr lang="en-US" sz="2000" dirty="0">
                <a:latin typeface="Cambria" pitchFamily="18" charset="0"/>
              </a:rPr>
              <a:t> on gram stain  </a:t>
            </a:r>
          </a:p>
          <a:p>
            <a:pPr marL="342900" indent="-342900" algn="l" rtl="0">
              <a:buClr>
                <a:srgbClr val="C00000"/>
              </a:buClr>
              <a:buFontTx/>
              <a:buChar char="-"/>
            </a:pPr>
            <a:r>
              <a:rPr lang="en-US" sz="2000" dirty="0">
                <a:latin typeface="Cambria" pitchFamily="18" charset="0"/>
              </a:rPr>
              <a:t>Presence of </a:t>
            </a:r>
            <a:r>
              <a:rPr lang="en-US" sz="2000" b="1" dirty="0">
                <a:solidFill>
                  <a:srgbClr val="C00000"/>
                </a:solidFill>
                <a:latin typeface="Cambria" pitchFamily="18" charset="0"/>
              </a:rPr>
              <a:t>CLUE CELLS</a:t>
            </a:r>
          </a:p>
          <a:p>
            <a:pPr marL="342900" indent="-342900" algn="l" rtl="0">
              <a:buClr>
                <a:srgbClr val="C00000"/>
              </a:buClr>
              <a:buFontTx/>
              <a:buChar char="-"/>
            </a:pPr>
            <a:r>
              <a:rPr lang="en-US" sz="2000" dirty="0">
                <a:latin typeface="Cambria" pitchFamily="18" charset="0"/>
              </a:rPr>
              <a:t>Clue cell: vaginal epithelial cell</a:t>
            </a:r>
          </a:p>
          <a:p>
            <a:pPr algn="l" rtl="0">
              <a:buClr>
                <a:srgbClr val="C00000"/>
              </a:buClr>
            </a:pPr>
            <a:r>
              <a:rPr lang="en-US" sz="2000" dirty="0">
                <a:latin typeface="Cambria" pitchFamily="18" charset="0"/>
              </a:rPr>
              <a:t>      coated with bacteria </a:t>
            </a:r>
          </a:p>
          <a:p>
            <a:pPr marL="342900" indent="-342900" algn="l" rtl="0">
              <a:lnSpc>
                <a:spcPct val="150000"/>
              </a:lnSpc>
              <a:buClr>
                <a:srgbClr val="C00000"/>
              </a:buClr>
              <a:buFontTx/>
              <a:buChar char="-"/>
            </a:pPr>
            <a:endParaRPr lang="en-US" sz="2000" b="1" dirty="0">
              <a:solidFill>
                <a:srgbClr val="C00000"/>
              </a:solidFill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342900" indent="-34290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marL="285750" indent="-285750" algn="l" rtl="0">
              <a:buClr>
                <a:srgbClr val="C00000"/>
              </a:buClr>
              <a:buFont typeface="Wingdings" pitchFamily="2" charset="2"/>
              <a:buChar char="ü"/>
            </a:pP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4744764" cy="3549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332497" y="5904158"/>
            <a:ext cx="3028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latin typeface="Cambria" pitchFamily="18" charset="0"/>
              </a:rPr>
              <a:t>Bacterial </a:t>
            </a:r>
            <a:r>
              <a:rPr lang="en-US" dirty="0" err="1">
                <a:latin typeface="Cambria" pitchFamily="18" charset="0"/>
              </a:rPr>
              <a:t>Vaginosis</a:t>
            </a:r>
            <a:r>
              <a:rPr lang="en-US" dirty="0">
                <a:latin typeface="Cambria" pitchFamily="18" charset="0"/>
              </a:rPr>
              <a:t> gram stain showing CLUE CELL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</a:t>
            </a:r>
            <a:endParaRPr lang="en-US" dirty="0">
              <a:latin typeface="Cambria" pitchFamily="18" charset="0"/>
            </a:endParaRPr>
          </a:p>
          <a:p>
            <a:pPr algn="l" rtl="0"/>
            <a:endParaRPr lang="en-US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4342" y="5738608"/>
            <a:ext cx="1891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CLUE CELL</a:t>
            </a:r>
          </a:p>
        </p:txBody>
      </p:sp>
    </p:spTree>
    <p:extLst>
      <p:ext uri="{BB962C8B-B14F-4D97-AF65-F5344CB8AC3E}">
        <p14:creationId xmlns:p14="http://schemas.microsoft.com/office/powerpoint/2010/main" val="22655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69" y="1809750"/>
            <a:ext cx="8243695" cy="3707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301226" y="5517232"/>
            <a:ext cx="6943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>
                <a:latin typeface="Cambria" pitchFamily="18" charset="0"/>
              </a:rPr>
              <a:t>Bacterial </a:t>
            </a:r>
            <a:r>
              <a:rPr lang="en-US" sz="2000" dirty="0" err="1">
                <a:latin typeface="Cambria" pitchFamily="18" charset="0"/>
              </a:rPr>
              <a:t>Vaginosis</a:t>
            </a:r>
            <a:r>
              <a:rPr lang="en-US" sz="2000" dirty="0">
                <a:latin typeface="Cambria" pitchFamily="18" charset="0"/>
              </a:rPr>
              <a:t> VS Normal vaginal </a:t>
            </a:r>
            <a:r>
              <a:rPr lang="en-US" sz="2000" dirty="0" err="1">
                <a:latin typeface="Cambria" pitchFamily="18" charset="0"/>
              </a:rPr>
              <a:t>microflora</a:t>
            </a:r>
            <a:r>
              <a:rPr lang="en-US" sz="2000" dirty="0">
                <a:latin typeface="Cambria" pitchFamily="18" charset="0"/>
              </a:rPr>
              <a:t> </a:t>
            </a:r>
          </a:p>
          <a:p>
            <a:pPr algn="ctr" rtl="0"/>
            <a:endParaRPr lang="en-US" sz="2000" dirty="0">
              <a:latin typeface="Cambr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-304800" y="381000"/>
            <a:ext cx="8686800" cy="685800"/>
          </a:xfrm>
          <a:prstGeom prst="roundRect">
            <a:avLst/>
          </a:prstGeom>
          <a:solidFill>
            <a:srgbClr val="9A2B22">
              <a:alpha val="80000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14346" y="42860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itchFamily="18" charset="0"/>
              </a:rPr>
              <a:t>Bacterial </a:t>
            </a:r>
            <a:r>
              <a:rPr lang="en-US" sz="3200" dirty="0" err="1">
                <a:solidFill>
                  <a:schemeClr val="bg1"/>
                </a:solidFill>
                <a:latin typeface="Cambria" pitchFamily="18" charset="0"/>
              </a:rPr>
              <a:t>Vaginosis</a:t>
            </a:r>
            <a:endParaRPr lang="ar-JO" sz="32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8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389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Waleed Tbakhi</cp:lastModifiedBy>
  <cp:revision>172</cp:revision>
  <dcterms:created xsi:type="dcterms:W3CDTF">2018-01-23T22:06:29Z</dcterms:created>
  <dcterms:modified xsi:type="dcterms:W3CDTF">2021-05-19T09:08:33Z</dcterms:modified>
</cp:coreProperties>
</file>