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ctiveX/activeX2.xml" ContentType="application/vnd.ms-office.activeX+xml"/>
  <Override PartName="/ppt/tags/tag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ctiveX/activeX3.xml" ContentType="application/vnd.ms-office.activeX+xml"/>
  <Override PartName="/ppt/tags/tag4.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67"/>
  </p:notesMasterIdLst>
  <p:sldIdLst>
    <p:sldId id="863" r:id="rId2"/>
    <p:sldId id="365" r:id="rId3"/>
    <p:sldId id="700" r:id="rId4"/>
    <p:sldId id="758" r:id="rId5"/>
    <p:sldId id="805" r:id="rId6"/>
    <p:sldId id="806" r:id="rId7"/>
    <p:sldId id="807" r:id="rId8"/>
    <p:sldId id="762" r:id="rId9"/>
    <p:sldId id="808" r:id="rId10"/>
    <p:sldId id="809" r:id="rId11"/>
    <p:sldId id="810" r:id="rId12"/>
    <p:sldId id="811" r:id="rId13"/>
    <p:sldId id="812" r:id="rId14"/>
    <p:sldId id="813" r:id="rId15"/>
    <p:sldId id="814" r:id="rId16"/>
    <p:sldId id="815" r:id="rId17"/>
    <p:sldId id="816" r:id="rId18"/>
    <p:sldId id="818" r:id="rId19"/>
    <p:sldId id="817" r:id="rId20"/>
    <p:sldId id="860" r:id="rId21"/>
    <p:sldId id="819" r:id="rId22"/>
    <p:sldId id="820" r:id="rId23"/>
    <p:sldId id="821" r:id="rId24"/>
    <p:sldId id="822" r:id="rId25"/>
    <p:sldId id="823" r:id="rId26"/>
    <p:sldId id="824" r:id="rId27"/>
    <p:sldId id="825" r:id="rId28"/>
    <p:sldId id="826" r:id="rId29"/>
    <p:sldId id="861" r:id="rId30"/>
    <p:sldId id="827" r:id="rId31"/>
    <p:sldId id="828" r:id="rId32"/>
    <p:sldId id="829" r:id="rId33"/>
    <p:sldId id="830" r:id="rId34"/>
    <p:sldId id="834" r:id="rId35"/>
    <p:sldId id="783" r:id="rId36"/>
    <p:sldId id="832" r:id="rId37"/>
    <p:sldId id="836" r:id="rId38"/>
    <p:sldId id="837" r:id="rId39"/>
    <p:sldId id="862" r:id="rId40"/>
    <p:sldId id="787" r:id="rId41"/>
    <p:sldId id="838" r:id="rId42"/>
    <p:sldId id="839" r:id="rId43"/>
    <p:sldId id="840" r:id="rId44"/>
    <p:sldId id="841" r:id="rId45"/>
    <p:sldId id="842" r:id="rId46"/>
    <p:sldId id="843" r:id="rId47"/>
    <p:sldId id="858" r:id="rId48"/>
    <p:sldId id="844" r:id="rId49"/>
    <p:sldId id="845" r:id="rId50"/>
    <p:sldId id="846" r:id="rId51"/>
    <p:sldId id="847" r:id="rId52"/>
    <p:sldId id="848" r:id="rId53"/>
    <p:sldId id="849" r:id="rId54"/>
    <p:sldId id="796" r:id="rId55"/>
    <p:sldId id="850" r:id="rId56"/>
    <p:sldId id="851" r:id="rId57"/>
    <p:sldId id="852" r:id="rId58"/>
    <p:sldId id="799" r:id="rId59"/>
    <p:sldId id="854" r:id="rId60"/>
    <p:sldId id="859" r:id="rId61"/>
    <p:sldId id="855" r:id="rId62"/>
    <p:sldId id="856" r:id="rId63"/>
    <p:sldId id="803" r:id="rId64"/>
    <p:sldId id="857" r:id="rId65"/>
    <p:sldId id="804" r:id="rId66"/>
  </p:sldIdLst>
  <p:sldSz cx="9144000" cy="6858000" type="screen4x3"/>
  <p:notesSz cx="6954838" cy="9309100"/>
  <p:custDataLst>
    <p:tags r:id="rId6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CC0099"/>
    <a:srgbClr val="0000FF"/>
    <a:srgbClr val="FF3300"/>
    <a:srgbClr val="CC3399"/>
    <a:srgbClr val="3399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2506" autoAdjust="0"/>
  </p:normalViewPr>
  <p:slideViewPr>
    <p:cSldViewPr>
      <p:cViewPr>
        <p:scale>
          <a:sx n="46" d="100"/>
          <a:sy n="46" d="100"/>
        </p:scale>
        <p:origin x="1387"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2930" tIns="46465" rIns="92930" bIns="46465" rtlCol="0"/>
          <a:lstStyle>
            <a:lvl1pPr algn="l">
              <a:defRPr sz="1200"/>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2930" tIns="46465" rIns="92930" bIns="46465" rtlCol="0"/>
          <a:lstStyle>
            <a:lvl1pPr algn="r">
              <a:defRPr sz="1200"/>
            </a:lvl1pPr>
          </a:lstStyle>
          <a:p>
            <a:pPr>
              <a:defRPr/>
            </a:pPr>
            <a:fld id="{14429CED-036F-4D2A-B91F-B91C8A14953E}" type="datetimeFigureOut">
              <a:rPr lang="en-US"/>
              <a:pPr>
                <a:defRPr/>
              </a:pPr>
              <a:t>5/19/2021</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2930" tIns="46465" rIns="92930" bIns="4646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2930" tIns="46465" rIns="92930" bIns="4646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2930" tIns="46465" rIns="92930" bIns="46465" rtlCol="0" anchor="b"/>
          <a:lstStyle>
            <a:lvl1pPr algn="r">
              <a:defRPr sz="1200"/>
            </a:lvl1pPr>
          </a:lstStyle>
          <a:p>
            <a:pPr>
              <a:defRPr/>
            </a:pPr>
            <a:fld id="{77BCD7E2-563A-465D-9176-4D4FEC14CD31}" type="slidenum">
              <a:rPr lang="en-US"/>
              <a:pPr>
                <a:defRPr/>
              </a:pPr>
              <a:t>‹#›</a:t>
            </a:fld>
            <a:endParaRPr lang="en-US"/>
          </a:p>
        </p:txBody>
      </p:sp>
    </p:spTree>
    <p:extLst>
      <p:ext uri="{BB962C8B-B14F-4D97-AF65-F5344CB8AC3E}">
        <p14:creationId xmlns:p14="http://schemas.microsoft.com/office/powerpoint/2010/main" val="3366441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212CD8-E4C8-44E0-84C5-C0D2087DCBE8}" type="slidenum">
              <a:rPr lang="en-US" smtClean="0"/>
              <a:pPr/>
              <a:t>2</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4CEDFA68-4FF8-449A-A29F-BDAA1FFE7348}" type="slidenum">
              <a:rPr lang="en-US" sz="1200"/>
              <a:pPr algn="r"/>
              <a:t>11</a:t>
            </a:fld>
            <a:endParaRPr lang="en-US" sz="120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7E24DC28-9757-46AF-8122-A6405DD9FE1F}" type="slidenum">
              <a:rPr lang="en-US" sz="1200"/>
              <a:pPr algn="r"/>
              <a:t>12</a:t>
            </a:fld>
            <a:endParaRPr lang="en-US" sz="120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1A92BD10-C9F1-449B-A16D-318350BC81B3}" type="slidenum">
              <a:rPr lang="en-US" sz="1200"/>
              <a:pPr algn="r"/>
              <a:t>13</a:t>
            </a:fld>
            <a:endParaRPr lang="en-US" sz="120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967A7878-E07B-4D7F-A367-76A979CC460F}" type="slidenum">
              <a:rPr lang="en-US" sz="1200"/>
              <a:pPr algn="r"/>
              <a:t>14</a:t>
            </a:fld>
            <a:endParaRPr lang="en-US" sz="120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1C13D6A4-8F88-429E-94EF-9EAE2A257338}" type="slidenum">
              <a:rPr lang="en-US" sz="1200"/>
              <a:pPr algn="r"/>
              <a:t>15</a:t>
            </a:fld>
            <a:endParaRPr lang="en-US" sz="120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6F680A07-63CE-438B-950F-6B8D6FE06FC1}" type="slidenum">
              <a:rPr lang="en-US" sz="1200"/>
              <a:pPr algn="r"/>
              <a:t>16</a:t>
            </a:fld>
            <a:endParaRPr lang="en-US" sz="120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6D4649AA-5C67-476A-B463-644149C9C4B4}" type="slidenum">
              <a:rPr lang="en-US" sz="1200"/>
              <a:pPr algn="r"/>
              <a:t>17</a:t>
            </a:fld>
            <a:endParaRPr lang="en-US" sz="120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878B68A6-5B9F-48EB-A94A-8DFBD66F2302}" type="slidenum">
              <a:rPr lang="en-US" sz="1200"/>
              <a:pPr algn="r"/>
              <a:t>18</a:t>
            </a:fld>
            <a:endParaRPr lang="en-US" sz="120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1396C0A6-8704-42F5-ACD6-9CC0B5D784DB}" type="slidenum">
              <a:rPr lang="en-US" sz="1200"/>
              <a:pPr algn="r"/>
              <a:t>19</a:t>
            </a:fld>
            <a:endParaRPr lang="en-US" sz="120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51C65F51-659E-4A00-9149-6000B59C424F}" type="slidenum">
              <a:rPr lang="en-US" sz="1200"/>
              <a:pPr algn="r"/>
              <a:t>21</a:t>
            </a:fld>
            <a:endParaRPr lang="en-US" sz="120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CBB90C22-E782-48A7-8E86-E9A23E63EA44}" type="slidenum">
              <a:rPr lang="en-US" sz="1200"/>
              <a:pPr algn="r"/>
              <a:t>3</a:t>
            </a:fld>
            <a:endParaRPr lang="en-US" sz="120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6C8B663B-7037-4894-B5AA-A3A207D6FED5}" type="slidenum">
              <a:rPr lang="en-US" sz="1200"/>
              <a:pPr algn="r"/>
              <a:t>22</a:t>
            </a:fld>
            <a:endParaRPr lang="en-US" sz="120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9C058091-4C77-45A3-9E94-53F7D45F8889}" type="slidenum">
              <a:rPr lang="en-US" sz="1200"/>
              <a:pPr algn="r"/>
              <a:t>23</a:t>
            </a:fld>
            <a:endParaRPr lang="en-US" sz="120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3EAD867F-F746-433C-91D9-30890070D447}" type="slidenum">
              <a:rPr lang="en-US" sz="1200"/>
              <a:pPr algn="r"/>
              <a:t>24</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A87379A2-0044-4E16-9F59-F2ED839F5AC4}" type="slidenum">
              <a:rPr lang="en-US" sz="1200"/>
              <a:pPr algn="r"/>
              <a:t>25</a:t>
            </a:fld>
            <a:endParaRPr lang="en-US" sz="120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698D08F7-0A3A-4B3C-8D37-B078C3660DA4}" type="slidenum">
              <a:rPr lang="en-US" sz="1200"/>
              <a:pPr algn="r"/>
              <a:t>26</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EFA96356-1334-4398-B822-6688B1A0F28C}" type="slidenum">
              <a:rPr lang="en-US" sz="1200"/>
              <a:pPr algn="r"/>
              <a:t>27</a:t>
            </a:fld>
            <a:endParaRPr lang="en-US" sz="120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8C689D20-03D1-46EE-9D42-A12E3456599C}" type="slidenum">
              <a:rPr lang="en-US" sz="1200"/>
              <a:pPr algn="r"/>
              <a:t>28</a:t>
            </a:fld>
            <a:endParaRPr 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8B2FFC6B-F3BA-4614-9FF3-3DB59289B7E4}" type="slidenum">
              <a:rPr lang="en-US" sz="1200"/>
              <a:pPr algn="r"/>
              <a:t>30</a:t>
            </a:fld>
            <a:endParaRPr lang="en-US" sz="120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A5D474F2-E7D0-4BB1-BA00-8C2B249631EF}" type="slidenum">
              <a:rPr lang="en-US" sz="1200"/>
              <a:pPr algn="r"/>
              <a:t>31</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BA1FBFF2-3476-4260-AB68-2F336FDE8D95}" type="slidenum">
              <a:rPr lang="en-US" sz="1200"/>
              <a:pPr algn="r"/>
              <a:t>32</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70659" name="Rectangle 3"/>
          <p:cNvSpPr>
            <a:spLocks noGrp="1"/>
          </p:cNvSpPr>
          <p:nvPr>
            <p:ph type="body" idx="1"/>
          </p:nvPr>
        </p:nvSpPr>
        <p:spPr bwMode="auto">
          <a:xfrm>
            <a:off x="927100" y="4421188"/>
            <a:ext cx="5100638" cy="4189412"/>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2D09D8D5-D28E-4FBE-BA67-07DC71E7D710}" type="slidenum">
              <a:rPr lang="en-US" sz="1200"/>
              <a:pPr algn="r"/>
              <a:t>33</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8DEE2A07-3B0B-416D-AF90-9B766A93C8B2}" type="slidenum">
              <a:rPr lang="en-US" sz="1200"/>
              <a:pPr algn="r"/>
              <a:t>34</a:t>
            </a:fld>
            <a:endParaRPr lang="en-US" sz="120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100355" name="Rectangle 3"/>
          <p:cNvSpPr>
            <a:spLocks noGrp="1"/>
          </p:cNvSpPr>
          <p:nvPr>
            <p:ph type="body" idx="1"/>
          </p:nvPr>
        </p:nvSpPr>
        <p:spPr bwMode="auto">
          <a:xfrm>
            <a:off x="927100" y="4421188"/>
            <a:ext cx="5100638" cy="4189412"/>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FE2FBA21-EB6C-4539-A5EB-EBE2D9F89042}" type="slidenum">
              <a:rPr lang="en-US" sz="1200"/>
              <a:pPr algn="r"/>
              <a:t>36</a:t>
            </a:fld>
            <a:endParaRPr lang="en-US" sz="120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6CC5CFF4-6D3E-4580-BF2F-A32018EE14B7}" type="slidenum">
              <a:rPr lang="en-US" sz="1200"/>
              <a:pPr algn="r"/>
              <a:t>37</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8E92D930-DC0E-421D-B35D-0DCAA7AC773C}" type="slidenum">
              <a:rPr lang="en-US" sz="1200"/>
              <a:pPr algn="r"/>
              <a:t>38</a:t>
            </a:fld>
            <a:endParaRPr lang="en-US" sz="120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104451" name="Rectangle 3"/>
          <p:cNvSpPr>
            <a:spLocks noGrp="1"/>
          </p:cNvSpPr>
          <p:nvPr>
            <p:ph type="body" idx="1"/>
          </p:nvPr>
        </p:nvSpPr>
        <p:spPr bwMode="auto">
          <a:xfrm>
            <a:off x="927100" y="4421188"/>
            <a:ext cx="5100638" cy="4189412"/>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A7A42466-641B-4CAC-929A-E8335BAB9924}" type="slidenum">
              <a:rPr lang="en-US" sz="1200"/>
              <a:pPr algn="r"/>
              <a:t>41</a:t>
            </a:fld>
            <a:endParaRPr lang="en-US" sz="120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2B0DDD33-EC46-411C-802A-DA9E10B548CC}" type="slidenum">
              <a:rPr lang="en-US" sz="1200"/>
              <a:pPr algn="r"/>
              <a:t>42</a:t>
            </a:fld>
            <a:endParaRPr lang="en-US" sz="12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E5C887D8-B6CB-4891-8EEE-00D200217C40}" type="slidenum">
              <a:rPr lang="en-US" sz="1200"/>
              <a:pPr algn="r"/>
              <a:t>43</a:t>
            </a:fld>
            <a:endParaRPr lang="en-US" sz="120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6F638C03-E249-4645-B7B9-9BA50B330985}" type="slidenum">
              <a:rPr lang="en-US" sz="1200"/>
              <a:pPr algn="r"/>
              <a:t>5</a:t>
            </a:fld>
            <a:endParaRPr lang="en-US" sz="120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70B2F15B-0B60-46A5-8C10-33A3E7455E87}" type="slidenum">
              <a:rPr lang="en-US" sz="1200"/>
              <a:pPr algn="r"/>
              <a:t>44</a:t>
            </a:fld>
            <a:endParaRPr lang="en-US" sz="12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C90E93FA-68C4-4406-8855-A3BA1CD935CD}" type="slidenum">
              <a:rPr lang="en-US" sz="1200"/>
              <a:pPr algn="r"/>
              <a:t>45</a:t>
            </a:fld>
            <a:endParaRPr lang="en-US" sz="12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2CD1755E-CD14-418A-89D7-BE81E5DB51EB}" type="slidenum">
              <a:rPr lang="en-US" sz="1200"/>
              <a:pPr algn="r"/>
              <a:t>46</a:t>
            </a:fld>
            <a:endParaRPr lang="en-US" sz="120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527BC2FD-BD72-4244-AD91-1FD5A83BDB62}" type="slidenum">
              <a:rPr lang="en-US" sz="1200"/>
              <a:pPr algn="r"/>
              <a:t>48</a:t>
            </a:fld>
            <a:endParaRPr lang="en-US" sz="120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44222F2F-7DAB-4C6E-8C81-AAABB146BCDD}" type="slidenum">
              <a:rPr lang="en-US" sz="1200"/>
              <a:pPr algn="r"/>
              <a:t>49</a:t>
            </a:fld>
            <a:endParaRPr lang="en-US" sz="120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3C17B326-458E-441B-9542-E5B878D5D808}" type="slidenum">
              <a:rPr lang="en-US" sz="1200"/>
              <a:pPr algn="r"/>
              <a:t>50</a:t>
            </a:fld>
            <a:endParaRPr lang="en-US" sz="12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5BBA016D-B134-4D97-8D3F-60C934E1A59C}" type="slidenum">
              <a:rPr lang="en-US" sz="1200"/>
              <a:pPr algn="r"/>
              <a:t>51</a:t>
            </a:fld>
            <a:endParaRPr lang="en-US" sz="120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2F4B2EB0-2BF3-40CD-AA12-7D9C56A01B5C}" type="slidenum">
              <a:rPr lang="en-US" sz="1200"/>
              <a:pPr algn="r"/>
              <a:t>52</a:t>
            </a:fld>
            <a:endParaRPr lang="en-US" sz="120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86542822-63B1-4371-B317-CB547E23E931}" type="slidenum">
              <a:rPr lang="en-US" sz="1200"/>
              <a:pPr algn="r"/>
              <a:t>53</a:t>
            </a:fld>
            <a:endParaRPr lang="en-US" sz="120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117763" name="Rectangle 3"/>
          <p:cNvSpPr>
            <a:spLocks noGrp="1"/>
          </p:cNvSpPr>
          <p:nvPr>
            <p:ph type="body" idx="1"/>
          </p:nvPr>
        </p:nvSpPr>
        <p:spPr bwMode="auto">
          <a:xfrm>
            <a:off x="927100" y="4421188"/>
            <a:ext cx="5100638" cy="4189412"/>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5681B824-C27D-4E75-A39F-B94D7AC4BF59}" type="slidenum">
              <a:rPr lang="en-US" sz="1200"/>
              <a:pPr algn="r"/>
              <a:t>6</a:t>
            </a:fld>
            <a:endParaRPr lang="en-US" sz="120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5753D5D4-C449-4C38-BEA4-5FD36301D822}" type="slidenum">
              <a:rPr lang="en-US" sz="1200"/>
              <a:pPr algn="r"/>
              <a:t>55</a:t>
            </a:fld>
            <a:endParaRPr lang="en-US" sz="120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119811" name="Rectangle 3"/>
          <p:cNvSpPr>
            <a:spLocks noGrp="1"/>
          </p:cNvSpPr>
          <p:nvPr>
            <p:ph type="body" idx="1"/>
          </p:nvPr>
        </p:nvSpPr>
        <p:spPr bwMode="auto">
          <a:xfrm>
            <a:off x="927100" y="4421188"/>
            <a:ext cx="5100638" cy="4189412"/>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0E809E2A-0A23-402B-8348-965F3B173B45}" type="slidenum">
              <a:rPr lang="en-US" sz="1200"/>
              <a:pPr algn="r"/>
              <a:t>57</a:t>
            </a:fld>
            <a:endParaRPr lang="en-US" sz="120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121859" name="Rectangle 3"/>
          <p:cNvSpPr>
            <a:spLocks noGrp="1"/>
          </p:cNvSpPr>
          <p:nvPr>
            <p:ph type="body" idx="1"/>
          </p:nvPr>
        </p:nvSpPr>
        <p:spPr bwMode="auto">
          <a:xfrm>
            <a:off x="927100" y="4421188"/>
            <a:ext cx="5100638" cy="4189412"/>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122883" name="Rectangle 3"/>
          <p:cNvSpPr>
            <a:spLocks noGrp="1"/>
          </p:cNvSpPr>
          <p:nvPr>
            <p:ph type="body" idx="1"/>
          </p:nvPr>
        </p:nvSpPr>
        <p:spPr bwMode="auto">
          <a:xfrm>
            <a:off x="927100" y="4421188"/>
            <a:ext cx="5100638" cy="4189412"/>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B8968FAC-FFEF-4751-B252-6AED7BD51319}" type="slidenum">
              <a:rPr lang="en-US" sz="1200"/>
              <a:pPr algn="r"/>
              <a:t>61</a:t>
            </a:fld>
            <a:endParaRPr lang="en-US" sz="120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B8C3B92E-1A48-45C2-B83E-35686441913C}" type="slidenum">
              <a:rPr lang="en-US" sz="1200"/>
              <a:pPr algn="r"/>
              <a:t>62</a:t>
            </a:fld>
            <a:endParaRPr lang="en-US" sz="120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125955" name="Rectangle 3"/>
          <p:cNvSpPr>
            <a:spLocks noGrp="1"/>
          </p:cNvSpPr>
          <p:nvPr>
            <p:ph type="body" idx="1"/>
          </p:nvPr>
        </p:nvSpPr>
        <p:spPr bwMode="auto">
          <a:xfrm>
            <a:off x="927100" y="4421188"/>
            <a:ext cx="5100638" cy="4189412"/>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240F90B4-631E-4C1B-BFAE-5DAEC2359B3B}" type="slidenum">
              <a:rPr lang="en-US" sz="1200"/>
              <a:pPr algn="r"/>
              <a:t>64</a:t>
            </a:fld>
            <a:endParaRPr lang="en-US" sz="120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128003" name="Rectangle 3"/>
          <p:cNvSpPr>
            <a:spLocks noGrp="1"/>
          </p:cNvSpPr>
          <p:nvPr>
            <p:ph type="body" idx="1"/>
          </p:nvPr>
        </p:nvSpPr>
        <p:spPr bwMode="auto">
          <a:xfrm>
            <a:off x="927100" y="4421188"/>
            <a:ext cx="5100638" cy="4189412"/>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94D1ACCF-5D7A-4EF7-A480-DE00F90896B9}" type="slidenum">
              <a:rPr lang="en-US" sz="1200"/>
              <a:pPr algn="r"/>
              <a:t>7</a:t>
            </a:fld>
            <a:endParaRPr lang="en-US" sz="120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1150938" y="698500"/>
            <a:ext cx="4654550" cy="3490913"/>
          </a:xfrm>
          <a:noFill/>
          <a:ln>
            <a:solidFill>
              <a:srgbClr val="000000"/>
            </a:solidFill>
            <a:miter lim="800000"/>
            <a:headEnd/>
            <a:tailEnd/>
          </a:ln>
        </p:spPr>
      </p:sp>
      <p:sp>
        <p:nvSpPr>
          <p:cNvPr id="74755" name="Rectangle 3"/>
          <p:cNvSpPr>
            <a:spLocks noGrp="1"/>
          </p:cNvSpPr>
          <p:nvPr>
            <p:ph type="body" idx="1"/>
          </p:nvPr>
        </p:nvSpPr>
        <p:spPr bwMode="auto">
          <a:xfrm>
            <a:off x="927100" y="4421188"/>
            <a:ext cx="5100638" cy="4189412"/>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2A6E6128-F9EB-41AE-AC34-0059010C9734}" type="slidenum">
              <a:rPr lang="en-US" sz="1200"/>
              <a:pPr algn="r"/>
              <a:t>9</a:t>
            </a:fld>
            <a:endParaRPr lang="en-US" sz="120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a:fld id="{DC5F15A6-7B98-492A-AD48-BC6A81F48A84}" type="slidenum">
              <a:rPr lang="en-US" sz="1200"/>
              <a:pPr algn="r"/>
              <a:t>10</a:t>
            </a:fld>
            <a:endParaRPr lang="en-US" sz="120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3048000"/>
          </a:xfrm>
          <a:prstGeom prst="rect">
            <a:avLst/>
          </a:prstGeom>
          <a:solidFill>
            <a:srgbClr val="FFCC99"/>
          </a:solidFill>
          <a:ln w="9525">
            <a:noFill/>
            <a:miter lim="800000"/>
            <a:headEnd/>
            <a:tailEnd/>
          </a:ln>
          <a:effectLst/>
        </p:spPr>
        <p:txBody>
          <a:bodyPr wrap="none" anchor="ctr"/>
          <a:lstStyle/>
          <a:p>
            <a:pPr algn="ctr" eaLnBrk="0" hangingPunct="0">
              <a:defRPr/>
            </a:pPr>
            <a:endParaRPr lang="en-US" sz="2000"/>
          </a:p>
        </p:txBody>
      </p:sp>
      <p:sp>
        <p:nvSpPr>
          <p:cNvPr id="3" name="Text Box 3"/>
          <p:cNvSpPr txBox="1">
            <a:spLocks noChangeArrowheads="1"/>
          </p:cNvSpPr>
          <p:nvPr/>
        </p:nvSpPr>
        <p:spPr bwMode="auto">
          <a:xfrm>
            <a:off x="0" y="304800"/>
            <a:ext cx="9144000" cy="2173288"/>
          </a:xfrm>
          <a:prstGeom prst="rect">
            <a:avLst/>
          </a:prstGeom>
          <a:noFill/>
          <a:ln w="9525">
            <a:noFill/>
            <a:miter lim="800000"/>
            <a:headEnd/>
            <a:tailEnd/>
          </a:ln>
          <a:effectLst/>
        </p:spPr>
        <p:txBody>
          <a:bodyPr>
            <a:spAutoFit/>
          </a:bodyPr>
          <a:lstStyle/>
          <a:p>
            <a:pPr algn="ctr" eaLnBrk="0" hangingPunct="0">
              <a:defRPr/>
            </a:pPr>
            <a:r>
              <a:rPr lang="en-US" sz="6000" dirty="0">
                <a:solidFill>
                  <a:srgbClr val="0066FF"/>
                </a:solidFill>
                <a:latin typeface="Georgia" pitchFamily="18" charset="0"/>
              </a:rPr>
              <a:t>Human Genetics</a:t>
            </a:r>
          </a:p>
          <a:p>
            <a:pPr algn="ctr" eaLnBrk="0" hangingPunct="0">
              <a:defRPr/>
            </a:pPr>
            <a:r>
              <a:rPr lang="en-US" sz="4400" dirty="0">
                <a:solidFill>
                  <a:srgbClr val="0066FF"/>
                </a:solidFill>
                <a:latin typeface="Georgia" pitchFamily="18" charset="0"/>
              </a:rPr>
              <a:t>Concepts and Applications</a:t>
            </a:r>
          </a:p>
          <a:p>
            <a:pPr algn="ctr" eaLnBrk="0" hangingPunct="0">
              <a:lnSpc>
                <a:spcPct val="130000"/>
              </a:lnSpc>
              <a:defRPr/>
            </a:pPr>
            <a:r>
              <a:rPr lang="en-US" sz="2400" dirty="0">
                <a:solidFill>
                  <a:schemeClr val="bg1"/>
                </a:solidFill>
                <a:latin typeface="Georgia" pitchFamily="18" charset="0"/>
              </a:rPr>
              <a:t>Ninth Edition</a:t>
            </a:r>
          </a:p>
        </p:txBody>
      </p:sp>
      <p:sp>
        <p:nvSpPr>
          <p:cNvPr id="4" name="Text Box 4"/>
          <p:cNvSpPr txBox="1">
            <a:spLocks noChangeArrowheads="1"/>
          </p:cNvSpPr>
          <p:nvPr/>
        </p:nvSpPr>
        <p:spPr bwMode="auto">
          <a:xfrm>
            <a:off x="1066800" y="2438400"/>
            <a:ext cx="7010400" cy="579438"/>
          </a:xfrm>
          <a:prstGeom prst="rect">
            <a:avLst/>
          </a:prstGeom>
          <a:noFill/>
          <a:ln w="9525">
            <a:noFill/>
            <a:miter lim="800000"/>
            <a:headEnd/>
            <a:tailEnd/>
          </a:ln>
          <a:effectLst/>
        </p:spPr>
        <p:txBody>
          <a:bodyPr>
            <a:spAutoFit/>
          </a:bodyPr>
          <a:lstStyle/>
          <a:p>
            <a:pPr algn="ctr" eaLnBrk="0" hangingPunct="0">
              <a:defRPr/>
            </a:pPr>
            <a:r>
              <a:rPr lang="en-US" sz="3200" dirty="0">
                <a:solidFill>
                  <a:srgbClr val="FF3300"/>
                </a:solidFill>
                <a:latin typeface="Georgia" pitchFamily="18" charset="0"/>
              </a:rPr>
              <a:t>RICKI LEWIS</a:t>
            </a:r>
          </a:p>
        </p:txBody>
      </p:sp>
      <p:sp>
        <p:nvSpPr>
          <p:cNvPr id="5" name="Rectangle 5"/>
          <p:cNvSpPr>
            <a:spLocks noChangeArrowheads="1"/>
          </p:cNvSpPr>
          <p:nvPr/>
        </p:nvSpPr>
        <p:spPr bwMode="auto">
          <a:xfrm>
            <a:off x="0" y="6553200"/>
            <a:ext cx="9144000" cy="304800"/>
          </a:xfrm>
          <a:prstGeom prst="rect">
            <a:avLst/>
          </a:prstGeom>
          <a:noFill/>
          <a:ln w="9525">
            <a:noFill/>
            <a:miter lim="800000"/>
            <a:headEnd/>
            <a:tailEnd/>
          </a:ln>
          <a:effectLst/>
        </p:spPr>
        <p:txBody>
          <a:bodyPr/>
          <a:lstStyle/>
          <a:p>
            <a:pPr algn="ctr" eaLnBrk="0" hangingPunct="0">
              <a:defRPr/>
            </a:pPr>
            <a:r>
              <a:rPr lang="en-US" altLang="en-US" sz="900" b="1" dirty="0">
                <a:latin typeface="Times New Roman" pitchFamily="18" charset="0"/>
              </a:rPr>
              <a:t>Copyright ©The McGraw-Hill Companies, Inc. Permission required for reproduction or display</a:t>
            </a:r>
          </a:p>
        </p:txBody>
      </p:sp>
      <p:sp>
        <p:nvSpPr>
          <p:cNvPr id="6" name="Line 6"/>
          <p:cNvSpPr>
            <a:spLocks noChangeShapeType="1"/>
          </p:cNvSpPr>
          <p:nvPr/>
        </p:nvSpPr>
        <p:spPr bwMode="auto">
          <a:xfrm>
            <a:off x="0" y="6477000"/>
            <a:ext cx="9144000" cy="0"/>
          </a:xfrm>
          <a:prstGeom prst="line">
            <a:avLst/>
          </a:prstGeom>
          <a:noFill/>
          <a:ln w="38100">
            <a:solidFill>
              <a:srgbClr val="339966"/>
            </a:solidFill>
            <a:round/>
            <a:headEnd/>
            <a:tailEnd/>
          </a:ln>
          <a:effectLst/>
        </p:spPr>
        <p:txBody>
          <a:bodyPr wrap="none" anchor="ctr"/>
          <a:lstStyle/>
          <a:p>
            <a:pPr>
              <a:defRPr/>
            </a:pPr>
            <a:endParaRPr lang="en-US"/>
          </a:p>
        </p:txBody>
      </p:sp>
      <p:sp>
        <p:nvSpPr>
          <p:cNvPr id="7" name="Text Box 7"/>
          <p:cNvSpPr txBox="1">
            <a:spLocks noChangeArrowheads="1"/>
          </p:cNvSpPr>
          <p:nvPr/>
        </p:nvSpPr>
        <p:spPr bwMode="auto">
          <a:xfrm>
            <a:off x="0" y="5870575"/>
            <a:ext cx="9144000" cy="495300"/>
          </a:xfrm>
          <a:prstGeom prst="rect">
            <a:avLst/>
          </a:prstGeom>
          <a:noFill/>
          <a:ln w="9525">
            <a:noFill/>
            <a:miter lim="800000"/>
            <a:headEnd/>
            <a:tailEnd/>
          </a:ln>
          <a:effectLst/>
        </p:spPr>
        <p:txBody>
          <a:bodyPr anchor="b">
            <a:spAutoFit/>
          </a:bodyPr>
          <a:lstStyle/>
          <a:p>
            <a:pPr algn="ctr" eaLnBrk="0" hangingPunct="0">
              <a:lnSpc>
                <a:spcPct val="110000"/>
              </a:lnSpc>
              <a:defRPr/>
            </a:pPr>
            <a:r>
              <a:rPr lang="en-US" sz="1200" dirty="0">
                <a:solidFill>
                  <a:srgbClr val="FF3300"/>
                </a:solidFill>
                <a:latin typeface="Georgia" pitchFamily="18" charset="0"/>
              </a:rPr>
              <a:t>PowerPoint</a:t>
            </a:r>
            <a:r>
              <a:rPr lang="en-US" sz="1200" baseline="30000" dirty="0">
                <a:solidFill>
                  <a:srgbClr val="FF3300"/>
                </a:solidFill>
                <a:latin typeface="Georgia" pitchFamily="18" charset="0"/>
              </a:rPr>
              <a:t>®</a:t>
            </a:r>
            <a:r>
              <a:rPr lang="en-US" sz="1200" dirty="0">
                <a:solidFill>
                  <a:srgbClr val="FF3300"/>
                </a:solidFill>
                <a:latin typeface="Georgia" pitchFamily="18" charset="0"/>
              </a:rPr>
              <a:t> Lecture Outlines </a:t>
            </a:r>
          </a:p>
          <a:p>
            <a:pPr algn="ctr" eaLnBrk="0" hangingPunct="0">
              <a:lnSpc>
                <a:spcPct val="110000"/>
              </a:lnSpc>
              <a:defRPr/>
            </a:pPr>
            <a:r>
              <a:rPr lang="en-US" sz="1200" dirty="0">
                <a:solidFill>
                  <a:srgbClr val="FF3300"/>
                </a:solidFill>
                <a:latin typeface="Georgia" pitchFamily="18" charset="0"/>
              </a:rPr>
              <a:t>Prepared by Johnny El-Rady, University of South Florida</a:t>
            </a:r>
          </a:p>
        </p:txBody>
      </p:sp>
      <p:sp>
        <p:nvSpPr>
          <p:cNvPr id="8" name="Text Box 9"/>
          <p:cNvSpPr txBox="1">
            <a:spLocks noChangeArrowheads="1"/>
          </p:cNvSpPr>
          <p:nvPr userDrawn="1"/>
        </p:nvSpPr>
        <p:spPr bwMode="auto">
          <a:xfrm>
            <a:off x="152400" y="3306763"/>
            <a:ext cx="1987550" cy="2255837"/>
          </a:xfrm>
          <a:prstGeom prst="rect">
            <a:avLst/>
          </a:prstGeom>
          <a:noFill/>
          <a:ln w="9525">
            <a:noFill/>
            <a:miter lim="800000"/>
            <a:headEnd/>
            <a:tailEnd/>
          </a:ln>
          <a:effectLst/>
        </p:spPr>
        <p:txBody>
          <a:bodyPr wrap="none">
            <a:spAutoFit/>
          </a:bodyPr>
          <a:lstStyle/>
          <a:p>
            <a:pPr>
              <a:defRPr/>
            </a:pPr>
            <a:r>
              <a:rPr lang="en-US" sz="14200">
                <a:solidFill>
                  <a:srgbClr val="0066FF"/>
                </a:solidFill>
                <a:latin typeface="Times New Roman" pitchFamily="18" charset="0"/>
              </a:rPr>
              <a:t>13</a:t>
            </a:r>
          </a:p>
        </p:txBody>
      </p:sp>
      <p:sp>
        <p:nvSpPr>
          <p:cNvPr id="9" name="Text Box 10"/>
          <p:cNvSpPr txBox="1">
            <a:spLocks noChangeArrowheads="1"/>
          </p:cNvSpPr>
          <p:nvPr userDrawn="1"/>
        </p:nvSpPr>
        <p:spPr bwMode="auto">
          <a:xfrm>
            <a:off x="2209800" y="3962400"/>
            <a:ext cx="4267200" cy="914400"/>
          </a:xfrm>
          <a:prstGeom prst="rect">
            <a:avLst/>
          </a:prstGeom>
          <a:noFill/>
          <a:ln w="9525">
            <a:noFill/>
            <a:miter lim="800000"/>
            <a:headEnd/>
            <a:tailEnd/>
          </a:ln>
        </p:spPr>
        <p:txBody>
          <a:bodyPr>
            <a:spAutoFit/>
          </a:bodyPr>
          <a:lstStyle/>
          <a:p>
            <a:pPr>
              <a:defRPr/>
            </a:pPr>
            <a:r>
              <a:rPr lang="en-US" sz="5400">
                <a:latin typeface="Times New Roman" pitchFamily="18" charset="0"/>
              </a:rPr>
              <a:t>Chromosomes </a:t>
            </a:r>
          </a:p>
        </p:txBody>
      </p:sp>
      <p:pic>
        <p:nvPicPr>
          <p:cNvPr id="10" name="Picture 29" descr="Lewis9e10tlm_nm3"/>
          <p:cNvPicPr>
            <a:picLocks noChangeAspect="1" noChangeArrowheads="1"/>
          </p:cNvPicPr>
          <p:nvPr userDrawn="1"/>
        </p:nvPicPr>
        <p:blipFill>
          <a:blip r:embed="rId2" cstate="print"/>
          <a:srcRect/>
          <a:stretch>
            <a:fillRect/>
          </a:stretch>
        </p:blipFill>
        <p:spPr bwMode="auto">
          <a:xfrm>
            <a:off x="6400800" y="2667000"/>
            <a:ext cx="2584450" cy="31242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133600"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74638"/>
            <a:ext cx="62484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240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524000"/>
            <a:ext cx="8534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1027" name="Rectangle 6"/>
          <p:cNvSpPr>
            <a:spLocks noGrp="1" noChangeArrowheads="1"/>
          </p:cNvSpPr>
          <p:nvPr>
            <p:ph type="title"/>
          </p:nvPr>
        </p:nvSpPr>
        <p:spPr bwMode="auto">
          <a:xfrm>
            <a:off x="304800" y="274638"/>
            <a:ext cx="85344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 name="TextBox 4"/>
          <p:cNvSpPr txBox="1"/>
          <p:nvPr userDrawn="1"/>
        </p:nvSpPr>
        <p:spPr>
          <a:xfrm>
            <a:off x="8543925" y="6353175"/>
            <a:ext cx="401638" cy="306388"/>
          </a:xfrm>
          <a:prstGeom prst="rect">
            <a:avLst/>
          </a:prstGeom>
          <a:noFill/>
        </p:spPr>
        <p:txBody>
          <a:bodyPr wrap="none">
            <a:spAutoFit/>
          </a:bodyPr>
          <a:lstStyle/>
          <a:p>
            <a:pPr>
              <a:defRPr/>
            </a:pPr>
            <a:fld id="{FA85E4CE-AC45-4477-A0BB-6AA83319D208}" type="slidenum">
              <a:rPr lang="en-US" sz="1400"/>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3772" r:id="rId1"/>
    <p:sldLayoutId id="2147483771" r:id="rId2"/>
    <p:sldLayoutId id="2147483770" r:id="rId3"/>
    <p:sldLayoutId id="2147483769" r:id="rId4"/>
    <p:sldLayoutId id="2147483768" r:id="rId5"/>
    <p:sldLayoutId id="2147483767" r:id="rId6"/>
    <p:sldLayoutId id="2147483766" r:id="rId7"/>
    <p:sldLayoutId id="2147483765" r:id="rId8"/>
    <p:sldLayoutId id="2147483764" r:id="rId9"/>
    <p:sldLayoutId id="2147483763" r:id="rId10"/>
    <p:sldLayoutId id="214748376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50000"/>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defRPr sz="2800">
          <a:solidFill>
            <a:schemeClr val="tx1"/>
          </a:solidFill>
          <a:latin typeface="+mn-lt"/>
        </a:defRPr>
      </a:lvl2pPr>
      <a:lvl3pPr marL="1143000" indent="-228600" algn="l" rtl="0" eaLnBrk="0" fontAlgn="base" hangingPunct="0">
        <a:spcBef>
          <a:spcPct val="20000"/>
        </a:spcBef>
        <a:spcAft>
          <a:spcPct val="0"/>
        </a:spcAft>
        <a:buSzPct val="50000"/>
        <a:defRPr sz="2400">
          <a:solidFill>
            <a:schemeClr val="tx1"/>
          </a:solidFill>
          <a:latin typeface="+mn-lt"/>
        </a:defRPr>
      </a:lvl3pPr>
      <a:lvl4pPr marL="1600200" indent="-228600" algn="l" rtl="0" eaLnBrk="0" fontAlgn="base" hangingPunct="0">
        <a:spcBef>
          <a:spcPct val="20000"/>
        </a:spcBef>
        <a:spcAft>
          <a:spcPct val="0"/>
        </a:spcAft>
        <a:buSzPct val="50000"/>
        <a:defRPr sz="2000">
          <a:solidFill>
            <a:schemeClr val="tx1"/>
          </a:solidFill>
          <a:latin typeface="+mn-lt"/>
        </a:defRPr>
      </a:lvl4pPr>
      <a:lvl5pPr marL="2057400" indent="-228600" algn="l" rtl="0" eaLnBrk="0" fontAlgn="base" hangingPunct="0">
        <a:spcBef>
          <a:spcPct val="20000"/>
        </a:spcBef>
        <a:spcAft>
          <a:spcPct val="0"/>
        </a:spcAft>
        <a:buSzPct val="50000"/>
        <a:defRPr sz="2000">
          <a:solidFill>
            <a:schemeClr val="tx1"/>
          </a:solidFill>
          <a:latin typeface="+mn-lt"/>
        </a:defRPr>
      </a:lvl5pPr>
      <a:lvl6pPr marL="2514600" indent="-228600" algn="l" rtl="0" fontAlgn="base">
        <a:spcBef>
          <a:spcPct val="20000"/>
        </a:spcBef>
        <a:spcAft>
          <a:spcPct val="0"/>
        </a:spcAft>
        <a:buSzPct val="50000"/>
        <a:buBlip>
          <a:blip r:embed="rId13"/>
        </a:buBlip>
        <a:defRPr sz="2000">
          <a:solidFill>
            <a:schemeClr val="tx1"/>
          </a:solidFill>
          <a:latin typeface="+mn-lt"/>
        </a:defRPr>
      </a:lvl6pPr>
      <a:lvl7pPr marL="2971800" indent="-228600" algn="l" rtl="0" fontAlgn="base">
        <a:spcBef>
          <a:spcPct val="20000"/>
        </a:spcBef>
        <a:spcAft>
          <a:spcPct val="0"/>
        </a:spcAft>
        <a:buSzPct val="50000"/>
        <a:buBlip>
          <a:blip r:embed="rId13"/>
        </a:buBlip>
        <a:defRPr sz="2000">
          <a:solidFill>
            <a:schemeClr val="tx1"/>
          </a:solidFill>
          <a:latin typeface="+mn-lt"/>
        </a:defRPr>
      </a:lvl7pPr>
      <a:lvl8pPr marL="3429000" indent="-228600" algn="l" rtl="0" fontAlgn="base">
        <a:spcBef>
          <a:spcPct val="20000"/>
        </a:spcBef>
        <a:spcAft>
          <a:spcPct val="0"/>
        </a:spcAft>
        <a:buSzPct val="50000"/>
        <a:buBlip>
          <a:blip r:embed="rId13"/>
        </a:buBlip>
        <a:defRPr sz="2000">
          <a:solidFill>
            <a:schemeClr val="tx1"/>
          </a:solidFill>
          <a:latin typeface="+mn-lt"/>
        </a:defRPr>
      </a:lvl8pPr>
      <a:lvl9pPr marL="3886200" indent="-228600" algn="l" rtl="0" fontAlgn="base">
        <a:spcBef>
          <a:spcPct val="20000"/>
        </a:spcBef>
        <a:spcAft>
          <a:spcPct val="0"/>
        </a:spcAft>
        <a:buSzPct val="50000"/>
        <a:buBlip>
          <a:blip r:embed="rId13"/>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control" Target="../activeX/activeX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control" Target="../activeX/activeX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control" Target="../activeX/activeX3.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wrap="square" anchor="b">
            <a:normAutofit/>
          </a:bodyPr>
          <a:lstStyle/>
          <a:p>
            <a:pPr>
              <a:lnSpc>
                <a:spcPct val="90000"/>
              </a:lnSpc>
            </a:pPr>
            <a:r>
              <a:rPr lang="en-US" sz="1300" err="1"/>
              <a:t>Reference:Human</a:t>
            </a:r>
            <a:r>
              <a:rPr lang="en-US" sz="1300"/>
              <a:t> Genetics Concepts and Applications </a:t>
            </a:r>
            <a:r>
              <a:rPr lang="en-US" sz="1300" b="0"/>
              <a:t>9th Edition</a:t>
            </a:r>
            <a:br>
              <a:rPr lang="en-US" sz="1300"/>
            </a:br>
            <a:endParaRPr lang="ar-JO" sz="1300"/>
          </a:p>
        </p:txBody>
      </p:sp>
      <p:pic>
        <p:nvPicPr>
          <p:cNvPr id="61442" name="Picture 2" descr="Image result for Human Genetics Concepts and Applications"/>
          <p:cNvPicPr>
            <a:picLocks noChangeAspect="1" noChangeArrowheads="1"/>
          </p:cNvPicPr>
          <p:nvPr/>
        </p:nvPicPr>
        <p:blipFill rotWithShape="1">
          <a:blip r:embed="rId2">
            <a:extLst>
              <a:ext uri="{28A0092B-C50C-407E-A947-70E740481C1C}">
                <a14:useLocalDpi xmlns:a14="http://schemas.microsoft.com/office/drawing/2010/main" val="0"/>
              </a:ext>
            </a:extLst>
          </a:blip>
          <a:srcRect t="16385" r="-1" b="21396"/>
          <a:stretch/>
        </p:blipFill>
        <p:spPr bwMode="auto">
          <a:xfrm>
            <a:off x="1792288" y="612775"/>
            <a:ext cx="5486400" cy="41148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half" idx="2"/>
          </p:nvPr>
        </p:nvSpPr>
        <p:spPr>
          <a:xfrm>
            <a:off x="1792288" y="5367338"/>
            <a:ext cx="5486400" cy="804862"/>
          </a:xfrm>
        </p:spPr>
        <p:txBody>
          <a:bodyPr wrap="square" anchor="t">
            <a:normAutofit/>
          </a:bodyPr>
          <a:lstStyle/>
          <a:p>
            <a:r>
              <a:rPr lang="en-US" b="1"/>
              <a:t>Chapter 13: Chromosomes</a:t>
            </a:r>
            <a:endParaRPr lang="ar-JO" b="1"/>
          </a:p>
        </p:txBody>
      </p:sp>
    </p:spTree>
    <p:extLst>
      <p:ext uri="{BB962C8B-B14F-4D97-AF65-F5344CB8AC3E}">
        <p14:creationId xmlns:p14="http://schemas.microsoft.com/office/powerpoint/2010/main" val="110285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0000FF"/>
                </a:solidFill>
              </a:rPr>
              <a:t>Karyotype</a:t>
            </a:r>
            <a:endParaRPr lang="en-US" b="1" dirty="0">
              <a:solidFill>
                <a:srgbClr val="0000FF"/>
              </a:solidFill>
            </a:endParaRPr>
          </a:p>
        </p:txBody>
      </p:sp>
      <p:pic>
        <p:nvPicPr>
          <p:cNvPr id="11267" name="Picture 2" descr="lew25278_13_03.jpg"/>
          <p:cNvPicPr>
            <a:picLocks noChangeAspect="1"/>
          </p:cNvPicPr>
          <p:nvPr/>
        </p:nvPicPr>
        <p:blipFill>
          <a:blip r:embed="rId3" cstate="print"/>
          <a:srcRect/>
          <a:stretch>
            <a:fillRect/>
          </a:stretch>
        </p:blipFill>
        <p:spPr bwMode="auto">
          <a:xfrm>
            <a:off x="1752600" y="1201738"/>
            <a:ext cx="5638800" cy="5351462"/>
          </a:xfrm>
          <a:prstGeom prst="rect">
            <a:avLst/>
          </a:prstGeom>
          <a:solidFill>
            <a:srgbClr val="000000"/>
          </a:solidFill>
          <a:ln w="9525">
            <a:noFill/>
            <a:miter lim="800000"/>
            <a:headEnd/>
            <a:tailEnd/>
          </a:ln>
        </p:spPr>
      </p:pic>
      <p:sp>
        <p:nvSpPr>
          <p:cNvPr id="11268" name="Title 1"/>
          <p:cNvSpPr txBox="1">
            <a:spLocks/>
          </p:cNvSpPr>
          <p:nvPr/>
        </p:nvSpPr>
        <p:spPr bwMode="auto">
          <a:xfrm>
            <a:off x="533400" y="5903913"/>
            <a:ext cx="1524000" cy="344487"/>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Centromere Positions</a:t>
            </a:r>
          </a:p>
        </p:txBody>
      </p:sp>
      <p:sp>
        <p:nvSpPr>
          <p:cNvPr id="32771" name="Rectangle 3"/>
          <p:cNvSpPr>
            <a:spLocks noGrp="1" noChangeArrowheads="1"/>
          </p:cNvSpPr>
          <p:nvPr>
            <p:ph type="body" idx="4294967295"/>
          </p:nvPr>
        </p:nvSpPr>
        <p:spPr>
          <a:xfrm>
            <a:off x="1981200" y="1371600"/>
            <a:ext cx="5867400" cy="2362200"/>
          </a:xfrm>
        </p:spPr>
        <p:txBody>
          <a:bodyPr/>
          <a:lstStyle/>
          <a:p>
            <a:pPr eaLnBrk="1" hangingPunct="1"/>
            <a:r>
              <a:rPr lang="en-US"/>
              <a:t>At tip – </a:t>
            </a:r>
            <a:r>
              <a:rPr lang="en-US" b="1"/>
              <a:t>Telocentric</a:t>
            </a:r>
          </a:p>
          <a:p>
            <a:pPr eaLnBrk="1" hangingPunct="1"/>
            <a:r>
              <a:rPr lang="en-US"/>
              <a:t>Close to end – </a:t>
            </a:r>
            <a:r>
              <a:rPr lang="en-US" b="1"/>
              <a:t>Acrocentric</a:t>
            </a:r>
          </a:p>
          <a:p>
            <a:pPr eaLnBrk="1" hangingPunct="1"/>
            <a:r>
              <a:rPr lang="en-US"/>
              <a:t>Off-center – </a:t>
            </a:r>
            <a:r>
              <a:rPr lang="en-US" b="1"/>
              <a:t>Submetacentric</a:t>
            </a:r>
            <a:r>
              <a:rPr lang="en-US"/>
              <a:t> </a:t>
            </a:r>
          </a:p>
          <a:p>
            <a:pPr eaLnBrk="1" hangingPunct="1"/>
            <a:r>
              <a:rPr lang="en-US"/>
              <a:t>At midpoint – </a:t>
            </a:r>
            <a:r>
              <a:rPr lang="en-US" b="1"/>
              <a:t>Metacentric</a:t>
            </a:r>
            <a:endParaRPr lang="en-US"/>
          </a:p>
          <a:p>
            <a:pPr eaLnBrk="1" hangingPunct="1"/>
            <a:endParaRPr lang="en-US"/>
          </a:p>
        </p:txBody>
      </p:sp>
      <p:pic>
        <p:nvPicPr>
          <p:cNvPr id="12292" name="Picture 2" descr="lew25278_13_04.jpg"/>
          <p:cNvPicPr>
            <a:picLocks noChangeAspect="1"/>
          </p:cNvPicPr>
          <p:nvPr/>
        </p:nvPicPr>
        <p:blipFill>
          <a:blip r:embed="rId3" cstate="print"/>
          <a:srcRect/>
          <a:stretch>
            <a:fillRect/>
          </a:stretch>
        </p:blipFill>
        <p:spPr bwMode="auto">
          <a:xfrm>
            <a:off x="1447800" y="3810000"/>
            <a:ext cx="7086600" cy="2981325"/>
          </a:xfrm>
          <a:prstGeom prst="rect">
            <a:avLst/>
          </a:prstGeom>
          <a:solidFill>
            <a:srgbClr val="000000"/>
          </a:solidFill>
          <a:ln w="9525">
            <a:noFill/>
            <a:miter lim="800000"/>
            <a:headEnd/>
            <a:tailEnd/>
          </a:ln>
        </p:spPr>
      </p:pic>
      <p:sp>
        <p:nvSpPr>
          <p:cNvPr id="12293" name="Title 1"/>
          <p:cNvSpPr txBox="1">
            <a:spLocks/>
          </p:cNvSpPr>
          <p:nvPr/>
        </p:nvSpPr>
        <p:spPr bwMode="auto">
          <a:xfrm>
            <a:off x="228600" y="5065713"/>
            <a:ext cx="1524000" cy="344487"/>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0000FF"/>
                </a:solidFill>
              </a:rPr>
              <a:t>Karyotype</a:t>
            </a:r>
            <a:endParaRPr lang="en-US" b="1" dirty="0">
              <a:solidFill>
                <a:srgbClr val="0000FF"/>
              </a:solidFill>
            </a:endParaRPr>
          </a:p>
        </p:txBody>
      </p:sp>
      <p:sp>
        <p:nvSpPr>
          <p:cNvPr id="32771" name="Rectangle 3"/>
          <p:cNvSpPr>
            <a:spLocks noGrp="1" noChangeArrowheads="1"/>
          </p:cNvSpPr>
          <p:nvPr>
            <p:ph type="body" idx="4294967295"/>
          </p:nvPr>
        </p:nvSpPr>
        <p:spPr>
          <a:xfrm>
            <a:off x="228600" y="1600200"/>
            <a:ext cx="8686800" cy="4876800"/>
          </a:xfrm>
        </p:spPr>
        <p:txBody>
          <a:bodyPr/>
          <a:lstStyle/>
          <a:p>
            <a:pPr eaLnBrk="1" hangingPunct="1"/>
            <a:r>
              <a:rPr lang="en-US" dirty="0" err="1"/>
              <a:t>Karyotypes</a:t>
            </a:r>
            <a:r>
              <a:rPr lang="en-US" dirty="0"/>
              <a:t> are useful at several levels </a:t>
            </a:r>
          </a:p>
          <a:p>
            <a:pPr eaLnBrk="1" hangingPunct="1"/>
            <a:endParaRPr lang="en-US" sz="2400" dirty="0"/>
          </a:p>
          <a:p>
            <a:pPr eaLnBrk="1" hangingPunct="1"/>
            <a:r>
              <a:rPr lang="en-US" dirty="0"/>
              <a:t>	1) Can confirm a clinical diagnosis</a:t>
            </a:r>
          </a:p>
          <a:p>
            <a:pPr eaLnBrk="1" hangingPunct="1"/>
            <a:endParaRPr lang="en-US" sz="2400" dirty="0"/>
          </a:p>
          <a:p>
            <a:pPr eaLnBrk="1" hangingPunct="1"/>
            <a:r>
              <a:rPr lang="en-US" dirty="0"/>
              <a:t>	2) Can reveal effects of environmental toxins</a:t>
            </a:r>
          </a:p>
          <a:p>
            <a:pPr eaLnBrk="1" hangingPunct="1"/>
            <a:endParaRPr lang="en-US" sz="2400" dirty="0"/>
          </a:p>
          <a:p>
            <a:pPr eaLnBrk="1" hangingPunct="1"/>
            <a:r>
              <a:rPr lang="en-US" dirty="0"/>
              <a:t>	3) Can clarify evolutionary relationships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Visualizing Chromosomes</a:t>
            </a:r>
          </a:p>
        </p:txBody>
      </p:sp>
      <p:sp>
        <p:nvSpPr>
          <p:cNvPr id="32771" name="Rectangle 3"/>
          <p:cNvSpPr>
            <a:spLocks noGrp="1" noChangeArrowheads="1"/>
          </p:cNvSpPr>
          <p:nvPr>
            <p:ph type="body" idx="4294967295"/>
          </p:nvPr>
        </p:nvSpPr>
        <p:spPr>
          <a:xfrm>
            <a:off x="457200" y="1371600"/>
            <a:ext cx="8382000" cy="5257800"/>
          </a:xfrm>
        </p:spPr>
        <p:txBody>
          <a:bodyPr/>
          <a:lstStyle/>
          <a:p>
            <a:pPr eaLnBrk="1" hangingPunct="1"/>
            <a:r>
              <a:rPr lang="en-US" sz="2800" dirty="0"/>
              <a:t>Tissue is obtained from person</a:t>
            </a:r>
          </a:p>
          <a:p>
            <a:pPr eaLnBrk="1" hangingPunct="1"/>
            <a:r>
              <a:rPr lang="en-US" sz="2800" dirty="0"/>
              <a:t>	</a:t>
            </a:r>
            <a:r>
              <a:rPr lang="en-US" sz="2800" b="1" dirty="0"/>
              <a:t>- Fetal tissue:  </a:t>
            </a:r>
            <a:r>
              <a:rPr lang="en-US" sz="2800" dirty="0"/>
              <a:t>Amniocentesis</a:t>
            </a:r>
          </a:p>
          <a:p>
            <a:pPr eaLnBrk="1" hangingPunct="1"/>
            <a:r>
              <a:rPr lang="en-US" sz="2800" dirty="0"/>
              <a:t>                         	Chorionic </a:t>
            </a:r>
            <a:r>
              <a:rPr lang="en-US" sz="2800" dirty="0" err="1"/>
              <a:t>villi</a:t>
            </a:r>
            <a:r>
              <a:rPr lang="en-US" sz="2800" dirty="0"/>
              <a:t> sampling</a:t>
            </a:r>
          </a:p>
          <a:p>
            <a:pPr eaLnBrk="1" hangingPunct="1"/>
            <a:r>
              <a:rPr lang="en-US" sz="2800" dirty="0"/>
              <a:t>                         	Fetal cell sorting </a:t>
            </a:r>
          </a:p>
          <a:p>
            <a:pPr eaLnBrk="1" hangingPunct="1"/>
            <a:r>
              <a:rPr lang="en-US" sz="2800" dirty="0"/>
              <a:t>				Chromosome microarray analysis</a:t>
            </a:r>
          </a:p>
          <a:p>
            <a:pPr eaLnBrk="1" hangingPunct="1"/>
            <a:r>
              <a:rPr lang="en-US" sz="2800" dirty="0"/>
              <a:t>   </a:t>
            </a:r>
            <a:r>
              <a:rPr lang="en-US" sz="2800" b="1" dirty="0"/>
              <a:t>- Adult tissue</a:t>
            </a:r>
            <a:r>
              <a:rPr lang="en-US" sz="2800" dirty="0"/>
              <a:t>: White blood cells</a:t>
            </a:r>
          </a:p>
          <a:p>
            <a:pPr eaLnBrk="1" hangingPunct="1"/>
            <a:r>
              <a:rPr lang="en-US" sz="2800" dirty="0"/>
              <a:t>                          	</a:t>
            </a:r>
            <a:r>
              <a:rPr lang="en-US" sz="2800" dirty="0" err="1"/>
              <a:t>Skinlike</a:t>
            </a:r>
            <a:r>
              <a:rPr lang="en-US" sz="2800" dirty="0"/>
              <a:t> cells from cheek swab </a:t>
            </a:r>
          </a:p>
          <a:p>
            <a:pPr eaLnBrk="1" hangingPunct="1"/>
            <a:r>
              <a:rPr lang="en-US" sz="2800" dirty="0"/>
              <a:t>Chromosomes are extracted</a:t>
            </a:r>
          </a:p>
          <a:p>
            <a:pPr eaLnBrk="1" hangingPunct="1"/>
            <a:r>
              <a:rPr lang="en-US" sz="2800" dirty="0"/>
              <a:t>Then stained with a combination of dyes and </a:t>
            </a:r>
            <a:r>
              <a:rPr lang="en-US" sz="2800" b="1" dirty="0"/>
              <a:t>DNA probes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Amniocentesis</a:t>
            </a:r>
          </a:p>
        </p:txBody>
      </p:sp>
      <p:sp>
        <p:nvSpPr>
          <p:cNvPr id="32771" name="Rectangle 3"/>
          <p:cNvSpPr>
            <a:spLocks noGrp="1" noChangeArrowheads="1"/>
          </p:cNvSpPr>
          <p:nvPr>
            <p:ph type="body" idx="4294967295"/>
          </p:nvPr>
        </p:nvSpPr>
        <p:spPr>
          <a:xfrm>
            <a:off x="457200" y="1371600"/>
            <a:ext cx="8382000" cy="1752600"/>
          </a:xfrm>
        </p:spPr>
        <p:txBody>
          <a:bodyPr/>
          <a:lstStyle/>
          <a:p>
            <a:pPr eaLnBrk="1" hangingPunct="1"/>
            <a:r>
              <a:rPr lang="en-US" sz="2800"/>
              <a:t>Detects about 1,000 of the more than 5,000 known chromosomal and biochemical problems</a:t>
            </a:r>
          </a:p>
          <a:p>
            <a:pPr eaLnBrk="1" hangingPunct="1"/>
            <a:r>
              <a:rPr lang="en-US" sz="2800"/>
              <a:t>Ultrasound is used to follow needle’s movement</a:t>
            </a:r>
          </a:p>
        </p:txBody>
      </p:sp>
      <p:pic>
        <p:nvPicPr>
          <p:cNvPr id="15364" name="Picture 5" descr="13_05a"/>
          <p:cNvPicPr>
            <a:picLocks noChangeAspect="1" noChangeArrowheads="1"/>
          </p:cNvPicPr>
          <p:nvPr/>
        </p:nvPicPr>
        <p:blipFill>
          <a:blip r:embed="rId3" cstate="print"/>
          <a:srcRect t="3448" b="5911"/>
          <a:stretch>
            <a:fillRect/>
          </a:stretch>
        </p:blipFill>
        <p:spPr bwMode="auto">
          <a:xfrm>
            <a:off x="609600" y="3048000"/>
            <a:ext cx="4724400" cy="3505200"/>
          </a:xfrm>
          <a:prstGeom prst="rect">
            <a:avLst/>
          </a:prstGeom>
          <a:noFill/>
          <a:ln w="9525">
            <a:noFill/>
            <a:miter lim="800000"/>
            <a:headEnd/>
            <a:tailEnd/>
          </a:ln>
        </p:spPr>
      </p:pic>
      <p:sp>
        <p:nvSpPr>
          <p:cNvPr id="15365" name="Title 1"/>
          <p:cNvSpPr txBox="1">
            <a:spLocks/>
          </p:cNvSpPr>
          <p:nvPr/>
        </p:nvSpPr>
        <p:spPr bwMode="auto">
          <a:xfrm>
            <a:off x="381000" y="3352800"/>
            <a:ext cx="1524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13.5a</a:t>
            </a:r>
          </a:p>
        </p:txBody>
      </p:sp>
      <p:sp>
        <p:nvSpPr>
          <p:cNvPr id="15366" name="Title 1"/>
          <p:cNvSpPr txBox="1">
            <a:spLocks/>
          </p:cNvSpPr>
          <p:nvPr/>
        </p:nvSpPr>
        <p:spPr bwMode="auto">
          <a:xfrm>
            <a:off x="6400800" y="3048000"/>
            <a:ext cx="1524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13.6</a:t>
            </a:r>
          </a:p>
        </p:txBody>
      </p:sp>
      <p:pic>
        <p:nvPicPr>
          <p:cNvPr id="15367" name="Picture 2" descr="lew25278_13_06.jpg"/>
          <p:cNvPicPr>
            <a:picLocks noChangeAspect="1"/>
          </p:cNvPicPr>
          <p:nvPr/>
        </p:nvPicPr>
        <p:blipFill>
          <a:blip r:embed="rId4" cstate="print"/>
          <a:srcRect l="15353" t="3598" r="16255"/>
          <a:stretch>
            <a:fillRect/>
          </a:stretch>
        </p:blipFill>
        <p:spPr bwMode="auto">
          <a:xfrm>
            <a:off x="5607050" y="3429000"/>
            <a:ext cx="2927350" cy="3200400"/>
          </a:xfrm>
          <a:prstGeom prst="rect">
            <a:avLst/>
          </a:prstGeom>
          <a:solidFill>
            <a:srgbClr val="000000"/>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81000" y="228600"/>
            <a:ext cx="8458200" cy="1143000"/>
          </a:xfrm>
        </p:spPr>
        <p:txBody>
          <a:bodyPr/>
          <a:lstStyle/>
          <a:p>
            <a:pPr eaLnBrk="1" hangingPunct="1"/>
            <a:r>
              <a:rPr lang="en-US" b="1" dirty="0">
                <a:solidFill>
                  <a:srgbClr val="0000FF"/>
                </a:solidFill>
              </a:rPr>
              <a:t>Chorionic </a:t>
            </a:r>
            <a:r>
              <a:rPr lang="en-US" b="1" dirty="0" err="1">
                <a:solidFill>
                  <a:srgbClr val="0000FF"/>
                </a:solidFill>
              </a:rPr>
              <a:t>Villi</a:t>
            </a:r>
            <a:r>
              <a:rPr lang="en-US" b="1" dirty="0">
                <a:solidFill>
                  <a:srgbClr val="0000FF"/>
                </a:solidFill>
              </a:rPr>
              <a:t> Sampling (CVS)</a:t>
            </a:r>
          </a:p>
        </p:txBody>
      </p:sp>
      <p:sp>
        <p:nvSpPr>
          <p:cNvPr id="32771" name="Rectangle 3"/>
          <p:cNvSpPr>
            <a:spLocks noGrp="1" noChangeArrowheads="1"/>
          </p:cNvSpPr>
          <p:nvPr>
            <p:ph type="body" idx="4294967295"/>
          </p:nvPr>
        </p:nvSpPr>
        <p:spPr>
          <a:xfrm>
            <a:off x="457200" y="1371600"/>
            <a:ext cx="8382000" cy="2895600"/>
          </a:xfrm>
        </p:spPr>
        <p:txBody>
          <a:bodyPr/>
          <a:lstStyle/>
          <a:p>
            <a:pPr eaLnBrk="1" hangingPunct="1"/>
            <a:r>
              <a:rPr lang="en-US" sz="2800"/>
              <a:t>Performed during 10-12</a:t>
            </a:r>
            <a:r>
              <a:rPr lang="en-US" sz="2800" baseline="30000"/>
              <a:t>th</a:t>
            </a:r>
            <a:r>
              <a:rPr lang="en-US" sz="2800"/>
              <a:t> week of pregnancy</a:t>
            </a:r>
          </a:p>
          <a:p>
            <a:pPr eaLnBrk="1" hangingPunct="1"/>
            <a:r>
              <a:rPr lang="en-US" sz="2800"/>
              <a:t>Provides earlier results than amniocentesis</a:t>
            </a:r>
          </a:p>
          <a:p>
            <a:pPr eaLnBrk="1" hangingPunct="1"/>
            <a:r>
              <a:rPr lang="en-US" sz="2800"/>
              <a:t>However, it does not detect metabolic problems</a:t>
            </a:r>
          </a:p>
          <a:p>
            <a:pPr eaLnBrk="1" hangingPunct="1"/>
            <a:r>
              <a:rPr lang="en-US" sz="2800"/>
              <a:t>	- And has greater risk of spontaneous abortion</a:t>
            </a:r>
          </a:p>
        </p:txBody>
      </p:sp>
      <p:sp>
        <p:nvSpPr>
          <p:cNvPr id="16388" name="Title 1"/>
          <p:cNvSpPr txBox="1">
            <a:spLocks/>
          </p:cNvSpPr>
          <p:nvPr/>
        </p:nvSpPr>
        <p:spPr bwMode="auto">
          <a:xfrm>
            <a:off x="685800" y="3846513"/>
            <a:ext cx="1905000" cy="344487"/>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13.5b</a:t>
            </a:r>
          </a:p>
        </p:txBody>
      </p:sp>
      <p:pic>
        <p:nvPicPr>
          <p:cNvPr id="16389" name="Picture 5" descr="13_05b"/>
          <p:cNvPicPr>
            <a:picLocks noChangeAspect="1" noChangeArrowheads="1"/>
          </p:cNvPicPr>
          <p:nvPr/>
        </p:nvPicPr>
        <p:blipFill>
          <a:blip r:embed="rId3" cstate="print"/>
          <a:srcRect/>
          <a:stretch>
            <a:fillRect/>
          </a:stretch>
        </p:blipFill>
        <p:spPr bwMode="auto">
          <a:xfrm>
            <a:off x="2438400" y="3622675"/>
            <a:ext cx="5029200" cy="293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13_05c"/>
          <p:cNvPicPr>
            <a:picLocks noChangeAspect="1" noChangeArrowheads="1"/>
          </p:cNvPicPr>
          <p:nvPr/>
        </p:nvPicPr>
        <p:blipFill>
          <a:blip r:embed="rId3" cstate="print"/>
          <a:srcRect/>
          <a:stretch>
            <a:fillRect/>
          </a:stretch>
        </p:blipFill>
        <p:spPr bwMode="auto">
          <a:xfrm>
            <a:off x="4038600" y="3048000"/>
            <a:ext cx="4419600" cy="3581400"/>
          </a:xfrm>
          <a:prstGeom prst="rect">
            <a:avLst/>
          </a:prstGeom>
          <a:noFill/>
          <a:ln w="9525">
            <a:noFill/>
            <a:miter lim="800000"/>
            <a:headEnd/>
            <a:tailEnd/>
          </a:ln>
        </p:spPr>
      </p:pic>
      <p:sp>
        <p:nvSpPr>
          <p:cNvPr id="17411"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Fetal Cell Sorting</a:t>
            </a:r>
          </a:p>
        </p:txBody>
      </p:sp>
      <p:sp>
        <p:nvSpPr>
          <p:cNvPr id="17412" name="Rectangle 3"/>
          <p:cNvSpPr>
            <a:spLocks noGrp="1" noChangeArrowheads="1"/>
          </p:cNvSpPr>
          <p:nvPr>
            <p:ph type="body" idx="4294967295"/>
          </p:nvPr>
        </p:nvSpPr>
        <p:spPr>
          <a:xfrm>
            <a:off x="457200" y="1371600"/>
            <a:ext cx="8458200" cy="1600200"/>
          </a:xfrm>
        </p:spPr>
        <p:txBody>
          <a:bodyPr/>
          <a:lstStyle/>
          <a:p>
            <a:pPr eaLnBrk="1" hangingPunct="1"/>
            <a:r>
              <a:rPr lang="en-US"/>
              <a:t>Fetal cells are distinguished from maternal cells by a fluorescence-activated cell sorter - Identifies cell-surface markers</a:t>
            </a:r>
          </a:p>
        </p:txBody>
      </p:sp>
      <p:sp>
        <p:nvSpPr>
          <p:cNvPr id="17413" name="Title 1"/>
          <p:cNvSpPr txBox="1">
            <a:spLocks/>
          </p:cNvSpPr>
          <p:nvPr/>
        </p:nvSpPr>
        <p:spPr bwMode="auto">
          <a:xfrm>
            <a:off x="6629400" y="34290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13.5c</a:t>
            </a:r>
          </a:p>
        </p:txBody>
      </p:sp>
      <p:sp>
        <p:nvSpPr>
          <p:cNvPr id="2" name="Rectangle 3"/>
          <p:cNvSpPr>
            <a:spLocks noChangeArrowheads="1"/>
          </p:cNvSpPr>
          <p:nvPr/>
        </p:nvSpPr>
        <p:spPr bwMode="auto">
          <a:xfrm>
            <a:off x="457200" y="3581400"/>
            <a:ext cx="3352800" cy="1600200"/>
          </a:xfrm>
          <a:prstGeom prst="rect">
            <a:avLst/>
          </a:prstGeom>
          <a:noFill/>
          <a:ln w="9525">
            <a:noFill/>
            <a:miter lim="800000"/>
            <a:headEnd/>
            <a:tailEnd/>
          </a:ln>
        </p:spPr>
        <p:txBody>
          <a:bodyPr/>
          <a:lstStyle/>
          <a:p>
            <a:pPr marL="342900" indent="-342900">
              <a:spcBef>
                <a:spcPct val="20000"/>
              </a:spcBef>
              <a:buSzPct val="50000"/>
            </a:pPr>
            <a:r>
              <a:rPr lang="en-US" sz="3200"/>
              <a:t>A new technique detects fetal mRNA in the  bloodstream of the mother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13_07"/>
          <p:cNvPicPr>
            <a:picLocks noChangeAspect="1" noChangeArrowheads="1"/>
          </p:cNvPicPr>
          <p:nvPr/>
        </p:nvPicPr>
        <p:blipFill>
          <a:blip r:embed="rId3" cstate="print"/>
          <a:srcRect/>
          <a:stretch>
            <a:fillRect/>
          </a:stretch>
        </p:blipFill>
        <p:spPr bwMode="auto">
          <a:xfrm>
            <a:off x="685800" y="1898650"/>
            <a:ext cx="7772400" cy="3740150"/>
          </a:xfrm>
          <a:prstGeom prst="rect">
            <a:avLst/>
          </a:prstGeom>
          <a:noFill/>
          <a:ln w="9525">
            <a:noFill/>
            <a:miter lim="800000"/>
            <a:headEnd/>
            <a:tailEnd/>
          </a:ln>
        </p:spPr>
      </p:pic>
      <p:sp>
        <p:nvSpPr>
          <p:cNvPr id="18435"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Viewing Chromosomes</a:t>
            </a:r>
          </a:p>
        </p:txBody>
      </p:sp>
      <p:sp>
        <p:nvSpPr>
          <p:cNvPr id="18436" name="Rectangle 3"/>
          <p:cNvSpPr>
            <a:spLocks noGrp="1" noChangeArrowheads="1"/>
          </p:cNvSpPr>
          <p:nvPr>
            <p:ph type="body" idx="4294967295"/>
          </p:nvPr>
        </p:nvSpPr>
        <p:spPr>
          <a:xfrm>
            <a:off x="1828800" y="1371600"/>
            <a:ext cx="1143000" cy="609600"/>
          </a:xfrm>
        </p:spPr>
        <p:txBody>
          <a:bodyPr/>
          <a:lstStyle/>
          <a:p>
            <a:pPr eaLnBrk="1" hangingPunct="1"/>
            <a:r>
              <a:rPr lang="en-US" sz="2800" b="1" dirty="0"/>
              <a:t>1882</a:t>
            </a:r>
          </a:p>
        </p:txBody>
      </p:sp>
      <p:sp>
        <p:nvSpPr>
          <p:cNvPr id="18437" name="Title 1"/>
          <p:cNvSpPr txBox="1">
            <a:spLocks/>
          </p:cNvSpPr>
          <p:nvPr/>
        </p:nvSpPr>
        <p:spPr bwMode="auto">
          <a:xfrm>
            <a:off x="3733800" y="14478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13.8</a:t>
            </a:r>
          </a:p>
        </p:txBody>
      </p:sp>
      <p:sp>
        <p:nvSpPr>
          <p:cNvPr id="2" name="Rectangle 3"/>
          <p:cNvSpPr>
            <a:spLocks noChangeArrowheads="1"/>
          </p:cNvSpPr>
          <p:nvPr/>
        </p:nvSpPr>
        <p:spPr bwMode="auto">
          <a:xfrm>
            <a:off x="381000" y="5638800"/>
            <a:ext cx="4267200" cy="914400"/>
          </a:xfrm>
          <a:prstGeom prst="rect">
            <a:avLst/>
          </a:prstGeom>
          <a:noFill/>
          <a:ln w="9525">
            <a:noFill/>
            <a:miter lim="800000"/>
            <a:headEnd/>
            <a:tailEnd/>
          </a:ln>
        </p:spPr>
        <p:txBody>
          <a:bodyPr/>
          <a:lstStyle/>
          <a:p>
            <a:pPr marL="342900" indent="-342900">
              <a:spcBef>
                <a:spcPct val="20000"/>
              </a:spcBef>
              <a:buSzPct val="50000"/>
            </a:pPr>
            <a:r>
              <a:rPr lang="en-US" sz="2400"/>
              <a:t>Drawing by German biologist Walther Flemming</a:t>
            </a:r>
          </a:p>
        </p:txBody>
      </p:sp>
      <p:sp>
        <p:nvSpPr>
          <p:cNvPr id="18439" name="Rectangle 3"/>
          <p:cNvSpPr>
            <a:spLocks noChangeArrowheads="1"/>
          </p:cNvSpPr>
          <p:nvPr/>
        </p:nvSpPr>
        <p:spPr bwMode="auto">
          <a:xfrm>
            <a:off x="5943600" y="1371600"/>
            <a:ext cx="1143000" cy="609600"/>
          </a:xfrm>
          <a:prstGeom prst="rect">
            <a:avLst/>
          </a:prstGeom>
          <a:noFill/>
          <a:ln w="9525">
            <a:noFill/>
            <a:miter lim="800000"/>
            <a:headEnd/>
            <a:tailEnd/>
          </a:ln>
        </p:spPr>
        <p:txBody>
          <a:bodyPr/>
          <a:lstStyle/>
          <a:p>
            <a:pPr marL="342900" indent="-342900">
              <a:spcBef>
                <a:spcPct val="20000"/>
              </a:spcBef>
              <a:buSzPct val="50000"/>
            </a:pPr>
            <a:r>
              <a:rPr lang="en-US" sz="2800" b="1" dirty="0">
                <a:solidFill>
                  <a:srgbClr val="FF0000"/>
                </a:solidFill>
              </a:rPr>
              <a:t>Now</a:t>
            </a:r>
          </a:p>
        </p:txBody>
      </p:sp>
      <p:sp>
        <p:nvSpPr>
          <p:cNvPr id="4" name="Rectangle 3"/>
          <p:cNvSpPr>
            <a:spLocks noChangeArrowheads="1"/>
          </p:cNvSpPr>
          <p:nvPr/>
        </p:nvSpPr>
        <p:spPr bwMode="auto">
          <a:xfrm>
            <a:off x="4724400" y="5638800"/>
            <a:ext cx="4038600" cy="838200"/>
          </a:xfrm>
          <a:prstGeom prst="rect">
            <a:avLst/>
          </a:prstGeom>
          <a:noFill/>
          <a:ln w="9525">
            <a:noFill/>
            <a:miter lim="800000"/>
            <a:headEnd/>
            <a:tailEnd/>
          </a:ln>
        </p:spPr>
        <p:txBody>
          <a:bodyPr/>
          <a:lstStyle/>
          <a:p>
            <a:pPr marL="342900" indent="-342900">
              <a:spcBef>
                <a:spcPct val="20000"/>
              </a:spcBef>
              <a:buSzPct val="50000"/>
            </a:pPr>
            <a:r>
              <a:rPr lang="en-US" sz="2400"/>
              <a:t>Micrograph of actual stained human chromosomes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0"/>
            <a:ext cx="8229600" cy="1143000"/>
          </a:xfrm>
        </p:spPr>
        <p:txBody>
          <a:bodyPr/>
          <a:lstStyle/>
          <a:p>
            <a:pPr eaLnBrk="1" hangingPunct="1"/>
            <a:r>
              <a:rPr lang="en-US" b="1" dirty="0">
                <a:solidFill>
                  <a:srgbClr val="0000FF"/>
                </a:solidFill>
              </a:rPr>
              <a:t>Staining Chromosomes</a:t>
            </a:r>
          </a:p>
        </p:txBody>
      </p:sp>
      <p:sp>
        <p:nvSpPr>
          <p:cNvPr id="32771" name="Rectangle 3"/>
          <p:cNvSpPr>
            <a:spLocks noGrp="1" noChangeArrowheads="1"/>
          </p:cNvSpPr>
          <p:nvPr>
            <p:ph type="body" idx="4294967295"/>
          </p:nvPr>
        </p:nvSpPr>
        <p:spPr>
          <a:xfrm>
            <a:off x="228600" y="1066800"/>
            <a:ext cx="8610600" cy="5638800"/>
          </a:xfrm>
        </p:spPr>
        <p:txBody>
          <a:bodyPr/>
          <a:lstStyle/>
          <a:p>
            <a:pPr eaLnBrk="1" hangingPunct="1">
              <a:buFont typeface="Wingdings" pitchFamily="2" charset="2"/>
              <a:buChar char="v"/>
            </a:pPr>
            <a:r>
              <a:rPr lang="en-US" sz="2800" dirty="0"/>
              <a:t>In the earliest </a:t>
            </a:r>
            <a:r>
              <a:rPr lang="en-US" sz="2800" dirty="0" err="1"/>
              <a:t>karyotypes</a:t>
            </a:r>
            <a:r>
              <a:rPr lang="en-US" sz="2800" dirty="0"/>
              <a:t>, dyes were used to stain chromosomes a uniform color</a:t>
            </a:r>
          </a:p>
          <a:p>
            <a:pPr eaLnBrk="1" hangingPunct="1">
              <a:buFont typeface="Wingdings" pitchFamily="2" charset="2"/>
              <a:buChar char="v"/>
            </a:pPr>
            <a:endParaRPr lang="en-US" sz="2800" dirty="0"/>
          </a:p>
          <a:p>
            <a:pPr eaLnBrk="1" hangingPunct="1">
              <a:buFont typeface="Wingdings" pitchFamily="2" charset="2"/>
              <a:buChar char="v"/>
            </a:pPr>
            <a:r>
              <a:rPr lang="en-US" sz="2800" dirty="0"/>
              <a:t>Chromosomes were grouped into decreasing size classes, designated A through G </a:t>
            </a:r>
          </a:p>
          <a:p>
            <a:pPr eaLnBrk="1" hangingPunct="1">
              <a:buFont typeface="Wingdings" pitchFamily="2" charset="2"/>
              <a:buChar char="v"/>
            </a:pPr>
            <a:endParaRPr lang="en-US" sz="2800" dirty="0"/>
          </a:p>
          <a:p>
            <a:pPr eaLnBrk="1" hangingPunct="1">
              <a:buFont typeface="Wingdings" pitchFamily="2" charset="2"/>
              <a:buChar char="v"/>
            </a:pPr>
            <a:r>
              <a:rPr lang="en-US" sz="2800" dirty="0"/>
              <a:t>In the 1970s, improved staining techniques gave banding patterns unique to each chromosome</a:t>
            </a:r>
          </a:p>
          <a:p>
            <a:pPr eaLnBrk="1" hangingPunct="1">
              <a:buFont typeface="Wingdings" pitchFamily="2" charset="2"/>
              <a:buChar char="v"/>
            </a:pPr>
            <a:endParaRPr lang="en-US" sz="2800" dirty="0"/>
          </a:p>
          <a:p>
            <a:pPr eaLnBrk="1" hangingPunct="1">
              <a:buFont typeface="Wingdings" pitchFamily="2" charset="2"/>
              <a:buChar char="v"/>
            </a:pPr>
            <a:r>
              <a:rPr lang="en-US" sz="2800" dirty="0"/>
              <a:t>Then researchers found that synchronizing the cell cycle of cultured cells revealed even more bands per chromosome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FF0000"/>
                </a:solidFill>
              </a:rPr>
              <a:t>F</a:t>
            </a:r>
            <a:r>
              <a:rPr lang="en-US" b="1" dirty="0">
                <a:solidFill>
                  <a:srgbClr val="0000FF"/>
                </a:solidFill>
              </a:rPr>
              <a:t>I</a:t>
            </a:r>
            <a:r>
              <a:rPr lang="en-US" b="1" dirty="0">
                <a:solidFill>
                  <a:srgbClr val="00B050"/>
                </a:solidFill>
              </a:rPr>
              <a:t>S</a:t>
            </a:r>
            <a:r>
              <a:rPr lang="en-US" b="1" dirty="0">
                <a:solidFill>
                  <a:srgbClr val="FFC000"/>
                </a:solidFill>
              </a:rPr>
              <a:t>H</a:t>
            </a:r>
          </a:p>
        </p:txBody>
      </p:sp>
      <p:sp>
        <p:nvSpPr>
          <p:cNvPr id="32771" name="Rectangle 3"/>
          <p:cNvSpPr>
            <a:spLocks noGrp="1" noChangeArrowheads="1"/>
          </p:cNvSpPr>
          <p:nvPr>
            <p:ph type="body" idx="4294967295"/>
          </p:nvPr>
        </p:nvSpPr>
        <p:spPr>
          <a:xfrm>
            <a:off x="762000" y="1447800"/>
            <a:ext cx="8153400" cy="1752600"/>
          </a:xfrm>
        </p:spPr>
        <p:txBody>
          <a:bodyPr/>
          <a:lstStyle/>
          <a:p>
            <a:pPr eaLnBrk="1" hangingPunct="1"/>
            <a:r>
              <a:rPr lang="en-US" b="1" dirty="0"/>
              <a:t>Fluorescence </a:t>
            </a:r>
            <a:r>
              <a:rPr lang="en-US" b="1" i="1" dirty="0"/>
              <a:t>in situ</a:t>
            </a:r>
            <a:r>
              <a:rPr lang="en-US" b="1" dirty="0"/>
              <a:t> hybridization </a:t>
            </a:r>
          </a:p>
          <a:p>
            <a:pPr eaLnBrk="1" hangingPunct="1"/>
            <a:r>
              <a:rPr lang="en-US" dirty="0"/>
              <a:t>DNA probes labeled with fluorescing dye bind complementary DNA</a:t>
            </a:r>
          </a:p>
        </p:txBody>
      </p:sp>
      <p:sp>
        <p:nvSpPr>
          <p:cNvPr id="20484" name="Title 1"/>
          <p:cNvSpPr txBox="1">
            <a:spLocks/>
          </p:cNvSpPr>
          <p:nvPr/>
        </p:nvSpPr>
        <p:spPr bwMode="auto">
          <a:xfrm>
            <a:off x="2438400" y="63246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13.9</a:t>
            </a:r>
          </a:p>
        </p:txBody>
      </p:sp>
      <p:sp>
        <p:nvSpPr>
          <p:cNvPr id="2" name="Rectangle 3"/>
          <p:cNvSpPr>
            <a:spLocks noChangeArrowheads="1"/>
          </p:cNvSpPr>
          <p:nvPr/>
        </p:nvSpPr>
        <p:spPr bwMode="auto">
          <a:xfrm>
            <a:off x="5791200" y="4038600"/>
            <a:ext cx="2971800" cy="838200"/>
          </a:xfrm>
          <a:prstGeom prst="rect">
            <a:avLst/>
          </a:prstGeom>
          <a:noFill/>
          <a:ln w="9525">
            <a:noFill/>
            <a:miter lim="800000"/>
            <a:headEnd/>
            <a:tailEnd/>
          </a:ln>
        </p:spPr>
        <p:txBody>
          <a:bodyPr/>
          <a:lstStyle/>
          <a:p>
            <a:pPr marL="342900" indent="-342900">
              <a:spcBef>
                <a:spcPct val="20000"/>
              </a:spcBef>
              <a:buSzPct val="50000"/>
            </a:pPr>
            <a:r>
              <a:rPr lang="en-US" sz="2400"/>
              <a:t>	Fluorescent dots correspond to three copies of chromosome 21</a:t>
            </a:r>
          </a:p>
        </p:txBody>
      </p:sp>
      <p:pic>
        <p:nvPicPr>
          <p:cNvPr id="20486" name="Picture 2" descr="lew25278_13_09.jpg"/>
          <p:cNvPicPr>
            <a:picLocks noChangeAspect="1"/>
          </p:cNvPicPr>
          <p:nvPr/>
        </p:nvPicPr>
        <p:blipFill>
          <a:blip r:embed="rId3" cstate="print"/>
          <a:srcRect/>
          <a:stretch>
            <a:fillRect/>
          </a:stretch>
        </p:blipFill>
        <p:spPr bwMode="auto">
          <a:xfrm>
            <a:off x="990600" y="3429000"/>
            <a:ext cx="4648200" cy="2908300"/>
          </a:xfrm>
          <a:prstGeom prst="rect">
            <a:avLst/>
          </a:prstGeom>
          <a:solidFill>
            <a:srgbClr val="000000"/>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a:lstStyle/>
          <a:p>
            <a:pPr eaLnBrk="1" hangingPunct="1"/>
            <a:r>
              <a:rPr lang="en-US" b="1" dirty="0" err="1">
                <a:solidFill>
                  <a:srgbClr val="0000FF"/>
                </a:solidFill>
              </a:rPr>
              <a:t>Cytogenetics</a:t>
            </a:r>
            <a:endParaRPr lang="en-US" b="1" dirty="0">
              <a:solidFill>
                <a:srgbClr val="0000FF"/>
              </a:solidFill>
            </a:endParaRPr>
          </a:p>
        </p:txBody>
      </p:sp>
      <p:sp>
        <p:nvSpPr>
          <p:cNvPr id="32771" name="Rectangle 3"/>
          <p:cNvSpPr>
            <a:spLocks noGrp="1" noChangeArrowheads="1"/>
          </p:cNvSpPr>
          <p:nvPr>
            <p:ph type="body" idx="1"/>
          </p:nvPr>
        </p:nvSpPr>
        <p:spPr>
          <a:xfrm>
            <a:off x="228600" y="1600200"/>
            <a:ext cx="8458200" cy="4953000"/>
          </a:xfrm>
        </p:spPr>
        <p:txBody>
          <a:bodyPr/>
          <a:lstStyle/>
          <a:p>
            <a:pPr algn="just" eaLnBrk="1" hangingPunct="1"/>
            <a:r>
              <a:rPr lang="en-US" b="1" dirty="0"/>
              <a:t>Cytogenetics</a:t>
            </a:r>
            <a:r>
              <a:rPr lang="en-US" dirty="0"/>
              <a:t> is a </a:t>
            </a:r>
            <a:r>
              <a:rPr lang="en-US" dirty="0" err="1"/>
              <a:t>subdiscipline</a:t>
            </a:r>
            <a:r>
              <a:rPr lang="en-US" dirty="0"/>
              <a:t> within genetics deals with chromosome variations.</a:t>
            </a:r>
          </a:p>
          <a:p>
            <a:pPr algn="just" eaLnBrk="1" hangingPunct="1"/>
            <a:endParaRPr lang="en-US" dirty="0"/>
          </a:p>
          <a:p>
            <a:pPr algn="just" eaLnBrk="1" hangingPunct="1"/>
            <a:r>
              <a:rPr lang="en-US" dirty="0"/>
              <a:t>In general, excess genetic material has milder effects on health than a deficit.</a:t>
            </a:r>
          </a:p>
          <a:p>
            <a:pPr algn="just" eaLnBrk="1" hangingPunct="1"/>
            <a:endParaRPr lang="en-US" dirty="0"/>
          </a:p>
          <a:p>
            <a:pPr algn="just" eaLnBrk="1" hangingPunct="1"/>
            <a:r>
              <a:rPr lang="en-US" dirty="0"/>
              <a:t>Still, most large-scale chromosomal abnormalities present in all cells disrupt or halt prenatal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3429000" y="6019800"/>
            <a:ext cx="1676400" cy="457200"/>
          </a:xfrm>
          <a:prstGeom prst="rect">
            <a:avLst/>
          </a:prstGeom>
          <a:noFill/>
          <a:ln w="9525">
            <a:noFill/>
            <a:miter lim="800000"/>
            <a:headEnd/>
            <a:tailEnd/>
          </a:ln>
        </p:spPr>
        <p:txBody>
          <a:bodyPr>
            <a:spAutoFit/>
          </a:bodyPr>
          <a:lstStyle/>
          <a:p>
            <a:pPr eaLnBrk="0" hangingPunct="0">
              <a:spcBef>
                <a:spcPct val="50000"/>
              </a:spcBef>
            </a:pPr>
            <a:r>
              <a:rPr lang="en-US" sz="2400" b="1">
                <a:solidFill>
                  <a:schemeClr val="bg1"/>
                </a:solidFill>
                <a:latin typeface="Helvetica" pitchFamily="34" charset="0"/>
              </a:rPr>
              <a:t>Figure 2.3</a:t>
            </a:r>
          </a:p>
        </p:txBody>
      </p:sp>
      <p:sp>
        <p:nvSpPr>
          <p:cNvPr id="5" name="Rectangle 2"/>
          <p:cNvSpPr txBox="1">
            <a:spLocks noChangeArrowheads="1"/>
          </p:cNvSpPr>
          <p:nvPr/>
        </p:nvSpPr>
        <p:spPr bwMode="auto">
          <a:xfrm>
            <a:off x="457200" y="228600"/>
            <a:ext cx="8229600" cy="1752600"/>
          </a:xfrm>
          <a:prstGeom prst="rect">
            <a:avLst/>
          </a:prstGeom>
          <a:noFill/>
          <a:ln w="9525">
            <a:noFill/>
            <a:miter lim="800000"/>
            <a:headEnd/>
            <a:tailEnd/>
          </a:ln>
        </p:spPr>
        <p:txBody>
          <a:bodyPr anchor="ctr"/>
          <a:lstStyle/>
          <a:p>
            <a:pPr algn="ctr">
              <a:defRPr/>
            </a:pPr>
            <a:r>
              <a:rPr lang="en-US" sz="4400" kern="0" dirty="0">
                <a:solidFill>
                  <a:srgbClr val="0000FF"/>
                </a:solidFill>
                <a:latin typeface="+mj-lt"/>
                <a:ea typeface="+mj-ea"/>
                <a:cs typeface="+mj-cs"/>
              </a:rPr>
              <a:t>FISH Animation</a:t>
            </a:r>
          </a:p>
        </p:txBody>
      </p:sp>
      <p:sp>
        <p:nvSpPr>
          <p:cNvPr id="21511" name="Text Box 7"/>
          <p:cNvSpPr txBox="1">
            <a:spLocks noChangeArrowheads="1"/>
          </p:cNvSpPr>
          <p:nvPr/>
        </p:nvSpPr>
        <p:spPr bwMode="auto">
          <a:xfrm>
            <a:off x="2971800" y="2613025"/>
            <a:ext cx="3581400" cy="2644775"/>
          </a:xfrm>
          <a:prstGeom prst="rect">
            <a:avLst/>
          </a:prstGeom>
          <a:noFill/>
          <a:ln w="9525">
            <a:noFill/>
            <a:miter lim="800000"/>
            <a:headEnd/>
            <a:tailEnd/>
          </a:ln>
          <a:effectLst/>
        </p:spPr>
        <p:txBody>
          <a:bodyPr>
            <a:spAutoFit/>
          </a:bodyPr>
          <a:lstStyle/>
          <a:p>
            <a:r>
              <a:rPr lang="en-US" sz="1400" b="1">
                <a:solidFill>
                  <a:schemeClr val="bg1"/>
                </a:solidFill>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endParaRPr lang="en-US">
              <a:solidFill>
                <a:schemeClr val="bg1"/>
              </a:solidFill>
            </a:endParaRPr>
          </a:p>
        </p:txBody>
      </p:sp>
    </p:spTree>
    <p:controls>
      <mc:AlternateContent xmlns:mc="http://schemas.openxmlformats.org/markup-compatibility/2006">
        <mc:Choice xmlns:v="urn:schemas-microsoft-com:vml" Requires="v">
          <p:control r:id="rId1" imgW="4982270" imgH="5028571"/>
        </mc:Choice>
        <mc:Fallback>
          <p:control r:id="rId1" imgW="4982270" imgH="5028571">
            <p:pic>
              <p:nvPicPr>
                <p:cNvPr id="2" name="ShockwaveFlash1"/>
                <p:cNvPicPr preferRelativeResize="0">
                  <a:picLocks noChangeArrowheads="1" noChangeShapeType="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2209800" y="1447800"/>
                  <a:ext cx="4981575" cy="50292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Chromosomal Shorthand</a:t>
            </a:r>
          </a:p>
        </p:txBody>
      </p:sp>
      <p:pic>
        <p:nvPicPr>
          <p:cNvPr id="22531" name="Picture 2" descr="lew25278_t13_01.jpg"/>
          <p:cNvPicPr>
            <a:picLocks noChangeAspect="1"/>
          </p:cNvPicPr>
          <p:nvPr/>
        </p:nvPicPr>
        <p:blipFill>
          <a:blip r:embed="rId3" cstate="print"/>
          <a:srcRect/>
          <a:stretch>
            <a:fillRect/>
          </a:stretch>
        </p:blipFill>
        <p:spPr bwMode="auto">
          <a:xfrm>
            <a:off x="1371600" y="1306513"/>
            <a:ext cx="6553200" cy="5399087"/>
          </a:xfrm>
          <a:prstGeom prst="rect">
            <a:avLst/>
          </a:prstGeom>
          <a:solidFill>
            <a:srgbClr val="000000"/>
          </a:solid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609600" y="1600200"/>
            <a:ext cx="4572000" cy="4876800"/>
          </a:xfrm>
        </p:spPr>
        <p:txBody>
          <a:bodyPr/>
          <a:lstStyle/>
          <a:p>
            <a:pPr eaLnBrk="1" hangingPunct="1"/>
            <a:r>
              <a:rPr lang="en-US"/>
              <a:t>A schematic chromosome map</a:t>
            </a:r>
          </a:p>
          <a:p>
            <a:pPr eaLnBrk="1" hangingPunct="1"/>
            <a:endParaRPr lang="en-US"/>
          </a:p>
          <a:p>
            <a:pPr eaLnBrk="1" hangingPunct="1"/>
            <a:r>
              <a:rPr lang="en-US"/>
              <a:t>Indicates chromosome arms (</a:t>
            </a:r>
            <a:r>
              <a:rPr lang="en-US" i="1"/>
              <a:t>p</a:t>
            </a:r>
            <a:r>
              <a:rPr lang="en-US"/>
              <a:t> or </a:t>
            </a:r>
            <a:r>
              <a:rPr lang="en-US" i="1"/>
              <a:t>q</a:t>
            </a:r>
            <a:r>
              <a:rPr lang="en-US"/>
              <a:t>) and delineates major regions and subregions by numbers</a:t>
            </a:r>
            <a:endParaRPr lang="en-US" sz="2400"/>
          </a:p>
        </p:txBody>
      </p:sp>
      <p:sp>
        <p:nvSpPr>
          <p:cNvPr id="23556" name="Title 1"/>
          <p:cNvSpPr txBox="1">
            <a:spLocks/>
          </p:cNvSpPr>
          <p:nvPr/>
        </p:nvSpPr>
        <p:spPr bwMode="auto">
          <a:xfrm>
            <a:off x="5715000" y="62484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13.10</a:t>
            </a:r>
          </a:p>
        </p:txBody>
      </p:sp>
      <p:pic>
        <p:nvPicPr>
          <p:cNvPr id="23557" name="Picture 2" descr="lew25278_13_10.jpg"/>
          <p:cNvPicPr>
            <a:picLocks noChangeAspect="1"/>
          </p:cNvPicPr>
          <p:nvPr/>
        </p:nvPicPr>
        <p:blipFill>
          <a:blip r:embed="rId3" cstate="print"/>
          <a:srcRect/>
          <a:stretch>
            <a:fillRect/>
          </a:stretch>
        </p:blipFill>
        <p:spPr bwMode="auto">
          <a:xfrm>
            <a:off x="5334000" y="13224"/>
            <a:ext cx="3767137" cy="6235176"/>
          </a:xfrm>
          <a:prstGeom prst="rect">
            <a:avLst/>
          </a:prstGeom>
          <a:solidFill>
            <a:srgbClr val="000000"/>
          </a:solidFill>
          <a:ln w="9525">
            <a:noFill/>
            <a:miter lim="800000"/>
            <a:headEnd/>
            <a:tailEnd/>
          </a:ln>
        </p:spPr>
      </p:pic>
      <p:sp>
        <p:nvSpPr>
          <p:cNvPr id="6" name="Rectangle 2"/>
          <p:cNvSpPr txBox="1">
            <a:spLocks noChangeArrowheads="1"/>
          </p:cNvSpPr>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0000"/>
                </a:solidFill>
                <a:effectLst/>
                <a:uLnTx/>
                <a:uFillTx/>
                <a:latin typeface="+mj-lt"/>
                <a:ea typeface="+mj-ea"/>
                <a:cs typeface="+mj-cs"/>
              </a:rPr>
              <a:t>Ideogram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Chromosome Abnormalities</a:t>
            </a:r>
          </a:p>
        </p:txBody>
      </p:sp>
      <p:sp>
        <p:nvSpPr>
          <p:cNvPr id="32771" name="Rectangle 3"/>
          <p:cNvSpPr>
            <a:spLocks noGrp="1" noChangeArrowheads="1"/>
          </p:cNvSpPr>
          <p:nvPr>
            <p:ph type="body" idx="4294967295"/>
          </p:nvPr>
        </p:nvSpPr>
        <p:spPr>
          <a:xfrm>
            <a:off x="609600" y="1752600"/>
            <a:ext cx="8153400" cy="4876800"/>
          </a:xfrm>
        </p:spPr>
        <p:txBody>
          <a:bodyPr/>
          <a:lstStyle/>
          <a:p>
            <a:pPr eaLnBrk="1" hangingPunct="1">
              <a:buFont typeface="Wingdings" pitchFamily="2" charset="2"/>
              <a:buChar char="q"/>
            </a:pPr>
            <a:r>
              <a:rPr lang="en-US" dirty="0"/>
              <a:t>A </a:t>
            </a:r>
            <a:r>
              <a:rPr lang="en-US" dirty="0" err="1"/>
              <a:t>karyotype</a:t>
            </a:r>
            <a:r>
              <a:rPr lang="en-US" dirty="0"/>
              <a:t> may be abnormal in two ways:</a:t>
            </a:r>
          </a:p>
          <a:p>
            <a:pPr lvl="2" eaLnBrk="1" hangingPunct="1"/>
            <a:r>
              <a:rPr lang="en-US" sz="3200" dirty="0"/>
              <a:t>1) In chromosome </a:t>
            </a:r>
            <a:r>
              <a:rPr lang="en-US" sz="3200" b="1" dirty="0">
                <a:solidFill>
                  <a:srgbClr val="FF0000"/>
                </a:solidFill>
              </a:rPr>
              <a:t>number</a:t>
            </a:r>
          </a:p>
          <a:p>
            <a:pPr lvl="2" eaLnBrk="1" hangingPunct="1"/>
            <a:r>
              <a:rPr lang="en-US" sz="3200" dirty="0"/>
              <a:t>2) In chromosome </a:t>
            </a:r>
            <a:r>
              <a:rPr lang="en-US" sz="3200" b="1" dirty="0">
                <a:solidFill>
                  <a:srgbClr val="00B050"/>
                </a:solidFill>
              </a:rPr>
              <a:t>structure</a:t>
            </a:r>
          </a:p>
          <a:p>
            <a:pPr eaLnBrk="1" hangingPunct="1">
              <a:buFont typeface="Wingdings" pitchFamily="2" charset="2"/>
              <a:buChar char="q"/>
            </a:pPr>
            <a:r>
              <a:rPr lang="en-US" dirty="0"/>
              <a:t>Abnormal chromosomes account for at least </a:t>
            </a:r>
            <a:r>
              <a:rPr lang="en-US" u="sng" dirty="0">
                <a:solidFill>
                  <a:srgbClr val="CC0099"/>
                </a:solidFill>
              </a:rPr>
              <a:t>50% of spontaneous abortions</a:t>
            </a:r>
          </a:p>
          <a:p>
            <a:pPr eaLnBrk="1" hangingPunct="1">
              <a:buFont typeface="Wingdings" pitchFamily="2" charset="2"/>
              <a:buChar char="q"/>
            </a:pPr>
            <a:r>
              <a:rPr lang="en-US" dirty="0"/>
              <a:t>Due to improved technology, more people are being diagnosed with chromosomal abnormalities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ew25278_t13_02.jpg"/>
          <p:cNvPicPr>
            <a:picLocks noChangeAspect="1"/>
          </p:cNvPicPr>
          <p:nvPr/>
        </p:nvPicPr>
        <p:blipFill>
          <a:blip r:embed="rId3" cstate="print"/>
          <a:srcRect/>
          <a:stretch>
            <a:fillRect/>
          </a:stretch>
        </p:blipFill>
        <p:spPr bwMode="auto">
          <a:xfrm>
            <a:off x="1828800" y="304800"/>
            <a:ext cx="6248400" cy="6172200"/>
          </a:xfrm>
          <a:prstGeom prst="rect">
            <a:avLst/>
          </a:prstGeom>
          <a:solidFill>
            <a:srgbClr val="000000"/>
          </a:solid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Polyploidy</a:t>
            </a:r>
          </a:p>
        </p:txBody>
      </p:sp>
      <p:sp>
        <p:nvSpPr>
          <p:cNvPr id="32771" name="Rectangle 3"/>
          <p:cNvSpPr>
            <a:spLocks noGrp="1" noChangeArrowheads="1"/>
          </p:cNvSpPr>
          <p:nvPr>
            <p:ph type="body" idx="4294967295"/>
          </p:nvPr>
        </p:nvSpPr>
        <p:spPr>
          <a:xfrm>
            <a:off x="457200" y="1447800"/>
            <a:ext cx="8458200" cy="5029200"/>
          </a:xfrm>
        </p:spPr>
        <p:txBody>
          <a:bodyPr/>
          <a:lstStyle/>
          <a:p>
            <a:pPr eaLnBrk="1" hangingPunct="1"/>
            <a:r>
              <a:rPr lang="en-US"/>
              <a:t>Cell with extra chromosome sets is </a:t>
            </a:r>
            <a:r>
              <a:rPr lang="en-US" b="1"/>
              <a:t>polyploid</a:t>
            </a:r>
            <a:endParaRPr lang="en-US"/>
          </a:p>
          <a:p>
            <a:pPr eaLnBrk="1" hangingPunct="1"/>
            <a:r>
              <a:rPr lang="en-US" b="1"/>
              <a:t>Triploid</a:t>
            </a:r>
            <a:r>
              <a:rPr lang="en-US"/>
              <a:t> (3N) cells have three sets of chromosomes</a:t>
            </a:r>
          </a:p>
          <a:p>
            <a:pPr eaLnBrk="1" hangingPunct="1"/>
            <a:r>
              <a:rPr lang="en-US"/>
              <a:t>	- Produced in one of two main ways:</a:t>
            </a:r>
          </a:p>
          <a:p>
            <a:pPr eaLnBrk="1" hangingPunct="1"/>
            <a:r>
              <a:rPr lang="en-US"/>
              <a:t>		- Fertilization of one egg by two sperm</a:t>
            </a:r>
          </a:p>
          <a:p>
            <a:pPr eaLnBrk="1" hangingPunct="1"/>
            <a:r>
              <a:rPr lang="en-US"/>
              <a:t>		- Fusion of haploid and diploid gametes</a:t>
            </a:r>
          </a:p>
          <a:p>
            <a:pPr eaLnBrk="1" hangingPunct="1"/>
            <a:r>
              <a:rPr lang="en-US"/>
              <a:t>Triploids account for 17% of all spontaneous abortions and 3% of stillbirths and newborn deaths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57200" y="228600"/>
            <a:ext cx="8229600" cy="1143000"/>
          </a:xfrm>
        </p:spPr>
        <p:txBody>
          <a:bodyPr/>
          <a:lstStyle/>
          <a:p>
            <a:pPr eaLnBrk="1" hangingPunct="1"/>
            <a:r>
              <a:rPr lang="en-US" sz="4800" b="1" dirty="0" err="1">
                <a:solidFill>
                  <a:srgbClr val="FF0000"/>
                </a:solidFill>
              </a:rPr>
              <a:t>Triploidy</a:t>
            </a:r>
            <a:endParaRPr lang="en-US" sz="4800" b="1" dirty="0">
              <a:solidFill>
                <a:srgbClr val="FF0000"/>
              </a:solidFill>
            </a:endParaRPr>
          </a:p>
        </p:txBody>
      </p:sp>
      <p:pic>
        <p:nvPicPr>
          <p:cNvPr id="27651" name="Picture 2" descr="lew25278_13_11.jpg"/>
          <p:cNvPicPr>
            <a:picLocks noChangeAspect="1"/>
          </p:cNvPicPr>
          <p:nvPr/>
        </p:nvPicPr>
        <p:blipFill>
          <a:blip r:embed="rId3" cstate="print"/>
          <a:srcRect/>
          <a:stretch>
            <a:fillRect/>
          </a:stretch>
        </p:blipFill>
        <p:spPr bwMode="auto">
          <a:xfrm>
            <a:off x="1600200" y="1295400"/>
            <a:ext cx="6288088" cy="5254625"/>
          </a:xfrm>
          <a:prstGeom prst="rect">
            <a:avLst/>
          </a:prstGeom>
          <a:solidFill>
            <a:srgbClr val="000000"/>
          </a:solidFill>
          <a:ln w="9525">
            <a:noFill/>
            <a:miter lim="800000"/>
            <a:headEnd/>
            <a:tailEnd/>
          </a:ln>
        </p:spPr>
      </p:pic>
      <p:sp>
        <p:nvSpPr>
          <p:cNvPr id="27652" name="Title 1"/>
          <p:cNvSpPr txBox="1">
            <a:spLocks/>
          </p:cNvSpPr>
          <p:nvPr/>
        </p:nvSpPr>
        <p:spPr bwMode="auto">
          <a:xfrm>
            <a:off x="228600" y="40386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13.11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FF0000"/>
                </a:solidFill>
              </a:rPr>
              <a:t>Aneuploidy</a:t>
            </a:r>
            <a:endParaRPr lang="en-US" b="1" dirty="0">
              <a:solidFill>
                <a:srgbClr val="FF0000"/>
              </a:solidFill>
            </a:endParaRPr>
          </a:p>
        </p:txBody>
      </p:sp>
      <p:sp>
        <p:nvSpPr>
          <p:cNvPr id="32771" name="Rectangle 3"/>
          <p:cNvSpPr>
            <a:spLocks noGrp="1" noChangeArrowheads="1"/>
          </p:cNvSpPr>
          <p:nvPr>
            <p:ph type="body" idx="4294967295"/>
          </p:nvPr>
        </p:nvSpPr>
        <p:spPr>
          <a:xfrm>
            <a:off x="152400" y="1371600"/>
            <a:ext cx="8763000" cy="5257800"/>
          </a:xfrm>
        </p:spPr>
        <p:txBody>
          <a:bodyPr/>
          <a:lstStyle/>
          <a:p>
            <a:pPr eaLnBrk="1" hangingPunct="1">
              <a:buFont typeface="Wingdings" pitchFamily="2" charset="2"/>
              <a:buChar char="q"/>
            </a:pPr>
            <a:r>
              <a:rPr lang="en-US" dirty="0"/>
              <a:t>A normal chromosomal number is </a:t>
            </a:r>
            <a:r>
              <a:rPr lang="en-US" b="1" dirty="0" err="1">
                <a:solidFill>
                  <a:srgbClr val="0000FF"/>
                </a:solidFill>
              </a:rPr>
              <a:t>euploid</a:t>
            </a:r>
            <a:endParaRPr lang="en-US" b="1" dirty="0">
              <a:solidFill>
                <a:srgbClr val="0000FF"/>
              </a:solidFill>
            </a:endParaRPr>
          </a:p>
          <a:p>
            <a:pPr eaLnBrk="1" hangingPunct="1">
              <a:buFont typeface="Wingdings" pitchFamily="2" charset="2"/>
              <a:buChar char="q"/>
            </a:pPr>
            <a:r>
              <a:rPr lang="en-US" dirty="0"/>
              <a:t>Cells with extra or missing chromosomes are</a:t>
            </a:r>
            <a:r>
              <a:rPr lang="en-US" b="1" dirty="0"/>
              <a:t> </a:t>
            </a:r>
            <a:r>
              <a:rPr lang="en-US" b="1" dirty="0" err="1">
                <a:solidFill>
                  <a:srgbClr val="0000FF"/>
                </a:solidFill>
              </a:rPr>
              <a:t>aneuploid</a:t>
            </a:r>
            <a:endParaRPr lang="en-US" b="1" dirty="0">
              <a:solidFill>
                <a:srgbClr val="0000FF"/>
              </a:solidFill>
            </a:endParaRPr>
          </a:p>
          <a:p>
            <a:pPr eaLnBrk="1" hangingPunct="1">
              <a:buFont typeface="Wingdings" pitchFamily="2" charset="2"/>
              <a:buChar char="q"/>
            </a:pPr>
            <a:r>
              <a:rPr lang="en-US" dirty="0"/>
              <a:t>Most autosomal </a:t>
            </a:r>
            <a:r>
              <a:rPr lang="en-US" dirty="0" err="1"/>
              <a:t>aneuploids</a:t>
            </a:r>
            <a:r>
              <a:rPr lang="en-US" dirty="0"/>
              <a:t> are spontaneously aborted</a:t>
            </a:r>
          </a:p>
          <a:p>
            <a:pPr eaLnBrk="1" hangingPunct="1">
              <a:buFont typeface="Wingdings" pitchFamily="2" charset="2"/>
              <a:buChar char="q"/>
            </a:pPr>
            <a:r>
              <a:rPr lang="en-US" dirty="0"/>
              <a:t>Those that are born are more likely to have an extra chromosome (</a:t>
            </a:r>
            <a:r>
              <a:rPr lang="en-US" b="1" dirty="0" err="1"/>
              <a:t>trisomy</a:t>
            </a:r>
            <a:r>
              <a:rPr lang="en-US" dirty="0"/>
              <a:t>) rather than a missing one (</a:t>
            </a:r>
            <a:r>
              <a:rPr lang="en-US" b="1" dirty="0" err="1"/>
              <a:t>monosomy</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0"/>
            <a:ext cx="8229600" cy="1143000"/>
          </a:xfrm>
        </p:spPr>
        <p:txBody>
          <a:bodyPr/>
          <a:lstStyle/>
          <a:p>
            <a:pPr eaLnBrk="1" hangingPunct="1"/>
            <a:r>
              <a:rPr lang="en-US" b="1" dirty="0" err="1">
                <a:solidFill>
                  <a:srgbClr val="7030A0"/>
                </a:solidFill>
              </a:rPr>
              <a:t>Nondisjunction</a:t>
            </a:r>
            <a:endParaRPr lang="en-US" b="1" dirty="0">
              <a:solidFill>
                <a:srgbClr val="7030A0"/>
              </a:solidFill>
            </a:endParaRPr>
          </a:p>
        </p:txBody>
      </p:sp>
      <p:sp>
        <p:nvSpPr>
          <p:cNvPr id="32771" name="Rectangle 3"/>
          <p:cNvSpPr>
            <a:spLocks noGrp="1" noChangeArrowheads="1"/>
          </p:cNvSpPr>
          <p:nvPr>
            <p:ph type="body" idx="4294967295"/>
          </p:nvPr>
        </p:nvSpPr>
        <p:spPr>
          <a:xfrm>
            <a:off x="228600" y="990600"/>
            <a:ext cx="8763000" cy="5334000"/>
          </a:xfrm>
        </p:spPr>
        <p:txBody>
          <a:bodyPr/>
          <a:lstStyle/>
          <a:p>
            <a:pPr eaLnBrk="1" hangingPunct="1">
              <a:buFont typeface="Wingdings" pitchFamily="2" charset="2"/>
              <a:buChar char="v"/>
            </a:pPr>
            <a:r>
              <a:rPr lang="en-US" dirty="0"/>
              <a:t>The failure of chromosomes to separate normally during meiosis</a:t>
            </a:r>
          </a:p>
          <a:p>
            <a:pPr eaLnBrk="1" hangingPunct="1">
              <a:buFont typeface="Wingdings" pitchFamily="2" charset="2"/>
              <a:buChar char="v"/>
            </a:pPr>
            <a:endParaRPr lang="en-US" dirty="0"/>
          </a:p>
          <a:p>
            <a:pPr eaLnBrk="1" hangingPunct="1">
              <a:buFont typeface="Wingdings" pitchFamily="2" charset="2"/>
              <a:buChar char="v"/>
            </a:pPr>
            <a:r>
              <a:rPr lang="en-US" dirty="0"/>
              <a:t>Produces gamete with an extra chromosome and another with one missing chromosome  </a:t>
            </a:r>
          </a:p>
          <a:p>
            <a:pPr eaLnBrk="1" hangingPunct="1">
              <a:buFont typeface="Wingdings" pitchFamily="2" charset="2"/>
              <a:buChar char="v"/>
            </a:pPr>
            <a:endParaRPr lang="en-US" sz="2400" dirty="0"/>
          </a:p>
          <a:p>
            <a:pPr eaLnBrk="1" hangingPunct="1">
              <a:buFont typeface="Wingdings" pitchFamily="2" charset="2"/>
              <a:buChar char="v"/>
            </a:pPr>
            <a:r>
              <a:rPr lang="en-US" dirty="0" err="1"/>
              <a:t>Nondisjunction</a:t>
            </a:r>
            <a:r>
              <a:rPr lang="en-US" dirty="0"/>
              <a:t> during  Meiosis I results in copies of both </a:t>
            </a:r>
            <a:r>
              <a:rPr lang="en-US" dirty="0" err="1"/>
              <a:t>homologs</a:t>
            </a:r>
            <a:r>
              <a:rPr lang="en-US" dirty="0"/>
              <a:t> in one gamete</a:t>
            </a:r>
          </a:p>
          <a:p>
            <a:pPr eaLnBrk="1" hangingPunct="1">
              <a:buFont typeface="Wingdings" pitchFamily="2" charset="2"/>
              <a:buChar char="v"/>
            </a:pPr>
            <a:endParaRPr lang="en-US" dirty="0"/>
          </a:p>
          <a:p>
            <a:pPr eaLnBrk="1" hangingPunct="1">
              <a:buFont typeface="Wingdings" pitchFamily="2" charset="2"/>
              <a:buChar char="v"/>
            </a:pPr>
            <a:r>
              <a:rPr lang="en-US" dirty="0" err="1"/>
              <a:t>Nondisjunction</a:t>
            </a:r>
            <a:r>
              <a:rPr lang="en-US" dirty="0"/>
              <a:t> during Meiosis II results in both sister </a:t>
            </a:r>
            <a:r>
              <a:rPr lang="en-US" dirty="0" err="1"/>
              <a:t>chromatids</a:t>
            </a:r>
            <a:r>
              <a:rPr lang="en-US" dirty="0"/>
              <a:t> in one gamete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cstate="print"/>
          <a:srcRect/>
          <a:stretch>
            <a:fillRect/>
          </a:stretch>
        </p:blipFill>
        <p:spPr bwMode="auto">
          <a:xfrm>
            <a:off x="0" y="1"/>
            <a:ext cx="8993040" cy="6400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Portrait of a Chromosome</a:t>
            </a:r>
          </a:p>
        </p:txBody>
      </p:sp>
      <p:sp>
        <p:nvSpPr>
          <p:cNvPr id="32771" name="Rectangle 3"/>
          <p:cNvSpPr>
            <a:spLocks noGrp="1" noChangeArrowheads="1"/>
          </p:cNvSpPr>
          <p:nvPr>
            <p:ph type="body" idx="4294967295"/>
          </p:nvPr>
        </p:nvSpPr>
        <p:spPr>
          <a:xfrm>
            <a:off x="838200" y="1752600"/>
            <a:ext cx="8153400" cy="4572000"/>
          </a:xfrm>
        </p:spPr>
        <p:txBody>
          <a:bodyPr/>
          <a:lstStyle/>
          <a:p>
            <a:pPr eaLnBrk="1" hangingPunct="1"/>
            <a:r>
              <a:rPr lang="en-US" dirty="0"/>
              <a:t>A chromosome consists primarily of DNA and protein.</a:t>
            </a:r>
          </a:p>
          <a:p>
            <a:pPr eaLnBrk="1" hangingPunct="1"/>
            <a:r>
              <a:rPr lang="en-US" dirty="0"/>
              <a:t>Distinguished by size and shape</a:t>
            </a:r>
          </a:p>
          <a:p>
            <a:pPr eaLnBrk="1" hangingPunct="1"/>
            <a:r>
              <a:rPr lang="en-US" dirty="0"/>
              <a:t>Essential parts are:</a:t>
            </a:r>
          </a:p>
          <a:p>
            <a:pPr eaLnBrk="1" hangingPunct="1"/>
            <a:r>
              <a:rPr lang="en-US" dirty="0"/>
              <a:t>	- Telomeres</a:t>
            </a:r>
          </a:p>
          <a:p>
            <a:pPr eaLnBrk="1" hangingPunct="1"/>
            <a:r>
              <a:rPr lang="en-US" dirty="0"/>
              <a:t>	- Origins of replication sites</a:t>
            </a:r>
          </a:p>
          <a:p>
            <a:pPr eaLnBrk="1" hangingPunct="1"/>
            <a:r>
              <a:rPr lang="en-US" dirty="0"/>
              <a:t>	- Centromere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381000" y="2438400"/>
            <a:ext cx="3048000" cy="1143000"/>
          </a:xfrm>
        </p:spPr>
        <p:txBody>
          <a:bodyPr/>
          <a:lstStyle/>
          <a:p>
            <a:pPr eaLnBrk="1" hangingPunct="1"/>
            <a:r>
              <a:rPr lang="en-US" sz="3200">
                <a:solidFill>
                  <a:srgbClr val="0000FF"/>
                </a:solidFill>
              </a:rPr>
              <a:t>Nondisjunction at Meiosis I</a:t>
            </a:r>
          </a:p>
        </p:txBody>
      </p:sp>
      <p:pic>
        <p:nvPicPr>
          <p:cNvPr id="30723" name="Picture 5" descr="13_11a"/>
          <p:cNvPicPr>
            <a:picLocks noChangeAspect="1" noChangeArrowheads="1"/>
          </p:cNvPicPr>
          <p:nvPr/>
        </p:nvPicPr>
        <p:blipFill>
          <a:blip r:embed="rId3" cstate="print"/>
          <a:srcRect/>
          <a:stretch>
            <a:fillRect/>
          </a:stretch>
        </p:blipFill>
        <p:spPr bwMode="auto">
          <a:xfrm>
            <a:off x="3276600" y="152400"/>
            <a:ext cx="5638800" cy="6477000"/>
          </a:xfrm>
          <a:prstGeom prst="rect">
            <a:avLst/>
          </a:prstGeom>
          <a:noFill/>
          <a:ln w="9525">
            <a:noFill/>
            <a:miter lim="800000"/>
            <a:headEnd/>
            <a:tailEnd/>
          </a:ln>
        </p:spPr>
      </p:pic>
      <p:sp>
        <p:nvSpPr>
          <p:cNvPr id="30724" name="Title 1"/>
          <p:cNvSpPr txBox="1">
            <a:spLocks/>
          </p:cNvSpPr>
          <p:nvPr/>
        </p:nvSpPr>
        <p:spPr bwMode="auto">
          <a:xfrm>
            <a:off x="1219200" y="5141913"/>
            <a:ext cx="1905000" cy="344487"/>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13.12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13_11b"/>
          <p:cNvPicPr>
            <a:picLocks noChangeAspect="1" noChangeArrowheads="1"/>
          </p:cNvPicPr>
          <p:nvPr/>
        </p:nvPicPr>
        <p:blipFill>
          <a:blip r:embed="rId3" cstate="print"/>
          <a:srcRect/>
          <a:stretch>
            <a:fillRect/>
          </a:stretch>
        </p:blipFill>
        <p:spPr bwMode="auto">
          <a:xfrm>
            <a:off x="3429000" y="228600"/>
            <a:ext cx="4933950" cy="6477000"/>
          </a:xfrm>
          <a:prstGeom prst="rect">
            <a:avLst/>
          </a:prstGeom>
          <a:noFill/>
          <a:ln w="9525">
            <a:noFill/>
            <a:miter lim="800000"/>
            <a:headEnd/>
            <a:tailEnd/>
          </a:ln>
        </p:spPr>
      </p:pic>
      <p:sp>
        <p:nvSpPr>
          <p:cNvPr id="31747" name="Rectangle 2"/>
          <p:cNvSpPr>
            <a:spLocks noGrp="1" noChangeArrowheads="1"/>
          </p:cNvSpPr>
          <p:nvPr>
            <p:ph type="title" idx="4294967295"/>
          </p:nvPr>
        </p:nvSpPr>
        <p:spPr>
          <a:xfrm>
            <a:off x="381000" y="2438400"/>
            <a:ext cx="3048000" cy="1143000"/>
          </a:xfrm>
        </p:spPr>
        <p:txBody>
          <a:bodyPr/>
          <a:lstStyle/>
          <a:p>
            <a:pPr eaLnBrk="1" hangingPunct="1"/>
            <a:r>
              <a:rPr lang="en-US" sz="3200">
                <a:solidFill>
                  <a:srgbClr val="0000FF"/>
                </a:solidFill>
              </a:rPr>
              <a:t>Nondisjunction at Meiosis II</a:t>
            </a:r>
          </a:p>
        </p:txBody>
      </p:sp>
      <p:sp>
        <p:nvSpPr>
          <p:cNvPr id="31748" name="Title 1"/>
          <p:cNvSpPr txBox="1">
            <a:spLocks/>
          </p:cNvSpPr>
          <p:nvPr/>
        </p:nvSpPr>
        <p:spPr bwMode="auto">
          <a:xfrm>
            <a:off x="1219200" y="5141913"/>
            <a:ext cx="1905000" cy="344487"/>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13.12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CC0099"/>
                </a:solidFill>
              </a:rPr>
              <a:t>Aneuploidy</a:t>
            </a:r>
            <a:endParaRPr lang="en-US" b="1" dirty="0">
              <a:solidFill>
                <a:srgbClr val="CC0099"/>
              </a:solidFill>
            </a:endParaRPr>
          </a:p>
        </p:txBody>
      </p:sp>
      <p:sp>
        <p:nvSpPr>
          <p:cNvPr id="32771" name="Rectangle 3"/>
          <p:cNvSpPr>
            <a:spLocks noGrp="1" noChangeArrowheads="1"/>
          </p:cNvSpPr>
          <p:nvPr>
            <p:ph type="body" idx="4294967295"/>
          </p:nvPr>
        </p:nvSpPr>
        <p:spPr>
          <a:xfrm>
            <a:off x="228600" y="1219200"/>
            <a:ext cx="8686800" cy="5486400"/>
          </a:xfrm>
        </p:spPr>
        <p:txBody>
          <a:bodyPr/>
          <a:lstStyle/>
          <a:p>
            <a:pPr eaLnBrk="1" hangingPunct="1">
              <a:buFont typeface="Wingdings" pitchFamily="2" charset="2"/>
              <a:buChar char="ü"/>
            </a:pPr>
            <a:r>
              <a:rPr lang="en-US" dirty="0" err="1"/>
              <a:t>Aneuploidy</a:t>
            </a:r>
            <a:r>
              <a:rPr lang="en-US" dirty="0"/>
              <a:t> </a:t>
            </a:r>
            <a:r>
              <a:rPr lang="en-US" u="sng" dirty="0"/>
              <a:t>can also arise during mitosis</a:t>
            </a:r>
            <a:r>
              <a:rPr lang="en-US" dirty="0"/>
              <a:t>, producing groups of somatic cells with the extra or missing chromosomes </a:t>
            </a:r>
          </a:p>
          <a:p>
            <a:pPr eaLnBrk="1" hangingPunct="1">
              <a:buFont typeface="Wingdings" pitchFamily="2" charset="2"/>
              <a:buChar char="ü"/>
            </a:pPr>
            <a:endParaRPr lang="en-US" dirty="0"/>
          </a:p>
          <a:p>
            <a:pPr eaLnBrk="1" hangingPunct="1">
              <a:buFont typeface="Wingdings" pitchFamily="2" charset="2"/>
              <a:buChar char="ü"/>
            </a:pPr>
            <a:r>
              <a:rPr lang="en-US" dirty="0"/>
              <a:t>An individual with two chromosomally-distinct cell populations is called a </a:t>
            </a:r>
            <a:r>
              <a:rPr lang="en-US" b="1" dirty="0">
                <a:solidFill>
                  <a:srgbClr val="CC0099"/>
                </a:solidFill>
              </a:rPr>
              <a:t>m</a:t>
            </a:r>
            <a:r>
              <a:rPr lang="en-US" b="1" dirty="0">
                <a:solidFill>
                  <a:srgbClr val="339933"/>
                </a:solidFill>
              </a:rPr>
              <a:t>o</a:t>
            </a:r>
            <a:r>
              <a:rPr lang="en-US" b="1" dirty="0">
                <a:solidFill>
                  <a:srgbClr val="FF3300"/>
                </a:solidFill>
              </a:rPr>
              <a:t>s</a:t>
            </a:r>
            <a:r>
              <a:rPr lang="en-US" b="1" dirty="0">
                <a:solidFill>
                  <a:srgbClr val="0066FF"/>
                </a:solidFill>
              </a:rPr>
              <a:t>a</a:t>
            </a:r>
            <a:r>
              <a:rPr lang="en-US" b="1" dirty="0"/>
              <a:t>i</a:t>
            </a:r>
            <a:r>
              <a:rPr lang="en-US" b="1" dirty="0">
                <a:solidFill>
                  <a:srgbClr val="00B0F0"/>
                </a:solidFill>
              </a:rPr>
              <a:t>c</a:t>
            </a:r>
          </a:p>
          <a:p>
            <a:pPr eaLnBrk="1" hangingPunct="1">
              <a:buFont typeface="Wingdings" pitchFamily="2" charset="2"/>
              <a:buChar char="ü"/>
            </a:pPr>
            <a:endParaRPr lang="en-US" b="1" dirty="0"/>
          </a:p>
          <a:p>
            <a:pPr eaLnBrk="1" hangingPunct="1">
              <a:buFont typeface="Wingdings" pitchFamily="2" charset="2"/>
              <a:buChar char="ü"/>
            </a:pPr>
            <a:r>
              <a:rPr lang="en-US" dirty="0"/>
              <a:t>A mitotic </a:t>
            </a:r>
            <a:r>
              <a:rPr lang="en-US" dirty="0" err="1"/>
              <a:t>nondisjunction</a:t>
            </a:r>
            <a:r>
              <a:rPr lang="en-US" dirty="0"/>
              <a:t> event that occurs early in development can have serious effects on the health of the individual</a:t>
            </a:r>
            <a:r>
              <a:rPr lang="en-US"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0000FF"/>
                </a:solidFill>
              </a:rPr>
              <a:t>Trisomies</a:t>
            </a:r>
            <a:endParaRPr lang="en-US" b="1" dirty="0">
              <a:solidFill>
                <a:srgbClr val="0000FF"/>
              </a:solidFill>
            </a:endParaRPr>
          </a:p>
        </p:txBody>
      </p:sp>
      <p:sp>
        <p:nvSpPr>
          <p:cNvPr id="32771" name="Rectangle 3"/>
          <p:cNvSpPr>
            <a:spLocks noGrp="1" noChangeArrowheads="1"/>
          </p:cNvSpPr>
          <p:nvPr>
            <p:ph type="body" idx="4294967295"/>
          </p:nvPr>
        </p:nvSpPr>
        <p:spPr>
          <a:xfrm>
            <a:off x="609600" y="1371600"/>
            <a:ext cx="8382000" cy="2743200"/>
          </a:xfrm>
        </p:spPr>
        <p:txBody>
          <a:bodyPr/>
          <a:lstStyle/>
          <a:p>
            <a:pPr eaLnBrk="1" hangingPunct="1">
              <a:buFont typeface="Wingdings" pitchFamily="2" charset="2"/>
              <a:buChar char="Ø"/>
            </a:pPr>
            <a:r>
              <a:rPr lang="en-US" sz="2800" dirty="0"/>
              <a:t>Most autosomal </a:t>
            </a:r>
            <a:r>
              <a:rPr lang="en-US" sz="2800" dirty="0" err="1"/>
              <a:t>aneuploids</a:t>
            </a:r>
            <a:r>
              <a:rPr lang="en-US" sz="2800" dirty="0"/>
              <a:t> cease developing as embryos or fetuses</a:t>
            </a:r>
          </a:p>
          <a:p>
            <a:pPr eaLnBrk="1" hangingPunct="1">
              <a:buFont typeface="Wingdings" pitchFamily="2" charset="2"/>
              <a:buChar char="Ø"/>
            </a:pPr>
            <a:r>
              <a:rPr lang="en-US" sz="2800" dirty="0"/>
              <a:t>Most frequently seen </a:t>
            </a:r>
            <a:r>
              <a:rPr lang="en-US" sz="2800" dirty="0" err="1"/>
              <a:t>trisomies</a:t>
            </a:r>
            <a:r>
              <a:rPr lang="en-US" sz="2800" dirty="0"/>
              <a:t> in newborns are those of chromosomes 21, 18, and 13</a:t>
            </a:r>
          </a:p>
          <a:p>
            <a:pPr eaLnBrk="1" hangingPunct="1">
              <a:buFont typeface="Wingdings" pitchFamily="2" charset="2"/>
              <a:buChar char="Ø"/>
            </a:pPr>
            <a:r>
              <a:rPr lang="en-US" sz="2800" dirty="0"/>
              <a:t>	- Carry fewer genes than other </a:t>
            </a:r>
            <a:r>
              <a:rPr lang="en-US" sz="2800" dirty="0" err="1"/>
              <a:t>autosomes</a:t>
            </a:r>
            <a:endParaRPr lang="en-US" sz="2800" dirty="0"/>
          </a:p>
        </p:txBody>
      </p:sp>
      <p:pic>
        <p:nvPicPr>
          <p:cNvPr id="676869" name="Picture 2" descr="lew25278_t13_04.jpg"/>
          <p:cNvPicPr>
            <a:picLocks noChangeAspect="1"/>
          </p:cNvPicPr>
          <p:nvPr/>
        </p:nvPicPr>
        <p:blipFill>
          <a:blip r:embed="rId3" cstate="print"/>
          <a:srcRect t="6506" b="5963"/>
          <a:stretch>
            <a:fillRect/>
          </a:stretch>
        </p:blipFill>
        <p:spPr bwMode="auto">
          <a:xfrm>
            <a:off x="1371600" y="3886200"/>
            <a:ext cx="6477000" cy="2819400"/>
          </a:xfrm>
          <a:prstGeom prst="rect">
            <a:avLst/>
          </a:prstGeom>
          <a:solidFill>
            <a:srgbClr val="000000"/>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0000FF"/>
                </a:solidFill>
              </a:rPr>
              <a:t>Trisomy</a:t>
            </a:r>
            <a:r>
              <a:rPr lang="en-US" b="1" dirty="0">
                <a:solidFill>
                  <a:srgbClr val="0000FF"/>
                </a:solidFill>
              </a:rPr>
              <a:t> 21</a:t>
            </a:r>
          </a:p>
        </p:txBody>
      </p:sp>
      <p:sp>
        <p:nvSpPr>
          <p:cNvPr id="32771" name="Rectangle 3"/>
          <p:cNvSpPr>
            <a:spLocks noGrp="1" noChangeArrowheads="1"/>
          </p:cNvSpPr>
          <p:nvPr>
            <p:ph type="body" idx="4294967295"/>
          </p:nvPr>
        </p:nvSpPr>
        <p:spPr>
          <a:xfrm>
            <a:off x="457200" y="1600200"/>
            <a:ext cx="5029200" cy="2895600"/>
          </a:xfrm>
        </p:spPr>
        <p:txBody>
          <a:bodyPr/>
          <a:lstStyle/>
          <a:p>
            <a:pPr eaLnBrk="1" hangingPunct="1">
              <a:buFont typeface="Wingdings" pitchFamily="2" charset="2"/>
              <a:buChar char="Ø"/>
            </a:pPr>
            <a:r>
              <a:rPr lang="en-US" b="1" dirty="0">
                <a:solidFill>
                  <a:srgbClr val="FF3300"/>
                </a:solidFill>
              </a:rPr>
              <a:t>Down syndrome</a:t>
            </a:r>
          </a:p>
          <a:p>
            <a:pPr eaLnBrk="1" hangingPunct="1">
              <a:buFont typeface="Wingdings" pitchFamily="2" charset="2"/>
              <a:buChar char="Ø"/>
            </a:pPr>
            <a:r>
              <a:rPr lang="en-US" dirty="0"/>
              <a:t>Most common </a:t>
            </a:r>
            <a:r>
              <a:rPr lang="en-US" dirty="0" err="1"/>
              <a:t>trisomy</a:t>
            </a:r>
            <a:r>
              <a:rPr lang="en-US" dirty="0"/>
              <a:t> among newborns </a:t>
            </a:r>
          </a:p>
          <a:p>
            <a:pPr eaLnBrk="1" hangingPunct="1">
              <a:buFont typeface="Wingdings" pitchFamily="2" charset="2"/>
              <a:buChar char="Ø"/>
            </a:pPr>
            <a:r>
              <a:rPr lang="en-US" dirty="0"/>
              <a:t>Distinctive facial and physical problems</a:t>
            </a:r>
          </a:p>
        </p:txBody>
      </p:sp>
      <p:sp>
        <p:nvSpPr>
          <p:cNvPr id="2" name="Rectangle 3"/>
          <p:cNvSpPr>
            <a:spLocks noChangeArrowheads="1"/>
          </p:cNvSpPr>
          <p:nvPr/>
        </p:nvSpPr>
        <p:spPr bwMode="auto">
          <a:xfrm>
            <a:off x="304800" y="4495800"/>
            <a:ext cx="8610600" cy="1828800"/>
          </a:xfrm>
          <a:prstGeom prst="rect">
            <a:avLst/>
          </a:prstGeom>
          <a:noFill/>
          <a:ln w="9525">
            <a:noFill/>
            <a:miter lim="800000"/>
            <a:headEnd/>
            <a:tailEnd/>
          </a:ln>
        </p:spPr>
        <p:txBody>
          <a:bodyPr/>
          <a:lstStyle/>
          <a:p>
            <a:pPr marL="342900" indent="-342900">
              <a:spcBef>
                <a:spcPct val="20000"/>
              </a:spcBef>
              <a:buSzPct val="50000"/>
              <a:buFont typeface="Wingdings" pitchFamily="2" charset="2"/>
              <a:buChar char="q"/>
            </a:pPr>
            <a:r>
              <a:rPr lang="en-US" sz="3200" dirty="0"/>
              <a:t>Varying degrees of developmental disabilities</a:t>
            </a:r>
          </a:p>
          <a:p>
            <a:pPr marL="342900" indent="-342900">
              <a:spcBef>
                <a:spcPct val="20000"/>
              </a:spcBef>
              <a:buSzPct val="50000"/>
              <a:buFont typeface="Wingdings" pitchFamily="2" charset="2"/>
              <a:buChar char="q"/>
            </a:pPr>
            <a:r>
              <a:rPr lang="en-US" sz="3200" dirty="0"/>
              <a:t>Individuals more likely to develop leukemia </a:t>
            </a:r>
          </a:p>
          <a:p>
            <a:pPr marL="342900" indent="-342900">
              <a:spcBef>
                <a:spcPct val="20000"/>
              </a:spcBef>
              <a:buSzPct val="50000"/>
              <a:buFont typeface="Wingdings" pitchFamily="2" charset="2"/>
              <a:buChar char="q"/>
            </a:pPr>
            <a:r>
              <a:rPr lang="en-US" sz="3200" dirty="0"/>
              <a:t>Link with one form of Alzheimer disease</a:t>
            </a:r>
          </a:p>
        </p:txBody>
      </p:sp>
      <p:pic>
        <p:nvPicPr>
          <p:cNvPr id="34821" name="Picture 2" descr="lew25278_13_13.jpg"/>
          <p:cNvPicPr>
            <a:picLocks noChangeAspect="1"/>
          </p:cNvPicPr>
          <p:nvPr/>
        </p:nvPicPr>
        <p:blipFill>
          <a:blip r:embed="rId3" cstate="print"/>
          <a:srcRect t="4347" b="4347"/>
          <a:stretch>
            <a:fillRect/>
          </a:stretch>
        </p:blipFill>
        <p:spPr bwMode="auto">
          <a:xfrm>
            <a:off x="4876800" y="1447800"/>
            <a:ext cx="2971800" cy="2822575"/>
          </a:xfrm>
          <a:prstGeom prst="rect">
            <a:avLst/>
          </a:prstGeom>
          <a:solidFill>
            <a:srgbClr val="000000"/>
          </a:solidFill>
          <a:ln w="9525">
            <a:noFill/>
            <a:miter lim="800000"/>
            <a:headEnd/>
            <a:tailEnd/>
          </a:ln>
        </p:spPr>
      </p:pic>
      <p:sp>
        <p:nvSpPr>
          <p:cNvPr id="34822" name="Title 1"/>
          <p:cNvSpPr txBox="1">
            <a:spLocks/>
          </p:cNvSpPr>
          <p:nvPr/>
        </p:nvSpPr>
        <p:spPr bwMode="auto">
          <a:xfrm>
            <a:off x="7848600" y="2667000"/>
            <a:ext cx="914400" cy="533400"/>
          </a:xfrm>
          <a:prstGeom prst="rect">
            <a:avLst/>
          </a:prstGeom>
          <a:noFill/>
          <a:ln w="9525">
            <a:noFill/>
            <a:miter lim="800000"/>
            <a:headEnd/>
            <a:tailEnd/>
          </a:ln>
        </p:spPr>
        <p:txBody>
          <a:bodyPr lIns="91429" tIns="45715" rIns="91429" bIns="45715" anchor="ctr"/>
          <a:lstStyle/>
          <a:p>
            <a:pPr algn="ctr"/>
            <a:r>
              <a:rPr lang="en-US" b="1">
                <a:solidFill>
                  <a:srgbClr val="0000FF"/>
                </a:solidFill>
                <a:sym typeface="Arial" charset="0"/>
              </a:rPr>
              <a:t>Figure 13.13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p:cNvSpPr txBox="1">
            <a:spLocks noChangeArrowheads="1"/>
          </p:cNvSpPr>
          <p:nvPr/>
        </p:nvSpPr>
        <p:spPr bwMode="auto">
          <a:xfrm>
            <a:off x="314325" y="6019800"/>
            <a:ext cx="2590800" cy="457200"/>
          </a:xfrm>
          <a:prstGeom prst="rect">
            <a:avLst/>
          </a:prstGeom>
          <a:noFill/>
          <a:ln w="9525">
            <a:noFill/>
            <a:miter lim="800000"/>
            <a:headEnd/>
            <a:tailEnd/>
          </a:ln>
        </p:spPr>
        <p:txBody>
          <a:bodyPr>
            <a:spAutoFit/>
          </a:bodyPr>
          <a:lstStyle/>
          <a:p>
            <a:pPr eaLnBrk="0" hangingPunct="0"/>
            <a:r>
              <a:rPr lang="en-US" sz="2400" b="1">
                <a:solidFill>
                  <a:schemeClr val="bg1"/>
                </a:solidFill>
                <a:latin typeface="Helvetica" pitchFamily="34" charset="0"/>
                <a:ea typeface="ＭＳ Ｐゴシック" pitchFamily="34" charset="-128"/>
              </a:rPr>
              <a:t>Table 13.6</a:t>
            </a:r>
            <a:endParaRPr lang="en-US" sz="2400">
              <a:latin typeface="Helvetica" pitchFamily="34" charset="0"/>
              <a:ea typeface="ＭＳ Ｐゴシック" pitchFamily="34" charset="-128"/>
            </a:endParaRPr>
          </a:p>
        </p:txBody>
      </p:sp>
      <p:pic>
        <p:nvPicPr>
          <p:cNvPr id="35843" name="Picture 2" descr="lew25278_t13_05.jpg"/>
          <p:cNvPicPr>
            <a:picLocks noChangeAspect="1"/>
          </p:cNvPicPr>
          <p:nvPr/>
        </p:nvPicPr>
        <p:blipFill>
          <a:blip r:embed="rId3" cstate="print"/>
          <a:srcRect/>
          <a:stretch>
            <a:fillRect/>
          </a:stretch>
        </p:blipFill>
        <p:spPr bwMode="auto">
          <a:xfrm>
            <a:off x="609600" y="304800"/>
            <a:ext cx="8007350" cy="6172200"/>
          </a:xfrm>
          <a:prstGeom prst="rect">
            <a:avLst/>
          </a:prstGeom>
          <a:solidFill>
            <a:srgbClr val="000000"/>
          </a:solid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533400" y="533400"/>
            <a:ext cx="8382000" cy="1600200"/>
          </a:xfrm>
        </p:spPr>
        <p:txBody>
          <a:bodyPr/>
          <a:lstStyle/>
          <a:p>
            <a:pPr eaLnBrk="1" hangingPunct="1"/>
            <a:r>
              <a:rPr lang="en-US" dirty="0"/>
              <a:t>The risk of conceiving an offspring with Down syndrome rises dramatically with maternal age</a:t>
            </a:r>
          </a:p>
        </p:txBody>
      </p:sp>
      <p:sp>
        <p:nvSpPr>
          <p:cNvPr id="36867" name="Title 1"/>
          <p:cNvSpPr txBox="1">
            <a:spLocks/>
          </p:cNvSpPr>
          <p:nvPr/>
        </p:nvSpPr>
        <p:spPr bwMode="auto">
          <a:xfrm>
            <a:off x="762000" y="58674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13.7</a:t>
            </a:r>
          </a:p>
        </p:txBody>
      </p:sp>
      <p:pic>
        <p:nvPicPr>
          <p:cNvPr id="36868" name="Picture 2" descr="lew25278_13_07.jpg"/>
          <p:cNvPicPr>
            <a:picLocks noChangeAspect="1"/>
          </p:cNvPicPr>
          <p:nvPr/>
        </p:nvPicPr>
        <p:blipFill>
          <a:blip r:embed="rId3" cstate="print"/>
          <a:srcRect b="7945"/>
          <a:stretch>
            <a:fillRect/>
          </a:stretch>
        </p:blipFill>
        <p:spPr bwMode="auto">
          <a:xfrm>
            <a:off x="2209800" y="1905000"/>
            <a:ext cx="5715000" cy="4506913"/>
          </a:xfrm>
          <a:prstGeom prst="rect">
            <a:avLst/>
          </a:prstGeom>
          <a:solidFill>
            <a:srgbClr val="000000"/>
          </a:solid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CC0099"/>
                </a:solidFill>
              </a:rPr>
              <a:t>Trisomy</a:t>
            </a:r>
            <a:r>
              <a:rPr lang="en-US" b="1" dirty="0">
                <a:solidFill>
                  <a:srgbClr val="CC0099"/>
                </a:solidFill>
              </a:rPr>
              <a:t> 18</a:t>
            </a:r>
          </a:p>
        </p:txBody>
      </p:sp>
      <p:sp>
        <p:nvSpPr>
          <p:cNvPr id="32771" name="Rectangle 3"/>
          <p:cNvSpPr>
            <a:spLocks noGrp="1" noChangeArrowheads="1"/>
          </p:cNvSpPr>
          <p:nvPr>
            <p:ph type="body" idx="4294967295"/>
          </p:nvPr>
        </p:nvSpPr>
        <p:spPr>
          <a:xfrm>
            <a:off x="533400" y="1600200"/>
            <a:ext cx="5029200" cy="2895600"/>
          </a:xfrm>
        </p:spPr>
        <p:txBody>
          <a:bodyPr/>
          <a:lstStyle/>
          <a:p>
            <a:pPr eaLnBrk="1" hangingPunct="1">
              <a:buFont typeface="Wingdings" pitchFamily="2" charset="2"/>
              <a:buChar char="q"/>
            </a:pPr>
            <a:r>
              <a:rPr lang="en-US" b="1" dirty="0"/>
              <a:t>Edwards syndrome</a:t>
            </a:r>
            <a:endParaRPr lang="en-US" dirty="0"/>
          </a:p>
          <a:p>
            <a:pPr eaLnBrk="1" hangingPunct="1">
              <a:buFont typeface="Wingdings" pitchFamily="2" charset="2"/>
              <a:buChar char="q"/>
            </a:pPr>
            <a:endParaRPr lang="en-US" dirty="0"/>
          </a:p>
          <a:p>
            <a:pPr eaLnBrk="1" hangingPunct="1">
              <a:buFont typeface="Wingdings" pitchFamily="2" charset="2"/>
              <a:buChar char="q"/>
            </a:pPr>
            <a:r>
              <a:rPr lang="en-US" dirty="0"/>
              <a:t>Most due to </a:t>
            </a:r>
            <a:r>
              <a:rPr lang="en-US" dirty="0" err="1"/>
              <a:t>nondisjunction</a:t>
            </a:r>
            <a:r>
              <a:rPr lang="en-US" dirty="0"/>
              <a:t> in meiosis II in </a:t>
            </a:r>
            <a:r>
              <a:rPr lang="en-US" dirty="0" err="1"/>
              <a:t>oocyte</a:t>
            </a:r>
            <a:r>
              <a:rPr lang="en-US" dirty="0"/>
              <a:t> and do not survive</a:t>
            </a:r>
          </a:p>
        </p:txBody>
      </p:sp>
      <p:sp>
        <p:nvSpPr>
          <p:cNvPr id="2" name="Rectangle 3"/>
          <p:cNvSpPr>
            <a:spLocks noChangeArrowheads="1"/>
          </p:cNvSpPr>
          <p:nvPr/>
        </p:nvSpPr>
        <p:spPr bwMode="auto">
          <a:xfrm>
            <a:off x="533400" y="4800600"/>
            <a:ext cx="8382000" cy="1828800"/>
          </a:xfrm>
          <a:prstGeom prst="rect">
            <a:avLst/>
          </a:prstGeom>
          <a:noFill/>
          <a:ln w="9525">
            <a:noFill/>
            <a:miter lim="800000"/>
            <a:headEnd/>
            <a:tailEnd/>
          </a:ln>
        </p:spPr>
        <p:txBody>
          <a:bodyPr/>
          <a:lstStyle/>
          <a:p>
            <a:pPr marL="342900" indent="-342900">
              <a:spcBef>
                <a:spcPct val="20000"/>
              </a:spcBef>
              <a:buSzPct val="50000"/>
            </a:pPr>
            <a:r>
              <a:rPr lang="en-US" sz="3200" dirty="0"/>
              <a:t>Serious mental and physical disabilities </a:t>
            </a:r>
          </a:p>
          <a:p>
            <a:pPr marL="342900" indent="-342900">
              <a:spcBef>
                <a:spcPct val="20000"/>
              </a:spcBef>
              <a:buSzPct val="50000"/>
            </a:pPr>
            <a:r>
              <a:rPr lang="en-US" sz="3200" dirty="0"/>
              <a:t>A distinctive feature: </a:t>
            </a:r>
            <a:r>
              <a:rPr lang="en-US" sz="3200" dirty="0">
                <a:solidFill>
                  <a:srgbClr val="FF3300"/>
                </a:solidFill>
              </a:rPr>
              <a:t>Oddly-clenched fists</a:t>
            </a:r>
          </a:p>
        </p:txBody>
      </p:sp>
      <p:grpSp>
        <p:nvGrpSpPr>
          <p:cNvPr id="3" name="Group 6"/>
          <p:cNvGrpSpPr>
            <a:grpSpLocks/>
          </p:cNvGrpSpPr>
          <p:nvPr/>
        </p:nvGrpSpPr>
        <p:grpSpPr bwMode="auto">
          <a:xfrm>
            <a:off x="5867400" y="1447800"/>
            <a:ext cx="2424113" cy="3276600"/>
            <a:chOff x="5867400" y="1447800"/>
            <a:chExt cx="2424113" cy="3276600"/>
          </a:xfrm>
        </p:grpSpPr>
        <p:sp>
          <p:nvSpPr>
            <p:cNvPr id="37894" name="Title 1"/>
            <p:cNvSpPr txBox="1">
              <a:spLocks/>
            </p:cNvSpPr>
            <p:nvPr/>
          </p:nvSpPr>
          <p:spPr bwMode="auto">
            <a:xfrm>
              <a:off x="6172200" y="14478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13.14a</a:t>
              </a:r>
            </a:p>
          </p:txBody>
        </p:sp>
        <p:pic>
          <p:nvPicPr>
            <p:cNvPr id="37895" name="Picture 5" descr="13_13a"/>
            <p:cNvPicPr>
              <a:picLocks noChangeAspect="1" noChangeArrowheads="1"/>
            </p:cNvPicPr>
            <p:nvPr/>
          </p:nvPicPr>
          <p:blipFill>
            <a:blip r:embed="rId3" cstate="print"/>
            <a:srcRect/>
            <a:stretch>
              <a:fillRect/>
            </a:stretch>
          </p:blipFill>
          <p:spPr bwMode="auto">
            <a:xfrm>
              <a:off x="5867400" y="1828800"/>
              <a:ext cx="2424113" cy="28956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CC3399"/>
                </a:solidFill>
              </a:rPr>
              <a:t>Trisomy</a:t>
            </a:r>
            <a:r>
              <a:rPr lang="en-US" b="1" dirty="0">
                <a:solidFill>
                  <a:srgbClr val="CC3399"/>
                </a:solidFill>
              </a:rPr>
              <a:t> 13</a:t>
            </a:r>
          </a:p>
        </p:txBody>
      </p:sp>
      <p:sp>
        <p:nvSpPr>
          <p:cNvPr id="32771" name="Rectangle 3"/>
          <p:cNvSpPr>
            <a:spLocks noGrp="1" noChangeArrowheads="1"/>
          </p:cNvSpPr>
          <p:nvPr>
            <p:ph type="body" idx="4294967295"/>
          </p:nvPr>
        </p:nvSpPr>
        <p:spPr>
          <a:xfrm>
            <a:off x="533400" y="1981200"/>
            <a:ext cx="4953000" cy="2895600"/>
          </a:xfrm>
        </p:spPr>
        <p:txBody>
          <a:bodyPr/>
          <a:lstStyle/>
          <a:p>
            <a:pPr eaLnBrk="1" hangingPunct="1"/>
            <a:r>
              <a:rPr lang="en-US" b="1" dirty="0" err="1">
                <a:solidFill>
                  <a:srgbClr val="0066FF"/>
                </a:solidFill>
              </a:rPr>
              <a:t>Patau</a:t>
            </a:r>
            <a:r>
              <a:rPr lang="en-US" b="1" dirty="0">
                <a:solidFill>
                  <a:srgbClr val="0066FF"/>
                </a:solidFill>
              </a:rPr>
              <a:t> syndrome</a:t>
            </a:r>
            <a:endParaRPr lang="en-US" dirty="0">
              <a:solidFill>
                <a:srgbClr val="0066FF"/>
              </a:solidFill>
            </a:endParaRPr>
          </a:p>
          <a:p>
            <a:pPr eaLnBrk="1" hangingPunct="1"/>
            <a:endParaRPr lang="en-US" dirty="0"/>
          </a:p>
          <a:p>
            <a:pPr eaLnBrk="1" hangingPunct="1"/>
            <a:r>
              <a:rPr lang="en-US" dirty="0"/>
              <a:t>Very rare and generally do not survive 6 months</a:t>
            </a:r>
          </a:p>
        </p:txBody>
      </p:sp>
      <p:sp>
        <p:nvSpPr>
          <p:cNvPr id="38916" name="Title 1"/>
          <p:cNvSpPr txBox="1">
            <a:spLocks/>
          </p:cNvSpPr>
          <p:nvPr/>
        </p:nvSpPr>
        <p:spPr bwMode="auto">
          <a:xfrm>
            <a:off x="6248400" y="1636713"/>
            <a:ext cx="1905000" cy="344487"/>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13.14b</a:t>
            </a:r>
          </a:p>
        </p:txBody>
      </p:sp>
      <p:sp>
        <p:nvSpPr>
          <p:cNvPr id="2" name="Rectangle 3"/>
          <p:cNvSpPr>
            <a:spLocks noChangeArrowheads="1"/>
          </p:cNvSpPr>
          <p:nvPr/>
        </p:nvSpPr>
        <p:spPr bwMode="auto">
          <a:xfrm>
            <a:off x="533400" y="4800600"/>
            <a:ext cx="8382000" cy="1828800"/>
          </a:xfrm>
          <a:prstGeom prst="rect">
            <a:avLst/>
          </a:prstGeom>
          <a:noFill/>
          <a:ln w="9525">
            <a:noFill/>
            <a:miter lim="800000"/>
            <a:headEnd/>
            <a:tailEnd/>
          </a:ln>
        </p:spPr>
        <p:txBody>
          <a:bodyPr/>
          <a:lstStyle/>
          <a:p>
            <a:pPr marL="342900" indent="-342900">
              <a:spcBef>
                <a:spcPct val="20000"/>
              </a:spcBef>
              <a:buSzPct val="50000"/>
            </a:pPr>
            <a:r>
              <a:rPr lang="en-US" sz="3200" dirty="0"/>
              <a:t>Serious mental and physical disabilities </a:t>
            </a:r>
          </a:p>
          <a:p>
            <a:pPr marL="342900" indent="-342900">
              <a:spcBef>
                <a:spcPct val="20000"/>
              </a:spcBef>
              <a:buSzPct val="50000"/>
            </a:pPr>
            <a:r>
              <a:rPr lang="en-US" sz="3200" dirty="0"/>
              <a:t>A distinctive feature: </a:t>
            </a:r>
            <a:r>
              <a:rPr lang="en-US" sz="3200" b="1" dirty="0">
                <a:solidFill>
                  <a:srgbClr val="FF3300"/>
                </a:solidFill>
              </a:rPr>
              <a:t>Eye fusion</a:t>
            </a:r>
          </a:p>
        </p:txBody>
      </p:sp>
      <p:pic>
        <p:nvPicPr>
          <p:cNvPr id="38918" name="Picture 2" descr="lew25278_13_14.jpg"/>
          <p:cNvPicPr>
            <a:picLocks noChangeAspect="1"/>
          </p:cNvPicPr>
          <p:nvPr/>
        </p:nvPicPr>
        <p:blipFill>
          <a:blip r:embed="rId3" cstate="print"/>
          <a:srcRect l="38248" t="4057" r="1195" b="10736"/>
          <a:stretch>
            <a:fillRect/>
          </a:stretch>
        </p:blipFill>
        <p:spPr bwMode="auto">
          <a:xfrm>
            <a:off x="5486400" y="2057400"/>
            <a:ext cx="3429000" cy="2527300"/>
          </a:xfrm>
          <a:prstGeom prst="rect">
            <a:avLst/>
          </a:prstGeom>
          <a:solidFill>
            <a:srgbClr val="000000"/>
          </a:solidFill>
          <a:ln w="9525">
            <a:noFill/>
            <a:miter lim="800000"/>
            <a:headEnd/>
            <a:tailEnd/>
          </a:ln>
        </p:spPr>
      </p:pic>
      <p:pic>
        <p:nvPicPr>
          <p:cNvPr id="90114" name="Picture 2" descr="https://classconnection.s3.amazonaws.com/955/flashcards/410955/jpg/holoprosencephaly1339968653950.jpg"/>
          <p:cNvPicPr>
            <a:picLocks noChangeAspect="1" noChangeArrowheads="1"/>
          </p:cNvPicPr>
          <p:nvPr/>
        </p:nvPicPr>
        <p:blipFill>
          <a:blip r:embed="rId4" cstate="print"/>
          <a:srcRect/>
          <a:stretch>
            <a:fillRect/>
          </a:stretch>
        </p:blipFill>
        <p:spPr bwMode="auto">
          <a:xfrm>
            <a:off x="0" y="0"/>
            <a:ext cx="1752599" cy="1939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753" y="2057400"/>
            <a:ext cx="8193140" cy="769441"/>
          </a:xfrm>
          <a:prstGeom prst="rect">
            <a:avLst/>
          </a:prstGeom>
        </p:spPr>
        <p:txBody>
          <a:bodyPr wrap="none">
            <a:spAutoFit/>
          </a:bodyPr>
          <a:lstStyle/>
          <a:p>
            <a:pPr algn="ctr"/>
            <a:r>
              <a:rPr lang="en-US" sz="4400" b="1" dirty="0">
                <a:solidFill>
                  <a:srgbClr val="0000FF"/>
                </a:solidFill>
              </a:rPr>
              <a:t>Sex Chromosome </a:t>
            </a:r>
            <a:r>
              <a:rPr lang="en-US" sz="4400" b="1" dirty="0" err="1">
                <a:solidFill>
                  <a:srgbClr val="0000FF"/>
                </a:solidFill>
              </a:rPr>
              <a:t>Aneuploids</a:t>
            </a:r>
            <a:endParaRPr lang="en-US" sz="4400" b="1"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792288" y="4800600"/>
            <a:ext cx="5486400" cy="5667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eaLnBrk="0" hangingPunct="0">
              <a:spcAft>
                <a:spcPts val="600"/>
              </a:spcAft>
            </a:pPr>
            <a:r>
              <a:rPr lang="en-US" sz="2000" b="1">
                <a:solidFill>
                  <a:schemeClr val="tx2"/>
                </a:solidFill>
                <a:latin typeface="+mj-lt"/>
                <a:ea typeface="+mj-ea"/>
                <a:cs typeface="+mj-cs"/>
              </a:rPr>
              <a:t>Portrait of a Chromosome</a:t>
            </a:r>
          </a:p>
        </p:txBody>
      </p:sp>
      <p:pic>
        <p:nvPicPr>
          <p:cNvPr id="5122" name="Picture 11" descr="13_02"/>
          <p:cNvPicPr>
            <a:picLocks noChangeAspect="1" noChangeArrowheads="1"/>
          </p:cNvPicPr>
          <p:nvPr/>
        </p:nvPicPr>
        <p:blipFill>
          <a:blip r:embed="rId3" cstate="print"/>
          <a:stretch>
            <a:fillRect/>
          </a:stretch>
        </p:blipFill>
        <p:spPr bwMode="auto">
          <a:xfrm>
            <a:off x="1792288" y="1154557"/>
            <a:ext cx="5486400" cy="3031236"/>
          </a:xfrm>
          <a:prstGeom prst="rect">
            <a:avLst/>
          </a:prstGeom>
          <a:noFill/>
          <a:ln w="9525">
            <a:noFill/>
            <a:miter lim="800000"/>
            <a:headEnd/>
            <a:tailEnd/>
          </a:ln>
        </p:spPr>
      </p:pic>
      <p:sp>
        <p:nvSpPr>
          <p:cNvPr id="5124" name="Title 1"/>
          <p:cNvSpPr txBox="1">
            <a:spLocks/>
          </p:cNvSpPr>
          <p:nvPr/>
        </p:nvSpPr>
        <p:spPr bwMode="auto">
          <a:xfrm>
            <a:off x="1792288" y="5367338"/>
            <a:ext cx="5486400" cy="804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0" hangingPunct="0">
              <a:spcBef>
                <a:spcPct val="20000"/>
              </a:spcBef>
              <a:buSzPct val="50000"/>
            </a:pPr>
            <a:r>
              <a:rPr lang="en-US" sz="1400" b="1">
                <a:latin typeface="+mn-lt"/>
                <a:ea typeface="+mn-ea"/>
                <a:cs typeface="+mn-cs"/>
              </a:rPr>
              <a:t>Figure 13.1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1"/>
          <p:cNvSpPr txBox="1">
            <a:spLocks noChangeArrowheads="1"/>
          </p:cNvSpPr>
          <p:nvPr/>
        </p:nvSpPr>
        <p:spPr bwMode="auto">
          <a:xfrm>
            <a:off x="685800" y="2133600"/>
            <a:ext cx="7848600"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Helvetica" pitchFamily="34" charset="0"/>
            </a:endParaRPr>
          </a:p>
        </p:txBody>
      </p:sp>
      <p:sp>
        <p:nvSpPr>
          <p:cNvPr id="39939" name="Text Box 74"/>
          <p:cNvSpPr txBox="1">
            <a:spLocks noChangeArrowheads="1"/>
          </p:cNvSpPr>
          <p:nvPr/>
        </p:nvSpPr>
        <p:spPr bwMode="auto">
          <a:xfrm>
            <a:off x="1023938" y="6215063"/>
            <a:ext cx="2590800" cy="457200"/>
          </a:xfrm>
          <a:prstGeom prst="rect">
            <a:avLst/>
          </a:prstGeom>
          <a:noFill/>
          <a:ln w="9525">
            <a:noFill/>
            <a:miter lim="800000"/>
            <a:headEnd/>
            <a:tailEnd/>
          </a:ln>
        </p:spPr>
        <p:txBody>
          <a:bodyPr>
            <a:spAutoFit/>
          </a:bodyPr>
          <a:lstStyle/>
          <a:p>
            <a:pPr eaLnBrk="0" hangingPunct="0"/>
            <a:r>
              <a:rPr lang="en-US" sz="2400" b="1">
                <a:solidFill>
                  <a:schemeClr val="bg1"/>
                </a:solidFill>
                <a:latin typeface="Helvetica" pitchFamily="34" charset="0"/>
                <a:ea typeface="ＭＳ Ｐゴシック" pitchFamily="34" charset="-128"/>
              </a:rPr>
              <a:t>Table 13.7</a:t>
            </a:r>
            <a:endParaRPr lang="en-US" sz="2400">
              <a:latin typeface="Helvetica" pitchFamily="34" charset="0"/>
              <a:ea typeface="ＭＳ Ｐゴシック" pitchFamily="34" charset="-128"/>
            </a:endParaRPr>
          </a:p>
        </p:txBody>
      </p:sp>
      <p:pic>
        <p:nvPicPr>
          <p:cNvPr id="39940" name="Picture 2" descr="lew25278_t13_06.jpg"/>
          <p:cNvPicPr>
            <a:picLocks noChangeAspect="1"/>
          </p:cNvPicPr>
          <p:nvPr/>
        </p:nvPicPr>
        <p:blipFill>
          <a:blip r:embed="rId3" cstate="print"/>
          <a:srcRect/>
          <a:stretch>
            <a:fillRect/>
          </a:stretch>
        </p:blipFill>
        <p:spPr bwMode="auto">
          <a:xfrm>
            <a:off x="1600200" y="304800"/>
            <a:ext cx="5980113" cy="6400800"/>
          </a:xfrm>
          <a:prstGeom prst="rect">
            <a:avLst/>
          </a:prstGeom>
          <a:solidFill>
            <a:srgbClr val="000000"/>
          </a:solid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FF0000"/>
                </a:solidFill>
              </a:rPr>
              <a:t>Turner Syndrome</a:t>
            </a:r>
          </a:p>
        </p:txBody>
      </p:sp>
      <p:sp>
        <p:nvSpPr>
          <p:cNvPr id="32771" name="Rectangle 3"/>
          <p:cNvSpPr>
            <a:spLocks noGrp="1" noChangeArrowheads="1"/>
          </p:cNvSpPr>
          <p:nvPr>
            <p:ph type="body" idx="4294967295"/>
          </p:nvPr>
        </p:nvSpPr>
        <p:spPr>
          <a:xfrm>
            <a:off x="762000" y="1752600"/>
            <a:ext cx="8153400" cy="5029200"/>
          </a:xfrm>
        </p:spPr>
        <p:txBody>
          <a:bodyPr/>
          <a:lstStyle/>
          <a:p>
            <a:pPr eaLnBrk="1" hangingPunct="1">
              <a:buFont typeface="Wingdings" pitchFamily="2" charset="2"/>
              <a:buChar char="q"/>
            </a:pPr>
            <a:r>
              <a:rPr lang="en-US" dirty="0"/>
              <a:t>Called the </a:t>
            </a:r>
            <a:r>
              <a:rPr lang="en-US" b="1" dirty="0"/>
              <a:t>XO syndrome</a:t>
            </a:r>
          </a:p>
          <a:p>
            <a:pPr eaLnBrk="1" hangingPunct="1">
              <a:buFont typeface="Wingdings" pitchFamily="2" charset="2"/>
              <a:buChar char="q"/>
            </a:pPr>
            <a:r>
              <a:rPr lang="en-US" dirty="0"/>
              <a:t>1 in 2,500 female births </a:t>
            </a:r>
          </a:p>
          <a:p>
            <a:pPr eaLnBrk="1" hangingPunct="1">
              <a:buFont typeface="Wingdings" pitchFamily="2" charset="2"/>
              <a:buChar char="q"/>
            </a:pPr>
            <a:r>
              <a:rPr lang="en-US" dirty="0">
                <a:solidFill>
                  <a:schemeClr val="accent6">
                    <a:lumMod val="60000"/>
                    <a:lumOff val="40000"/>
                  </a:schemeClr>
                </a:solidFill>
              </a:rPr>
              <a:t>99% of affected fetuses die </a:t>
            </a:r>
            <a:r>
              <a:rPr lang="en-US" i="1" dirty="0">
                <a:solidFill>
                  <a:schemeClr val="accent6">
                    <a:lumMod val="60000"/>
                    <a:lumOff val="40000"/>
                  </a:schemeClr>
                </a:solidFill>
              </a:rPr>
              <a:t>in utero</a:t>
            </a:r>
          </a:p>
          <a:p>
            <a:pPr eaLnBrk="1" hangingPunct="1">
              <a:buFont typeface="Wingdings" pitchFamily="2" charset="2"/>
              <a:buChar char="q"/>
            </a:pPr>
            <a:r>
              <a:rPr lang="en-US" dirty="0"/>
              <a:t>Features include short stature, webbing at back of neck, incomplete sexual development (infertile), impaired hearing </a:t>
            </a:r>
          </a:p>
          <a:p>
            <a:pPr eaLnBrk="1" hangingPunct="1">
              <a:buFont typeface="Wingdings" pitchFamily="2" charset="2"/>
              <a:buChar char="q"/>
            </a:pPr>
            <a:r>
              <a:rPr lang="en-US" dirty="0"/>
              <a:t>Individuals who are mosaics may have children</a:t>
            </a:r>
          </a:p>
        </p:txBody>
      </p:sp>
      <p:pic>
        <p:nvPicPr>
          <p:cNvPr id="86018" name="Picture 2" descr="http://www.turnersyndromefoundation.org/cushyUploads/meetpatients_8_1420765787.jpg"/>
          <p:cNvPicPr>
            <a:picLocks noChangeAspect="1" noChangeArrowheads="1"/>
          </p:cNvPicPr>
          <p:nvPr/>
        </p:nvPicPr>
        <p:blipFill>
          <a:blip r:embed="rId3" cstate="print"/>
          <a:srcRect/>
          <a:stretch>
            <a:fillRect/>
          </a:stretch>
        </p:blipFill>
        <p:spPr bwMode="auto">
          <a:xfrm>
            <a:off x="7239000" y="0"/>
            <a:ext cx="1905000" cy="2533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0000FF"/>
                </a:solidFill>
              </a:rPr>
              <a:t>Triplo</a:t>
            </a:r>
            <a:r>
              <a:rPr lang="en-US" b="1" dirty="0">
                <a:solidFill>
                  <a:srgbClr val="0000FF"/>
                </a:solidFill>
              </a:rPr>
              <a:t>-X</a:t>
            </a:r>
          </a:p>
        </p:txBody>
      </p:sp>
      <p:sp>
        <p:nvSpPr>
          <p:cNvPr id="32771" name="Rectangle 3"/>
          <p:cNvSpPr>
            <a:spLocks noGrp="1" noChangeArrowheads="1"/>
          </p:cNvSpPr>
          <p:nvPr>
            <p:ph type="body" idx="4294967295"/>
          </p:nvPr>
        </p:nvSpPr>
        <p:spPr>
          <a:xfrm>
            <a:off x="228600" y="1524000"/>
            <a:ext cx="8686800" cy="5105400"/>
          </a:xfrm>
        </p:spPr>
        <p:txBody>
          <a:bodyPr/>
          <a:lstStyle/>
          <a:p>
            <a:pPr eaLnBrk="1" hangingPunct="1">
              <a:buFont typeface="Wingdings" pitchFamily="2" charset="2"/>
              <a:buChar char="q"/>
            </a:pPr>
            <a:r>
              <a:rPr lang="en-US" dirty="0"/>
              <a:t>Called the </a:t>
            </a:r>
            <a:r>
              <a:rPr lang="en-US" b="1" dirty="0"/>
              <a:t>XXX syndrome</a:t>
            </a:r>
          </a:p>
          <a:p>
            <a:pPr eaLnBrk="1" hangingPunct="1">
              <a:buFont typeface="Wingdings" pitchFamily="2" charset="2"/>
              <a:buChar char="q"/>
            </a:pPr>
            <a:r>
              <a:rPr lang="en-US" dirty="0"/>
              <a:t>1 in 1,000 female births </a:t>
            </a:r>
          </a:p>
          <a:p>
            <a:pPr eaLnBrk="1" hangingPunct="1">
              <a:buFont typeface="Wingdings" pitchFamily="2" charset="2"/>
              <a:buChar char="q"/>
            </a:pPr>
            <a:r>
              <a:rPr lang="en-US" dirty="0"/>
              <a:t>Few modest effects on phenotype include tallness, menstrual irregularities, and slight impact on intelligence</a:t>
            </a:r>
          </a:p>
          <a:p>
            <a:pPr eaLnBrk="1" hangingPunct="1">
              <a:buFont typeface="Wingdings" pitchFamily="2" charset="2"/>
              <a:buChar char="q"/>
            </a:pPr>
            <a:r>
              <a:rPr lang="en-US" dirty="0"/>
              <a:t>X-inactivation of two X chromosomes occurs and cells have two Barr bodies</a:t>
            </a:r>
          </a:p>
          <a:p>
            <a:pPr eaLnBrk="1" hangingPunct="1">
              <a:buFont typeface="Wingdings" pitchFamily="2" charset="2"/>
              <a:buChar char="q"/>
            </a:pPr>
            <a:r>
              <a:rPr lang="en-US" dirty="0"/>
              <a:t>May compensate for presence of extra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0000FF"/>
                </a:solidFill>
              </a:rPr>
              <a:t>Klinefelter</a:t>
            </a:r>
            <a:r>
              <a:rPr lang="en-US" b="1" dirty="0">
                <a:solidFill>
                  <a:srgbClr val="0000FF"/>
                </a:solidFill>
              </a:rPr>
              <a:t> Syndrome</a:t>
            </a:r>
          </a:p>
        </p:txBody>
      </p:sp>
      <p:sp>
        <p:nvSpPr>
          <p:cNvPr id="32771" name="Rectangle 3"/>
          <p:cNvSpPr>
            <a:spLocks noGrp="1" noChangeArrowheads="1"/>
          </p:cNvSpPr>
          <p:nvPr>
            <p:ph type="body" idx="4294967295"/>
          </p:nvPr>
        </p:nvSpPr>
        <p:spPr>
          <a:xfrm>
            <a:off x="990600" y="1600200"/>
            <a:ext cx="7620000" cy="5029200"/>
          </a:xfrm>
        </p:spPr>
        <p:txBody>
          <a:bodyPr/>
          <a:lstStyle/>
          <a:p>
            <a:pPr eaLnBrk="1" hangingPunct="1">
              <a:buFont typeface="Wingdings" pitchFamily="2" charset="2"/>
              <a:buChar char="q"/>
            </a:pPr>
            <a:r>
              <a:rPr lang="en-US" dirty="0"/>
              <a:t>Called the </a:t>
            </a:r>
            <a:r>
              <a:rPr lang="en-US" b="1" dirty="0"/>
              <a:t>XXY syndrome</a:t>
            </a:r>
          </a:p>
          <a:p>
            <a:pPr eaLnBrk="1" hangingPunct="1">
              <a:buFont typeface="Wingdings" pitchFamily="2" charset="2"/>
              <a:buChar char="q"/>
            </a:pPr>
            <a:r>
              <a:rPr lang="en-US" dirty="0"/>
              <a:t>1 in 500 male births </a:t>
            </a:r>
          </a:p>
          <a:p>
            <a:pPr eaLnBrk="1" hangingPunct="1">
              <a:buFont typeface="Wingdings" pitchFamily="2" charset="2"/>
              <a:buChar char="q"/>
            </a:pPr>
            <a:r>
              <a:rPr lang="en-US" dirty="0"/>
              <a:t>Phenotypes include:</a:t>
            </a:r>
          </a:p>
          <a:p>
            <a:pPr lvl="1" eaLnBrk="1" hangingPunct="1">
              <a:buFont typeface="Wingdings" pitchFamily="2" charset="2"/>
              <a:buChar char="Ø"/>
            </a:pPr>
            <a:r>
              <a:rPr lang="en-US" dirty="0"/>
              <a:t>Incomplete sexual development</a:t>
            </a:r>
          </a:p>
          <a:p>
            <a:pPr lvl="1" eaLnBrk="1" hangingPunct="1">
              <a:buFont typeface="Wingdings" pitchFamily="2" charset="2"/>
              <a:buChar char="Ø"/>
            </a:pPr>
            <a:r>
              <a:rPr lang="en-US" dirty="0"/>
              <a:t>Rudimentary testes and prostate</a:t>
            </a:r>
          </a:p>
          <a:p>
            <a:pPr lvl="1" eaLnBrk="1" hangingPunct="1">
              <a:buFont typeface="Wingdings" pitchFamily="2" charset="2"/>
              <a:buChar char="Ø"/>
            </a:pPr>
            <a:r>
              <a:rPr lang="en-US" dirty="0"/>
              <a:t>Long limbs, large hands and feet</a:t>
            </a:r>
          </a:p>
          <a:p>
            <a:pPr lvl="1" eaLnBrk="1" hangingPunct="1">
              <a:buFont typeface="Wingdings" pitchFamily="2" charset="2"/>
              <a:buChar char="Ø"/>
            </a:pPr>
            <a:r>
              <a:rPr lang="en-US" dirty="0"/>
              <a:t>Some breast tissue development</a:t>
            </a:r>
          </a:p>
          <a:p>
            <a:pPr eaLnBrk="1" hangingPunct="1">
              <a:buFont typeface="Wingdings" pitchFamily="2" charset="2"/>
              <a:buChar char="q"/>
            </a:pPr>
            <a:r>
              <a:rPr lang="en-US" dirty="0"/>
              <a:t>Most common cause of male infertility</a:t>
            </a:r>
          </a:p>
        </p:txBody>
      </p:sp>
      <p:pic>
        <p:nvPicPr>
          <p:cNvPr id="81922" name="Picture 2" descr="http://therapytwins.com/wp/wp-content/uploads/2013/10/klinefelter-xy-nih.gif"/>
          <p:cNvPicPr>
            <a:picLocks noChangeAspect="1" noChangeArrowheads="1"/>
          </p:cNvPicPr>
          <p:nvPr/>
        </p:nvPicPr>
        <p:blipFill>
          <a:blip r:embed="rId3" cstate="print"/>
          <a:srcRect/>
          <a:stretch>
            <a:fillRect/>
          </a:stretch>
        </p:blipFill>
        <p:spPr bwMode="auto">
          <a:xfrm>
            <a:off x="6934200" y="1295400"/>
            <a:ext cx="2171700" cy="1200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XXYY Syndrome</a:t>
            </a:r>
          </a:p>
        </p:txBody>
      </p:sp>
      <p:sp>
        <p:nvSpPr>
          <p:cNvPr id="32771" name="Rectangle 3"/>
          <p:cNvSpPr>
            <a:spLocks noGrp="1" noChangeArrowheads="1"/>
          </p:cNvSpPr>
          <p:nvPr>
            <p:ph type="body" idx="4294967295"/>
          </p:nvPr>
        </p:nvSpPr>
        <p:spPr>
          <a:xfrm>
            <a:off x="381000" y="1371600"/>
            <a:ext cx="8229600" cy="5257800"/>
          </a:xfrm>
        </p:spPr>
        <p:txBody>
          <a:bodyPr/>
          <a:lstStyle/>
          <a:p>
            <a:pPr eaLnBrk="1" hangingPunct="1">
              <a:buFont typeface="Wingdings" pitchFamily="2" charset="2"/>
              <a:buChar char="v"/>
            </a:pPr>
            <a:r>
              <a:rPr lang="en-US" dirty="0"/>
              <a:t>Likely arises due to unusual </a:t>
            </a:r>
            <a:r>
              <a:rPr lang="en-US" dirty="0" err="1"/>
              <a:t>oocyte</a:t>
            </a:r>
            <a:r>
              <a:rPr lang="en-US" dirty="0"/>
              <a:t> and sperm</a:t>
            </a:r>
          </a:p>
          <a:p>
            <a:pPr eaLnBrk="1" hangingPunct="1">
              <a:buFont typeface="Wingdings" pitchFamily="2" charset="2"/>
              <a:buChar char="v"/>
            </a:pPr>
            <a:r>
              <a:rPr lang="en-US" dirty="0"/>
              <a:t>Associated with more severe behavioral problems than </a:t>
            </a:r>
            <a:r>
              <a:rPr lang="en-US" dirty="0" err="1"/>
              <a:t>Klinefelter</a:t>
            </a:r>
            <a:r>
              <a:rPr lang="en-US" dirty="0"/>
              <a:t> syndrome</a:t>
            </a:r>
          </a:p>
          <a:p>
            <a:pPr lvl="1" eaLnBrk="1" hangingPunct="1">
              <a:buFont typeface="Wingdings" pitchFamily="2" charset="2"/>
              <a:buChar char="Ø"/>
            </a:pPr>
            <a:r>
              <a:rPr lang="en-US" dirty="0"/>
              <a:t>Obsessive compulsive disorder, learning disabilities</a:t>
            </a:r>
          </a:p>
          <a:p>
            <a:pPr eaLnBrk="1" hangingPunct="1">
              <a:buFont typeface="Wingdings" pitchFamily="2" charset="2"/>
              <a:buChar char="v"/>
            </a:pPr>
            <a:r>
              <a:rPr lang="en-US" dirty="0"/>
              <a:t>Individuals are infertile</a:t>
            </a:r>
          </a:p>
          <a:p>
            <a:pPr eaLnBrk="1" hangingPunct="1">
              <a:buFont typeface="Wingdings" pitchFamily="2" charset="2"/>
              <a:buChar char="v"/>
            </a:pPr>
            <a:r>
              <a:rPr lang="en-US" dirty="0"/>
              <a:t>Treated with testosterone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00FF"/>
                </a:solidFill>
              </a:rPr>
              <a:t>XYY Syndrome</a:t>
            </a:r>
          </a:p>
        </p:txBody>
      </p:sp>
      <p:pic>
        <p:nvPicPr>
          <p:cNvPr id="77826" name="Picture 2" descr="http://player.slideplayer.com/25/7836137/data/images/img33.jpg"/>
          <p:cNvPicPr>
            <a:picLocks noChangeAspect="1" noChangeArrowheads="1"/>
          </p:cNvPicPr>
          <p:nvPr/>
        </p:nvPicPr>
        <p:blipFill>
          <a:blip r:embed="rId3" cstate="print"/>
          <a:srcRect r="78059"/>
          <a:stretch>
            <a:fillRect/>
          </a:stretch>
        </p:blipFill>
        <p:spPr bwMode="auto">
          <a:xfrm>
            <a:off x="7239000" y="304800"/>
            <a:ext cx="1600200" cy="5477608"/>
          </a:xfrm>
          <a:prstGeom prst="rect">
            <a:avLst/>
          </a:prstGeom>
          <a:noFill/>
        </p:spPr>
      </p:pic>
      <p:sp>
        <p:nvSpPr>
          <p:cNvPr id="5" name="Rectangle 3"/>
          <p:cNvSpPr txBox="1">
            <a:spLocks noChangeArrowheads="1"/>
          </p:cNvSpPr>
          <p:nvPr/>
        </p:nvSpPr>
        <p:spPr bwMode="auto">
          <a:xfrm>
            <a:off x="76200"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50000"/>
              <a:buFont typeface="Wingdings" pitchFamily="2" charset="2"/>
              <a:buChar char="q"/>
              <a:tabLst/>
              <a:defRPr/>
            </a:pPr>
            <a:r>
              <a:rPr kumimoji="0" lang="en-US" sz="3200" b="0" i="0" u="none" strike="noStrike" kern="0" cap="none" spc="0" normalizeH="0" baseline="0" noProof="0">
                <a:ln>
                  <a:noFill/>
                </a:ln>
                <a:solidFill>
                  <a:schemeClr val="tx1"/>
                </a:solidFill>
                <a:effectLst/>
                <a:uLnTx/>
                <a:uFillTx/>
                <a:latin typeface="+mn-lt"/>
                <a:ea typeface="+mn-ea"/>
                <a:cs typeface="+mn-cs"/>
              </a:rPr>
              <a:t>Also known as </a:t>
            </a:r>
            <a:r>
              <a:rPr kumimoji="0" lang="en-US" sz="3200" b="1" i="0" u="none" strike="noStrike" kern="0" cap="none" spc="0" normalizeH="0" baseline="0" noProof="0">
                <a:ln>
                  <a:noFill/>
                </a:ln>
                <a:solidFill>
                  <a:schemeClr val="tx1"/>
                </a:solidFill>
                <a:effectLst/>
                <a:uLnTx/>
                <a:uFillTx/>
                <a:latin typeface="+mn-lt"/>
                <a:ea typeface="+mn-ea"/>
                <a:cs typeface="+mn-cs"/>
              </a:rPr>
              <a:t>Jacobs syndrome</a:t>
            </a:r>
          </a:p>
          <a:p>
            <a:pPr marL="342900" marR="0" lvl="0" indent="-342900" algn="l" defTabSz="914400" rtl="0" eaLnBrk="1" fontAlgn="base" latinLnBrk="0" hangingPunct="1">
              <a:lnSpc>
                <a:spcPct val="100000"/>
              </a:lnSpc>
              <a:spcBef>
                <a:spcPct val="20000"/>
              </a:spcBef>
              <a:spcAft>
                <a:spcPct val="0"/>
              </a:spcAft>
              <a:buClrTx/>
              <a:buSzPct val="50000"/>
              <a:buFont typeface="Wingdings" pitchFamily="2" charset="2"/>
              <a:buChar char="q"/>
              <a:tabLst/>
              <a:defRPr/>
            </a:pPr>
            <a:r>
              <a:rPr kumimoji="0" lang="en-US" sz="3200" b="0" i="0" u="none" strike="noStrike" kern="0" cap="none" spc="0" normalizeH="0" baseline="0" noProof="0">
                <a:ln>
                  <a:noFill/>
                </a:ln>
                <a:solidFill>
                  <a:schemeClr val="tx1"/>
                </a:solidFill>
                <a:effectLst/>
                <a:uLnTx/>
                <a:uFillTx/>
                <a:latin typeface="+mn-lt"/>
                <a:ea typeface="+mn-ea"/>
                <a:cs typeface="+mn-cs"/>
              </a:rPr>
              <a:t>1 in 1,000 male births</a:t>
            </a:r>
          </a:p>
          <a:p>
            <a:pPr marL="342900" marR="0" lvl="0" indent="-342900" algn="l" defTabSz="914400" rtl="0" eaLnBrk="1" fontAlgn="base" latinLnBrk="0" hangingPunct="1">
              <a:lnSpc>
                <a:spcPct val="100000"/>
              </a:lnSpc>
              <a:spcBef>
                <a:spcPct val="20000"/>
              </a:spcBef>
              <a:spcAft>
                <a:spcPct val="0"/>
              </a:spcAft>
              <a:buClrTx/>
              <a:buSzPct val="50000"/>
              <a:buFont typeface="Wingdings" pitchFamily="2" charset="2"/>
              <a:buChar char="q"/>
              <a:tabLst/>
              <a:defRPr/>
            </a:pPr>
            <a:r>
              <a:rPr kumimoji="0" lang="en-US" sz="3200" b="0" i="0" u="none" strike="noStrike" kern="0" cap="none" spc="0" normalizeH="0" baseline="0" noProof="0">
                <a:ln>
                  <a:noFill/>
                </a:ln>
                <a:solidFill>
                  <a:schemeClr val="tx1"/>
                </a:solidFill>
                <a:effectLst/>
                <a:uLnTx/>
                <a:uFillTx/>
                <a:latin typeface="+mn-lt"/>
                <a:ea typeface="+mn-ea"/>
                <a:cs typeface="+mn-cs"/>
              </a:rPr>
              <a:t>96% are phenotypically normal</a:t>
            </a:r>
          </a:p>
          <a:p>
            <a:pPr marL="342900" marR="0" lvl="0" indent="-342900" algn="l" defTabSz="914400" rtl="0" eaLnBrk="1" fontAlgn="base" latinLnBrk="0" hangingPunct="1">
              <a:lnSpc>
                <a:spcPct val="100000"/>
              </a:lnSpc>
              <a:spcBef>
                <a:spcPct val="20000"/>
              </a:spcBef>
              <a:spcAft>
                <a:spcPct val="0"/>
              </a:spcAft>
              <a:buClrTx/>
              <a:buSzPct val="50000"/>
              <a:buFont typeface="Wingdings" pitchFamily="2" charset="2"/>
              <a:buChar char="q"/>
              <a:tabLst/>
              <a:defRPr/>
            </a:pPr>
            <a:r>
              <a:rPr kumimoji="0" lang="en-US" sz="3200" b="0" i="0" u="none" strike="noStrike" kern="0" cap="none" spc="0" normalizeH="0" baseline="0" noProof="0">
                <a:ln>
                  <a:noFill/>
                </a:ln>
                <a:solidFill>
                  <a:schemeClr val="tx1"/>
                </a:solidFill>
                <a:effectLst/>
                <a:uLnTx/>
                <a:uFillTx/>
                <a:latin typeface="+mn-lt"/>
                <a:ea typeface="+mn-ea"/>
                <a:cs typeface="+mn-cs"/>
              </a:rPr>
              <a:t>Modest phenotypes may include great height, acne, speech and reading disabilities  </a:t>
            </a:r>
          </a:p>
          <a:p>
            <a:pPr marL="342900" marR="0" lvl="0" indent="-342900" algn="l" defTabSz="914400" rtl="0" eaLnBrk="1" fontAlgn="base" latinLnBrk="0" hangingPunct="1">
              <a:lnSpc>
                <a:spcPct val="100000"/>
              </a:lnSpc>
              <a:spcBef>
                <a:spcPct val="20000"/>
              </a:spcBef>
              <a:spcAft>
                <a:spcPct val="0"/>
              </a:spcAft>
              <a:buClrTx/>
              <a:buSzPct val="50000"/>
              <a:buFont typeface="Wingdings" pitchFamily="2" charset="2"/>
              <a:buChar char="q"/>
              <a:tabLst/>
              <a:defRPr/>
            </a:pPr>
            <a:r>
              <a:rPr kumimoji="0" lang="en-US" sz="3200" b="0" i="0" u="none" strike="noStrike" kern="0" cap="none" spc="0" normalizeH="0" baseline="0" noProof="0">
                <a:ln>
                  <a:noFill/>
                </a:ln>
                <a:solidFill>
                  <a:schemeClr val="tx1"/>
                </a:solidFill>
                <a:effectLst/>
                <a:uLnTx/>
                <a:uFillTx/>
                <a:latin typeface="+mn-lt"/>
                <a:ea typeface="+mn-ea"/>
                <a:cs typeface="+mn-cs"/>
              </a:rPr>
              <a:t>Studies suggesting increase in aggressive behaviors are not supported</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381000" y="76200"/>
            <a:ext cx="8229600" cy="1752600"/>
          </a:xfrm>
        </p:spPr>
        <p:txBody>
          <a:bodyPr/>
          <a:lstStyle/>
          <a:p>
            <a:pPr eaLnBrk="1" hangingPunct="1"/>
            <a:r>
              <a:rPr lang="en-US" b="1" dirty="0">
                <a:solidFill>
                  <a:srgbClr val="0000FF"/>
                </a:solidFill>
              </a:rPr>
              <a:t>Chromosome Structural Abnormalities</a:t>
            </a:r>
          </a:p>
        </p:txBody>
      </p:sp>
      <p:pic>
        <p:nvPicPr>
          <p:cNvPr id="46083" name="Picture 11" descr="13_14"/>
          <p:cNvPicPr>
            <a:picLocks noChangeAspect="1" noChangeArrowheads="1"/>
          </p:cNvPicPr>
          <p:nvPr/>
        </p:nvPicPr>
        <p:blipFill>
          <a:blip r:embed="rId3" cstate="print"/>
          <a:srcRect/>
          <a:stretch>
            <a:fillRect/>
          </a:stretch>
        </p:blipFill>
        <p:spPr bwMode="auto">
          <a:xfrm>
            <a:off x="3048000" y="1828800"/>
            <a:ext cx="3662363" cy="4724400"/>
          </a:xfrm>
          <a:prstGeom prst="rect">
            <a:avLst/>
          </a:prstGeom>
          <a:noFill/>
          <a:ln w="9525">
            <a:noFill/>
            <a:miter lim="800000"/>
            <a:headEnd/>
            <a:tailEnd/>
          </a:ln>
        </p:spPr>
      </p:pic>
      <p:sp>
        <p:nvSpPr>
          <p:cNvPr id="46084" name="Title 1"/>
          <p:cNvSpPr txBox="1">
            <a:spLocks/>
          </p:cNvSpPr>
          <p:nvPr/>
        </p:nvSpPr>
        <p:spPr bwMode="auto">
          <a:xfrm>
            <a:off x="762000" y="38100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13.15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9"/>
          <p:cNvSpPr txBox="1">
            <a:spLocks noChangeArrowheads="1"/>
          </p:cNvSpPr>
          <p:nvPr/>
        </p:nvSpPr>
        <p:spPr bwMode="auto">
          <a:xfrm>
            <a:off x="3429000" y="6019800"/>
            <a:ext cx="1676400" cy="457200"/>
          </a:xfrm>
          <a:prstGeom prst="rect">
            <a:avLst/>
          </a:prstGeom>
          <a:noFill/>
          <a:ln w="9525">
            <a:noFill/>
            <a:miter lim="800000"/>
            <a:headEnd/>
            <a:tailEnd/>
          </a:ln>
        </p:spPr>
        <p:txBody>
          <a:bodyPr>
            <a:spAutoFit/>
          </a:bodyPr>
          <a:lstStyle/>
          <a:p>
            <a:pPr eaLnBrk="0" hangingPunct="0">
              <a:spcBef>
                <a:spcPct val="50000"/>
              </a:spcBef>
            </a:pPr>
            <a:r>
              <a:rPr lang="en-US" sz="2400" b="1">
                <a:solidFill>
                  <a:schemeClr val="bg1"/>
                </a:solidFill>
                <a:latin typeface="Helvetica" pitchFamily="34" charset="0"/>
              </a:rPr>
              <a:t>Figure 2.3</a:t>
            </a:r>
          </a:p>
        </p:txBody>
      </p:sp>
      <p:sp>
        <p:nvSpPr>
          <p:cNvPr id="5" name="Rectangle 2"/>
          <p:cNvSpPr txBox="1">
            <a:spLocks noChangeArrowheads="1"/>
          </p:cNvSpPr>
          <p:nvPr/>
        </p:nvSpPr>
        <p:spPr bwMode="auto">
          <a:xfrm>
            <a:off x="457200" y="228600"/>
            <a:ext cx="8229600" cy="1752600"/>
          </a:xfrm>
          <a:prstGeom prst="rect">
            <a:avLst/>
          </a:prstGeom>
          <a:noFill/>
          <a:ln w="9525">
            <a:noFill/>
            <a:miter lim="800000"/>
            <a:headEnd/>
            <a:tailEnd/>
          </a:ln>
        </p:spPr>
        <p:txBody>
          <a:bodyPr anchor="ctr"/>
          <a:lstStyle/>
          <a:p>
            <a:pPr algn="ctr">
              <a:defRPr/>
            </a:pPr>
            <a:r>
              <a:rPr lang="en-US" sz="4400" kern="0" dirty="0">
                <a:solidFill>
                  <a:srgbClr val="0000FF"/>
                </a:solidFill>
                <a:latin typeface="+mj-lt"/>
                <a:ea typeface="+mj-ea"/>
                <a:cs typeface="+mj-cs"/>
              </a:rPr>
              <a:t>Chromosome Structural Abnormalities</a:t>
            </a:r>
          </a:p>
        </p:txBody>
      </p:sp>
      <p:sp>
        <p:nvSpPr>
          <p:cNvPr id="47111" name="Text Box 7"/>
          <p:cNvSpPr txBox="1">
            <a:spLocks noChangeArrowheads="1"/>
          </p:cNvSpPr>
          <p:nvPr/>
        </p:nvSpPr>
        <p:spPr bwMode="auto">
          <a:xfrm>
            <a:off x="2895600" y="2613025"/>
            <a:ext cx="3581400" cy="2644775"/>
          </a:xfrm>
          <a:prstGeom prst="rect">
            <a:avLst/>
          </a:prstGeom>
          <a:noFill/>
          <a:ln w="9525">
            <a:noFill/>
            <a:miter lim="800000"/>
            <a:headEnd/>
            <a:tailEnd/>
          </a:ln>
          <a:effectLst/>
        </p:spPr>
        <p:txBody>
          <a:bodyPr>
            <a:spAutoFit/>
          </a:bodyPr>
          <a:lstStyle/>
          <a:p>
            <a:r>
              <a:rPr lang="en-US" sz="1400" b="1">
                <a:solidFill>
                  <a:schemeClr val="bg1"/>
                </a:solidFill>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endParaRPr lang="en-US">
              <a:solidFill>
                <a:schemeClr val="bg1"/>
              </a:solidFill>
            </a:endParaRPr>
          </a:p>
        </p:txBody>
      </p:sp>
    </p:spTree>
    <p:controls>
      <mc:AlternateContent xmlns:mc="http://schemas.openxmlformats.org/markup-compatibility/2006">
        <mc:Choice xmlns:v="urn:schemas-microsoft-com:vml" Requires="v">
          <p:control r:id="rId1" imgW="4982270" imgH="5028571"/>
        </mc:Choice>
        <mc:Fallback>
          <p:control r:id="rId1" imgW="4982270" imgH="5028571">
            <p:pic>
              <p:nvPicPr>
                <p:cNvPr id="2" name="ShockwaveFlash1"/>
                <p:cNvPicPr preferRelativeResize="0">
                  <a:picLocks noChangeArrowheads="1" noChangeShapeType="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2209800" y="1752600"/>
                  <a:ext cx="4981575" cy="50292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FF0000"/>
                </a:solidFill>
              </a:rPr>
              <a:t>Deletions</a:t>
            </a:r>
          </a:p>
        </p:txBody>
      </p:sp>
      <p:sp>
        <p:nvSpPr>
          <p:cNvPr id="32771" name="Rectangle 3"/>
          <p:cNvSpPr>
            <a:spLocks noGrp="1" noChangeArrowheads="1"/>
          </p:cNvSpPr>
          <p:nvPr>
            <p:ph type="body" idx="4294967295"/>
          </p:nvPr>
        </p:nvSpPr>
        <p:spPr>
          <a:xfrm>
            <a:off x="762000" y="1600200"/>
            <a:ext cx="8077200" cy="5029200"/>
          </a:xfrm>
        </p:spPr>
        <p:txBody>
          <a:bodyPr/>
          <a:lstStyle/>
          <a:p>
            <a:pPr eaLnBrk="1" hangingPunct="1"/>
            <a:r>
              <a:rPr lang="en-US"/>
              <a:t>A </a:t>
            </a:r>
            <a:r>
              <a:rPr lang="en-US" b="1"/>
              <a:t>deletion</a:t>
            </a:r>
            <a:r>
              <a:rPr lang="en-US"/>
              <a:t> refers to a missing genetic segment from a chromosome</a:t>
            </a:r>
          </a:p>
          <a:p>
            <a:pPr eaLnBrk="1" hangingPunct="1"/>
            <a:r>
              <a:rPr lang="en-US"/>
              <a:t>Deletions are often not inherited</a:t>
            </a:r>
          </a:p>
          <a:p>
            <a:pPr eaLnBrk="1" hangingPunct="1"/>
            <a:r>
              <a:rPr lang="en-US"/>
              <a:t>	- Rather they arise </a:t>
            </a:r>
            <a:r>
              <a:rPr lang="en-US" i="1"/>
              <a:t>de novo</a:t>
            </a:r>
            <a:r>
              <a:rPr lang="en-US"/>
              <a:t> </a:t>
            </a:r>
          </a:p>
          <a:p>
            <a:pPr eaLnBrk="1" hangingPunct="1"/>
            <a:r>
              <a:rPr lang="en-US"/>
              <a:t>Larger deletions increase the likelihood that there will be an associated phenotype</a:t>
            </a:r>
          </a:p>
          <a:p>
            <a:pPr eaLnBrk="1" hangingPunct="1"/>
            <a:r>
              <a:rPr lang="en-US" b="1"/>
              <a:t>Cri-du-chat (cat cry) syndrome</a:t>
            </a:r>
            <a:r>
              <a:rPr lang="en-US"/>
              <a:t>  </a:t>
            </a:r>
          </a:p>
          <a:p>
            <a:pPr eaLnBrk="1" hangingPunct="1"/>
            <a:r>
              <a:rPr lang="en-US"/>
              <a:t>	- Deletion 5p</a:t>
            </a:r>
            <a:r>
              <a:rPr lang="en-US" baseline="30000"/>
              <a:t>–</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CC0099"/>
                </a:solidFill>
              </a:rPr>
              <a:t>Duplications</a:t>
            </a:r>
          </a:p>
        </p:txBody>
      </p:sp>
      <p:sp>
        <p:nvSpPr>
          <p:cNvPr id="32771" name="Rectangle 3"/>
          <p:cNvSpPr>
            <a:spLocks noGrp="1" noChangeArrowheads="1"/>
          </p:cNvSpPr>
          <p:nvPr>
            <p:ph type="body" idx="4294967295"/>
          </p:nvPr>
        </p:nvSpPr>
        <p:spPr>
          <a:xfrm>
            <a:off x="762000" y="1600200"/>
            <a:ext cx="8077200" cy="5029200"/>
          </a:xfrm>
        </p:spPr>
        <p:txBody>
          <a:bodyPr/>
          <a:lstStyle/>
          <a:p>
            <a:pPr eaLnBrk="1" hangingPunct="1"/>
            <a:r>
              <a:rPr lang="en-US"/>
              <a:t>A </a:t>
            </a:r>
            <a:r>
              <a:rPr lang="en-US" b="1"/>
              <a:t>duplication</a:t>
            </a:r>
            <a:r>
              <a:rPr lang="en-US"/>
              <a:t> refers to the presence of an extra genetic segment on a chromosome</a:t>
            </a:r>
          </a:p>
          <a:p>
            <a:pPr eaLnBrk="1" hangingPunct="1"/>
            <a:r>
              <a:rPr lang="en-US"/>
              <a:t>Duplications are often not inherited</a:t>
            </a:r>
          </a:p>
          <a:p>
            <a:pPr eaLnBrk="1" hangingPunct="1"/>
            <a:r>
              <a:rPr lang="en-US"/>
              <a:t>	- Rather they arise </a:t>
            </a:r>
            <a:r>
              <a:rPr lang="en-US" i="1"/>
              <a:t>de novo</a:t>
            </a:r>
            <a:r>
              <a:rPr lang="en-US"/>
              <a:t> </a:t>
            </a:r>
          </a:p>
          <a:p>
            <a:pPr eaLnBrk="1" hangingPunct="1"/>
            <a:r>
              <a:rPr lang="en-US"/>
              <a:t>The effect of duplications on the phenotype is generally dependent on their size</a:t>
            </a:r>
          </a:p>
          <a:p>
            <a:pPr eaLnBrk="1" hangingPunct="1"/>
            <a:r>
              <a:rPr lang="en-US"/>
              <a:t>	- Larger duplications tend to have an effect, while smaller one do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Portrait of a Chromosome</a:t>
            </a:r>
          </a:p>
        </p:txBody>
      </p:sp>
      <p:sp>
        <p:nvSpPr>
          <p:cNvPr id="32771" name="Rectangle 3"/>
          <p:cNvSpPr>
            <a:spLocks noGrp="1" noChangeArrowheads="1"/>
          </p:cNvSpPr>
          <p:nvPr>
            <p:ph type="body" idx="4294967295"/>
          </p:nvPr>
        </p:nvSpPr>
        <p:spPr>
          <a:xfrm>
            <a:off x="685800" y="1752600"/>
            <a:ext cx="8153400" cy="4572000"/>
          </a:xfrm>
        </p:spPr>
        <p:txBody>
          <a:bodyPr/>
          <a:lstStyle/>
          <a:p>
            <a:pPr eaLnBrk="1" hangingPunct="1"/>
            <a:r>
              <a:rPr lang="en-US" b="1" dirty="0"/>
              <a:t>Heterochromatin</a:t>
            </a:r>
            <a:r>
              <a:rPr lang="en-US" dirty="0"/>
              <a:t> is darkly staining</a:t>
            </a:r>
          </a:p>
          <a:p>
            <a:pPr eaLnBrk="1" hangingPunct="1"/>
            <a:r>
              <a:rPr lang="en-US" dirty="0"/>
              <a:t>	- Consists mostly of repetitive DNA</a:t>
            </a:r>
          </a:p>
          <a:p>
            <a:pPr eaLnBrk="1" hangingPunct="1"/>
            <a:r>
              <a:rPr lang="en-US" b="1" dirty="0" err="1"/>
              <a:t>Euchromatin</a:t>
            </a:r>
            <a:r>
              <a:rPr lang="en-US" dirty="0"/>
              <a:t> is lighter-staining </a:t>
            </a:r>
          </a:p>
          <a:p>
            <a:pPr eaLnBrk="1" hangingPunct="1"/>
            <a:r>
              <a:rPr lang="en-US" dirty="0"/>
              <a:t>	- Contains most protein-encoding genes</a:t>
            </a:r>
          </a:p>
          <a:p>
            <a:pPr eaLnBrk="1" hangingPunct="1"/>
            <a:r>
              <a:rPr lang="en-US" b="1" dirty="0"/>
              <a:t>Telomeres</a:t>
            </a:r>
            <a:r>
              <a:rPr lang="en-US" dirty="0"/>
              <a:t> are chromosome tips composed of many repeats of TTAGGG </a:t>
            </a:r>
          </a:p>
          <a:p>
            <a:pPr eaLnBrk="1" hangingPunct="1"/>
            <a:r>
              <a:rPr lang="en-US" dirty="0"/>
              <a:t>	- Shorten with each cell division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Duplications in Chromosome 15</a:t>
            </a:r>
          </a:p>
        </p:txBody>
      </p:sp>
      <p:pic>
        <p:nvPicPr>
          <p:cNvPr id="50179" name="Picture 7" descr="13_15"/>
          <p:cNvPicPr>
            <a:picLocks noChangeAspect="1" noChangeArrowheads="1"/>
          </p:cNvPicPr>
          <p:nvPr/>
        </p:nvPicPr>
        <p:blipFill>
          <a:blip r:embed="rId3" cstate="print"/>
          <a:srcRect/>
          <a:stretch>
            <a:fillRect/>
          </a:stretch>
        </p:blipFill>
        <p:spPr bwMode="auto">
          <a:xfrm>
            <a:off x="838200" y="1371600"/>
            <a:ext cx="7696200" cy="4684713"/>
          </a:xfrm>
          <a:prstGeom prst="rect">
            <a:avLst/>
          </a:prstGeom>
          <a:noFill/>
          <a:ln w="9525">
            <a:noFill/>
            <a:miter lim="800000"/>
            <a:headEnd/>
            <a:tailEnd/>
          </a:ln>
        </p:spPr>
      </p:pic>
      <p:sp>
        <p:nvSpPr>
          <p:cNvPr id="50180" name="Title 1"/>
          <p:cNvSpPr txBox="1">
            <a:spLocks/>
          </p:cNvSpPr>
          <p:nvPr/>
        </p:nvSpPr>
        <p:spPr bwMode="auto">
          <a:xfrm>
            <a:off x="6324600" y="57150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13.17</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228600"/>
            <a:ext cx="8229600" cy="1143000"/>
          </a:xfrm>
        </p:spPr>
        <p:txBody>
          <a:bodyPr/>
          <a:lstStyle/>
          <a:p>
            <a:pPr eaLnBrk="1" hangingPunct="1"/>
            <a:r>
              <a:rPr lang="en-US" b="1" dirty="0">
                <a:solidFill>
                  <a:srgbClr val="0066FF"/>
                </a:solidFill>
              </a:rPr>
              <a:t>Translocations</a:t>
            </a:r>
          </a:p>
        </p:txBody>
      </p:sp>
      <p:sp>
        <p:nvSpPr>
          <p:cNvPr id="32771" name="Rectangle 3"/>
          <p:cNvSpPr>
            <a:spLocks noGrp="1" noChangeArrowheads="1"/>
          </p:cNvSpPr>
          <p:nvPr>
            <p:ph type="body" idx="4294967295"/>
          </p:nvPr>
        </p:nvSpPr>
        <p:spPr>
          <a:xfrm>
            <a:off x="762000" y="1676400"/>
            <a:ext cx="8077200" cy="4724400"/>
          </a:xfrm>
        </p:spPr>
        <p:txBody>
          <a:bodyPr/>
          <a:lstStyle/>
          <a:p>
            <a:pPr eaLnBrk="1" hangingPunct="1"/>
            <a:r>
              <a:rPr lang="en-US"/>
              <a:t>In a </a:t>
            </a:r>
            <a:r>
              <a:rPr lang="en-US" b="1"/>
              <a:t>translocation</a:t>
            </a:r>
            <a:r>
              <a:rPr lang="en-US"/>
              <a:t>, two nonhomologous chromosomes exchange segments</a:t>
            </a:r>
          </a:p>
          <a:p>
            <a:pPr eaLnBrk="1" hangingPunct="1"/>
            <a:endParaRPr lang="en-US" sz="2400"/>
          </a:p>
          <a:p>
            <a:pPr eaLnBrk="1" hangingPunct="1"/>
            <a:r>
              <a:rPr lang="en-US"/>
              <a:t>There are two major types:</a:t>
            </a:r>
          </a:p>
          <a:p>
            <a:pPr eaLnBrk="1" hangingPunct="1"/>
            <a:endParaRPr lang="en-US" sz="2400"/>
          </a:p>
          <a:p>
            <a:pPr eaLnBrk="1" hangingPunct="1"/>
            <a:r>
              <a:rPr lang="en-US"/>
              <a:t>	1) </a:t>
            </a:r>
            <a:r>
              <a:rPr lang="en-US" b="1"/>
              <a:t>Robertsonian translocation</a:t>
            </a:r>
          </a:p>
          <a:p>
            <a:pPr eaLnBrk="1" hangingPunct="1"/>
            <a:endParaRPr lang="en-US" sz="2400" b="1"/>
          </a:p>
          <a:p>
            <a:pPr eaLnBrk="1" hangingPunct="1"/>
            <a:r>
              <a:rPr lang="en-US" b="1"/>
              <a:t>	</a:t>
            </a:r>
            <a:r>
              <a:rPr lang="en-US"/>
              <a:t>2)</a:t>
            </a:r>
            <a:r>
              <a:rPr lang="en-US" b="1"/>
              <a:t> Reciprocal translocation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Robertsonian Translocations</a:t>
            </a:r>
          </a:p>
        </p:txBody>
      </p:sp>
      <p:sp>
        <p:nvSpPr>
          <p:cNvPr id="32771" name="Rectangle 3"/>
          <p:cNvSpPr>
            <a:spLocks noGrp="1" noChangeArrowheads="1"/>
          </p:cNvSpPr>
          <p:nvPr>
            <p:ph type="body" idx="4294967295"/>
          </p:nvPr>
        </p:nvSpPr>
        <p:spPr>
          <a:xfrm>
            <a:off x="762000" y="1676400"/>
            <a:ext cx="8077200" cy="4724400"/>
          </a:xfrm>
        </p:spPr>
        <p:txBody>
          <a:bodyPr/>
          <a:lstStyle/>
          <a:p>
            <a:pPr eaLnBrk="1" hangingPunct="1"/>
            <a:r>
              <a:rPr lang="en-US" dirty="0"/>
              <a:t>Two </a:t>
            </a:r>
            <a:r>
              <a:rPr lang="en-US" dirty="0" err="1"/>
              <a:t>nonhomologous</a:t>
            </a:r>
            <a:r>
              <a:rPr lang="en-US" dirty="0"/>
              <a:t> </a:t>
            </a:r>
            <a:r>
              <a:rPr lang="en-US" dirty="0" err="1"/>
              <a:t>acrocentric</a:t>
            </a:r>
            <a:r>
              <a:rPr lang="en-US" dirty="0"/>
              <a:t> chromosomes break at the </a:t>
            </a:r>
            <a:r>
              <a:rPr lang="en-US" dirty="0" err="1"/>
              <a:t>centromere</a:t>
            </a:r>
            <a:r>
              <a:rPr lang="en-US" dirty="0"/>
              <a:t> and their long arms fuse</a:t>
            </a:r>
          </a:p>
          <a:p>
            <a:pPr eaLnBrk="1" hangingPunct="1"/>
            <a:r>
              <a:rPr lang="en-US" dirty="0"/>
              <a:t>	- The short arms are often lost  </a:t>
            </a:r>
          </a:p>
          <a:p>
            <a:pPr eaLnBrk="1" hangingPunct="1"/>
            <a:r>
              <a:rPr lang="en-US" dirty="0"/>
              <a:t>Affect 1 in 1,000 people</a:t>
            </a:r>
          </a:p>
          <a:p>
            <a:pPr eaLnBrk="1" hangingPunct="1"/>
            <a:r>
              <a:rPr lang="en-US" b="1" dirty="0"/>
              <a:t>Translocation carriers</a:t>
            </a:r>
            <a:r>
              <a:rPr lang="en-US" dirty="0"/>
              <a:t> have 45 chromosomes</a:t>
            </a:r>
          </a:p>
          <a:p>
            <a:pPr eaLnBrk="1" hangingPunct="1"/>
            <a:r>
              <a:rPr lang="en-US" dirty="0"/>
              <a:t>	- Produce unbalanced gametes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Translocation Down Syndrome</a:t>
            </a:r>
          </a:p>
        </p:txBody>
      </p:sp>
      <p:sp>
        <p:nvSpPr>
          <p:cNvPr id="32771" name="Rectangle 3"/>
          <p:cNvSpPr>
            <a:spLocks noGrp="1" noChangeArrowheads="1"/>
          </p:cNvSpPr>
          <p:nvPr>
            <p:ph type="body" idx="4294967295"/>
          </p:nvPr>
        </p:nvSpPr>
        <p:spPr>
          <a:xfrm>
            <a:off x="762000" y="1524000"/>
            <a:ext cx="8077200" cy="4724400"/>
          </a:xfrm>
        </p:spPr>
        <p:txBody>
          <a:bodyPr/>
          <a:lstStyle/>
          <a:p>
            <a:pPr eaLnBrk="1" hangingPunct="1"/>
            <a:r>
              <a:rPr lang="en-US"/>
              <a:t>About 5% of Down syndrome results from a Robertsonian translocation between chromosomes 21 and 14</a:t>
            </a:r>
          </a:p>
          <a:p>
            <a:pPr eaLnBrk="1" hangingPunct="1"/>
            <a:r>
              <a:rPr lang="en-US"/>
              <a:t>Tends to recur in families, which also have more risk of spontaneous abortions </a:t>
            </a:r>
          </a:p>
          <a:p>
            <a:pPr eaLnBrk="1" hangingPunct="1"/>
            <a:r>
              <a:rPr lang="en-US"/>
              <a:t>One of the parents is a translocation carrier</a:t>
            </a:r>
          </a:p>
          <a:p>
            <a:pPr eaLnBrk="1" hangingPunct="1"/>
            <a:r>
              <a:rPr lang="en-US"/>
              <a:t>	- </a:t>
            </a:r>
            <a:r>
              <a:rPr lang="en-US" sz="2800"/>
              <a:t>They may have no symptoms</a:t>
            </a:r>
          </a:p>
          <a:p>
            <a:pPr eaLnBrk="1" hangingPunct="1"/>
            <a:r>
              <a:rPr lang="en-US" sz="2800"/>
              <a:t>	- However, the distribution of the unusual chromosome leads to various imbalances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13_16"/>
          <p:cNvPicPr>
            <a:picLocks noChangeAspect="1" noChangeArrowheads="1"/>
          </p:cNvPicPr>
          <p:nvPr/>
        </p:nvPicPr>
        <p:blipFill>
          <a:blip r:embed="rId3" cstate="print"/>
          <a:srcRect/>
          <a:stretch>
            <a:fillRect/>
          </a:stretch>
        </p:blipFill>
        <p:spPr bwMode="auto">
          <a:xfrm>
            <a:off x="304800" y="546100"/>
            <a:ext cx="8686800" cy="5397500"/>
          </a:xfrm>
          <a:prstGeom prst="rect">
            <a:avLst/>
          </a:prstGeom>
          <a:noFill/>
          <a:ln w="9525">
            <a:noFill/>
            <a:miter lim="800000"/>
            <a:headEnd/>
            <a:tailEnd/>
          </a:ln>
        </p:spPr>
      </p:pic>
      <p:sp>
        <p:nvSpPr>
          <p:cNvPr id="54275" name="Text Box 7"/>
          <p:cNvSpPr txBox="1">
            <a:spLocks noChangeArrowheads="1"/>
          </p:cNvSpPr>
          <p:nvPr/>
        </p:nvSpPr>
        <p:spPr bwMode="auto">
          <a:xfrm>
            <a:off x="817563" y="6251575"/>
            <a:ext cx="2590800" cy="457200"/>
          </a:xfrm>
          <a:prstGeom prst="rect">
            <a:avLst/>
          </a:prstGeom>
          <a:noFill/>
          <a:ln w="9525">
            <a:noFill/>
            <a:miter lim="800000"/>
            <a:headEnd/>
            <a:tailEnd/>
          </a:ln>
        </p:spPr>
        <p:txBody>
          <a:bodyPr>
            <a:spAutoFit/>
          </a:bodyPr>
          <a:lstStyle/>
          <a:p>
            <a:pPr eaLnBrk="0" hangingPunct="0"/>
            <a:r>
              <a:rPr lang="en-US" sz="2400" b="1">
                <a:solidFill>
                  <a:schemeClr val="bg1"/>
                </a:solidFill>
                <a:latin typeface="Helvetica" pitchFamily="34" charset="0"/>
                <a:ea typeface="ＭＳ Ｐゴシック" pitchFamily="34" charset="-128"/>
              </a:rPr>
              <a:t>Figure 13.19</a:t>
            </a:r>
            <a:endParaRPr lang="en-US" sz="2400">
              <a:latin typeface="Helvetica" pitchFamily="34" charset="0"/>
              <a:ea typeface="ＭＳ Ｐゴシック" pitchFamily="34" charset="-128"/>
            </a:endParaRPr>
          </a:p>
        </p:txBody>
      </p:sp>
      <p:sp>
        <p:nvSpPr>
          <p:cNvPr id="54276" name="Title 1"/>
          <p:cNvSpPr txBox="1">
            <a:spLocks/>
          </p:cNvSpPr>
          <p:nvPr/>
        </p:nvSpPr>
        <p:spPr bwMode="auto">
          <a:xfrm>
            <a:off x="304800" y="15240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13.18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Reciprocal Translocations</a:t>
            </a:r>
          </a:p>
        </p:txBody>
      </p:sp>
      <p:sp>
        <p:nvSpPr>
          <p:cNvPr id="32771" name="Rectangle 3"/>
          <p:cNvSpPr>
            <a:spLocks noGrp="1" noChangeArrowheads="1"/>
          </p:cNvSpPr>
          <p:nvPr>
            <p:ph type="body" idx="4294967295"/>
          </p:nvPr>
        </p:nvSpPr>
        <p:spPr>
          <a:xfrm>
            <a:off x="762000" y="1524000"/>
            <a:ext cx="8077200" cy="4724400"/>
          </a:xfrm>
        </p:spPr>
        <p:txBody>
          <a:bodyPr/>
          <a:lstStyle/>
          <a:p>
            <a:pPr eaLnBrk="1" hangingPunct="1"/>
            <a:r>
              <a:rPr lang="en-US"/>
              <a:t>Two nonhomologous chromosomes exchange parts</a:t>
            </a:r>
          </a:p>
          <a:p>
            <a:pPr eaLnBrk="1" hangingPunct="1"/>
            <a:r>
              <a:rPr lang="en-US"/>
              <a:t>About 1 in 500 people are carriers</a:t>
            </a:r>
          </a:p>
          <a:p>
            <a:pPr eaLnBrk="1" hangingPunct="1"/>
            <a:r>
              <a:rPr lang="en-US"/>
              <a:t>	- Are usually healthy because they have the normal amount of genetic material (but it is rearranged)</a:t>
            </a:r>
          </a:p>
          <a:p>
            <a:pPr eaLnBrk="1" hangingPunct="1"/>
            <a:r>
              <a:rPr lang="en-US"/>
              <a:t>However, if the translocation breakpoint interrupts a gene, there may be an associated phenotype</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7"/>
          <p:cNvSpPr txBox="1">
            <a:spLocks noChangeArrowheads="1"/>
          </p:cNvSpPr>
          <p:nvPr/>
        </p:nvSpPr>
        <p:spPr bwMode="auto">
          <a:xfrm>
            <a:off x="817563" y="6251575"/>
            <a:ext cx="2590800" cy="457200"/>
          </a:xfrm>
          <a:prstGeom prst="rect">
            <a:avLst/>
          </a:prstGeom>
          <a:noFill/>
          <a:ln w="9525">
            <a:noFill/>
            <a:miter lim="800000"/>
            <a:headEnd/>
            <a:tailEnd/>
          </a:ln>
        </p:spPr>
        <p:txBody>
          <a:bodyPr>
            <a:spAutoFit/>
          </a:bodyPr>
          <a:lstStyle/>
          <a:p>
            <a:pPr eaLnBrk="0" hangingPunct="0"/>
            <a:r>
              <a:rPr lang="en-US" sz="2400" b="1">
                <a:solidFill>
                  <a:schemeClr val="bg1"/>
                </a:solidFill>
                <a:latin typeface="Helvetica" pitchFamily="34" charset="0"/>
                <a:ea typeface="ＭＳ Ｐゴシック" pitchFamily="34" charset="-128"/>
              </a:rPr>
              <a:t>Figure 13.19</a:t>
            </a:r>
            <a:endParaRPr lang="en-US" sz="2400">
              <a:latin typeface="Helvetica" pitchFamily="34" charset="0"/>
              <a:ea typeface="ＭＳ Ｐゴシック" pitchFamily="34" charset="-128"/>
            </a:endParaRPr>
          </a:p>
        </p:txBody>
      </p:sp>
      <p:pic>
        <p:nvPicPr>
          <p:cNvPr id="56323" name="Picture 2" descr="lew25278_13_19.jpg"/>
          <p:cNvPicPr>
            <a:picLocks noChangeAspect="1"/>
          </p:cNvPicPr>
          <p:nvPr/>
        </p:nvPicPr>
        <p:blipFill>
          <a:blip r:embed="rId3" cstate="print"/>
          <a:srcRect/>
          <a:stretch>
            <a:fillRect/>
          </a:stretch>
        </p:blipFill>
        <p:spPr bwMode="auto">
          <a:xfrm>
            <a:off x="1295400" y="228600"/>
            <a:ext cx="6553200" cy="6419850"/>
          </a:xfrm>
          <a:prstGeom prst="rect">
            <a:avLst/>
          </a:prstGeom>
          <a:solidFill>
            <a:srgbClr val="000000"/>
          </a:solidFill>
          <a:ln w="9525">
            <a:noFill/>
            <a:miter lim="800000"/>
            <a:headEnd/>
            <a:tailEnd/>
          </a:ln>
        </p:spPr>
      </p:pic>
      <p:sp>
        <p:nvSpPr>
          <p:cNvPr id="56324" name="Title 1"/>
          <p:cNvSpPr txBox="1">
            <a:spLocks/>
          </p:cNvSpPr>
          <p:nvPr/>
        </p:nvSpPr>
        <p:spPr bwMode="auto">
          <a:xfrm>
            <a:off x="6324600" y="38862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13.19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Inversions</a:t>
            </a:r>
          </a:p>
        </p:txBody>
      </p:sp>
      <p:sp>
        <p:nvSpPr>
          <p:cNvPr id="32771" name="Rectangle 3"/>
          <p:cNvSpPr>
            <a:spLocks noGrp="1" noChangeArrowheads="1"/>
          </p:cNvSpPr>
          <p:nvPr>
            <p:ph type="body" idx="4294967295"/>
          </p:nvPr>
        </p:nvSpPr>
        <p:spPr>
          <a:xfrm>
            <a:off x="685800" y="1447800"/>
            <a:ext cx="8077200" cy="5029200"/>
          </a:xfrm>
        </p:spPr>
        <p:txBody>
          <a:bodyPr/>
          <a:lstStyle/>
          <a:p>
            <a:pPr eaLnBrk="1" hangingPunct="1"/>
            <a:r>
              <a:rPr lang="en-US" dirty="0"/>
              <a:t>An </a:t>
            </a:r>
            <a:r>
              <a:rPr lang="en-US" b="1" dirty="0"/>
              <a:t>inversion</a:t>
            </a:r>
            <a:r>
              <a:rPr lang="en-US" dirty="0"/>
              <a:t> is a chromosome segment that is flipped in orientation</a:t>
            </a:r>
          </a:p>
          <a:p>
            <a:pPr eaLnBrk="1" hangingPunct="1"/>
            <a:r>
              <a:rPr lang="en-US" dirty="0"/>
              <a:t>5-10% cause health problems probably due to disruption of genes at the breakpoints</a:t>
            </a:r>
          </a:p>
          <a:p>
            <a:pPr eaLnBrk="1" hangingPunct="1"/>
            <a:r>
              <a:rPr lang="en-US" b="1" dirty="0" err="1"/>
              <a:t>Paracentric</a:t>
            </a:r>
            <a:r>
              <a:rPr lang="en-US" b="1" dirty="0"/>
              <a:t> inversion</a:t>
            </a:r>
            <a:r>
              <a:rPr lang="en-US" dirty="0"/>
              <a:t> = Inverted region does NOT include </a:t>
            </a:r>
            <a:r>
              <a:rPr lang="en-US" dirty="0" err="1"/>
              <a:t>centromere</a:t>
            </a:r>
            <a:endParaRPr lang="en-US" dirty="0"/>
          </a:p>
          <a:p>
            <a:pPr eaLnBrk="1" hangingPunct="1"/>
            <a:r>
              <a:rPr lang="en-US" b="1" dirty="0" err="1"/>
              <a:t>Pericentric</a:t>
            </a:r>
            <a:r>
              <a:rPr lang="en-US" b="1" dirty="0"/>
              <a:t> inversion </a:t>
            </a:r>
            <a:r>
              <a:rPr lang="en-US" dirty="0"/>
              <a:t>= Inverted region includes </a:t>
            </a:r>
            <a:r>
              <a:rPr lang="en-US" dirty="0" err="1"/>
              <a:t>centromere</a:t>
            </a:r>
            <a:endParaRPr lang="en-US" dirty="0"/>
          </a:p>
          <a:p>
            <a:pPr eaLnBrk="1" hangingPunct="1"/>
            <a:r>
              <a:rPr lang="en-US" dirty="0"/>
              <a:t>Inversions may impact meiotic segregation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685800" y="228600"/>
            <a:ext cx="7980363" cy="838200"/>
          </a:xfrm>
        </p:spPr>
        <p:txBody>
          <a:bodyPr/>
          <a:lstStyle/>
          <a:p>
            <a:pPr eaLnBrk="1" hangingPunct="1"/>
            <a:r>
              <a:rPr lang="en-US" sz="3600">
                <a:solidFill>
                  <a:srgbClr val="0000FF"/>
                </a:solidFill>
              </a:rPr>
              <a:t>Segregation of a Paracentric Inversion</a:t>
            </a:r>
          </a:p>
        </p:txBody>
      </p:sp>
      <p:pic>
        <p:nvPicPr>
          <p:cNvPr id="58371" name="Picture 6" descr="13_19"/>
          <p:cNvPicPr>
            <a:picLocks noChangeAspect="1" noChangeArrowheads="1"/>
          </p:cNvPicPr>
          <p:nvPr/>
        </p:nvPicPr>
        <p:blipFill>
          <a:blip r:embed="rId3" cstate="print"/>
          <a:srcRect/>
          <a:stretch>
            <a:fillRect/>
          </a:stretch>
        </p:blipFill>
        <p:spPr bwMode="auto">
          <a:xfrm>
            <a:off x="2257425" y="1219200"/>
            <a:ext cx="5057775" cy="5334000"/>
          </a:xfrm>
          <a:prstGeom prst="rect">
            <a:avLst/>
          </a:prstGeom>
          <a:noFill/>
          <a:ln w="9525">
            <a:noFill/>
            <a:miter lim="800000"/>
            <a:headEnd/>
            <a:tailEnd/>
          </a:ln>
        </p:spPr>
      </p:pic>
      <p:sp>
        <p:nvSpPr>
          <p:cNvPr id="58372" name="Text Box 7"/>
          <p:cNvSpPr txBox="1">
            <a:spLocks noChangeArrowheads="1"/>
          </p:cNvSpPr>
          <p:nvPr/>
        </p:nvSpPr>
        <p:spPr bwMode="auto">
          <a:xfrm>
            <a:off x="425450" y="6173788"/>
            <a:ext cx="2590800" cy="457200"/>
          </a:xfrm>
          <a:prstGeom prst="rect">
            <a:avLst/>
          </a:prstGeom>
          <a:noFill/>
          <a:ln w="9525">
            <a:noFill/>
            <a:miter lim="800000"/>
            <a:headEnd/>
            <a:tailEnd/>
          </a:ln>
        </p:spPr>
        <p:txBody>
          <a:bodyPr>
            <a:spAutoFit/>
          </a:bodyPr>
          <a:lstStyle/>
          <a:p>
            <a:pPr eaLnBrk="0" hangingPunct="0"/>
            <a:r>
              <a:rPr lang="en-US" sz="2400" b="1">
                <a:solidFill>
                  <a:schemeClr val="bg1"/>
                </a:solidFill>
                <a:latin typeface="Helvetica" pitchFamily="34" charset="0"/>
                <a:ea typeface="ＭＳ Ｐゴシック" pitchFamily="34" charset="-128"/>
              </a:rPr>
              <a:t>Figure 13.21</a:t>
            </a:r>
            <a:endParaRPr lang="en-US" sz="2400">
              <a:latin typeface="Helvetica" pitchFamily="34" charset="0"/>
              <a:ea typeface="ＭＳ Ｐゴシック" pitchFamily="34" charset="-128"/>
            </a:endParaRPr>
          </a:p>
        </p:txBody>
      </p:sp>
      <p:sp>
        <p:nvSpPr>
          <p:cNvPr id="58373" name="Title 1"/>
          <p:cNvSpPr txBox="1">
            <a:spLocks/>
          </p:cNvSpPr>
          <p:nvPr/>
        </p:nvSpPr>
        <p:spPr bwMode="auto">
          <a:xfrm>
            <a:off x="304800" y="15240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13.20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685800" y="228600"/>
            <a:ext cx="7980363" cy="838200"/>
          </a:xfrm>
        </p:spPr>
        <p:txBody>
          <a:bodyPr/>
          <a:lstStyle/>
          <a:p>
            <a:pPr eaLnBrk="1" hangingPunct="1"/>
            <a:r>
              <a:rPr lang="en-US" sz="3600">
                <a:solidFill>
                  <a:srgbClr val="0000FF"/>
                </a:solidFill>
              </a:rPr>
              <a:t>Segregation of a Pericentric Inversion</a:t>
            </a:r>
          </a:p>
        </p:txBody>
      </p:sp>
      <p:sp>
        <p:nvSpPr>
          <p:cNvPr id="59395" name="Text Box 7"/>
          <p:cNvSpPr txBox="1">
            <a:spLocks noChangeArrowheads="1"/>
          </p:cNvSpPr>
          <p:nvPr/>
        </p:nvSpPr>
        <p:spPr bwMode="auto">
          <a:xfrm>
            <a:off x="425450" y="6173788"/>
            <a:ext cx="2590800" cy="457200"/>
          </a:xfrm>
          <a:prstGeom prst="rect">
            <a:avLst/>
          </a:prstGeom>
          <a:noFill/>
          <a:ln w="9525">
            <a:noFill/>
            <a:miter lim="800000"/>
            <a:headEnd/>
            <a:tailEnd/>
          </a:ln>
        </p:spPr>
        <p:txBody>
          <a:bodyPr>
            <a:spAutoFit/>
          </a:bodyPr>
          <a:lstStyle/>
          <a:p>
            <a:pPr eaLnBrk="0" hangingPunct="0"/>
            <a:r>
              <a:rPr lang="en-US" sz="2400" b="1">
                <a:solidFill>
                  <a:schemeClr val="bg1"/>
                </a:solidFill>
                <a:latin typeface="Helvetica" pitchFamily="34" charset="0"/>
                <a:ea typeface="ＭＳ Ｐゴシック" pitchFamily="34" charset="-128"/>
              </a:rPr>
              <a:t>Figure 13.21</a:t>
            </a:r>
            <a:endParaRPr lang="en-US" sz="2400">
              <a:latin typeface="Helvetica" pitchFamily="34" charset="0"/>
              <a:ea typeface="ＭＳ Ｐゴシック" pitchFamily="34" charset="-128"/>
            </a:endParaRPr>
          </a:p>
        </p:txBody>
      </p:sp>
      <p:sp>
        <p:nvSpPr>
          <p:cNvPr id="59396" name="Title 1"/>
          <p:cNvSpPr txBox="1">
            <a:spLocks/>
          </p:cNvSpPr>
          <p:nvPr/>
        </p:nvSpPr>
        <p:spPr bwMode="auto">
          <a:xfrm>
            <a:off x="304800" y="15240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13.21</a:t>
            </a:r>
          </a:p>
        </p:txBody>
      </p:sp>
      <p:pic>
        <p:nvPicPr>
          <p:cNvPr id="59397" name="Picture 2" descr="lew25278_13_21.jpg"/>
          <p:cNvPicPr>
            <a:picLocks noChangeAspect="1"/>
          </p:cNvPicPr>
          <p:nvPr/>
        </p:nvPicPr>
        <p:blipFill>
          <a:blip r:embed="rId3" cstate="print"/>
          <a:srcRect/>
          <a:stretch>
            <a:fillRect/>
          </a:stretch>
        </p:blipFill>
        <p:spPr bwMode="auto">
          <a:xfrm>
            <a:off x="1905000" y="1119188"/>
            <a:ext cx="6172200" cy="5434012"/>
          </a:xfrm>
          <a:prstGeom prst="rect">
            <a:avLst/>
          </a:prstGeom>
          <a:solidFill>
            <a:srgbClr val="000000"/>
          </a:solid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Centromeres</a:t>
            </a:r>
          </a:p>
        </p:txBody>
      </p:sp>
      <p:sp>
        <p:nvSpPr>
          <p:cNvPr id="32771" name="Rectangle 3"/>
          <p:cNvSpPr>
            <a:spLocks noGrp="1" noChangeArrowheads="1"/>
          </p:cNvSpPr>
          <p:nvPr>
            <p:ph type="body" idx="4294967295"/>
          </p:nvPr>
        </p:nvSpPr>
        <p:spPr>
          <a:xfrm>
            <a:off x="685800" y="1600200"/>
            <a:ext cx="8153400" cy="4572000"/>
          </a:xfrm>
        </p:spPr>
        <p:txBody>
          <a:bodyPr/>
          <a:lstStyle/>
          <a:p>
            <a:pPr eaLnBrk="1" hangingPunct="1"/>
            <a:r>
              <a:rPr lang="en-US" dirty="0"/>
              <a:t>The largest constriction of the chromosome and where spindle fibers attach</a:t>
            </a:r>
          </a:p>
          <a:p>
            <a:pPr eaLnBrk="1" hangingPunct="1"/>
            <a:r>
              <a:rPr lang="en-US" dirty="0"/>
              <a:t>The bases that form the </a:t>
            </a:r>
            <a:r>
              <a:rPr lang="en-US" dirty="0" err="1"/>
              <a:t>centromere</a:t>
            </a:r>
            <a:r>
              <a:rPr lang="en-US" dirty="0"/>
              <a:t> are repeats of a 171-base DNA sequence </a:t>
            </a:r>
          </a:p>
          <a:p>
            <a:pPr eaLnBrk="1" hangingPunct="1"/>
            <a:r>
              <a:rPr lang="en-US" dirty="0"/>
              <a:t>Replicated at the end of S-phase</a:t>
            </a:r>
          </a:p>
          <a:p>
            <a:pPr eaLnBrk="1" hangingPunct="1"/>
            <a:r>
              <a:rPr lang="en-US" dirty="0"/>
              <a:t>	- Facilitated by </a:t>
            </a:r>
            <a:r>
              <a:rPr lang="en-US" b="1" dirty="0" err="1"/>
              <a:t>centromere</a:t>
            </a:r>
            <a:r>
              <a:rPr lang="en-US" b="1" dirty="0"/>
              <a:t> protein A</a:t>
            </a:r>
          </a:p>
          <a:p>
            <a:pPr eaLnBrk="1" hangingPunct="1"/>
            <a:r>
              <a:rPr lang="en-US" b="1" dirty="0"/>
              <a:t>CENP-A </a:t>
            </a:r>
            <a:r>
              <a:rPr lang="en-US" dirty="0"/>
              <a:t>is passed to next generation</a:t>
            </a:r>
          </a:p>
          <a:p>
            <a:pPr eaLnBrk="1" hangingPunct="1"/>
            <a:r>
              <a:rPr lang="en-US" dirty="0"/>
              <a:t>	- An example of an epigenetic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9"/>
          <p:cNvSpPr txBox="1">
            <a:spLocks noChangeArrowheads="1"/>
          </p:cNvSpPr>
          <p:nvPr/>
        </p:nvSpPr>
        <p:spPr bwMode="auto">
          <a:xfrm>
            <a:off x="3429000" y="6019800"/>
            <a:ext cx="1676400" cy="457200"/>
          </a:xfrm>
          <a:prstGeom prst="rect">
            <a:avLst/>
          </a:prstGeom>
          <a:noFill/>
          <a:ln w="9525">
            <a:noFill/>
            <a:miter lim="800000"/>
            <a:headEnd/>
            <a:tailEnd/>
          </a:ln>
        </p:spPr>
        <p:txBody>
          <a:bodyPr>
            <a:spAutoFit/>
          </a:bodyPr>
          <a:lstStyle/>
          <a:p>
            <a:pPr eaLnBrk="0" hangingPunct="0">
              <a:spcBef>
                <a:spcPct val="50000"/>
              </a:spcBef>
            </a:pPr>
            <a:r>
              <a:rPr lang="en-US" sz="2400" b="1">
                <a:solidFill>
                  <a:schemeClr val="bg1"/>
                </a:solidFill>
                <a:latin typeface="Helvetica" pitchFamily="34" charset="0"/>
              </a:rPr>
              <a:t>Figure 2.3</a:t>
            </a:r>
          </a:p>
        </p:txBody>
      </p:sp>
      <p:sp>
        <p:nvSpPr>
          <p:cNvPr id="5" name="Rectangle 2"/>
          <p:cNvSpPr txBox="1">
            <a:spLocks noChangeArrowheads="1"/>
          </p:cNvSpPr>
          <p:nvPr/>
        </p:nvSpPr>
        <p:spPr bwMode="auto">
          <a:xfrm>
            <a:off x="457200" y="228600"/>
            <a:ext cx="8229600" cy="1752600"/>
          </a:xfrm>
          <a:prstGeom prst="rect">
            <a:avLst/>
          </a:prstGeom>
          <a:noFill/>
          <a:ln w="9525">
            <a:noFill/>
            <a:miter lim="800000"/>
            <a:headEnd/>
            <a:tailEnd/>
          </a:ln>
        </p:spPr>
        <p:txBody>
          <a:bodyPr anchor="ctr"/>
          <a:lstStyle/>
          <a:p>
            <a:pPr algn="ctr">
              <a:defRPr/>
            </a:pPr>
            <a:r>
              <a:rPr lang="en-US" sz="4400" kern="0" dirty="0">
                <a:solidFill>
                  <a:srgbClr val="0000FF"/>
                </a:solidFill>
                <a:latin typeface="+mj-lt"/>
                <a:ea typeface="+mj-ea"/>
                <a:cs typeface="+mj-cs"/>
              </a:rPr>
              <a:t>Consequence of an Inversion Animation</a:t>
            </a:r>
          </a:p>
        </p:txBody>
      </p:sp>
      <p:sp>
        <p:nvSpPr>
          <p:cNvPr id="60423" name="Text Box 7"/>
          <p:cNvSpPr txBox="1">
            <a:spLocks noChangeArrowheads="1"/>
          </p:cNvSpPr>
          <p:nvPr/>
        </p:nvSpPr>
        <p:spPr bwMode="auto">
          <a:xfrm>
            <a:off x="3124200" y="2689225"/>
            <a:ext cx="3581400" cy="2644775"/>
          </a:xfrm>
          <a:prstGeom prst="rect">
            <a:avLst/>
          </a:prstGeom>
          <a:noFill/>
          <a:ln w="9525">
            <a:noFill/>
            <a:miter lim="800000"/>
            <a:headEnd/>
            <a:tailEnd/>
          </a:ln>
          <a:effectLst/>
        </p:spPr>
        <p:txBody>
          <a:bodyPr>
            <a:spAutoFit/>
          </a:bodyPr>
          <a:lstStyle/>
          <a:p>
            <a:r>
              <a:rPr lang="en-US" sz="1400" b="1">
                <a:solidFill>
                  <a:schemeClr val="bg1"/>
                </a:solidFill>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endParaRPr lang="en-US">
              <a:solidFill>
                <a:schemeClr val="bg1"/>
              </a:solidFill>
            </a:endParaRPr>
          </a:p>
        </p:txBody>
      </p:sp>
    </p:spTree>
    <p:controls>
      <mc:AlternateContent xmlns:mc="http://schemas.openxmlformats.org/markup-compatibility/2006">
        <mc:Choice xmlns:v="urn:schemas-microsoft-com:vml" Requires="v">
          <p:control r:id="rId1" imgW="4679905" imgH="4723810"/>
        </mc:Choice>
        <mc:Fallback>
          <p:control r:id="rId1" imgW="4679905" imgH="4723810">
            <p:pic>
              <p:nvPicPr>
                <p:cNvPr id="2" name="ShockwaveFlash1"/>
                <p:cNvPicPr preferRelativeResize="0">
                  <a:picLocks noChangeArrowheads="1" noChangeShapeType="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2559050" y="1905000"/>
                  <a:ext cx="4679950" cy="47244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Isochromosomes</a:t>
            </a:r>
          </a:p>
        </p:txBody>
      </p:sp>
      <p:sp>
        <p:nvSpPr>
          <p:cNvPr id="32771" name="Rectangle 3"/>
          <p:cNvSpPr>
            <a:spLocks noGrp="1" noChangeArrowheads="1"/>
          </p:cNvSpPr>
          <p:nvPr>
            <p:ph type="body" idx="4294967295"/>
          </p:nvPr>
        </p:nvSpPr>
        <p:spPr>
          <a:xfrm>
            <a:off x="533400" y="1905000"/>
            <a:ext cx="4267200" cy="3886200"/>
          </a:xfrm>
        </p:spPr>
        <p:txBody>
          <a:bodyPr/>
          <a:lstStyle/>
          <a:p>
            <a:pPr eaLnBrk="1" hangingPunct="1"/>
            <a:r>
              <a:rPr lang="en-US"/>
              <a:t>Chromosomes with identical arms</a:t>
            </a:r>
          </a:p>
          <a:p>
            <a:pPr eaLnBrk="1" hangingPunct="1"/>
            <a:r>
              <a:rPr lang="en-US"/>
              <a:t> </a:t>
            </a:r>
          </a:p>
          <a:p>
            <a:pPr eaLnBrk="1" hangingPunct="1"/>
            <a:r>
              <a:rPr lang="en-US"/>
              <a:t> Form when centromeres divide along the incorrect plane during meiosis</a:t>
            </a:r>
          </a:p>
        </p:txBody>
      </p:sp>
      <p:pic>
        <p:nvPicPr>
          <p:cNvPr id="61444" name="Picture 8" descr="13_21"/>
          <p:cNvPicPr>
            <a:picLocks noChangeAspect="1" noChangeArrowheads="1"/>
          </p:cNvPicPr>
          <p:nvPr/>
        </p:nvPicPr>
        <p:blipFill>
          <a:blip r:embed="rId3" cstate="print"/>
          <a:srcRect/>
          <a:stretch>
            <a:fillRect/>
          </a:stretch>
        </p:blipFill>
        <p:spPr bwMode="auto">
          <a:xfrm>
            <a:off x="4876800" y="1295400"/>
            <a:ext cx="3652838" cy="5181600"/>
          </a:xfrm>
          <a:prstGeom prst="rect">
            <a:avLst/>
          </a:prstGeom>
          <a:noFill/>
          <a:ln w="9525">
            <a:noFill/>
            <a:miter lim="800000"/>
            <a:headEnd/>
            <a:tailEnd/>
          </a:ln>
        </p:spPr>
      </p:pic>
      <p:sp>
        <p:nvSpPr>
          <p:cNvPr id="61445" name="Title 1"/>
          <p:cNvSpPr txBox="1">
            <a:spLocks/>
          </p:cNvSpPr>
          <p:nvPr/>
        </p:nvSpPr>
        <p:spPr bwMode="auto">
          <a:xfrm>
            <a:off x="7010400" y="19812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Ring Chromosomes</a:t>
            </a:r>
          </a:p>
        </p:txBody>
      </p:sp>
      <p:sp>
        <p:nvSpPr>
          <p:cNvPr id="32771" name="Rectangle 3"/>
          <p:cNvSpPr>
            <a:spLocks noGrp="1" noChangeArrowheads="1"/>
          </p:cNvSpPr>
          <p:nvPr>
            <p:ph type="body" idx="4294967295"/>
          </p:nvPr>
        </p:nvSpPr>
        <p:spPr>
          <a:xfrm>
            <a:off x="533400" y="1447800"/>
            <a:ext cx="8305800" cy="2667000"/>
          </a:xfrm>
        </p:spPr>
        <p:txBody>
          <a:bodyPr/>
          <a:lstStyle/>
          <a:p>
            <a:pPr eaLnBrk="1" hangingPunct="1">
              <a:lnSpc>
                <a:spcPct val="90000"/>
              </a:lnSpc>
            </a:pPr>
            <a:r>
              <a:rPr lang="en-US" sz="2800"/>
              <a:t>Occur in 1 in 25,000 conceptions</a:t>
            </a:r>
          </a:p>
          <a:p>
            <a:pPr eaLnBrk="1" hangingPunct="1">
              <a:lnSpc>
                <a:spcPct val="90000"/>
              </a:lnSpc>
            </a:pPr>
            <a:r>
              <a:rPr lang="en-US" sz="2800"/>
              <a:t>May arise when telomeres are lost and sticky chromosome ends fuse</a:t>
            </a:r>
          </a:p>
          <a:p>
            <a:pPr eaLnBrk="1" hangingPunct="1">
              <a:lnSpc>
                <a:spcPct val="90000"/>
              </a:lnSpc>
            </a:pPr>
            <a:r>
              <a:rPr lang="en-US" sz="2800"/>
              <a:t>Genes can be lost or disrupted causing symptoms</a:t>
            </a:r>
          </a:p>
        </p:txBody>
      </p:sp>
      <p:sp>
        <p:nvSpPr>
          <p:cNvPr id="62468" name="Title 1"/>
          <p:cNvSpPr txBox="1">
            <a:spLocks/>
          </p:cNvSpPr>
          <p:nvPr/>
        </p:nvSpPr>
        <p:spPr bwMode="auto">
          <a:xfrm>
            <a:off x="381000" y="4800600"/>
            <a:ext cx="1905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13.23</a:t>
            </a:r>
          </a:p>
        </p:txBody>
      </p:sp>
      <p:pic>
        <p:nvPicPr>
          <p:cNvPr id="62469" name="Picture 2" descr="lew25278_13_23.jpg"/>
          <p:cNvPicPr>
            <a:picLocks noChangeAspect="1"/>
          </p:cNvPicPr>
          <p:nvPr/>
        </p:nvPicPr>
        <p:blipFill>
          <a:blip r:embed="rId3" cstate="print"/>
          <a:srcRect/>
          <a:stretch>
            <a:fillRect/>
          </a:stretch>
        </p:blipFill>
        <p:spPr bwMode="auto">
          <a:xfrm>
            <a:off x="2438400" y="3352800"/>
            <a:ext cx="4724400" cy="3276600"/>
          </a:xfrm>
          <a:prstGeom prst="rect">
            <a:avLst/>
          </a:prstGeom>
          <a:solidFill>
            <a:srgbClr val="000000"/>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4"/>
          <p:cNvSpPr txBox="1">
            <a:spLocks noChangeArrowheads="1"/>
          </p:cNvSpPr>
          <p:nvPr/>
        </p:nvSpPr>
        <p:spPr bwMode="auto">
          <a:xfrm>
            <a:off x="1754188" y="6323013"/>
            <a:ext cx="2590800" cy="457200"/>
          </a:xfrm>
          <a:prstGeom prst="rect">
            <a:avLst/>
          </a:prstGeom>
          <a:noFill/>
          <a:ln w="9525">
            <a:noFill/>
            <a:miter lim="800000"/>
            <a:headEnd/>
            <a:tailEnd/>
          </a:ln>
        </p:spPr>
        <p:txBody>
          <a:bodyPr>
            <a:spAutoFit/>
          </a:bodyPr>
          <a:lstStyle/>
          <a:p>
            <a:pPr eaLnBrk="0" hangingPunct="0"/>
            <a:r>
              <a:rPr lang="en-US" sz="2400" b="1">
                <a:solidFill>
                  <a:schemeClr val="bg1"/>
                </a:solidFill>
                <a:latin typeface="Helvetica" pitchFamily="34" charset="0"/>
                <a:ea typeface="ＭＳ Ｐゴシック" pitchFamily="34" charset="-128"/>
              </a:rPr>
              <a:t>Table 13.8</a:t>
            </a:r>
            <a:endParaRPr lang="en-US" sz="2400">
              <a:latin typeface="Helvetica" pitchFamily="34" charset="0"/>
              <a:ea typeface="ＭＳ Ｐゴシック" pitchFamily="34" charset="-128"/>
            </a:endParaRPr>
          </a:p>
        </p:txBody>
      </p:sp>
      <p:pic>
        <p:nvPicPr>
          <p:cNvPr id="63491" name="Picture 2" descr="lew25278_t13_07.jpg"/>
          <p:cNvPicPr>
            <a:picLocks noChangeAspect="1"/>
          </p:cNvPicPr>
          <p:nvPr/>
        </p:nvPicPr>
        <p:blipFill>
          <a:blip r:embed="rId3" cstate="print"/>
          <a:srcRect/>
          <a:stretch>
            <a:fillRect/>
          </a:stretch>
        </p:blipFill>
        <p:spPr bwMode="auto">
          <a:xfrm>
            <a:off x="1524000" y="152400"/>
            <a:ext cx="5910263" cy="6705600"/>
          </a:xfrm>
          <a:prstGeom prst="rect">
            <a:avLst/>
          </a:prstGeom>
          <a:solidFill>
            <a:srgbClr val="000000"/>
          </a:solid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609600" y="1676400"/>
            <a:ext cx="7924800" cy="3886200"/>
          </a:xfrm>
        </p:spPr>
        <p:txBody>
          <a:bodyPr/>
          <a:lstStyle/>
          <a:p>
            <a:pPr eaLnBrk="1" hangingPunct="1"/>
            <a:r>
              <a:rPr lang="en-US"/>
              <a:t>Inheritance of two chromosomes or chromosome parts from the same parent </a:t>
            </a:r>
          </a:p>
          <a:p>
            <a:pPr eaLnBrk="1" hangingPunct="1"/>
            <a:endParaRPr lang="en-US" b="1"/>
          </a:p>
          <a:p>
            <a:pPr eaLnBrk="1" hangingPunct="1"/>
            <a:r>
              <a:rPr lang="en-US" b="1"/>
              <a:t>UPD</a:t>
            </a:r>
            <a:r>
              <a:rPr lang="en-US"/>
              <a:t> requires the simultaneous occurrence of two rare events</a:t>
            </a:r>
          </a:p>
          <a:p>
            <a:pPr eaLnBrk="1" hangingPunct="1"/>
            <a:r>
              <a:rPr lang="en-US"/>
              <a:t>	1) Nondisjunction of the same chromosome in both sperm and egg</a:t>
            </a:r>
          </a:p>
          <a:p>
            <a:pPr eaLnBrk="1" hangingPunct="1"/>
            <a:r>
              <a:rPr lang="en-US"/>
              <a:t>	2) Trisomy followed by chromosome loss</a:t>
            </a:r>
          </a:p>
          <a:p>
            <a:pPr eaLnBrk="1" hangingPunct="1"/>
            <a:endParaRPr lang="en-US"/>
          </a:p>
        </p:txBody>
      </p:sp>
      <p:sp>
        <p:nvSpPr>
          <p:cNvPr id="64515"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Uniparental Disomy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8"/>
          <p:cNvSpPr txBox="1">
            <a:spLocks noChangeArrowheads="1"/>
          </p:cNvSpPr>
          <p:nvPr/>
        </p:nvSpPr>
        <p:spPr bwMode="auto">
          <a:xfrm>
            <a:off x="152400" y="6019800"/>
            <a:ext cx="2590800" cy="457200"/>
          </a:xfrm>
          <a:prstGeom prst="rect">
            <a:avLst/>
          </a:prstGeom>
          <a:noFill/>
          <a:ln w="9525">
            <a:noFill/>
            <a:miter lim="800000"/>
            <a:headEnd/>
            <a:tailEnd/>
          </a:ln>
        </p:spPr>
        <p:txBody>
          <a:bodyPr>
            <a:spAutoFit/>
          </a:bodyPr>
          <a:lstStyle/>
          <a:p>
            <a:pPr eaLnBrk="0" hangingPunct="0"/>
            <a:r>
              <a:rPr lang="en-US" sz="2400" b="1">
                <a:solidFill>
                  <a:schemeClr val="bg1"/>
                </a:solidFill>
                <a:latin typeface="Helvetica" pitchFamily="34" charset="0"/>
                <a:ea typeface="ＭＳ Ｐゴシック" pitchFamily="34" charset="-128"/>
              </a:rPr>
              <a:t>Figure 13.24</a:t>
            </a:r>
            <a:endParaRPr lang="en-US" sz="2400">
              <a:latin typeface="Helvetica" pitchFamily="34" charset="0"/>
              <a:ea typeface="ＭＳ Ｐゴシック" pitchFamily="34" charset="-128"/>
            </a:endParaRPr>
          </a:p>
        </p:txBody>
      </p:sp>
      <p:sp>
        <p:nvSpPr>
          <p:cNvPr id="65539" name="Rectangle 2"/>
          <p:cNvSpPr>
            <a:spLocks noChangeArrowheads="1"/>
          </p:cNvSpPr>
          <p:nvPr/>
        </p:nvSpPr>
        <p:spPr bwMode="auto">
          <a:xfrm>
            <a:off x="457200" y="228600"/>
            <a:ext cx="8229600" cy="1143000"/>
          </a:xfrm>
          <a:prstGeom prst="rect">
            <a:avLst/>
          </a:prstGeom>
          <a:noFill/>
          <a:ln w="9525">
            <a:noFill/>
            <a:miter lim="800000"/>
            <a:headEnd/>
            <a:tailEnd/>
          </a:ln>
        </p:spPr>
        <p:txBody>
          <a:bodyPr anchor="ctr"/>
          <a:lstStyle/>
          <a:p>
            <a:pPr algn="ctr"/>
            <a:r>
              <a:rPr lang="en-US" sz="4400">
                <a:solidFill>
                  <a:srgbClr val="0000FF"/>
                </a:solidFill>
              </a:rPr>
              <a:t>Uniparental Disomy</a:t>
            </a:r>
          </a:p>
        </p:txBody>
      </p:sp>
      <p:pic>
        <p:nvPicPr>
          <p:cNvPr id="65540" name="Picture 2" descr="lew25278_13_24.jpg"/>
          <p:cNvPicPr>
            <a:picLocks noChangeAspect="1"/>
          </p:cNvPicPr>
          <p:nvPr/>
        </p:nvPicPr>
        <p:blipFill>
          <a:blip r:embed="rId3" cstate="print"/>
          <a:srcRect/>
          <a:stretch>
            <a:fillRect/>
          </a:stretch>
        </p:blipFill>
        <p:spPr bwMode="auto">
          <a:xfrm>
            <a:off x="1676400" y="1409700"/>
            <a:ext cx="6172200" cy="5219700"/>
          </a:xfrm>
          <a:prstGeom prst="rect">
            <a:avLst/>
          </a:prstGeom>
          <a:solidFill>
            <a:srgbClr val="000000"/>
          </a:solidFill>
          <a:ln w="9525">
            <a:noFill/>
            <a:miter lim="800000"/>
            <a:headEnd/>
            <a:tailEnd/>
          </a:ln>
        </p:spPr>
      </p:pic>
      <p:sp>
        <p:nvSpPr>
          <p:cNvPr id="65541" name="Title 1"/>
          <p:cNvSpPr txBox="1">
            <a:spLocks/>
          </p:cNvSpPr>
          <p:nvPr/>
        </p:nvSpPr>
        <p:spPr bwMode="auto">
          <a:xfrm>
            <a:off x="381000" y="4456113"/>
            <a:ext cx="1905000" cy="344487"/>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228600"/>
            <a:ext cx="8229600" cy="1143000"/>
          </a:xfrm>
        </p:spPr>
        <p:txBody>
          <a:bodyPr/>
          <a:lstStyle/>
          <a:p>
            <a:pPr eaLnBrk="1" hangingPunct="1"/>
            <a:r>
              <a:rPr lang="en-US">
                <a:solidFill>
                  <a:srgbClr val="0000FF"/>
                </a:solidFill>
              </a:rPr>
              <a:t>Subtelomeres</a:t>
            </a:r>
          </a:p>
        </p:txBody>
      </p:sp>
      <p:sp>
        <p:nvSpPr>
          <p:cNvPr id="32771" name="Rectangle 3"/>
          <p:cNvSpPr>
            <a:spLocks noGrp="1" noChangeArrowheads="1"/>
          </p:cNvSpPr>
          <p:nvPr>
            <p:ph type="body" idx="4294967295"/>
          </p:nvPr>
        </p:nvSpPr>
        <p:spPr>
          <a:xfrm>
            <a:off x="685800" y="1447800"/>
            <a:ext cx="8153400" cy="4876800"/>
          </a:xfrm>
        </p:spPr>
        <p:txBody>
          <a:bodyPr/>
          <a:lstStyle/>
          <a:p>
            <a:pPr eaLnBrk="1" hangingPunct="1">
              <a:buFont typeface="Wingdings" pitchFamily="2" charset="2"/>
              <a:buChar char="q"/>
            </a:pPr>
            <a:r>
              <a:rPr lang="en-US" dirty="0"/>
              <a:t>The chromosome region between the </a:t>
            </a:r>
            <a:r>
              <a:rPr lang="en-US" dirty="0" err="1"/>
              <a:t>centromere</a:t>
            </a:r>
            <a:r>
              <a:rPr lang="en-US" dirty="0"/>
              <a:t> and telomeres </a:t>
            </a:r>
          </a:p>
          <a:p>
            <a:pPr eaLnBrk="1" hangingPunct="1">
              <a:buFont typeface="Wingdings" pitchFamily="2" charset="2"/>
              <a:buChar char="q"/>
            </a:pPr>
            <a:r>
              <a:rPr lang="en-US" dirty="0"/>
              <a:t>Consists of 8,000 to 300,000 bases</a:t>
            </a:r>
          </a:p>
          <a:p>
            <a:pPr eaLnBrk="1" hangingPunct="1">
              <a:buFont typeface="Wingdings" pitchFamily="2" charset="2"/>
              <a:buChar char="q"/>
            </a:pPr>
            <a:r>
              <a:rPr lang="en-US" dirty="0"/>
              <a:t>Near telomere the repeats are similar to the telomere sequence </a:t>
            </a:r>
          </a:p>
          <a:p>
            <a:pPr eaLnBrk="1" hangingPunct="1">
              <a:buFont typeface="Wingdings" pitchFamily="2" charset="2"/>
              <a:buChar char="q"/>
            </a:pPr>
            <a:r>
              <a:rPr lang="en-US" dirty="0"/>
              <a:t>Contains at least 500 protein-encoding genes</a:t>
            </a:r>
          </a:p>
          <a:p>
            <a:pPr lvl="1" eaLnBrk="1" hangingPunct="1">
              <a:buFont typeface="Wingdings" pitchFamily="2" charset="2"/>
              <a:buChar char="q"/>
            </a:pPr>
            <a:r>
              <a:rPr lang="en-US" dirty="0"/>
              <a:t>About 50% are </a:t>
            </a:r>
            <a:r>
              <a:rPr lang="en-US" dirty="0" err="1"/>
              <a:t>multigene</a:t>
            </a:r>
            <a:r>
              <a:rPr lang="en-US" dirty="0"/>
              <a:t> families that include </a:t>
            </a:r>
            <a:r>
              <a:rPr lang="en-US" dirty="0" err="1"/>
              <a:t>pseudogenes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228600" y="4191000"/>
            <a:ext cx="2590800" cy="457200"/>
          </a:xfrm>
          <a:prstGeom prst="rect">
            <a:avLst/>
          </a:prstGeom>
          <a:noFill/>
          <a:ln w="9525">
            <a:noFill/>
            <a:miter lim="800000"/>
            <a:headEnd/>
            <a:tailEnd/>
          </a:ln>
        </p:spPr>
        <p:txBody>
          <a:bodyPr>
            <a:spAutoFit/>
          </a:bodyPr>
          <a:lstStyle/>
          <a:p>
            <a:pPr eaLnBrk="0" hangingPunct="0"/>
            <a:r>
              <a:rPr lang="en-US" sz="2400" b="1">
                <a:solidFill>
                  <a:schemeClr val="bg1"/>
                </a:solidFill>
                <a:latin typeface="Helvetica" pitchFamily="34" charset="0"/>
                <a:ea typeface="ＭＳ Ｐゴシック" pitchFamily="34" charset="-128"/>
              </a:rPr>
              <a:t>Figure 13.2</a:t>
            </a:r>
            <a:endParaRPr lang="en-US" sz="2400">
              <a:latin typeface="Helvetica" pitchFamily="34" charset="0"/>
              <a:ea typeface="ＭＳ Ｐゴシック" pitchFamily="34" charset="-128"/>
            </a:endParaRPr>
          </a:p>
        </p:txBody>
      </p:sp>
      <p:sp>
        <p:nvSpPr>
          <p:cNvPr id="9219" name="Rectangle 2"/>
          <p:cNvSpPr>
            <a:spLocks noChangeArrowheads="1"/>
          </p:cNvSpPr>
          <p:nvPr/>
        </p:nvSpPr>
        <p:spPr bwMode="auto">
          <a:xfrm>
            <a:off x="457200" y="228600"/>
            <a:ext cx="8229600" cy="1143000"/>
          </a:xfrm>
          <a:prstGeom prst="rect">
            <a:avLst/>
          </a:prstGeom>
          <a:noFill/>
          <a:ln w="9525">
            <a:noFill/>
            <a:miter lim="800000"/>
            <a:headEnd/>
            <a:tailEnd/>
          </a:ln>
        </p:spPr>
        <p:txBody>
          <a:bodyPr anchor="ctr"/>
          <a:lstStyle/>
          <a:p>
            <a:pPr algn="ctr"/>
            <a:r>
              <a:rPr lang="en-US" sz="4400">
                <a:solidFill>
                  <a:srgbClr val="0000FF"/>
                </a:solidFill>
              </a:rPr>
              <a:t>Subtelomeres</a:t>
            </a:r>
          </a:p>
        </p:txBody>
      </p:sp>
      <p:sp>
        <p:nvSpPr>
          <p:cNvPr id="9220" name="Title 1"/>
          <p:cNvSpPr txBox="1">
            <a:spLocks/>
          </p:cNvSpPr>
          <p:nvPr/>
        </p:nvSpPr>
        <p:spPr bwMode="auto">
          <a:xfrm>
            <a:off x="609600" y="5334000"/>
            <a:ext cx="1524000" cy="344488"/>
          </a:xfrm>
          <a:prstGeom prst="rect">
            <a:avLst/>
          </a:prstGeom>
          <a:noFill/>
          <a:ln w="9525">
            <a:noFill/>
            <a:miter lim="800000"/>
            <a:headEnd/>
            <a:tailEnd/>
          </a:ln>
        </p:spPr>
        <p:txBody>
          <a:bodyPr lIns="91429" tIns="45715" rIns="91429" bIns="45715" anchor="ctr"/>
          <a:lstStyle/>
          <a:p>
            <a:r>
              <a:rPr lang="en-US" b="1">
                <a:solidFill>
                  <a:srgbClr val="0000FF"/>
                </a:solidFill>
                <a:sym typeface="Arial" charset="0"/>
              </a:rPr>
              <a:t>Figure 13.2</a:t>
            </a:r>
          </a:p>
        </p:txBody>
      </p:sp>
      <p:pic>
        <p:nvPicPr>
          <p:cNvPr id="9221" name="Picture 2" descr="lew25278_13_02.jpg"/>
          <p:cNvPicPr>
            <a:picLocks noChangeAspect="1"/>
          </p:cNvPicPr>
          <p:nvPr/>
        </p:nvPicPr>
        <p:blipFill>
          <a:blip r:embed="rId3" cstate="print"/>
          <a:srcRect/>
          <a:stretch>
            <a:fillRect/>
          </a:stretch>
        </p:blipFill>
        <p:spPr bwMode="auto">
          <a:xfrm>
            <a:off x="152400" y="2438400"/>
            <a:ext cx="8763000" cy="2200275"/>
          </a:xfrm>
          <a:prstGeom prst="rect">
            <a:avLst/>
          </a:prstGeom>
          <a:solidFill>
            <a:srgbClr val="000000"/>
          </a:solid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228600"/>
            <a:ext cx="8229600" cy="1143000"/>
          </a:xfrm>
        </p:spPr>
        <p:txBody>
          <a:bodyPr/>
          <a:lstStyle/>
          <a:p>
            <a:pPr eaLnBrk="1" hangingPunct="1"/>
            <a:r>
              <a:rPr lang="en-US" b="1" dirty="0" err="1">
                <a:solidFill>
                  <a:srgbClr val="0000FF"/>
                </a:solidFill>
              </a:rPr>
              <a:t>Karyotype</a:t>
            </a:r>
            <a:endParaRPr lang="en-US" b="1" dirty="0">
              <a:solidFill>
                <a:srgbClr val="0000FF"/>
              </a:solidFill>
            </a:endParaRPr>
          </a:p>
        </p:txBody>
      </p:sp>
      <p:sp>
        <p:nvSpPr>
          <p:cNvPr id="32771" name="Rectangle 3"/>
          <p:cNvSpPr>
            <a:spLocks noGrp="1" noChangeArrowheads="1"/>
          </p:cNvSpPr>
          <p:nvPr>
            <p:ph type="body" idx="4294967295"/>
          </p:nvPr>
        </p:nvSpPr>
        <p:spPr>
          <a:xfrm>
            <a:off x="685800" y="1600200"/>
            <a:ext cx="8153400" cy="4876800"/>
          </a:xfrm>
        </p:spPr>
        <p:txBody>
          <a:bodyPr/>
          <a:lstStyle/>
          <a:p>
            <a:pPr eaLnBrk="1" hangingPunct="1"/>
            <a:r>
              <a:rPr lang="en-US"/>
              <a:t>A chromosome chart</a:t>
            </a:r>
          </a:p>
          <a:p>
            <a:pPr eaLnBrk="1" hangingPunct="1"/>
            <a:endParaRPr lang="en-US" sz="2400"/>
          </a:p>
          <a:p>
            <a:pPr eaLnBrk="1" hangingPunct="1"/>
            <a:r>
              <a:rPr lang="en-US"/>
              <a:t>Displays chromosomes arranged by size and structure</a:t>
            </a:r>
          </a:p>
          <a:p>
            <a:pPr eaLnBrk="1" hangingPunct="1"/>
            <a:endParaRPr lang="en-US" sz="2400"/>
          </a:p>
          <a:p>
            <a:pPr eaLnBrk="1" hangingPunct="1"/>
            <a:r>
              <a:rPr lang="en-US"/>
              <a:t>Humans have 24 chromosome types</a:t>
            </a:r>
          </a:p>
          <a:p>
            <a:pPr eaLnBrk="1" hangingPunct="1"/>
            <a:r>
              <a:rPr lang="en-US"/>
              <a:t>	- Autosomes are numbered 1-22 by size</a:t>
            </a:r>
          </a:p>
          <a:p>
            <a:pPr eaLnBrk="1" hangingPunct="1"/>
            <a:r>
              <a:rPr lang="en-US"/>
              <a:t>	- Sex chromosomes are X and 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property id=&quot;20226&quot; value=&quot;C:\Documents and Settings\mahalakshmi.r\Desktop\Lewis\Ch13_HG9e_Lecture_Animation.ppt&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Cytogenetics&amp;quot;&quot;/&gt;&lt;property id=&quot;20307&quot; value=&quot;365&quot;/&gt;&lt;/object&gt;&lt;object type=&quot;3&quot; unique_id=&quot;10005&quot;&gt;&lt;property id=&quot;20148&quot; value=&quot;5&quot;/&gt;&lt;property id=&quot;20300&quot; value=&quot;Slide 3 - &amp;quot;Portrait of a Chromosome&amp;quot;&quot;/&gt;&lt;property id=&quot;20307&quot; value=&quot;700&quot;/&gt;&lt;/object&gt;&lt;object type=&quot;3&quot; unique_id=&quot;10006&quot;&gt;&lt;property id=&quot;20148&quot; value=&quot;5&quot;/&gt;&lt;property id=&quot;20300&quot; value=&quot;Slide 4&quot;/&gt;&lt;property id=&quot;20307&quot; value=&quot;758&quot;/&gt;&lt;/object&gt;&lt;object type=&quot;3&quot; unique_id=&quot;10007&quot;&gt;&lt;property id=&quot;20148&quot; value=&quot;5&quot;/&gt;&lt;property id=&quot;20300&quot; value=&quot;Slide 5 - &amp;quot;Portrait of a Chromosome&amp;quot;&quot;/&gt;&lt;property id=&quot;20307&quot; value=&quot;805&quot;/&gt;&lt;/object&gt;&lt;object type=&quot;3&quot; unique_id=&quot;10008&quot;&gt;&lt;property id=&quot;20148&quot; value=&quot;5&quot;/&gt;&lt;property id=&quot;20300&quot; value=&quot;Slide 6 - &amp;quot;Centromeres&amp;quot;&quot;/&gt;&lt;property id=&quot;20307&quot; value=&quot;806&quot;/&gt;&lt;/object&gt;&lt;object type=&quot;3&quot; unique_id=&quot;10009&quot;&gt;&lt;property id=&quot;20148&quot; value=&quot;5&quot;/&gt;&lt;property id=&quot;20300&quot; value=&quot;Slide 7 - &amp;quot;Subtelomeres&amp;quot;&quot;/&gt;&lt;property id=&quot;20307&quot; value=&quot;807&quot;/&gt;&lt;/object&gt;&lt;object type=&quot;3&quot; unique_id=&quot;10010&quot;&gt;&lt;property id=&quot;20148&quot; value=&quot;5&quot;/&gt;&lt;property id=&quot;20300&quot; value=&quot;Slide 8&quot;/&gt;&lt;property id=&quot;20307&quot; value=&quot;762&quot;/&gt;&lt;/object&gt;&lt;object type=&quot;3&quot; unique_id=&quot;10011&quot;&gt;&lt;property id=&quot;20148&quot; value=&quot;5&quot;/&gt;&lt;property id=&quot;20300&quot; value=&quot;Slide 9 - &amp;quot;Karyotype&amp;quot;&quot;/&gt;&lt;property id=&quot;20307&quot; value=&quot;808&quot;/&gt;&lt;/object&gt;&lt;object type=&quot;3&quot; unique_id=&quot;10012&quot;&gt;&lt;property id=&quot;20148&quot; value=&quot;5&quot;/&gt;&lt;property id=&quot;20300&quot; value=&quot;Slide 10 - &amp;quot;Karyotype&amp;quot;&quot;/&gt;&lt;property id=&quot;20307&quot; value=&quot;809&quot;/&gt;&lt;/object&gt;&lt;object type=&quot;3&quot; unique_id=&quot;10013&quot;&gt;&lt;property id=&quot;20148&quot; value=&quot;5&quot;/&gt;&lt;property id=&quot;20300&quot; value=&quot;Slide 11 - &amp;quot;Centromere Positions&amp;quot;&quot;/&gt;&lt;property id=&quot;20307&quot; value=&quot;810&quot;/&gt;&lt;/object&gt;&lt;object type=&quot;3&quot; unique_id=&quot;10014&quot;&gt;&lt;property id=&quot;20148&quot; value=&quot;5&quot;/&gt;&lt;property id=&quot;20300&quot; value=&quot;Slide 12 - &amp;quot;Karyotype&amp;quot;&quot;/&gt;&lt;property id=&quot;20307&quot; value=&quot;811&quot;/&gt;&lt;/object&gt;&lt;object type=&quot;3&quot; unique_id=&quot;10015&quot;&gt;&lt;property id=&quot;20148&quot; value=&quot;5&quot;/&gt;&lt;property id=&quot;20300&quot; value=&quot;Slide 13 - &amp;quot;Visualizing Chromosomes&amp;quot;&quot;/&gt;&lt;property id=&quot;20307&quot; value=&quot;812&quot;/&gt;&lt;/object&gt;&lt;object type=&quot;3&quot; unique_id=&quot;10016&quot;&gt;&lt;property id=&quot;20148&quot; value=&quot;5&quot;/&gt;&lt;property id=&quot;20300&quot; value=&quot;Slide 14 - &amp;quot;Amniocentesis&amp;quot;&quot;/&gt;&lt;property id=&quot;20307&quot; value=&quot;813&quot;/&gt;&lt;/object&gt;&lt;object type=&quot;3&quot; unique_id=&quot;10017&quot;&gt;&lt;property id=&quot;20148&quot; value=&quot;5&quot;/&gt;&lt;property id=&quot;20300&quot; value=&quot;Slide 15 - &amp;quot;Chorionic Villi Sampling&amp;quot;&quot;/&gt;&lt;property id=&quot;20307&quot; value=&quot;814&quot;/&gt;&lt;/object&gt;&lt;object type=&quot;3&quot; unique_id=&quot;10018&quot;&gt;&lt;property id=&quot;20148&quot; value=&quot;5&quot;/&gt;&lt;property id=&quot;20300&quot; value=&quot;Slide 16 - &amp;quot;Fetal Cell Sorting&amp;quot;&quot;/&gt;&lt;property id=&quot;20307&quot; value=&quot;815&quot;/&gt;&lt;/object&gt;&lt;object type=&quot;3&quot; unique_id=&quot;10019&quot;&gt;&lt;property id=&quot;20148&quot; value=&quot;5&quot;/&gt;&lt;property id=&quot;20300&quot; value=&quot;Slide 17 - &amp;quot;Viewing Chromosomes&amp;quot;&quot;/&gt;&lt;property id=&quot;20307&quot; value=&quot;816&quot;/&gt;&lt;/object&gt;&lt;object type=&quot;3&quot; unique_id=&quot;10020&quot;&gt;&lt;property id=&quot;20148&quot; value=&quot;5&quot;/&gt;&lt;property id=&quot;20300&quot; value=&quot;Slide 18 - &amp;quot;Staining Chromosomes&amp;quot;&quot;/&gt;&lt;property id=&quot;20307&quot; value=&quot;818&quot;/&gt;&lt;/object&gt;&lt;object type=&quot;3&quot; unique_id=&quot;10021&quot;&gt;&lt;property id=&quot;20148&quot; value=&quot;5&quot;/&gt;&lt;property id=&quot;20300&quot; value=&quot;Slide 19 - &amp;quot;FISH&amp;quot;&quot;/&gt;&lt;property id=&quot;20307&quot; value=&quot;817&quot;/&gt;&lt;/object&gt;&lt;object type=&quot;3&quot; unique_id=&quot;10022&quot;&gt;&lt;property id=&quot;20148&quot; value=&quot;5&quot;/&gt;&lt;property id=&quot;20300&quot; value=&quot;Slide 20&quot;/&gt;&lt;property id=&quot;20307&quot; value=&quot;860&quot;/&gt;&lt;/object&gt;&lt;object type=&quot;3&quot; unique_id=&quot;10023&quot;&gt;&lt;property id=&quot;20148&quot; value=&quot;5&quot;/&gt;&lt;property id=&quot;20300&quot; value=&quot;Slide 21 - &amp;quot;Chromosomal Shorthand&amp;quot;&quot;/&gt;&lt;property id=&quot;20307&quot; value=&quot;819&quot;/&gt;&lt;/object&gt;&lt;object type=&quot;3&quot; unique_id=&quot;10024&quot;&gt;&lt;property id=&quot;20148&quot; value=&quot;5&quot;/&gt;&lt;property id=&quot;20300&quot; value=&quot;Slide 22 - &amp;quot;Ideogram&amp;quot;&quot;/&gt;&lt;property id=&quot;20307&quot; value=&quot;820&quot;/&gt;&lt;/object&gt;&lt;object type=&quot;3&quot; unique_id=&quot;10025&quot;&gt;&lt;property id=&quot;20148&quot; value=&quot;5&quot;/&gt;&lt;property id=&quot;20300&quot; value=&quot;Slide 23 - &amp;quot;Chromosome Abnormalities&amp;quot;&quot;/&gt;&lt;property id=&quot;20307&quot; value=&quot;821&quot;/&gt;&lt;/object&gt;&lt;object type=&quot;3&quot; unique_id=&quot;10026&quot;&gt;&lt;property id=&quot;20148&quot; value=&quot;5&quot;/&gt;&lt;property id=&quot;20300&quot; value=&quot;Slide 24&quot;/&gt;&lt;property id=&quot;20307&quot; value=&quot;822&quot;/&gt;&lt;/object&gt;&lt;object type=&quot;3&quot; unique_id=&quot;10027&quot;&gt;&lt;property id=&quot;20148&quot; value=&quot;5&quot;/&gt;&lt;property id=&quot;20300&quot; value=&quot;Slide 25 - &amp;quot;Polyploidy&amp;quot;&quot;/&gt;&lt;property id=&quot;20307&quot; value=&quot;823&quot;/&gt;&lt;/object&gt;&lt;object type=&quot;3&quot; unique_id=&quot;10028&quot;&gt;&lt;property id=&quot;20148&quot; value=&quot;5&quot;/&gt;&lt;property id=&quot;20300&quot; value=&quot;Slide 26 - &amp;quot;Triploidy&amp;quot;&quot;/&gt;&lt;property id=&quot;20307&quot; value=&quot;824&quot;/&gt;&lt;/object&gt;&lt;object type=&quot;3&quot; unique_id=&quot;10029&quot;&gt;&lt;property id=&quot;20148&quot; value=&quot;5&quot;/&gt;&lt;property id=&quot;20300&quot; value=&quot;Slide 27 - &amp;quot;Aneuploidy&amp;quot;&quot;/&gt;&lt;property id=&quot;20307&quot; value=&quot;825&quot;/&gt;&lt;/object&gt;&lt;object type=&quot;3&quot; unique_id=&quot;10030&quot;&gt;&lt;property id=&quot;20148&quot; value=&quot;5&quot;/&gt;&lt;property id=&quot;20300&quot; value=&quot;Slide 28 - &amp;quot;Nondisjunction&amp;quot;&quot;/&gt;&lt;property id=&quot;20307&quot; value=&quot;826&quot;/&gt;&lt;/object&gt;&lt;object type=&quot;3&quot; unique_id=&quot;10031&quot;&gt;&lt;property id=&quot;20148&quot; value=&quot;5&quot;/&gt;&lt;property id=&quot;20300&quot; value=&quot;Slide 29 - &amp;quot;Nondisjunction at Meiosis I&amp;quot;&quot;/&gt;&lt;property id=&quot;20307&quot; value=&quot;827&quot;/&gt;&lt;/object&gt;&lt;object type=&quot;3&quot; unique_id=&quot;10032&quot;&gt;&lt;property id=&quot;20148&quot; value=&quot;5&quot;/&gt;&lt;property id=&quot;20300&quot; value=&quot;Slide 30 - &amp;quot;Nondisjunction at Meiosis II&amp;quot;&quot;/&gt;&lt;property id=&quot;20307&quot; value=&quot;828&quot;/&gt;&lt;/object&gt;&lt;object type=&quot;3&quot; unique_id=&quot;10033&quot;&gt;&lt;property id=&quot;20148&quot; value=&quot;5&quot;/&gt;&lt;property id=&quot;20300&quot; value=&quot;Slide 31 - &amp;quot;Aneuploidy&amp;quot;&quot;/&gt;&lt;property id=&quot;20307&quot; value=&quot;829&quot;/&gt;&lt;/object&gt;&lt;object type=&quot;3&quot; unique_id=&quot;10034&quot;&gt;&lt;property id=&quot;20148&quot; value=&quot;5&quot;/&gt;&lt;property id=&quot;20300&quot; value=&quot;Slide 32 - &amp;quot;Trisomies&amp;quot;&quot;/&gt;&lt;property id=&quot;20307&quot; value=&quot;830&quot;/&gt;&lt;/object&gt;&lt;object type=&quot;3&quot; unique_id=&quot;10035&quot;&gt;&lt;property id=&quot;20148&quot; value=&quot;5&quot;/&gt;&lt;property id=&quot;20300&quot; value=&quot;Slide 33 - &amp;quot;Trisomy 21&amp;quot;&quot;/&gt;&lt;property id=&quot;20307&quot; value=&quot;834&quot;/&gt;&lt;/object&gt;&lt;object type=&quot;3&quot; unique_id=&quot;10036&quot;&gt;&lt;property id=&quot;20148&quot; value=&quot;5&quot;/&gt;&lt;property id=&quot;20300&quot; value=&quot;Slide 34&quot;/&gt;&lt;property id=&quot;20307&quot; value=&quot;783&quot;/&gt;&lt;/object&gt;&lt;object type=&quot;3&quot; unique_id=&quot;10037&quot;&gt;&lt;property id=&quot;20148&quot; value=&quot;5&quot;/&gt;&lt;property id=&quot;20300&quot; value=&quot;Slide 35&quot;/&gt;&lt;property id=&quot;20307&quot; value=&quot;832&quot;/&gt;&lt;/object&gt;&lt;object type=&quot;3&quot; unique_id=&quot;10038&quot;&gt;&lt;property id=&quot;20148&quot; value=&quot;5&quot;/&gt;&lt;property id=&quot;20300&quot; value=&quot;Slide 36 - &amp;quot;Trisomy 18&amp;quot;&quot;/&gt;&lt;property id=&quot;20307&quot; value=&quot;836&quot;/&gt;&lt;/object&gt;&lt;object type=&quot;3&quot; unique_id=&quot;10039&quot;&gt;&lt;property id=&quot;20148&quot; value=&quot;5&quot;/&gt;&lt;property id=&quot;20300&quot; value=&quot;Slide 37 - &amp;quot;Trisomy 13&amp;quot;&quot;/&gt;&lt;property id=&quot;20307&quot; value=&quot;837&quot;/&gt;&lt;/object&gt;&lt;object type=&quot;3&quot; unique_id=&quot;10040&quot;&gt;&lt;property id=&quot;20148&quot; value=&quot;5&quot;/&gt;&lt;property id=&quot;20300&quot; value=&quot;Slide 38&quot;/&gt;&lt;property id=&quot;20307&quot; value=&quot;787&quot;/&gt;&lt;/object&gt;&lt;object type=&quot;3&quot; unique_id=&quot;10041&quot;&gt;&lt;property id=&quot;20148&quot; value=&quot;5&quot;/&gt;&lt;property id=&quot;20300&quot; value=&quot;Slide 39 - &amp;quot;Turner Syndrome&amp;quot;&quot;/&gt;&lt;property id=&quot;20307&quot; value=&quot;838&quot;/&gt;&lt;/object&gt;&lt;object type=&quot;3&quot; unique_id=&quot;10042&quot;&gt;&lt;property id=&quot;20148&quot; value=&quot;5&quot;/&gt;&lt;property id=&quot;20300&quot; value=&quot;Slide 40 - &amp;quot;Triplo-X&amp;quot;&quot;/&gt;&lt;property id=&quot;20307&quot; value=&quot;839&quot;/&gt;&lt;/object&gt;&lt;object type=&quot;3&quot; unique_id=&quot;10043&quot;&gt;&lt;property id=&quot;20148&quot; value=&quot;5&quot;/&gt;&lt;property id=&quot;20300&quot; value=&quot;Slide 41 - &amp;quot;Klinefelter Syndrome&amp;quot;&quot;/&gt;&lt;property id=&quot;20307&quot; value=&quot;840&quot;/&gt;&lt;/object&gt;&lt;object type=&quot;3&quot; unique_id=&quot;10044&quot;&gt;&lt;property id=&quot;20148&quot; value=&quot;5&quot;/&gt;&lt;property id=&quot;20300&quot; value=&quot;Slide 42 - &amp;quot;XXYY Syndrome&amp;quot;&quot;/&gt;&lt;property id=&quot;20307&quot; value=&quot;841&quot;/&gt;&lt;/object&gt;&lt;object type=&quot;3&quot; unique_id=&quot;10045&quot;&gt;&lt;property id=&quot;20148&quot; value=&quot;5&quot;/&gt;&lt;property id=&quot;20300&quot; value=&quot;Slide 43 - &amp;quot;XYY Syndrome&amp;quot;&quot;/&gt;&lt;property id=&quot;20307&quot; value=&quot;842&quot;/&gt;&lt;/object&gt;&lt;object type=&quot;3&quot; unique_id=&quot;10046&quot;&gt;&lt;property id=&quot;20148&quot; value=&quot;5&quot;/&gt;&lt;property id=&quot;20300&quot; value=&quot;Slide 44 - &amp;quot;Chromosome Structural Abnormalities&amp;quot;&quot;/&gt;&lt;property id=&quot;20307&quot; value=&quot;843&quot;/&gt;&lt;/object&gt;&lt;object type=&quot;3&quot; unique_id=&quot;10047&quot;&gt;&lt;property id=&quot;20148&quot; value=&quot;5&quot;/&gt;&lt;property id=&quot;20300&quot; value=&quot;Slide 45&quot;/&gt;&lt;property id=&quot;20307&quot; value=&quot;858&quot;/&gt;&lt;/object&gt;&lt;object type=&quot;3&quot; unique_id=&quot;10048&quot;&gt;&lt;property id=&quot;20148&quot; value=&quot;5&quot;/&gt;&lt;property id=&quot;20300&quot; value=&quot;Slide 46 - &amp;quot;Deletions&amp;quot;&quot;/&gt;&lt;property id=&quot;20307&quot; value=&quot;844&quot;/&gt;&lt;/object&gt;&lt;object type=&quot;3&quot; unique_id=&quot;10049&quot;&gt;&lt;property id=&quot;20148&quot; value=&quot;5&quot;/&gt;&lt;property id=&quot;20300&quot; value=&quot;Slide 47 - &amp;quot;Duplications&amp;quot;&quot;/&gt;&lt;property id=&quot;20307&quot; value=&quot;845&quot;/&gt;&lt;/object&gt;&lt;object type=&quot;3&quot; unique_id=&quot;10050&quot;&gt;&lt;property id=&quot;20148&quot; value=&quot;5&quot;/&gt;&lt;property id=&quot;20300&quot; value=&quot;Slide 48 - &amp;quot;Duplications in Chromosome 15&amp;quot;&quot;/&gt;&lt;property id=&quot;20307&quot; value=&quot;846&quot;/&gt;&lt;/object&gt;&lt;object type=&quot;3&quot; unique_id=&quot;10051&quot;&gt;&lt;property id=&quot;20148&quot; value=&quot;5&quot;/&gt;&lt;property id=&quot;20300&quot; value=&quot;Slide 49 - &amp;quot;Translocations&amp;quot;&quot;/&gt;&lt;property id=&quot;20307&quot; value=&quot;847&quot;/&gt;&lt;/object&gt;&lt;object type=&quot;3&quot; unique_id=&quot;10052&quot;&gt;&lt;property id=&quot;20148&quot; value=&quot;5&quot;/&gt;&lt;property id=&quot;20300&quot; value=&quot;Slide 50 - &amp;quot;Robertsonian Translocations&amp;quot;&quot;/&gt;&lt;property id=&quot;20307&quot; value=&quot;848&quot;/&gt;&lt;/object&gt;&lt;object type=&quot;3&quot; unique_id=&quot;10053&quot;&gt;&lt;property id=&quot;20148&quot; value=&quot;5&quot;/&gt;&lt;property id=&quot;20300&quot; value=&quot;Slide 51 - &amp;quot;Translocation Down Syndrome&amp;quot;&quot;/&gt;&lt;property id=&quot;20307&quot; value=&quot;849&quot;/&gt;&lt;/object&gt;&lt;object type=&quot;3&quot; unique_id=&quot;10054&quot;&gt;&lt;property id=&quot;20148&quot; value=&quot;5&quot;/&gt;&lt;property id=&quot;20300&quot; value=&quot;Slide 52&quot;/&gt;&lt;property id=&quot;20307&quot; value=&quot;796&quot;/&gt;&lt;/object&gt;&lt;object type=&quot;3&quot; unique_id=&quot;10055&quot;&gt;&lt;property id=&quot;20148&quot; value=&quot;5&quot;/&gt;&lt;property id=&quot;20300&quot; value=&quot;Slide 53 - &amp;quot;Reciprocal Translocations&amp;quot;&quot;/&gt;&lt;property id=&quot;20307&quot; value=&quot;850&quot;/&gt;&lt;/object&gt;&lt;object type=&quot;3&quot; unique_id=&quot;10056&quot;&gt;&lt;property id=&quot;20148&quot; value=&quot;5&quot;/&gt;&lt;property id=&quot;20300&quot; value=&quot;Slide 54&quot;/&gt;&lt;property id=&quot;20307&quot; value=&quot;851&quot;/&gt;&lt;/object&gt;&lt;object type=&quot;3&quot; unique_id=&quot;10057&quot;&gt;&lt;property id=&quot;20148&quot; value=&quot;5&quot;/&gt;&lt;property id=&quot;20300&quot; value=&quot;Slide 55 - &amp;quot;Inversions&amp;quot;&quot;/&gt;&lt;property id=&quot;20307&quot; value=&quot;852&quot;/&gt;&lt;/object&gt;&lt;object type=&quot;3&quot; unique_id=&quot;10058&quot;&gt;&lt;property id=&quot;20148&quot; value=&quot;5&quot;/&gt;&lt;property id=&quot;20300&quot; value=&quot;Slide 56 - &amp;quot;Segregation of a Paracentric Inversion&amp;quot;&quot;/&gt;&lt;property id=&quot;20307&quot; value=&quot;799&quot;/&gt;&lt;/object&gt;&lt;object type=&quot;3&quot; unique_id=&quot;10059&quot;&gt;&lt;property id=&quot;20148&quot; value=&quot;5&quot;/&gt;&lt;property id=&quot;20300&quot; value=&quot;Slide 57 - &amp;quot;Segregation of a Pericentric Inversion&amp;quot;&quot;/&gt;&lt;property id=&quot;20307&quot; value=&quot;854&quot;/&gt;&lt;/object&gt;&lt;object type=&quot;3&quot; unique_id=&quot;10060&quot;&gt;&lt;property id=&quot;20148&quot; value=&quot;5&quot;/&gt;&lt;property id=&quot;20300&quot; value=&quot;Slide 58&quot;/&gt;&lt;property id=&quot;20307&quot; value=&quot;859&quot;/&gt;&lt;/object&gt;&lt;object type=&quot;3&quot; unique_id=&quot;10061&quot;&gt;&lt;property id=&quot;20148&quot; value=&quot;5&quot;/&gt;&lt;property id=&quot;20300&quot; value=&quot;Slide 59 - &amp;quot;Isochromosomes&amp;quot;&quot;/&gt;&lt;property id=&quot;20307&quot; value=&quot;855&quot;/&gt;&lt;/object&gt;&lt;object type=&quot;3&quot; unique_id=&quot;10062&quot;&gt;&lt;property id=&quot;20148&quot; value=&quot;5&quot;/&gt;&lt;property id=&quot;20300&quot; value=&quot;Slide 60 - &amp;quot;Ring Chromosomes&amp;quot;&quot;/&gt;&lt;property id=&quot;20307&quot; value=&quot;856&quot;/&gt;&lt;/object&gt;&lt;object type=&quot;3&quot; unique_id=&quot;10063&quot;&gt;&lt;property id=&quot;20148&quot; value=&quot;5&quot;/&gt;&lt;property id=&quot;20300&quot; value=&quot;Slide 61&quot;/&gt;&lt;property id=&quot;20307&quot; value=&quot;803&quot;/&gt;&lt;/object&gt;&lt;object type=&quot;3&quot; unique_id=&quot;10064&quot;&gt;&lt;property id=&quot;20148&quot; value=&quot;5&quot;/&gt;&lt;property id=&quot;20300&quot; value=&quot;Slide 62 - &amp;quot;Uniparental Disomy&amp;quot;&quot;/&gt;&lt;property id=&quot;20307&quot; value=&quot;857&quot;/&gt;&lt;/object&gt;&lt;object type=&quot;3&quot; unique_id=&quot;10065&quot;&gt;&lt;property id=&quot;20148&quot; value=&quot;5&quot;/&gt;&lt;property id=&quot;20300&quot; value=&quot;Slide 63&quot;/&gt;&lt;property id=&quot;20307&quot; value=&quot;804&quot;/&gt;&lt;/object&gt;&lt;/object&gt;&lt;object type=&quot;8&quot; unique_id=&quot;1013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WF_FILE" val="0;\\192.168.2.5\Projects\P00367806-SEM OLC\WIP\Development\Lewis 9e\ch13\fish.swf"/>
</p:tagLst>
</file>

<file path=ppt/tags/tag3.xml><?xml version="1.0" encoding="utf-8"?>
<p:tagLst xmlns:a="http://schemas.openxmlformats.org/drawingml/2006/main" xmlns:r="http://schemas.openxmlformats.org/officeDocument/2006/relationships" xmlns:p="http://schemas.openxmlformats.org/presentationml/2006/main">
  <p:tag name="MMPROD_SWF_FILE" val="0;\\192.168.2.5\Projects\P00367806-SEM OLC\WIP\Development\Lewis 9e\ch13\Changes_in_Chromosome_Structure.swf"/>
</p:tagLst>
</file>

<file path=ppt/tags/tag4.xml><?xml version="1.0" encoding="utf-8"?>
<p:tagLst xmlns:a="http://schemas.openxmlformats.org/drawingml/2006/main" xmlns:r="http://schemas.openxmlformats.org/officeDocument/2006/relationships" xmlns:p="http://schemas.openxmlformats.org/presentationml/2006/main">
  <p:tag name="MMPROD_SWF_FILE" val="0;\\192.168.2.5\Projects\P00367806-SEM OLC\WIP\Development\Lewis 9e\ch13\the_consequence_of_inversion.swf"/>
</p:tagLst>
</file>

<file path=ppt/theme/theme1.xml><?xml version="1.0" encoding="utf-8"?>
<a:theme xmlns:a="http://schemas.openxmlformats.org/drawingml/2006/main" name="Johnson TLW 4e template">
  <a:themeElements>
    <a:clrScheme name="Johnson TLW 4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ohnson TLW 4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ohnson TLW 4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ohnson TLW 4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ohnson TLW 4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ohnson TLW 4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ohnson TLW 4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ohnson TLW 4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ohnson TLW 4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ohnson TLW 4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ohnson TLW 4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ohnson TLW 4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ohnson TLW 4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ohnson TLW 4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5636</TotalTime>
  <Words>1987</Words>
  <Application>Microsoft Office PowerPoint</Application>
  <PresentationFormat>On-screen Show (4:3)</PresentationFormat>
  <Paragraphs>352</Paragraphs>
  <Slides>65</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Georgia</vt:lpstr>
      <vt:lpstr>Helvetica</vt:lpstr>
      <vt:lpstr>Times New Roman</vt:lpstr>
      <vt:lpstr>Wingdings</vt:lpstr>
      <vt:lpstr>Johnson TLW 4e template</vt:lpstr>
      <vt:lpstr>Reference:Human Genetics Concepts and Applications 9th Edition </vt:lpstr>
      <vt:lpstr>Cytogenetics</vt:lpstr>
      <vt:lpstr>Portrait of a Chromosome</vt:lpstr>
      <vt:lpstr>PowerPoint Presentation</vt:lpstr>
      <vt:lpstr>Portrait of a Chromosome</vt:lpstr>
      <vt:lpstr>Centromeres</vt:lpstr>
      <vt:lpstr>Subtelomeres</vt:lpstr>
      <vt:lpstr>PowerPoint Presentation</vt:lpstr>
      <vt:lpstr>Karyotype</vt:lpstr>
      <vt:lpstr>Karyotype</vt:lpstr>
      <vt:lpstr>Centromere Positions</vt:lpstr>
      <vt:lpstr>Karyotype</vt:lpstr>
      <vt:lpstr>Visualizing Chromosomes</vt:lpstr>
      <vt:lpstr>Amniocentesis</vt:lpstr>
      <vt:lpstr>Chorionic Villi Sampling (CVS)</vt:lpstr>
      <vt:lpstr>Fetal Cell Sorting</vt:lpstr>
      <vt:lpstr>Viewing Chromosomes</vt:lpstr>
      <vt:lpstr>Staining Chromosomes</vt:lpstr>
      <vt:lpstr>FISH</vt:lpstr>
      <vt:lpstr>PowerPoint Presentation</vt:lpstr>
      <vt:lpstr>Chromosomal Shorthand</vt:lpstr>
      <vt:lpstr>PowerPoint Presentation</vt:lpstr>
      <vt:lpstr>Chromosome Abnormalities</vt:lpstr>
      <vt:lpstr>PowerPoint Presentation</vt:lpstr>
      <vt:lpstr>Polyploidy</vt:lpstr>
      <vt:lpstr>Triploidy</vt:lpstr>
      <vt:lpstr>Aneuploidy</vt:lpstr>
      <vt:lpstr>Nondisjunction</vt:lpstr>
      <vt:lpstr>PowerPoint Presentation</vt:lpstr>
      <vt:lpstr>Nondisjunction at Meiosis I</vt:lpstr>
      <vt:lpstr>Nondisjunction at Meiosis II</vt:lpstr>
      <vt:lpstr>Aneuploidy</vt:lpstr>
      <vt:lpstr>Trisomies</vt:lpstr>
      <vt:lpstr>Trisomy 21</vt:lpstr>
      <vt:lpstr>PowerPoint Presentation</vt:lpstr>
      <vt:lpstr>PowerPoint Presentation</vt:lpstr>
      <vt:lpstr>Trisomy 18</vt:lpstr>
      <vt:lpstr>Trisomy 13</vt:lpstr>
      <vt:lpstr>PowerPoint Presentation</vt:lpstr>
      <vt:lpstr>PowerPoint Presentation</vt:lpstr>
      <vt:lpstr>Turner Syndrome</vt:lpstr>
      <vt:lpstr>Triplo-X</vt:lpstr>
      <vt:lpstr>Klinefelter Syndrome</vt:lpstr>
      <vt:lpstr>XXYY Syndrome</vt:lpstr>
      <vt:lpstr>XYY Syndrome</vt:lpstr>
      <vt:lpstr>Chromosome Structural Abnormalities</vt:lpstr>
      <vt:lpstr>PowerPoint Presentation</vt:lpstr>
      <vt:lpstr>Deletions</vt:lpstr>
      <vt:lpstr>Duplications</vt:lpstr>
      <vt:lpstr>Duplications in Chromosome 15</vt:lpstr>
      <vt:lpstr>Translocations</vt:lpstr>
      <vt:lpstr>Robertsonian Translocations</vt:lpstr>
      <vt:lpstr>Translocation Down Syndrome</vt:lpstr>
      <vt:lpstr>PowerPoint Presentation</vt:lpstr>
      <vt:lpstr>Reciprocal Translocations</vt:lpstr>
      <vt:lpstr>PowerPoint Presentation</vt:lpstr>
      <vt:lpstr>Inversions</vt:lpstr>
      <vt:lpstr>Segregation of a Paracentric Inversion</vt:lpstr>
      <vt:lpstr>Segregation of a Pericentric Inversion</vt:lpstr>
      <vt:lpstr>PowerPoint Presentation</vt:lpstr>
      <vt:lpstr>Isochromosomes</vt:lpstr>
      <vt:lpstr>Ring Chromosomes</vt:lpstr>
      <vt:lpstr>PowerPoint Presentation</vt:lpstr>
      <vt:lpstr>Uniparental Disomy</vt:lpstr>
      <vt:lpstr>PowerPoint Presentation</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Genetics - Chapter 13</dc:title>
  <dc:creator>Johnny El-Rady</dc:creator>
  <cp:lastModifiedBy>Mazhr S. Soud Alzoudi</cp:lastModifiedBy>
  <cp:revision>620</cp:revision>
  <dcterms:created xsi:type="dcterms:W3CDTF">2004-09-30T20:13:19Z</dcterms:created>
  <dcterms:modified xsi:type="dcterms:W3CDTF">2021-05-19T08:19:46Z</dcterms:modified>
</cp:coreProperties>
</file>