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65" r:id="rId2"/>
    <p:sldId id="551" r:id="rId3"/>
    <p:sldId id="552" r:id="rId4"/>
    <p:sldId id="566" r:id="rId5"/>
    <p:sldId id="567" r:id="rId6"/>
    <p:sldId id="568" r:id="rId7"/>
    <p:sldId id="571" r:id="rId8"/>
    <p:sldId id="572" r:id="rId9"/>
    <p:sldId id="573" r:id="rId10"/>
    <p:sldId id="574" r:id="rId11"/>
    <p:sldId id="575" r:id="rId12"/>
    <p:sldId id="576" r:id="rId13"/>
    <p:sldId id="577" r:id="rId14"/>
    <p:sldId id="578" r:id="rId15"/>
    <p:sldId id="597" r:id="rId16"/>
    <p:sldId id="579" r:id="rId17"/>
    <p:sldId id="596" r:id="rId18"/>
    <p:sldId id="594" r:id="rId19"/>
    <p:sldId id="595" r:id="rId20"/>
    <p:sldId id="559" r:id="rId21"/>
    <p:sldId id="565" r:id="rId22"/>
    <p:sldId id="580" r:id="rId23"/>
    <p:sldId id="569" r:id="rId24"/>
    <p:sldId id="57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933FF"/>
    <a:srgbClr val="5F9127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9509" autoAdjust="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02"/>
    </p:cViewPr>
  </p:sorterViewPr>
  <p:notesViewPr>
    <p:cSldViewPr>
      <p:cViewPr varScale="1">
        <p:scale>
          <a:sx n="100" d="100"/>
          <a:sy n="100" d="100"/>
        </p:scale>
        <p:origin x="-22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6CED30-2679-4F74-95F7-B5B4C0F39872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CA96CA-F880-424A-A25B-888A9E065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1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21589D-356F-4EB0-AEF4-04307F8C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47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37C42-F943-4C1F-BD8F-36A64A39398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8" descr="bottom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97188" y="6559550"/>
            <a:ext cx="335121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/>
        </p:nvSpPr>
        <p:spPr bwMode="auto">
          <a:xfrm>
            <a:off x="1981200" y="4343400"/>
            <a:ext cx="4953000" cy="60960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 smtClean="0"/>
              <a:t>Dr. Mazhar Al </a:t>
            </a:r>
            <a:r>
              <a:rPr lang="en-US" sz="3200" b="1" dirty="0" err="1" smtClean="0"/>
              <a:t>Zoubi</a:t>
            </a:r>
            <a:endParaRPr lang="en-US" sz="2800" dirty="0"/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652463" y="7620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652463" y="38862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8" name="Picture 2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82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52400" y="1648361"/>
            <a:ext cx="8915400" cy="132343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Special aspects of renal metabolism.</a:t>
            </a:r>
          </a:p>
          <a:p>
            <a:pPr algn="ctr"/>
            <a:r>
              <a:rPr lang="en-US" sz="4000" b="1" dirty="0" smtClean="0"/>
              <a:t>Role of kidney in acid base balance</a:t>
            </a:r>
            <a:endParaRPr lang="en-US" sz="4000" b="1" dirty="0"/>
          </a:p>
        </p:txBody>
      </p:sp>
      <p:sp>
        <p:nvSpPr>
          <p:cNvPr id="11" name="Rectangle 3"/>
          <p:cNvSpPr>
            <a:spLocks noGrp="1" noChangeArrowheads="1"/>
          </p:cNvSpPr>
          <p:nvPr/>
        </p:nvSpPr>
        <p:spPr bwMode="auto">
          <a:xfrm>
            <a:off x="6629400" y="5943600"/>
            <a:ext cx="2286000" cy="609600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 smtClean="0"/>
              <a:t>UGS 2019</a:t>
            </a:r>
            <a:endParaRPr lang="en-US" sz="2800" dirty="0"/>
          </a:p>
        </p:txBody>
      </p:sp>
      <p:pic>
        <p:nvPicPr>
          <p:cNvPr id="24578" name="Picture 2" descr="http://www.alanbatnews.net/upload/2ba98457b9766ffffc031a813e1366cb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2865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run-Backup\project\Ferrier\Image_Bank\image_bank\images\jpg\figure_19.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3075"/>
            <a:ext cx="3775075" cy="64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2438400"/>
            <a:ext cx="3839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Transport of ammonia to the liver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7162800" y="762000"/>
            <a:ext cx="838200" cy="381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3810000" y="4800600"/>
            <a:ext cx="9906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Picture 6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run-Backup\project\Ferrier\Image_Bank\image_bank\images\jpg\figure_19.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5716"/>
            <a:ext cx="8143205" cy="660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run-Backup\project\Ferrier\Image_Bank\image_bank\images\jpg\figure_19.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2400"/>
            <a:ext cx="4910138" cy="657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2734" y="381000"/>
            <a:ext cx="3371436" cy="52322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err="1" smtClean="0"/>
              <a:t>Hyperammonemia</a:t>
            </a:r>
            <a:endParaRPr lang="en-US" sz="28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4800" y="1371600"/>
            <a:ext cx="7848600" cy="378565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/>
              <a:t>Serum ammonia are normally low (5–35 </a:t>
            </a:r>
            <a:r>
              <a:rPr lang="el-GR" sz="2000" b="1" dirty="0" smtClean="0"/>
              <a:t>μ</a:t>
            </a:r>
            <a:r>
              <a:rPr lang="en-US" sz="2000" b="1" dirty="0" smtClean="0"/>
              <a:t>mol/L)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Ammonia has a direct </a:t>
            </a:r>
            <a:r>
              <a:rPr lang="en-US" sz="2000" b="1" dirty="0" err="1" smtClean="0"/>
              <a:t>neurotoxic</a:t>
            </a:r>
            <a:r>
              <a:rPr lang="en-US" sz="2000" b="1" dirty="0" smtClean="0"/>
              <a:t> effect on the CNS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At high concentrations, ammonia can cause coma and death</a:t>
            </a:r>
          </a:p>
          <a:p>
            <a:endParaRPr lang="en-US" sz="2000" b="1" dirty="0" smtClean="0"/>
          </a:p>
          <a:p>
            <a:pPr marL="457200" indent="-457200">
              <a:buAutoNum type="arabicPeriod"/>
            </a:pPr>
            <a:r>
              <a:rPr lang="en-US" sz="2000" b="1" dirty="0" smtClean="0"/>
              <a:t>Acquired </a:t>
            </a:r>
            <a:r>
              <a:rPr lang="en-US" sz="2000" b="1" dirty="0" err="1" smtClean="0"/>
              <a:t>hyperammonemia</a:t>
            </a:r>
            <a:r>
              <a:rPr lang="en-US" sz="2000" b="1" dirty="0" smtClean="0"/>
              <a:t>: </a:t>
            </a:r>
          </a:p>
          <a:p>
            <a:pPr marL="457200" indent="-457200">
              <a:buAutoNum type="arabicPeriod"/>
            </a:pPr>
            <a:endParaRPr lang="en-US" sz="2000" b="1" dirty="0" smtClean="0"/>
          </a:p>
          <a:p>
            <a:pPr marL="457200" indent="-457200">
              <a:buAutoNum type="arabicPeriod"/>
            </a:pPr>
            <a:r>
              <a:rPr lang="en-US" sz="2000" b="1" dirty="0" smtClean="0"/>
              <a:t>Congenital </a:t>
            </a:r>
            <a:r>
              <a:rPr lang="en-US" sz="2000" b="1" dirty="0" err="1" smtClean="0"/>
              <a:t>hyperammonemia</a:t>
            </a:r>
            <a:r>
              <a:rPr lang="en-US" sz="2000" b="1" dirty="0" smtClean="0"/>
              <a:t>: </a:t>
            </a:r>
          </a:p>
          <a:p>
            <a:pPr marL="457200" indent="-457200">
              <a:buAutoNum type="arabicPeriod"/>
            </a:pPr>
            <a:endParaRPr lang="en-US" sz="2000" b="1" dirty="0" smtClean="0"/>
          </a:p>
          <a:p>
            <a:pPr marL="1371600" lvl="2" indent="-457200">
              <a:buAutoNum type="arabicPeriod"/>
            </a:pPr>
            <a:r>
              <a:rPr lang="en-US" sz="2000" dirty="0" smtClean="0"/>
              <a:t>1:25,000</a:t>
            </a:r>
          </a:p>
          <a:p>
            <a:pPr marL="1371600" lvl="2" indent="-457200">
              <a:buAutoNum type="arabicPeriod"/>
            </a:pPr>
            <a:r>
              <a:rPr lang="en-US" sz="2000" dirty="0" smtClean="0"/>
              <a:t>Ornithine </a:t>
            </a:r>
            <a:r>
              <a:rPr lang="en-US" sz="2000" dirty="0" err="1" smtClean="0"/>
              <a:t>transcarbamylase</a:t>
            </a:r>
            <a:r>
              <a:rPr lang="en-US" sz="2000" dirty="0" smtClean="0"/>
              <a:t> </a:t>
            </a:r>
            <a:r>
              <a:rPr lang="en-US" sz="2000" dirty="0" smtClean="0"/>
              <a:t>deficiency, which is X-linked</a:t>
            </a:r>
          </a:p>
        </p:txBody>
      </p:sp>
      <p:pic>
        <p:nvPicPr>
          <p:cNvPr id="4" name="Picture 3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1913"/>
            <a:ext cx="502920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2743200" y="76200"/>
            <a:ext cx="1752600" cy="381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120585"/>
            <a:ext cx="4929188" cy="629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run-Backup\project\Ferrier\Image_Bank\image_bank\images\jpg\figure_21.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09600"/>
            <a:ext cx="4419600" cy="622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4600" y="76200"/>
            <a:ext cx="4114800" cy="52322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Creatinine Metabolism </a:t>
            </a:r>
            <a:endParaRPr lang="en-US" sz="2800" b="1" dirty="0"/>
          </a:p>
        </p:txBody>
      </p:sp>
      <p:pic>
        <p:nvPicPr>
          <p:cNvPr id="4" name="Picture 3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198611" cy="629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57400"/>
            <a:ext cx="7391400" cy="230832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Acid Base Balance</a:t>
            </a:r>
            <a:endParaRPr lang="en-US" sz="7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828800"/>
            <a:ext cx="4114800" cy="14465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Metabolic Alkalosis</a:t>
            </a:r>
            <a:endParaRPr lang="en-US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2286000"/>
            <a:ext cx="8382000" cy="2246769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Discuss urea and creatinine metabolism.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Understand the role of kidney in the regulation of hydrogen   ions and bicarbonate buffer system.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Discuss amino acids absorption by the kidney and their disorders.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990601"/>
            <a:ext cx="3581400" cy="58477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chemeClr val="tx1"/>
                </a:solidFill>
              </a:rPr>
              <a:t>Outline: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0" y="0"/>
              <a:ext cx="533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7800"/>
              <a:ext cx="3810000" cy="490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502FCD3-A6BF-467B-8DB0-F0F3D8BDC01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867400"/>
            <a:ext cx="885825" cy="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1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C:\Users\yu\Pictures\yu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502FCD3-A6BF-467B-8DB0-F0F3D8BDC01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7344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4600" y="76200"/>
            <a:ext cx="4114800" cy="52322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Metabolic Acidosis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273"/>
            <a:ext cx="9144000" cy="682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71600"/>
            <a:ext cx="3810000" cy="50167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 At least 7 different transport systems are known for different amino acids.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The small intestine and the proximal tubule of the kidney have common transport systems for amino acid uptake.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For example, one system is responsible for the uptake of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cystine</a:t>
            </a:r>
            <a:r>
              <a:rPr lang="en-US" sz="2000" dirty="0" smtClean="0"/>
              <a:t> ,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ornithine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arginine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, and lysine</a:t>
            </a:r>
            <a:r>
              <a:rPr lang="en-US" sz="2000" dirty="0" smtClean="0"/>
              <a:t> “</a:t>
            </a:r>
            <a:r>
              <a:rPr lang="en-US" sz="2000" b="1" dirty="0" smtClean="0">
                <a:solidFill>
                  <a:srgbClr val="FF0000"/>
                </a:solidFill>
              </a:rPr>
              <a:t>COAL</a:t>
            </a:r>
            <a:r>
              <a:rPr lang="en-US" sz="2000" dirty="0" smtClean="0"/>
              <a:t>”.</a:t>
            </a:r>
          </a:p>
          <a:p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895600" y="228600"/>
            <a:ext cx="218842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Cystinuria</a:t>
            </a:r>
            <a:endParaRPr lang="en-US" sz="3200" dirty="0"/>
          </a:p>
        </p:txBody>
      </p:sp>
      <p:pic>
        <p:nvPicPr>
          <p:cNvPr id="5" name="Picture 2" descr="D:\Arun-Backup\project\Ferrier\Image_Bank\image_bank\images\jpg\figure_19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6837" y="780519"/>
            <a:ext cx="3890963" cy="600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8077200" cy="34778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dirty="0" err="1" smtClean="0"/>
              <a:t>Cystinuria</a:t>
            </a:r>
            <a:r>
              <a:rPr lang="en-US" sz="2000" dirty="0" smtClean="0"/>
              <a:t> occurs at a </a:t>
            </a:r>
            <a:r>
              <a:rPr lang="en-US" sz="2000" dirty="0" smtClean="0">
                <a:solidFill>
                  <a:srgbClr val="FF0000"/>
                </a:solidFill>
              </a:rPr>
              <a:t>frequency of 1 in 7,000 </a:t>
            </a:r>
            <a:r>
              <a:rPr lang="en-US" sz="2000" dirty="0" smtClean="0"/>
              <a:t>individuals, making it one of the most common inherited diseases, and the most common genetic error of amino acid transport.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The disease expresses itself clinically by the precipitation of </a:t>
            </a:r>
            <a:r>
              <a:rPr lang="en-US" sz="2000" dirty="0" err="1" smtClean="0"/>
              <a:t>cystine</a:t>
            </a:r>
            <a:r>
              <a:rPr lang="en-US" sz="2000" dirty="0" smtClean="0"/>
              <a:t> to form kidney stones (</a:t>
            </a:r>
            <a:r>
              <a:rPr lang="en-US" sz="2000" b="1" dirty="0" smtClean="0">
                <a:solidFill>
                  <a:srgbClr val="FF0000"/>
                </a:solidFill>
              </a:rPr>
              <a:t>calculi</a:t>
            </a:r>
            <a:r>
              <a:rPr lang="en-US" sz="2000" dirty="0" smtClean="0"/>
              <a:t>), which can block the urinary 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Cystinuria</a:t>
            </a:r>
            <a:r>
              <a:rPr lang="en-US" sz="2000" dirty="0" smtClean="0"/>
              <a:t>, this carrier system is defective, and all four amino acids appear in the urine</a:t>
            </a:r>
          </a:p>
          <a:p>
            <a:r>
              <a:rPr lang="en-US" sz="2000" dirty="0" smtClean="0"/>
              <a:t>tract.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5029200"/>
            <a:ext cx="250260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Drink water</a:t>
            </a:r>
            <a:endParaRPr lang="en-US" sz="3200" dirty="0"/>
          </a:p>
        </p:txBody>
      </p:sp>
      <p:pic>
        <p:nvPicPr>
          <p:cNvPr id="4" name="Picture 3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38004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600200"/>
            <a:ext cx="807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/>
              <a:t>C</a:t>
            </a:r>
            <a:r>
              <a:rPr lang="en-US" sz="2800" dirty="0" smtClean="0"/>
              <a:t>entral importance in </a:t>
            </a:r>
            <a:r>
              <a:rPr lang="en-US" sz="2800" dirty="0"/>
              <a:t>the mechanisms involved in </a:t>
            </a:r>
            <a:r>
              <a:rPr lang="en-US" sz="2800" dirty="0" err="1" smtClean="0"/>
              <a:t>H</a:t>
            </a:r>
            <a:r>
              <a:rPr lang="en-US" sz="2800" baseline="30000" dirty="0" err="1" smtClean="0"/>
              <a:t>+</a:t>
            </a:r>
            <a:r>
              <a:rPr lang="en-US" sz="2800" dirty="0" err="1" smtClean="0"/>
              <a:t>secretion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in maintaining </a:t>
            </a:r>
            <a:r>
              <a:rPr lang="en-US" sz="2800" dirty="0"/>
              <a:t>the </a:t>
            </a:r>
            <a:r>
              <a:rPr lang="en-US" sz="2800" dirty="0" smtClean="0"/>
              <a:t>HCO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</a:t>
            </a:r>
            <a:r>
              <a:rPr lang="ar-JO" sz="2800" baseline="30000" dirty="0" smtClean="0"/>
              <a:t> </a:t>
            </a:r>
            <a:r>
              <a:rPr lang="en-US" sz="2800" dirty="0" smtClean="0"/>
              <a:t>buffering </a:t>
            </a:r>
            <a:r>
              <a:rPr lang="en-US" sz="2800" dirty="0"/>
              <a:t>capacity in the blood</a:t>
            </a:r>
            <a:r>
              <a:rPr lang="en-US" sz="2800" dirty="0" smtClean="0"/>
              <a:t>.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Hydrogen ions are secreted from renal tubular cells </a:t>
            </a:r>
            <a:r>
              <a:rPr lang="en-US" sz="2800" dirty="0" smtClean="0"/>
              <a:t>into the </a:t>
            </a:r>
            <a:r>
              <a:rPr lang="en-US" sz="2800" dirty="0" err="1"/>
              <a:t>lumina</a:t>
            </a:r>
            <a:r>
              <a:rPr lang="en-US" sz="2800" dirty="0"/>
              <a:t>, where they are buffered </a:t>
            </a:r>
            <a:r>
              <a:rPr lang="en-US" sz="2800" dirty="0" smtClean="0"/>
              <a:t>by constituents </a:t>
            </a:r>
            <a:r>
              <a:rPr lang="en-US" sz="2800" dirty="0"/>
              <a:t>of </a:t>
            </a:r>
            <a:r>
              <a:rPr lang="en-US" sz="2800" dirty="0" smtClean="0"/>
              <a:t>the glomerular </a:t>
            </a:r>
            <a:r>
              <a:rPr lang="en-US" sz="2800" dirty="0"/>
              <a:t>filtrate. </a:t>
            </a:r>
            <a:endParaRPr lang="ar-JO" sz="2800" dirty="0"/>
          </a:p>
        </p:txBody>
      </p:sp>
      <p:pic>
        <p:nvPicPr>
          <p:cNvPr id="5" name="Picture 4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3810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4000" dirty="0"/>
              <a:t>Two renal mechanisms control [HCO</a:t>
            </a:r>
            <a:r>
              <a:rPr lang="ar-JO" sz="4000" baseline="-25000" dirty="0" smtClean="0"/>
              <a:t>3</a:t>
            </a:r>
            <a:r>
              <a:rPr lang="en-US" sz="4000" baseline="30000" dirty="0" smtClean="0"/>
              <a:t>-</a:t>
            </a:r>
            <a:r>
              <a:rPr lang="en-US" sz="4000" dirty="0" smtClean="0"/>
              <a:t>] </a:t>
            </a:r>
            <a:r>
              <a:rPr lang="en-US" sz="4000" dirty="0"/>
              <a:t>in the ECF:</a:t>
            </a:r>
            <a:endParaRPr lang="ar-JO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18995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8532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166"/>
            <a:ext cx="7696200" cy="670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4038600"/>
            <a:ext cx="141102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brush border</a:t>
            </a:r>
            <a:endParaRPr lang="ar-JO" dirty="0"/>
          </a:p>
        </p:txBody>
      </p:sp>
      <p:pic>
        <p:nvPicPr>
          <p:cNvPr id="5" name="Picture 4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009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1214" cy="6858000"/>
            <a:chOff x="2590800" y="0"/>
            <a:chExt cx="3590790" cy="685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800" y="0"/>
              <a:ext cx="359079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7000" y="5638800"/>
              <a:ext cx="3490727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1533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38800"/>
            <a:ext cx="7391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2667000"/>
            <a:ext cx="1395767" cy="307777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/>
              <a:t>proximal tubules</a:t>
            </a:r>
            <a:endParaRPr lang="ar-JO" sz="1400" dirty="0"/>
          </a:p>
        </p:txBody>
      </p:sp>
      <p:pic>
        <p:nvPicPr>
          <p:cNvPr id="5" name="Picture 4" descr="C:\Users\yu\Pictures\yu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09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4600" y="86380"/>
            <a:ext cx="4114800" cy="52322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Urea Metabolism </a:t>
            </a:r>
            <a:endParaRPr lang="en-US" sz="2800" b="1" dirty="0"/>
          </a:p>
        </p:txBody>
      </p:sp>
      <p:pic>
        <p:nvPicPr>
          <p:cNvPr id="5" name="Picture 2" descr="D:\Arun-Backup\project\Ferrier\Image_Bank\image_bank\images\jpg\figure_8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6934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609600" y="4038600"/>
            <a:ext cx="3124200" cy="2819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1020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144780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Normal urine is nearly </a:t>
            </a:r>
            <a:r>
              <a:rPr lang="en-US" sz="2400" dirty="0" smtClean="0"/>
              <a:t>HCO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 </a:t>
            </a:r>
            <a:r>
              <a:rPr lang="en-US" sz="2400" dirty="0"/>
              <a:t>free.</a:t>
            </a:r>
            <a:endParaRPr lang="ar-JO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60"/>
          <a:stretch/>
        </p:blipFill>
        <p:spPr bwMode="auto">
          <a:xfrm>
            <a:off x="609600" y="2133600"/>
            <a:ext cx="800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yu\Pictures\yu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1200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8" y="1066800"/>
            <a:ext cx="898914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7043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54" y="304800"/>
            <a:ext cx="496229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295400"/>
            <a:ext cx="731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T</a:t>
            </a:r>
            <a:r>
              <a:rPr lang="en-US" sz="2400" dirty="0" smtClean="0"/>
              <a:t>here </a:t>
            </a:r>
            <a:r>
              <a:rPr lang="en-US" sz="2400" dirty="0"/>
              <a:t>is net loss of </a:t>
            </a:r>
            <a:r>
              <a:rPr lang="en-US" sz="2400" b="1" dirty="0" smtClean="0"/>
              <a:t>H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</a:t>
            </a:r>
            <a:r>
              <a:rPr lang="en-US" sz="2400" dirty="0" smtClean="0"/>
              <a:t>from </a:t>
            </a:r>
            <a:r>
              <a:rPr lang="en-US" sz="2400" dirty="0"/>
              <a:t>the body as well as a net </a:t>
            </a:r>
            <a:r>
              <a:rPr lang="en-US" sz="2400" dirty="0" smtClean="0"/>
              <a:t>gain of </a:t>
            </a:r>
            <a:r>
              <a:rPr lang="en-US" sz="2400" b="1" dirty="0" smtClean="0"/>
              <a:t>HCO</a:t>
            </a:r>
            <a:r>
              <a:rPr lang="en-US" sz="2400" b="1" baseline="-25000" dirty="0" smtClean="0"/>
              <a:t>3</a:t>
            </a:r>
            <a:r>
              <a:rPr lang="en-US" sz="2400" b="1" baseline="30000" dirty="0" smtClean="0"/>
              <a:t>-</a:t>
            </a:r>
          </a:p>
          <a:p>
            <a:pPr algn="l" rtl="0"/>
            <a:endParaRPr lang="en-US" sz="2400" b="1" dirty="0" smtClean="0"/>
          </a:p>
          <a:p>
            <a:pPr algn="l" rtl="0"/>
            <a:endParaRPr lang="en-US" sz="2400" b="1" dirty="0" smtClean="0"/>
          </a:p>
          <a:p>
            <a:pPr algn="l" rtl="0"/>
            <a:endParaRPr lang="en-US" sz="2400" b="1" dirty="0"/>
          </a:p>
          <a:p>
            <a:pPr algn="ctr" rtl="0"/>
            <a:r>
              <a:rPr lang="en-US" sz="2400" i="1" dirty="0">
                <a:solidFill>
                  <a:srgbClr val="002060"/>
                </a:solidFill>
              </a:rPr>
              <a:t>Therefore this mechanism is well suited </a:t>
            </a:r>
            <a:r>
              <a:rPr lang="en-US" sz="2400" i="1" dirty="0" smtClean="0">
                <a:solidFill>
                  <a:srgbClr val="002060"/>
                </a:solidFill>
              </a:rPr>
              <a:t>to correcting </a:t>
            </a:r>
            <a:r>
              <a:rPr lang="en-US" sz="2400" i="1" dirty="0">
                <a:solidFill>
                  <a:srgbClr val="002060"/>
                </a:solidFill>
              </a:rPr>
              <a:t>any type of acidosis.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550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0999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</a:rPr>
              <a:t>Within tubular cells, CD may be stimulated by </a:t>
            </a:r>
            <a:r>
              <a:rPr lang="en-US" sz="2800" dirty="0" smtClean="0">
                <a:solidFill>
                  <a:srgbClr val="FF0000"/>
                </a:solidFill>
              </a:rPr>
              <a:t>the following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ar-JO" sz="28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58998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61543"/>
            <a:ext cx="730420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yu\Pictures\yu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9273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71" y="406400"/>
            <a:ext cx="351692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42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7"/>
          <a:stretch>
            <a:fillRect/>
          </a:stretch>
        </p:blipFill>
        <p:spPr bwMode="auto">
          <a:xfrm>
            <a:off x="914400" y="2438400"/>
            <a:ext cx="1676400" cy="55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yu\Pictures\yu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1392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1999" y="1371600"/>
            <a:ext cx="7239001" cy="1828800"/>
            <a:chOff x="761999" y="1371600"/>
            <a:chExt cx="7239001" cy="18288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45"/>
            <a:stretch>
              <a:fillRect/>
            </a:stretch>
          </p:blipFill>
          <p:spPr bwMode="auto">
            <a:xfrm>
              <a:off x="761999" y="1371600"/>
              <a:ext cx="7159362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733800" y="2590800"/>
              <a:ext cx="42672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</p:grp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04800"/>
            <a:ext cx="4117842" cy="71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73" y="3505200"/>
            <a:ext cx="6300788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599" y="4953000"/>
            <a:ext cx="6168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Phosphate is normally the most important buffer </a:t>
            </a:r>
            <a:r>
              <a:rPr lang="en-US" dirty="0" smtClean="0"/>
              <a:t>in urine  </a:t>
            </a:r>
            <a:endParaRPr lang="ar-JO" dirty="0"/>
          </a:p>
        </p:txBody>
      </p:sp>
      <p:sp>
        <p:nvSpPr>
          <p:cNvPr id="5" name="Rectangle 4"/>
          <p:cNvSpPr/>
          <p:nvPr/>
        </p:nvSpPr>
        <p:spPr>
          <a:xfrm>
            <a:off x="1752599" y="5562600"/>
            <a:ext cx="670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At low pH, urinary phosphate </a:t>
            </a:r>
            <a:r>
              <a:rPr lang="en-US" dirty="0"/>
              <a:t>cannot maintain the essential buffering of continued </a:t>
            </a:r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secretion.</a:t>
            </a:r>
            <a:endParaRPr lang="en-US" dirty="0"/>
          </a:p>
        </p:txBody>
      </p:sp>
      <p:pic>
        <p:nvPicPr>
          <p:cNvPr id="9" name="Picture 8" descr="C:\Users\yu\Pictures\yu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7373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06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524000"/>
            <a:ext cx="771228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yu\Pictures\yu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5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8"/>
          <a:stretch/>
        </p:blipFill>
        <p:spPr bwMode="auto">
          <a:xfrm>
            <a:off x="5019675" y="152400"/>
            <a:ext cx="41243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4729076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16287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81000"/>
            <a:ext cx="4429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4621"/>
            <a:ext cx="50292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yu\Pictures\yu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81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6172200"/>
            <a:ext cx="3867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76400" y="152400"/>
            <a:ext cx="54864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Nitrogen Disposing Route</a:t>
            </a:r>
            <a:endParaRPr lang="en-US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571" t="8754" r="2381" b="38369"/>
          <a:stretch>
            <a:fillRect/>
          </a:stretch>
        </p:blipFill>
        <p:spPr bwMode="auto">
          <a:xfrm>
            <a:off x="1295400" y="728489"/>
            <a:ext cx="6563432" cy="551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yu\Pictures\yu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381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Protein are different from CHO and Lipids by having NO storage form as a supply for amino acids for future need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Therefore, any excess amino acids will be degraded to produce free ammonia and </a:t>
            </a:r>
            <a:r>
              <a:rPr lang="el-GR" sz="2400" b="1" dirty="0" smtClean="0"/>
              <a:t>α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keto</a:t>
            </a:r>
            <a:r>
              <a:rPr lang="en-US" sz="2400" b="1" dirty="0" smtClean="0"/>
              <a:t> acids </a:t>
            </a:r>
            <a:r>
              <a:rPr lang="en-US" sz="2400" b="1" dirty="0" smtClean="0">
                <a:solidFill>
                  <a:srgbClr val="FF0000"/>
                </a:solidFill>
              </a:rPr>
              <a:t>BY</a:t>
            </a:r>
          </a:p>
          <a:p>
            <a:pPr algn="just"/>
            <a:endParaRPr lang="en-US" sz="2400" b="1" dirty="0" smtClean="0"/>
          </a:p>
          <a:p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Transamination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</a:p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Oxidative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deamination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D:\Arun-Backup\project\Ferrier\Image_Bank\image_bank\images\jpg\figure_19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"/>
            <a:ext cx="4237037" cy="647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run-Backup\project\Ferrier\Image_Bank\image_bank\images\jpg\figure_19.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838200"/>
            <a:ext cx="5029200" cy="500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run-Backup\project\Ferrier\Image_Bank\image_bank\images\jpg\figure_19.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44585"/>
            <a:ext cx="4908550" cy="607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run-Backup\project\Ferrier\Image_Bank\image_bank\images\jpg\figure_19.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7113588" cy="586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run-Backup\project\Ferrier\Image_Bank\image_bank\images\jpg\figure_19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2668"/>
            <a:ext cx="3733800" cy="631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1809</TotalTime>
  <Words>436</Words>
  <Application>Microsoft Office PowerPoint</Application>
  <PresentationFormat>On-screen Show (4:3)</PresentationFormat>
  <Paragraphs>68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renal mechanisms control [HCO3-] in the ECF: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Allison Lab</dc:creator>
  <cp:lastModifiedBy>YU</cp:lastModifiedBy>
  <cp:revision>506</cp:revision>
  <dcterms:created xsi:type="dcterms:W3CDTF">2007-07-17T16:13:04Z</dcterms:created>
  <dcterms:modified xsi:type="dcterms:W3CDTF">2019-04-08T05:23:01Z</dcterms:modified>
</cp:coreProperties>
</file>