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80" r:id="rId11"/>
    <p:sldId id="266" r:id="rId12"/>
    <p:sldId id="264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2" r:id="rId21"/>
    <p:sldId id="275" r:id="rId22"/>
    <p:sldId id="277" r:id="rId23"/>
    <p:sldId id="276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1DA35D9-658E-4A70-A2C8-243B479F869F}" type="datetimeFigureOut">
              <a:rPr lang="ar-JO" smtClean="0"/>
              <a:pPr/>
              <a:t>07/10/1442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AF26C5-8200-4AF3-BFCB-BDB94CBD72B9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8602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3B2C-D0B0-45AC-82EF-7B4CBF6CFFA1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0003-AD01-4576-8CB2-9373B8468450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848600" cy="838200"/>
          </a:xfrm>
        </p:spPr>
        <p:txBody>
          <a:bodyPr>
            <a:normAutofit/>
          </a:bodyPr>
          <a:lstStyle>
            <a:lvl1pPr>
              <a:defRPr sz="3600" b="1" u="sng"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1295400"/>
            <a:ext cx="7943088" cy="5562600"/>
          </a:xfrm>
        </p:spPr>
        <p:txBody>
          <a:bodyPr>
            <a:normAutofit/>
          </a:bodyPr>
          <a:lstStyle>
            <a:lvl1pPr marL="342900" indent="-342900">
              <a:buClr>
                <a:schemeClr val="tx2">
                  <a:lumMod val="60000"/>
                  <a:lumOff val="40000"/>
                </a:schemeClr>
              </a:buClr>
              <a:buSzPct val="70000"/>
              <a:defRPr sz="3200">
                <a:latin typeface="Calibri" pitchFamily="34" charset="0"/>
                <a:cs typeface="Calibri" pitchFamily="34" charset="0"/>
              </a:defRPr>
            </a:lvl1pPr>
            <a:lvl2pPr marL="457200" indent="-2794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2800">
                <a:latin typeface="Calibri" pitchFamily="34" charset="0"/>
                <a:cs typeface="Calibri" pitchFamily="34" charset="0"/>
              </a:defRPr>
            </a:lvl2pPr>
            <a:lvl3pPr marL="571500" indent="-284163">
              <a:defRPr sz="2800">
                <a:latin typeface="Calibri" pitchFamily="34" charset="0"/>
                <a:cs typeface="Calibri" pitchFamily="34" charset="0"/>
              </a:defRPr>
            </a:lvl3pPr>
            <a:lvl4pPr>
              <a:defRPr sz="2400">
                <a:latin typeface="Calibri" pitchFamily="34" charset="0"/>
                <a:cs typeface="Calibri" pitchFamily="34" charset="0"/>
              </a:defRPr>
            </a:lvl4pPr>
            <a:lvl5pPr>
              <a:defRPr sz="2400">
                <a:latin typeface="Calibri" pitchFamily="34" charset="0"/>
                <a:cs typeface="Calibri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536448" cy="476250"/>
          </a:xfrm>
        </p:spPr>
        <p:txBody>
          <a:bodyPr/>
          <a:lstStyle>
            <a:lvl1pPr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AD1-3D32-4672-AF62-C27D9EE3CCA6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9F1-6862-4CFE-BA9B-6710D614FF39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F9B5-9280-4349-83E3-837E6876002D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E93-3240-4958-A762-2532BDD2B0AC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C704-827A-4699-A14A-FA4B29A09E47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94F1-0136-47EA-866E-68AC936B0E5B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1555-F538-4D01-BFAE-5F176E8CA2B4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90600" y="1066800"/>
            <a:ext cx="7943088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86B2BE-71FF-4C21-A8B7-5922B1799B71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231775" indent="-231775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95288" indent="-217488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63550" indent="-176213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-219075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860425" indent="-17780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752600"/>
            <a:ext cx="740664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 smtClean="0"/>
              <a:t>The male </a:t>
            </a:r>
            <a:br>
              <a:rPr lang="en-US" sz="5300" b="1" dirty="0" smtClean="0"/>
            </a:br>
            <a:r>
              <a:rPr lang="en-US" sz="5300" b="1" dirty="0" smtClean="0"/>
              <a:t>reproductive system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7620" y="3505200"/>
            <a:ext cx="7711580" cy="33093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1" name="Content Placeholder 10" descr="4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66800" y="28552"/>
            <a:ext cx="7772401" cy="34766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1981200"/>
            <a:ext cx="7848600" cy="20574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/>
              <a:t>Storage of Sperm, Ejaculation, </a:t>
            </a:r>
            <a:br>
              <a:rPr lang="en-US" dirty="0" smtClean="0"/>
            </a:br>
            <a:r>
              <a:rPr lang="en-US" dirty="0" smtClean="0"/>
              <a:t>and Function </a:t>
            </a:r>
            <a:r>
              <a:rPr lang="af-ZA" dirty="0" smtClean="0"/>
              <a:t>of Sex Accessory Glands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943088" cy="6629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3800"/>
              </a:lnSpc>
            </a:pPr>
            <a:r>
              <a:rPr lang="en-US" dirty="0" smtClean="0"/>
              <a:t>Sperm leave the testes through ducts that carry them to the </a:t>
            </a:r>
            <a:r>
              <a:rPr lang="en-US" b="1" dirty="0" err="1" smtClean="0"/>
              <a:t>epididymis</a:t>
            </a:r>
            <a:r>
              <a:rPr lang="en-US" b="1" dirty="0" smtClean="0"/>
              <a:t>, </a:t>
            </a:r>
            <a:r>
              <a:rPr lang="en-US" dirty="0" smtClean="0"/>
              <a:t>the primary location for the maturation and storage of sperm. They remain viable in the </a:t>
            </a:r>
            <a:r>
              <a:rPr lang="af-ZA" dirty="0" smtClean="0"/>
              <a:t>epididymis for several months.</a:t>
            </a:r>
          </a:p>
          <a:p>
            <a:pPr>
              <a:lnSpc>
                <a:spcPts val="3800"/>
              </a:lnSpc>
            </a:pPr>
            <a:endParaRPr lang="af-ZA" dirty="0" smtClean="0"/>
          </a:p>
          <a:p>
            <a:pPr>
              <a:lnSpc>
                <a:spcPts val="3800"/>
              </a:lnSpc>
            </a:pPr>
            <a:r>
              <a:rPr lang="en-US" dirty="0" smtClean="0"/>
              <a:t>During </a:t>
            </a:r>
            <a:r>
              <a:rPr lang="en-US" b="1" dirty="0" smtClean="0"/>
              <a:t>sexual arousal, </a:t>
            </a:r>
            <a:r>
              <a:rPr lang="en-US" dirty="0" smtClean="0"/>
              <a:t>contractions of the smooth muscle around the ducts advance sperm through the </a:t>
            </a:r>
            <a:r>
              <a:rPr lang="en-US" dirty="0" err="1" smtClean="0"/>
              <a:t>epididymis</a:t>
            </a:r>
            <a:r>
              <a:rPr lang="en-US" dirty="0" smtClean="0"/>
              <a:t>. At </a:t>
            </a:r>
            <a:r>
              <a:rPr lang="en-US" b="1" dirty="0" smtClean="0"/>
              <a:t>ejaculation, </a:t>
            </a:r>
            <a:r>
              <a:rPr lang="en-US" dirty="0" smtClean="0"/>
              <a:t>sperm are expelled into the </a:t>
            </a:r>
            <a:r>
              <a:rPr lang="en-US" b="1" dirty="0" smtClean="0"/>
              <a:t>vas deferens </a:t>
            </a:r>
            <a:r>
              <a:rPr lang="en-US" dirty="0" smtClean="0"/>
              <a:t>and then into the urethra. The </a:t>
            </a:r>
            <a:r>
              <a:rPr lang="en-US" i="1" dirty="0" err="1" smtClean="0"/>
              <a:t>ampulla</a:t>
            </a:r>
            <a:r>
              <a:rPr lang="en-US" b="1" i="1" dirty="0" smtClean="0"/>
              <a:t> </a:t>
            </a:r>
            <a:r>
              <a:rPr lang="en-US" i="1" dirty="0" smtClean="0"/>
              <a:t>of the vas deferens </a:t>
            </a:r>
            <a:r>
              <a:rPr lang="en-US" dirty="0" smtClean="0"/>
              <a:t>provides another storage area for sperm and secretes a fluid rich in </a:t>
            </a:r>
            <a:r>
              <a:rPr lang="en-US" b="1" dirty="0" smtClean="0"/>
              <a:t>citrate and fructose, </a:t>
            </a:r>
            <a:r>
              <a:rPr lang="en-US" dirty="0" smtClean="0"/>
              <a:t>which nourishes the ejaculated sperm.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"/>
            <a:ext cx="7924800" cy="6705600"/>
          </a:xfrm>
        </p:spPr>
        <p:txBody>
          <a:bodyPr>
            <a:noAutofit/>
          </a:bodyPr>
          <a:lstStyle/>
          <a:p>
            <a:pPr marL="284163" indent="-284163"/>
            <a:r>
              <a:rPr lang="en-US" sz="2700" dirty="0" smtClean="0"/>
              <a:t>The </a:t>
            </a:r>
            <a:r>
              <a:rPr lang="en-US" sz="2700" b="1" dirty="0" smtClean="0"/>
              <a:t>seminal vesicles </a:t>
            </a:r>
            <a:r>
              <a:rPr lang="en-US" sz="2700" dirty="0" smtClean="0"/>
              <a:t>secrete a fluid rich in fructose, citrate, prostaglandins, and fibrinogen. </a:t>
            </a:r>
          </a:p>
          <a:p>
            <a:pPr marL="284163" indent="-284163"/>
            <a:endParaRPr lang="en-US" sz="2700" dirty="0" smtClean="0"/>
          </a:p>
          <a:p>
            <a:pPr marL="284163" indent="-284163"/>
            <a:r>
              <a:rPr lang="en-US" sz="2700" dirty="0" smtClean="0"/>
              <a:t>As the vas deferens empties its sperm into the ejaculatory duct, each seminal vesicle contributes its secretions, which also will be nutritive for the ejaculated sperm.</a:t>
            </a:r>
          </a:p>
          <a:p>
            <a:pPr marL="284163" indent="-284163"/>
            <a:endParaRPr lang="en-US" sz="2700" dirty="0" smtClean="0"/>
          </a:p>
          <a:p>
            <a:pPr marL="284163" indent="-284163"/>
            <a:r>
              <a:rPr lang="af-ZA" sz="2700" dirty="0" smtClean="0"/>
              <a:t>The </a:t>
            </a:r>
            <a:r>
              <a:rPr lang="en-US" sz="2700" dirty="0" smtClean="0"/>
              <a:t>prostaglandins present in seminal fluid may assist in fertilization in two ways: </a:t>
            </a:r>
          </a:p>
          <a:p>
            <a:pPr marL="533400" lvl="1" indent="-342900">
              <a:buFont typeface="+mj-lt"/>
              <a:buAutoNum type="arabicPeriod"/>
            </a:pPr>
            <a:r>
              <a:rPr lang="en-US" sz="2500" dirty="0" smtClean="0"/>
              <a:t>React with cervical mucus to make it more penetrable by sperm.</a:t>
            </a:r>
          </a:p>
          <a:p>
            <a:pPr marL="533400" lvl="1" indent="-342900">
              <a:buFont typeface="+mj-lt"/>
              <a:buAutoNum type="arabicPeriod"/>
            </a:pPr>
            <a:r>
              <a:rPr lang="en-US" sz="2500" dirty="0" smtClean="0"/>
              <a:t>Induce peristaltic contractions in the female reproductive tract (i.e., the uterus and fallopian tubes) to propel the sperm up the tract.</a:t>
            </a:r>
            <a:endParaRPr lang="ar-JO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8001000" cy="6400800"/>
          </a:xfrm>
        </p:spPr>
        <p:txBody>
          <a:bodyPr>
            <a:normAutofit/>
          </a:bodyPr>
          <a:lstStyle/>
          <a:p>
            <a:pPr indent="-285750"/>
            <a:r>
              <a:rPr lang="en-US" sz="3000" dirty="0" smtClean="0"/>
              <a:t>The </a:t>
            </a:r>
            <a:r>
              <a:rPr lang="en-US" sz="3000" b="1" dirty="0" smtClean="0"/>
              <a:t>prostate gland </a:t>
            </a:r>
            <a:r>
              <a:rPr lang="en-US" sz="3000" dirty="0" smtClean="0"/>
              <a:t>adds its own secretion to the</a:t>
            </a:r>
            <a:r>
              <a:rPr lang="en-US" sz="3000" b="1" dirty="0" smtClean="0"/>
              <a:t> </a:t>
            </a:r>
            <a:r>
              <a:rPr lang="en-US" sz="3000" dirty="0" smtClean="0"/>
              <a:t>ejaculate, a milky aqueous solution rich in citrate, calcium, and enzymes. </a:t>
            </a:r>
          </a:p>
          <a:p>
            <a:pPr indent="-285750"/>
            <a:endParaRPr lang="en-US" sz="3000" dirty="0" smtClean="0"/>
          </a:p>
          <a:p>
            <a:pPr indent="-285750"/>
            <a:r>
              <a:rPr lang="en-US" sz="3000" dirty="0" smtClean="0"/>
              <a:t>The prostatic secretion is slightly </a:t>
            </a:r>
            <a:r>
              <a:rPr lang="en-US" sz="3000" i="1" dirty="0" smtClean="0"/>
              <a:t>alkaline</a:t>
            </a:r>
            <a:r>
              <a:rPr lang="en-US" sz="3000" dirty="0" smtClean="0"/>
              <a:t>, which</a:t>
            </a:r>
          </a:p>
          <a:p>
            <a:pPr lvl="1" indent="-285750"/>
            <a:r>
              <a:rPr lang="en-US" sz="2600" dirty="0" smtClean="0"/>
              <a:t>increases sperm motility </a:t>
            </a:r>
          </a:p>
          <a:p>
            <a:pPr lvl="1" indent="-285750"/>
            <a:r>
              <a:rPr lang="en-US" sz="2600" dirty="0" smtClean="0"/>
              <a:t>aids in fertilization by neutralizing acidic secretions from the vas deferens and the vagina.</a:t>
            </a:r>
          </a:p>
          <a:p>
            <a:pPr indent="-285750"/>
            <a:endParaRPr lang="en-US" sz="3000" dirty="0" smtClean="0"/>
          </a:p>
          <a:p>
            <a:pPr indent="-285750"/>
            <a:r>
              <a:rPr lang="en-US" sz="3000" dirty="0" smtClean="0"/>
              <a:t>Collectively, the combined secretions of the male sex accessory glands compose 90% of the volume of semen, and sperm </a:t>
            </a:r>
            <a:r>
              <a:rPr lang="af-ZA" sz="3000" dirty="0" smtClean="0"/>
              <a:t>compose the remaining 10%.</a:t>
            </a:r>
            <a:endParaRPr lang="ar-JO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943088" cy="64770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US" sz="3000" dirty="0" smtClean="0"/>
              <a:t>Ejaculated sperm cannot immediately fertilize an ovum. They must reside in the female reproductive tract for 4–6 hours for </a:t>
            </a:r>
            <a:r>
              <a:rPr lang="en-US" sz="3000" b="1" dirty="0" err="1" smtClean="0"/>
              <a:t>capacitation</a:t>
            </a:r>
            <a:r>
              <a:rPr lang="en-US" sz="3000" b="1" dirty="0" smtClean="0"/>
              <a:t> </a:t>
            </a:r>
            <a:r>
              <a:rPr lang="en-US" sz="3000" dirty="0" smtClean="0"/>
              <a:t>to occur. </a:t>
            </a:r>
          </a:p>
          <a:p>
            <a:pPr>
              <a:lnSpc>
                <a:spcPts val="3800"/>
              </a:lnSpc>
            </a:pPr>
            <a:endParaRPr lang="en-US" sz="3000" dirty="0" smtClean="0"/>
          </a:p>
          <a:p>
            <a:pPr>
              <a:lnSpc>
                <a:spcPts val="3800"/>
              </a:lnSpc>
            </a:pPr>
            <a:r>
              <a:rPr lang="en-US" sz="3000" b="1" dirty="0" err="1" smtClean="0"/>
              <a:t>Capacitation</a:t>
            </a:r>
            <a:r>
              <a:rPr lang="en-US" sz="3000" dirty="0" smtClean="0"/>
              <a:t> is a process in which </a:t>
            </a:r>
            <a:r>
              <a:rPr lang="en-US" sz="3000" i="1" dirty="0" smtClean="0"/>
              <a:t>inhibitory factors</a:t>
            </a:r>
            <a:r>
              <a:rPr lang="en-US" sz="3000" dirty="0" smtClean="0"/>
              <a:t> in the seminal fluid are washed free, cholesterol is withdrawn from the sperm membrane, and surface proteins are redistributed. Ca</a:t>
            </a:r>
            <a:r>
              <a:rPr lang="en-US" sz="3000" baseline="30000" dirty="0" smtClean="0"/>
              <a:t>2+</a:t>
            </a:r>
            <a:r>
              <a:rPr lang="en-US" sz="3000" dirty="0" smtClean="0"/>
              <a:t> influx into the sperm increases their motility, and the motion of the sperm becomes </a:t>
            </a:r>
            <a:r>
              <a:rPr lang="en-US" sz="3000" dirty="0" err="1" smtClean="0"/>
              <a:t>whiplike</a:t>
            </a:r>
            <a:r>
              <a:rPr lang="en-US" sz="3000" dirty="0" smtClean="0"/>
              <a:t>.</a:t>
            </a:r>
            <a:endParaRPr lang="ar-JO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7848600" cy="6324600"/>
          </a:xfrm>
        </p:spPr>
        <p:txBody>
          <a:bodyPr>
            <a:normAutofit/>
          </a:bodyPr>
          <a:lstStyle/>
          <a:p>
            <a:pPr>
              <a:lnSpc>
                <a:spcPts val="4400"/>
              </a:lnSpc>
            </a:pPr>
            <a:r>
              <a:rPr lang="en-US" sz="3000" dirty="0" err="1" smtClean="0"/>
              <a:t>Capacitation</a:t>
            </a:r>
            <a:r>
              <a:rPr lang="en-US" sz="3000" dirty="0" smtClean="0"/>
              <a:t> also results in the </a:t>
            </a:r>
            <a:r>
              <a:rPr lang="en-US" sz="3000" b="1" dirty="0" err="1" smtClean="0"/>
              <a:t>acrosomal</a:t>
            </a:r>
            <a:r>
              <a:rPr lang="en-US" sz="3000" b="1" dirty="0" smtClean="0"/>
              <a:t> reaction, </a:t>
            </a:r>
            <a:r>
              <a:rPr lang="en-US" sz="3000" dirty="0" smtClean="0"/>
              <a:t>in which the </a:t>
            </a:r>
            <a:r>
              <a:rPr lang="en-US" sz="3000" dirty="0" err="1" smtClean="0"/>
              <a:t>acrosomal</a:t>
            </a:r>
            <a:r>
              <a:rPr lang="en-US" sz="3000" dirty="0" smtClean="0"/>
              <a:t> membrane fuses with the outer sperm membrane. </a:t>
            </a:r>
          </a:p>
          <a:p>
            <a:pPr marL="533400">
              <a:lnSpc>
                <a:spcPts val="4400"/>
              </a:lnSpc>
              <a:buFont typeface="Wingdings" pitchFamily="2" charset="2"/>
              <a:buChar char="Ø"/>
            </a:pPr>
            <a:r>
              <a:rPr lang="en-US" sz="2800" dirty="0" smtClean="0"/>
              <a:t>This fusion creates pores through which hydrolytic and </a:t>
            </a:r>
            <a:r>
              <a:rPr lang="en-US" sz="2800" dirty="0" err="1" smtClean="0"/>
              <a:t>proteolytic</a:t>
            </a:r>
            <a:r>
              <a:rPr lang="en-US" sz="2800" dirty="0" smtClean="0"/>
              <a:t> enzymes can escape from the </a:t>
            </a:r>
            <a:r>
              <a:rPr lang="en-US" sz="2800" dirty="0" err="1" smtClean="0"/>
              <a:t>acrosome</a:t>
            </a:r>
            <a:r>
              <a:rPr lang="en-US" sz="2800" dirty="0" smtClean="0"/>
              <a:t>, creating a path for sperm to penetrate the protective coverings of the ovum.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848600" cy="8382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Synthesis and secretion of testosterone</a:t>
            </a:r>
            <a:endParaRPr lang="ar-JO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772400" cy="556260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800" dirty="0" smtClean="0"/>
              <a:t>Testosterone, the major androgenic hormone, is synthesized and secreted by the </a:t>
            </a:r>
            <a:r>
              <a:rPr lang="en-US" sz="2800" dirty="0" err="1" smtClean="0"/>
              <a:t>Leydig</a:t>
            </a:r>
            <a:r>
              <a:rPr lang="en-US" sz="2800" dirty="0" smtClean="0"/>
              <a:t> cells of the testes.</a:t>
            </a:r>
          </a:p>
          <a:p>
            <a:pPr>
              <a:lnSpc>
                <a:spcPts val="3600"/>
              </a:lnSpc>
            </a:pPr>
            <a:r>
              <a:rPr lang="en-US" sz="2800" dirty="0" smtClean="0"/>
              <a:t>Pathway is similar to that in </a:t>
            </a:r>
            <a:r>
              <a:rPr lang="af-ZA" sz="2800" dirty="0" smtClean="0"/>
              <a:t>the adrenal cortex, but:</a:t>
            </a:r>
          </a:p>
          <a:p>
            <a:pPr lvl="1">
              <a:lnSpc>
                <a:spcPts val="3600"/>
              </a:lnSpc>
            </a:pPr>
            <a:r>
              <a:rPr lang="en-US" sz="2600" dirty="0" smtClean="0"/>
              <a:t>The testes </a:t>
            </a:r>
            <a:r>
              <a:rPr lang="en-US" sz="2600" i="1" dirty="0" smtClean="0"/>
              <a:t>lack the enzymes </a:t>
            </a:r>
            <a:r>
              <a:rPr lang="en-US" sz="2600" dirty="0" smtClean="0"/>
              <a:t>21β-hydroxylase and 11β-hydroxylase, and therefore cannot synthesize </a:t>
            </a:r>
            <a:r>
              <a:rPr lang="en-US" sz="2600" dirty="0" err="1" smtClean="0"/>
              <a:t>glucocorticoids</a:t>
            </a:r>
            <a:r>
              <a:rPr lang="en-US" sz="2600" dirty="0" smtClean="0"/>
              <a:t> or </a:t>
            </a:r>
            <a:r>
              <a:rPr lang="en-US" sz="2600" dirty="0" err="1" smtClean="0"/>
              <a:t>mineralocorticoids</a:t>
            </a:r>
            <a:r>
              <a:rPr lang="en-US" sz="2600" dirty="0" smtClean="0"/>
              <a:t>.</a:t>
            </a:r>
          </a:p>
          <a:p>
            <a:pPr lvl="1">
              <a:lnSpc>
                <a:spcPts val="3600"/>
              </a:lnSpc>
            </a:pPr>
            <a:r>
              <a:rPr lang="en-US" sz="2600" dirty="0" smtClean="0"/>
              <a:t>The testes have an additional enzyme, </a:t>
            </a:r>
            <a:r>
              <a:rPr lang="el-GR" sz="2600" b="1" dirty="0" smtClean="0"/>
              <a:t>17β-</a:t>
            </a:r>
            <a:r>
              <a:rPr lang="af-ZA" sz="2600" b="1" dirty="0" smtClean="0"/>
              <a:t>hydroxysteroid dehydrogenase, </a:t>
            </a:r>
            <a:r>
              <a:rPr lang="af-ZA" sz="2600" dirty="0" smtClean="0"/>
              <a:t>which converts androstenedione to testosterone.</a:t>
            </a:r>
            <a:endParaRPr lang="ar-JO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943088" cy="556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Testosterone is not active in </a:t>
            </a:r>
            <a:r>
              <a:rPr lang="en-US" sz="3000" i="1" dirty="0" smtClean="0"/>
              <a:t>all androgenic target </a:t>
            </a:r>
            <a:r>
              <a:rPr lang="en-US" sz="3000" dirty="0" smtClean="0"/>
              <a:t>tissues. In </a:t>
            </a:r>
            <a:r>
              <a:rPr lang="en-US" sz="3000" i="1" dirty="0" smtClean="0"/>
              <a:t>some tissues, </a:t>
            </a:r>
            <a:r>
              <a:rPr lang="en-US" sz="3000" b="1" dirty="0" smtClean="0"/>
              <a:t>dihydrotestosterone </a:t>
            </a:r>
            <a:r>
              <a:rPr lang="en-US" sz="3000" dirty="0" smtClean="0"/>
              <a:t>is the active androgen. </a:t>
            </a:r>
          </a:p>
          <a:p>
            <a:pPr>
              <a:lnSpc>
                <a:spcPct val="150000"/>
              </a:lnSpc>
            </a:pPr>
            <a:endParaRPr lang="en-US" sz="3000" dirty="0" smtClean="0"/>
          </a:p>
          <a:p>
            <a:pPr>
              <a:lnSpc>
                <a:spcPct val="150000"/>
              </a:lnSpc>
            </a:pPr>
            <a:r>
              <a:rPr lang="en-US" sz="3000" dirty="0" smtClean="0"/>
              <a:t>In those tissues, testosterone is converted to dihydrotestosterone by the enzyme </a:t>
            </a:r>
            <a:r>
              <a:rPr lang="el-GR" sz="3000" b="1" dirty="0" smtClean="0"/>
              <a:t>5α-</a:t>
            </a:r>
            <a:r>
              <a:rPr lang="af-ZA" sz="3000" b="1" dirty="0" smtClean="0"/>
              <a:t>reductase.</a:t>
            </a:r>
            <a:endParaRPr lang="ar-JO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772400" cy="62484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af-ZA" sz="3000" dirty="0" smtClean="0"/>
              <a:t>98% of the circulating testosterone </a:t>
            </a:r>
            <a:r>
              <a:rPr lang="en-US" sz="3000" dirty="0" smtClean="0"/>
              <a:t>is bound to plasma proteins, such as </a:t>
            </a:r>
            <a:r>
              <a:rPr lang="en-US" sz="3000" b="1" dirty="0" smtClean="0"/>
              <a:t>sex hormone-binding globulin and albumin. </a:t>
            </a:r>
            <a:r>
              <a:rPr lang="en-US" sz="3000" dirty="0" smtClean="0"/>
              <a:t>Because only free (unbound) testosterone is biologically active, sex hormone–binding globulin essentially functions as a reservoir for the circulating hormone. </a:t>
            </a:r>
          </a:p>
          <a:p>
            <a:pPr>
              <a:lnSpc>
                <a:spcPts val="4000"/>
              </a:lnSpc>
            </a:pPr>
            <a:endParaRPr lang="en-US" sz="3000" dirty="0" smtClean="0"/>
          </a:p>
          <a:p>
            <a:pPr>
              <a:lnSpc>
                <a:spcPts val="4000"/>
              </a:lnSpc>
            </a:pPr>
            <a:r>
              <a:rPr lang="en-US" sz="3000" dirty="0" smtClean="0"/>
              <a:t>The synthesis of sex hormone - binding globulin is stimulated by estrogens </a:t>
            </a:r>
            <a:r>
              <a:rPr lang="af-ZA" sz="3000" dirty="0" smtClean="0"/>
              <a:t>and inhibited by androgens.</a:t>
            </a:r>
            <a:endParaRPr lang="ar-JO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</p:spPr>
        <p:txBody>
          <a:bodyPr/>
          <a:lstStyle/>
          <a:p>
            <a:r>
              <a:rPr lang="en-US" dirty="0" smtClean="0"/>
              <a:t>Structures of the testes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066800"/>
            <a:ext cx="7943088" cy="5791200"/>
          </a:xfrm>
        </p:spPr>
        <p:txBody>
          <a:bodyPr>
            <a:normAutofit/>
          </a:bodyPr>
          <a:lstStyle/>
          <a:p>
            <a:pPr marL="266700" indent="-266700"/>
            <a:r>
              <a:rPr lang="en-US" sz="2800" dirty="0" smtClean="0"/>
              <a:t>The male gonads are the </a:t>
            </a:r>
            <a:r>
              <a:rPr lang="en-US" sz="2800" b="1" dirty="0" smtClean="0"/>
              <a:t>testes, </a:t>
            </a:r>
            <a:r>
              <a:rPr lang="en-US" sz="2800" dirty="0" smtClean="0"/>
              <a:t>which have two functions: </a:t>
            </a:r>
          </a:p>
          <a:p>
            <a:pPr marL="628650">
              <a:buSzPct val="95000"/>
              <a:buFont typeface="+mj-lt"/>
              <a:buAutoNum type="arabicPeriod"/>
            </a:pPr>
            <a:r>
              <a:rPr lang="en-US" sz="2800" dirty="0" smtClean="0"/>
              <a:t>spermatogenesis </a:t>
            </a:r>
          </a:p>
          <a:p>
            <a:pPr marL="628650">
              <a:buSzPct val="95000"/>
              <a:buFont typeface="+mj-lt"/>
              <a:buAutoNum type="arabicPeriod"/>
            </a:pPr>
            <a:r>
              <a:rPr lang="en-US" sz="2800" dirty="0" smtClean="0"/>
              <a:t>secretion of testosterone.</a:t>
            </a:r>
          </a:p>
          <a:p>
            <a:endParaRPr lang="en-US" dirty="0" smtClean="0"/>
          </a:p>
          <a:p>
            <a:pPr marL="266700" indent="-266700">
              <a:lnSpc>
                <a:spcPts val="3700"/>
              </a:lnSpc>
            </a:pPr>
            <a:r>
              <a:rPr lang="en-US" sz="2800" dirty="0" smtClean="0"/>
              <a:t>Normally, the testes occupy the scrotum, which lies outside the body cavity and is maintained at 35°C - 36°C, or 1°C - 2°C below body temperature.</a:t>
            </a:r>
          </a:p>
          <a:p>
            <a:pPr lvl="1">
              <a:lnSpc>
                <a:spcPts val="3700"/>
              </a:lnSpc>
              <a:buFont typeface="Wingdings" pitchFamily="2" charset="2"/>
              <a:buChar char="Ø"/>
            </a:pPr>
            <a:r>
              <a:rPr lang="en-US" sz="2600" dirty="0" smtClean="0"/>
              <a:t>maintained by a countercurrent arrangement of testicular arteries and veins, which facilitates heat exchange.</a:t>
            </a:r>
            <a:endParaRPr lang="ar-JO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pic>
        <p:nvPicPr>
          <p:cNvPr id="11" name="Picture 10" descr="testosterone 2.png"/>
          <p:cNvPicPr>
            <a:picLocks noChangeAspect="1"/>
          </p:cNvPicPr>
          <p:nvPr/>
        </p:nvPicPr>
        <p:blipFill>
          <a:blip r:embed="rId2" cstate="print">
            <a:lum bright="-4000" contrast="8000"/>
          </a:blip>
          <a:stretch>
            <a:fillRect/>
          </a:stretch>
        </p:blipFill>
        <p:spPr>
          <a:xfrm>
            <a:off x="4038600" y="244099"/>
            <a:ext cx="4989846" cy="5394701"/>
          </a:xfrm>
          <a:prstGeom prst="rect">
            <a:avLst/>
          </a:prstGeom>
        </p:spPr>
      </p:pic>
      <p:pic>
        <p:nvPicPr>
          <p:cNvPr id="10" name="Content Placeholder 9" descr="testosterone 1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-4000" contrast="9000"/>
          </a:blip>
          <a:stretch>
            <a:fillRect/>
          </a:stretch>
        </p:blipFill>
        <p:spPr>
          <a:xfrm>
            <a:off x="-381000" y="-1"/>
            <a:ext cx="4953000" cy="5581953"/>
          </a:xfrm>
        </p:spPr>
      </p:pic>
      <p:pic>
        <p:nvPicPr>
          <p:cNvPr id="12" name="Picture 11" descr="testosterone 3.png"/>
          <p:cNvPicPr>
            <a:picLocks noChangeAspect="1"/>
          </p:cNvPicPr>
          <p:nvPr/>
        </p:nvPicPr>
        <p:blipFill>
          <a:blip r:embed="rId4" cstate="print">
            <a:lum bright="-4000" contrast="8000"/>
          </a:blip>
          <a:stretch>
            <a:fillRect/>
          </a:stretch>
        </p:blipFill>
        <p:spPr>
          <a:xfrm>
            <a:off x="2057399" y="6012330"/>
            <a:ext cx="4800601" cy="845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905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114300"/>
            <a:r>
              <a:rPr lang="en-US" sz="3200" dirty="0" smtClean="0"/>
              <a:t>Regulation </a:t>
            </a:r>
            <a:br>
              <a:rPr lang="en-US" sz="3200" dirty="0" smtClean="0"/>
            </a:br>
            <a:r>
              <a:rPr lang="en-US" sz="3200" dirty="0" smtClean="0"/>
              <a:t>of the testis </a:t>
            </a:r>
            <a:br>
              <a:rPr lang="en-US" sz="3200" dirty="0" smtClean="0"/>
            </a:br>
            <a:r>
              <a:rPr lang="en-US" sz="3200" dirty="0" smtClean="0"/>
              <a:t>function</a:t>
            </a:r>
            <a:endParaRPr lang="ar-JO" sz="3200" dirty="0"/>
          </a:p>
        </p:txBody>
      </p:sp>
      <p:pic>
        <p:nvPicPr>
          <p:cNvPr id="5" name="Content Placeholder 4" descr="control test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0"/>
            <a:ext cx="6553200" cy="68558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536448" cy="476250"/>
          </a:xfrm>
        </p:spPr>
        <p:txBody>
          <a:bodyPr/>
          <a:lstStyle/>
          <a:p>
            <a:fld id="{5CFD0AA0-7829-4368-90FD-8FF297E1E8C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In some target tissues, testosterone is the active androgenic hormone. In other target tissues, testosterone must be activated to dihydrotestosterone by the action of </a:t>
            </a:r>
            <a:r>
              <a:rPr lang="en-US" sz="3000" b="1" dirty="0" smtClean="0"/>
              <a:t>5α-reductase.</a:t>
            </a:r>
            <a:endParaRPr lang="ar-JO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8486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Actions of androgens</a:t>
            </a:r>
            <a:endParaRPr lang="ar-JO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Actions of androgens</a:t>
            </a:r>
            <a:endParaRPr lang="ar-JO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Content Placeholder 6" descr="androgens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 contrast="9000"/>
          </a:blip>
          <a:stretch>
            <a:fillRect/>
          </a:stretch>
        </p:blipFill>
        <p:spPr>
          <a:xfrm>
            <a:off x="1828799" y="990600"/>
            <a:ext cx="6497686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57200"/>
            <a:ext cx="8001000" cy="6400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</a:t>
            </a:r>
            <a:r>
              <a:rPr lang="en-US" sz="3000" b="1" dirty="0" smtClean="0"/>
              <a:t>mechanism of action of androgens </a:t>
            </a:r>
            <a:r>
              <a:rPr lang="en-US" sz="3000" dirty="0" smtClean="0"/>
              <a:t>begins with</a:t>
            </a:r>
            <a:r>
              <a:rPr lang="en-US" sz="3000" b="1" dirty="0" smtClean="0"/>
              <a:t> </a:t>
            </a:r>
            <a:r>
              <a:rPr lang="en-US" sz="3000" dirty="0" smtClean="0"/>
              <a:t>binding of testosterone or dihydrotestosterone to an androgen-receptor protein in the cells of target tissues.</a:t>
            </a:r>
          </a:p>
          <a:p>
            <a:endParaRPr lang="en-US" sz="3000" dirty="0" smtClean="0"/>
          </a:p>
          <a:p>
            <a:r>
              <a:rPr lang="en-US" sz="3000" dirty="0" smtClean="0"/>
              <a:t>The androgen-receptor complex moves into the nucleus, where it initiates </a:t>
            </a:r>
            <a:r>
              <a:rPr lang="en-US" sz="3000" i="1" dirty="0" smtClean="0"/>
              <a:t>gene transcription</a:t>
            </a:r>
            <a:r>
              <a:rPr lang="en-US" sz="3000" dirty="0" smtClean="0"/>
              <a:t>. </a:t>
            </a:r>
          </a:p>
          <a:p>
            <a:endParaRPr lang="en-US" sz="3000" dirty="0" smtClean="0"/>
          </a:p>
          <a:p>
            <a:r>
              <a:rPr lang="en-US" sz="3000" dirty="0" smtClean="0"/>
              <a:t>New messenger </a:t>
            </a:r>
            <a:r>
              <a:rPr lang="en-US" sz="3000" dirty="0" err="1" smtClean="0"/>
              <a:t>ribonucleotides</a:t>
            </a:r>
            <a:r>
              <a:rPr lang="en-US" sz="3000" dirty="0" smtClean="0"/>
              <a:t> (mRNAs) are generated and translated into new proteins that are responsible for the various </a:t>
            </a:r>
            <a:r>
              <a:rPr lang="af-ZA" sz="3000" dirty="0" smtClean="0"/>
              <a:t>physiologic actions of androgens.</a:t>
            </a:r>
            <a:endParaRPr lang="ar-JO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304800"/>
            <a:ext cx="7714488" cy="655320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sz="3000" dirty="0" smtClean="0"/>
              <a:t>80% of the adult testis is composed of </a:t>
            </a:r>
            <a:r>
              <a:rPr lang="en-US" sz="3000" b="1" dirty="0" err="1" smtClean="0"/>
              <a:t>seminiferous</a:t>
            </a:r>
            <a:r>
              <a:rPr lang="en-US" sz="3000" b="1" dirty="0" smtClean="0"/>
              <a:t> tubules, </a:t>
            </a:r>
            <a:r>
              <a:rPr lang="en-US" sz="3000" dirty="0" smtClean="0"/>
              <a:t>which produce the sperm.</a:t>
            </a:r>
          </a:p>
          <a:p>
            <a:pPr>
              <a:lnSpc>
                <a:spcPts val="4000"/>
              </a:lnSpc>
            </a:pPr>
            <a:endParaRPr lang="en-US" sz="3000" dirty="0" smtClean="0"/>
          </a:p>
          <a:p>
            <a:pPr>
              <a:lnSpc>
                <a:spcPts val="4000"/>
              </a:lnSpc>
            </a:pPr>
            <a:r>
              <a:rPr lang="af-ZA" sz="3000" dirty="0" smtClean="0"/>
              <a:t>The epithelium lining the </a:t>
            </a:r>
            <a:r>
              <a:rPr lang="en-US" sz="3000" dirty="0" err="1" smtClean="0"/>
              <a:t>seminiferous</a:t>
            </a:r>
            <a:r>
              <a:rPr lang="en-US" sz="3000" dirty="0" smtClean="0"/>
              <a:t> tubules consists of three cell types:</a:t>
            </a:r>
          </a:p>
          <a:p>
            <a:pPr marL="742950" indent="-400050">
              <a:lnSpc>
                <a:spcPts val="4000"/>
              </a:lnSpc>
              <a:buSzPct val="87000"/>
              <a:buFont typeface="+mj-lt"/>
              <a:buAutoNum type="arabicPeriod"/>
            </a:pPr>
            <a:r>
              <a:rPr lang="en-US" sz="3000" dirty="0" err="1" smtClean="0"/>
              <a:t>spermatogonia</a:t>
            </a:r>
            <a:r>
              <a:rPr lang="en-US" sz="3000" dirty="0" smtClean="0"/>
              <a:t>, which are the stem cells</a:t>
            </a:r>
          </a:p>
          <a:p>
            <a:pPr marL="742950" indent="-400050">
              <a:lnSpc>
                <a:spcPts val="4000"/>
              </a:lnSpc>
              <a:buSzPct val="87000"/>
              <a:buFont typeface="+mj-lt"/>
              <a:buAutoNum type="arabicPeriod"/>
            </a:pPr>
            <a:r>
              <a:rPr lang="en-US" sz="3000" dirty="0" err="1" smtClean="0"/>
              <a:t>spermatocytes</a:t>
            </a:r>
            <a:r>
              <a:rPr lang="en-US" sz="3000" dirty="0" smtClean="0"/>
              <a:t>, which are cells in the process of becoming sperm</a:t>
            </a:r>
          </a:p>
          <a:p>
            <a:pPr marL="742950" indent="-400050">
              <a:lnSpc>
                <a:spcPts val="4000"/>
              </a:lnSpc>
              <a:buSzPct val="87000"/>
              <a:buFont typeface="+mj-lt"/>
              <a:buAutoNum type="arabicPeriod"/>
            </a:pPr>
            <a:r>
              <a:rPr lang="en-US" sz="3000" dirty="0" err="1" smtClean="0"/>
              <a:t>Sertoli</a:t>
            </a:r>
            <a:r>
              <a:rPr lang="en-US" sz="3000" dirty="0" smtClean="0"/>
              <a:t> cells, which support the developing sperm.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04800"/>
            <a:ext cx="7943088" cy="6553200"/>
          </a:xfrm>
        </p:spPr>
        <p:txBody>
          <a:bodyPr>
            <a:normAutofit/>
          </a:bodyPr>
          <a:lstStyle/>
          <a:p>
            <a:pPr marL="266700" indent="-266700"/>
            <a:r>
              <a:rPr lang="en-US" sz="2800" dirty="0" smtClean="0"/>
              <a:t>The </a:t>
            </a:r>
            <a:r>
              <a:rPr lang="en-US" sz="2800" b="1" dirty="0" err="1" smtClean="0"/>
              <a:t>Sertoli</a:t>
            </a:r>
            <a:r>
              <a:rPr lang="en-US" sz="2800" b="1" dirty="0" smtClean="0"/>
              <a:t> cells </a:t>
            </a:r>
            <a:r>
              <a:rPr lang="en-US" sz="2800" dirty="0" smtClean="0"/>
              <a:t>have four important functions that support spermatogenesis:</a:t>
            </a:r>
          </a:p>
          <a:p>
            <a:endParaRPr lang="en-US" sz="2800" dirty="0" smtClean="0"/>
          </a:p>
          <a:p>
            <a:pPr marL="514350">
              <a:buSzPct val="88000"/>
              <a:buFont typeface="+mj-lt"/>
              <a:buAutoNum type="arabicPeriod"/>
            </a:pPr>
            <a:r>
              <a:rPr lang="en-US" sz="2800" dirty="0" smtClean="0"/>
              <a:t>Provide </a:t>
            </a:r>
            <a:r>
              <a:rPr lang="en-US" sz="2800" i="1" dirty="0" smtClean="0"/>
              <a:t>nutrients</a:t>
            </a:r>
            <a:r>
              <a:rPr lang="en-US" sz="2800" dirty="0" smtClean="0"/>
              <a:t> to the differentiating sperm (which are isolated from the </a:t>
            </a:r>
            <a:r>
              <a:rPr lang="af-ZA" sz="2800" dirty="0" smtClean="0"/>
              <a:t>bloodstream).</a:t>
            </a:r>
          </a:p>
          <a:p>
            <a:pPr marL="514350">
              <a:buSzPct val="88000"/>
              <a:buFont typeface="+mj-lt"/>
              <a:buAutoNum type="arabicPeriod"/>
            </a:pPr>
            <a:endParaRPr lang="af-ZA" sz="2800" dirty="0" smtClean="0"/>
          </a:p>
          <a:p>
            <a:pPr marL="514350">
              <a:buSzPct val="88000"/>
              <a:buFont typeface="+mj-lt"/>
              <a:buAutoNum type="arabicPeriod"/>
            </a:pPr>
            <a:r>
              <a:rPr lang="en-US" sz="2800" dirty="0" smtClean="0"/>
              <a:t>Form </a:t>
            </a:r>
            <a:r>
              <a:rPr lang="en-US" sz="2800" i="1" dirty="0" smtClean="0"/>
              <a:t>tight junctions </a:t>
            </a:r>
            <a:r>
              <a:rPr lang="en-US" sz="2800" dirty="0" smtClean="0"/>
              <a:t>with each other, creating a barrier between the testes and the bloodstream called the </a:t>
            </a:r>
            <a:r>
              <a:rPr lang="en-US" sz="2800" b="1" dirty="0" smtClean="0"/>
              <a:t>blood-testes barrier.</a:t>
            </a:r>
          </a:p>
          <a:p>
            <a:pPr marL="628650">
              <a:buFont typeface="Wingdings" pitchFamily="2" charset="2"/>
              <a:buChar char="Ø"/>
            </a:pPr>
            <a:r>
              <a:rPr lang="en-US" sz="2600" dirty="0" smtClean="0"/>
              <a:t>imparts a selective permeability (admits “allowable” substances such as testosterone to cross but prohibiting noxious substances that might </a:t>
            </a:r>
            <a:r>
              <a:rPr lang="af-ZA" sz="2600" dirty="0" smtClean="0"/>
              <a:t>damage the developing sperm).</a:t>
            </a:r>
            <a:endParaRPr lang="ar-JO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943088" cy="6248400"/>
          </a:xfrm>
        </p:spPr>
        <p:txBody>
          <a:bodyPr>
            <a:normAutofit/>
          </a:bodyPr>
          <a:lstStyle/>
          <a:p>
            <a:pPr marL="361950" indent="-304800">
              <a:lnSpc>
                <a:spcPts val="4200"/>
              </a:lnSpc>
              <a:buSzPct val="90000"/>
              <a:buFont typeface="+mj-lt"/>
              <a:buAutoNum type="arabicPeriod" startAt="3"/>
            </a:pPr>
            <a:r>
              <a:rPr lang="af-ZA" sz="3000" dirty="0" smtClean="0"/>
              <a:t>Sertoli cells secrete </a:t>
            </a:r>
            <a:r>
              <a:rPr lang="en-US" sz="3000" dirty="0" smtClean="0"/>
              <a:t>an </a:t>
            </a:r>
            <a:r>
              <a:rPr lang="en-US" sz="3000" i="1" dirty="0" smtClean="0"/>
              <a:t>aqueous fluid </a:t>
            </a:r>
            <a:r>
              <a:rPr lang="en-US" sz="3000" dirty="0" smtClean="0"/>
              <a:t>into the lumen of the </a:t>
            </a:r>
            <a:r>
              <a:rPr lang="en-US" sz="3000" dirty="0" err="1" smtClean="0"/>
              <a:t>seminiferous</a:t>
            </a:r>
            <a:r>
              <a:rPr lang="en-US" sz="3000" dirty="0" smtClean="0"/>
              <a:t> tubules, which helps to transport sperm through the tubules into the </a:t>
            </a:r>
            <a:r>
              <a:rPr lang="en-US" sz="3000" dirty="0" err="1" smtClean="0"/>
              <a:t>epididymis</a:t>
            </a:r>
            <a:r>
              <a:rPr lang="en-US" sz="3000" dirty="0" smtClean="0"/>
              <a:t>. </a:t>
            </a:r>
          </a:p>
          <a:p>
            <a:pPr marL="361950" indent="-304800">
              <a:lnSpc>
                <a:spcPts val="4200"/>
              </a:lnSpc>
              <a:buSzPct val="90000"/>
              <a:buFont typeface="+mj-lt"/>
              <a:buAutoNum type="arabicPeriod" startAt="3"/>
            </a:pPr>
            <a:endParaRPr lang="en-US" sz="3000" dirty="0" smtClean="0"/>
          </a:p>
          <a:p>
            <a:pPr marL="361950" indent="-304800">
              <a:lnSpc>
                <a:spcPts val="4200"/>
              </a:lnSpc>
              <a:buSzPct val="90000"/>
              <a:buFont typeface="+mj-lt"/>
              <a:buAutoNum type="arabicPeriod" startAt="3"/>
            </a:pPr>
            <a:r>
              <a:rPr lang="en-US" sz="3000" dirty="0" smtClean="0"/>
              <a:t>Secrete </a:t>
            </a:r>
            <a:r>
              <a:rPr lang="en-US" sz="3000" i="1" dirty="0" smtClean="0"/>
              <a:t>androgen-binding protein </a:t>
            </a:r>
            <a:r>
              <a:rPr lang="en-US" sz="3000" dirty="0" smtClean="0"/>
              <a:t>into the lumen of the </a:t>
            </a:r>
            <a:r>
              <a:rPr lang="en-US" sz="3000" dirty="0" err="1" smtClean="0"/>
              <a:t>seminiferous</a:t>
            </a:r>
            <a:r>
              <a:rPr lang="en-US" sz="3000" dirty="0" smtClean="0"/>
              <a:t> tubule, near the developing sperm cells.</a:t>
            </a:r>
          </a:p>
          <a:p>
            <a:pPr marL="568325" indent="-284163">
              <a:lnSpc>
                <a:spcPts val="4200"/>
              </a:lnSpc>
              <a:buFont typeface="Wingdings" pitchFamily="2" charset="2"/>
              <a:buChar char="Ø"/>
            </a:pPr>
            <a:r>
              <a:rPr lang="en-US" sz="3000" dirty="0" smtClean="0"/>
              <a:t>Androgen-binding protein helps to keep local levels of </a:t>
            </a:r>
            <a:r>
              <a:rPr lang="af-ZA" sz="3000" dirty="0" smtClean="0"/>
              <a:t>testosterone high.</a:t>
            </a:r>
            <a:endParaRPr lang="ar-JO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848600" cy="647700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800" dirty="0" smtClean="0"/>
              <a:t>The remaining 20% of the adult testis is connective tissue interspersed with </a:t>
            </a:r>
            <a:r>
              <a:rPr lang="en-US" sz="2800" b="1" dirty="0" err="1" smtClean="0"/>
              <a:t>Leydig</a:t>
            </a:r>
            <a:r>
              <a:rPr lang="en-US" sz="2800" b="1" dirty="0" smtClean="0"/>
              <a:t> cells. </a:t>
            </a:r>
          </a:p>
          <a:p>
            <a:pPr>
              <a:lnSpc>
                <a:spcPts val="3600"/>
              </a:lnSpc>
            </a:pPr>
            <a:endParaRPr lang="en-US" sz="2800" dirty="0" smtClean="0"/>
          </a:p>
          <a:p>
            <a:pPr>
              <a:lnSpc>
                <a:spcPts val="3600"/>
              </a:lnSpc>
            </a:pPr>
            <a:r>
              <a:rPr lang="en-US" sz="2800" dirty="0" smtClean="0"/>
              <a:t>The function of the </a:t>
            </a:r>
            <a:r>
              <a:rPr lang="en-US" sz="2800" dirty="0" err="1" smtClean="0"/>
              <a:t>Leydig</a:t>
            </a:r>
            <a:r>
              <a:rPr lang="en-US" sz="2800" dirty="0" smtClean="0"/>
              <a:t> cells is </a:t>
            </a:r>
            <a:r>
              <a:rPr lang="en-US" sz="2800" i="1" dirty="0" smtClean="0"/>
              <a:t>synthesis and secretion of testosterone</a:t>
            </a:r>
            <a:r>
              <a:rPr lang="en-US" sz="2800" dirty="0" smtClean="0"/>
              <a:t>, the male sex steroid hormone. </a:t>
            </a:r>
          </a:p>
          <a:p>
            <a:pPr>
              <a:lnSpc>
                <a:spcPts val="3600"/>
              </a:lnSpc>
            </a:pPr>
            <a:endParaRPr lang="en-US" sz="2800" dirty="0" smtClean="0"/>
          </a:p>
          <a:p>
            <a:pPr>
              <a:lnSpc>
                <a:spcPts val="3600"/>
              </a:lnSpc>
            </a:pPr>
            <a:r>
              <a:rPr lang="en-US" sz="2800" dirty="0" smtClean="0"/>
              <a:t>Testosterone has both:</a:t>
            </a:r>
          </a:p>
          <a:p>
            <a:pPr lvl="1">
              <a:lnSpc>
                <a:spcPts val="3600"/>
              </a:lnSpc>
            </a:pPr>
            <a:r>
              <a:rPr lang="en-US" sz="2700" u="sng" dirty="0" smtClean="0"/>
              <a:t>local (</a:t>
            </a:r>
            <a:r>
              <a:rPr lang="en-US" sz="2700" u="sng" dirty="0" err="1" smtClean="0"/>
              <a:t>paracrine</a:t>
            </a:r>
            <a:r>
              <a:rPr lang="en-US" sz="2700" u="sng" dirty="0" smtClean="0"/>
              <a:t>) effects </a:t>
            </a:r>
            <a:r>
              <a:rPr lang="en-US" sz="2700" dirty="0" smtClean="0"/>
              <a:t>that support spermatogenesis in the testicular </a:t>
            </a:r>
            <a:r>
              <a:rPr lang="en-US" sz="2700" dirty="0" err="1" smtClean="0"/>
              <a:t>Sertoli</a:t>
            </a:r>
            <a:r>
              <a:rPr lang="en-US" sz="2700" dirty="0" smtClean="0"/>
              <a:t> cells </a:t>
            </a:r>
          </a:p>
          <a:p>
            <a:pPr lvl="1">
              <a:lnSpc>
                <a:spcPts val="3600"/>
              </a:lnSpc>
            </a:pPr>
            <a:r>
              <a:rPr lang="en-US" sz="2700" u="sng" dirty="0" smtClean="0"/>
              <a:t>endocrine effects </a:t>
            </a:r>
            <a:r>
              <a:rPr lang="en-US" sz="2700" dirty="0" smtClean="0"/>
              <a:t>on other target organs (e.g., skeletal muscle and </a:t>
            </a:r>
            <a:r>
              <a:rPr lang="af-ZA" sz="2700" dirty="0" smtClean="0"/>
              <a:t>the prostate).</a:t>
            </a:r>
            <a:endParaRPr lang="ar-JO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848600" cy="838200"/>
          </a:xfrm>
        </p:spPr>
        <p:txBody>
          <a:bodyPr/>
          <a:lstStyle/>
          <a:p>
            <a:r>
              <a:rPr lang="en-US" dirty="0" smtClean="0"/>
              <a:t>Spermatogenesis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01000" cy="5562600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en-US" sz="3000" dirty="0" smtClean="0"/>
              <a:t>Spermatogenesis occurs </a:t>
            </a:r>
            <a:r>
              <a:rPr lang="en-US" sz="3000" i="1" dirty="0" smtClean="0"/>
              <a:t>continuously</a:t>
            </a:r>
            <a:r>
              <a:rPr lang="en-US" sz="3000" dirty="0" smtClean="0"/>
              <a:t> throughout the reproductive life of the male.</a:t>
            </a:r>
          </a:p>
          <a:p>
            <a:pPr>
              <a:lnSpc>
                <a:spcPts val="4200"/>
              </a:lnSpc>
            </a:pPr>
            <a:endParaRPr lang="en-US" sz="3000" dirty="0" smtClean="0"/>
          </a:p>
          <a:p>
            <a:pPr>
              <a:lnSpc>
                <a:spcPts val="4200"/>
              </a:lnSpc>
            </a:pPr>
            <a:r>
              <a:rPr lang="en-US" sz="3000" dirty="0" smtClean="0"/>
              <a:t>Spermatogenesis occurs along the length of the </a:t>
            </a:r>
            <a:r>
              <a:rPr lang="af-ZA" sz="3000" dirty="0" smtClean="0"/>
              <a:t>seminiferous tubules.</a:t>
            </a:r>
          </a:p>
          <a:p>
            <a:pPr>
              <a:lnSpc>
                <a:spcPts val="4200"/>
              </a:lnSpc>
            </a:pPr>
            <a:endParaRPr lang="af-ZA" sz="3000" dirty="0" smtClean="0"/>
          </a:p>
          <a:p>
            <a:pPr>
              <a:lnSpc>
                <a:spcPts val="4200"/>
              </a:lnSpc>
            </a:pPr>
            <a:r>
              <a:rPr lang="af-ZA" sz="3000" dirty="0" smtClean="0"/>
              <a:t>One full cycle </a:t>
            </a:r>
            <a:r>
              <a:rPr lang="en-US" sz="3000" dirty="0" smtClean="0"/>
              <a:t>of spermatogenesis requires about </a:t>
            </a:r>
            <a:r>
              <a:rPr lang="en-US" sz="3000" b="1" dirty="0" smtClean="0"/>
              <a:t>64 days.</a:t>
            </a:r>
            <a:endParaRPr lang="ar-JO" sz="3000" dirty="0" smtClean="0"/>
          </a:p>
          <a:p>
            <a:endParaRPr lang="af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848600" cy="838200"/>
          </a:xfrm>
        </p:spPr>
        <p:txBody>
          <a:bodyPr/>
          <a:lstStyle/>
          <a:p>
            <a:r>
              <a:rPr lang="en-US" dirty="0" smtClean="0"/>
              <a:t>Spermatogenesis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8001000" cy="57912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2800" dirty="0" smtClean="0"/>
              <a:t>The process can be divided </a:t>
            </a:r>
            <a:r>
              <a:rPr lang="af-ZA" sz="2800" dirty="0" smtClean="0"/>
              <a:t>into three phase:</a:t>
            </a:r>
          </a:p>
          <a:p>
            <a:pPr>
              <a:lnSpc>
                <a:spcPts val="4000"/>
              </a:lnSpc>
            </a:pPr>
            <a:endParaRPr lang="af-ZA" sz="2800" dirty="0" smtClean="0"/>
          </a:p>
          <a:p>
            <a:pPr marL="514350" indent="-285750">
              <a:lnSpc>
                <a:spcPts val="4000"/>
              </a:lnSpc>
              <a:buSzPct val="85000"/>
              <a:buFont typeface="+mj-lt"/>
              <a:buAutoNum type="arabicPeriod"/>
            </a:pPr>
            <a:r>
              <a:rPr lang="af-ZA" sz="2800" b="1" dirty="0" smtClean="0"/>
              <a:t>Mitotic divisions </a:t>
            </a:r>
            <a:r>
              <a:rPr lang="af-ZA" sz="2800" dirty="0" smtClean="0"/>
              <a:t>of spermatogonia </a:t>
            </a:r>
            <a:r>
              <a:rPr lang="en-US" sz="2800" dirty="0" smtClean="0"/>
              <a:t>generate the </a:t>
            </a:r>
            <a:r>
              <a:rPr lang="en-US" sz="2800" dirty="0" err="1" smtClean="0"/>
              <a:t>spermatocytes</a:t>
            </a:r>
            <a:r>
              <a:rPr lang="en-US" sz="2800" dirty="0" smtClean="0"/>
              <a:t>, which will </a:t>
            </a:r>
            <a:r>
              <a:rPr lang="af-ZA" sz="2800" dirty="0" smtClean="0"/>
              <a:t>become mature sperm.</a:t>
            </a:r>
          </a:p>
          <a:p>
            <a:pPr marL="514350" indent="-285750">
              <a:lnSpc>
                <a:spcPts val="4000"/>
              </a:lnSpc>
              <a:buSzPct val="85000"/>
              <a:buFont typeface="+mj-lt"/>
              <a:buAutoNum type="arabicPeriod"/>
            </a:pPr>
            <a:r>
              <a:rPr lang="af-ZA" sz="2800" b="1" dirty="0" smtClean="0"/>
              <a:t>Meiotic divisions </a:t>
            </a:r>
            <a:r>
              <a:rPr lang="af-ZA" sz="2800" dirty="0" smtClean="0"/>
              <a:t>of the </a:t>
            </a:r>
            <a:r>
              <a:rPr lang="en-US" sz="2800" dirty="0" err="1" smtClean="0"/>
              <a:t>spermatocytes</a:t>
            </a:r>
            <a:r>
              <a:rPr lang="en-US" sz="2800" dirty="0" smtClean="0"/>
              <a:t>, which decrease the chromosome number and produce haploid </a:t>
            </a:r>
            <a:r>
              <a:rPr lang="en-US" sz="2800" dirty="0" err="1" smtClean="0"/>
              <a:t>spermatids</a:t>
            </a:r>
            <a:r>
              <a:rPr lang="en-US" sz="2800" dirty="0" smtClean="0"/>
              <a:t>.</a:t>
            </a:r>
          </a:p>
          <a:p>
            <a:pPr marL="514350" indent="-285750">
              <a:lnSpc>
                <a:spcPts val="4000"/>
              </a:lnSpc>
              <a:buSzPct val="85000"/>
              <a:buFont typeface="+mj-lt"/>
              <a:buAutoNum type="arabicPeriod"/>
            </a:pPr>
            <a:r>
              <a:rPr lang="en-US" sz="2800" b="1" dirty="0" err="1" smtClean="0"/>
              <a:t>Spermiogenesis</a:t>
            </a:r>
            <a:r>
              <a:rPr lang="en-US" sz="2800" dirty="0" smtClean="0"/>
              <a:t>, in which </a:t>
            </a:r>
            <a:r>
              <a:rPr lang="en-US" sz="2800" dirty="0" err="1" smtClean="0"/>
              <a:t>spermatids</a:t>
            </a:r>
            <a:r>
              <a:rPr lang="en-US" sz="2800" dirty="0" smtClean="0"/>
              <a:t> are transformed into mature sperm through the loss of cytoplasm and </a:t>
            </a:r>
            <a:r>
              <a:rPr lang="af-ZA" sz="2800" dirty="0" smtClean="0"/>
              <a:t>the development of flagella.</a:t>
            </a:r>
          </a:p>
          <a:p>
            <a:pPr marL="514350" indent="-285750">
              <a:buSzPct val="85000"/>
              <a:buFont typeface="+mj-lt"/>
              <a:buAutoNum type="arabicPeriod"/>
            </a:pP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 descr="spermiogenesis.png"/>
          <p:cNvPicPr>
            <a:picLocks noChangeAspect="1"/>
          </p:cNvPicPr>
          <p:nvPr/>
        </p:nvPicPr>
        <p:blipFill>
          <a:blip r:embed="rId2" cstate="print">
            <a:lum bright="-5000" contrast="9000"/>
          </a:blip>
          <a:stretch>
            <a:fillRect/>
          </a:stretch>
        </p:blipFill>
        <p:spPr>
          <a:xfrm>
            <a:off x="1600200" y="0"/>
            <a:ext cx="6736209" cy="678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12232</TotalTime>
  <Words>1098</Words>
  <Application>Microsoft Office PowerPoint</Application>
  <PresentationFormat>On-screen Show (4:3)</PresentationFormat>
  <Paragraphs>110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Gill Sans MT</vt:lpstr>
      <vt:lpstr>Majalla UI</vt:lpstr>
      <vt:lpstr>Verdana</vt:lpstr>
      <vt:lpstr>Wingdings</vt:lpstr>
      <vt:lpstr>Wingdings 2</vt:lpstr>
      <vt:lpstr>Solstice</vt:lpstr>
      <vt:lpstr>The male  reproductive system </vt:lpstr>
      <vt:lpstr>Structures of the testes</vt:lpstr>
      <vt:lpstr>PowerPoint Presentation</vt:lpstr>
      <vt:lpstr>PowerPoint Presentation</vt:lpstr>
      <vt:lpstr>PowerPoint Presentation</vt:lpstr>
      <vt:lpstr>PowerPoint Presentation</vt:lpstr>
      <vt:lpstr>Spermatogenesis</vt:lpstr>
      <vt:lpstr>Spermatogenesis</vt:lpstr>
      <vt:lpstr>PowerPoint Presentation</vt:lpstr>
      <vt:lpstr>PowerPoint Presentation</vt:lpstr>
      <vt:lpstr>Storage of Sperm, Ejaculation,  and Function of Sex Accessory Glands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Synthesis and secretion of testosterone</vt:lpstr>
      <vt:lpstr>PowerPoint Presentation</vt:lpstr>
      <vt:lpstr>PowerPoint Presentation</vt:lpstr>
      <vt:lpstr>PowerPoint Presentation</vt:lpstr>
      <vt:lpstr>Regulation  of the testis  function</vt:lpstr>
      <vt:lpstr>Actions of androgens</vt:lpstr>
      <vt:lpstr>Actions of androgens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One:  Introduction to Physiology:  The Cell and General Physiology</dc:title>
  <dc:creator>rstinson</dc:creator>
  <cp:lastModifiedBy>lenovo</cp:lastModifiedBy>
  <cp:revision>455</cp:revision>
  <dcterms:created xsi:type="dcterms:W3CDTF">2010-10-14T16:13:00Z</dcterms:created>
  <dcterms:modified xsi:type="dcterms:W3CDTF">2021-05-18T12:05:38Z</dcterms:modified>
</cp:coreProperties>
</file>