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84" name="Shape 484"/>
        <p:cNvGrpSpPr/>
        <p:nvPr/>
      </p:nvGrpSpPr>
      <p:grpSpPr>
        <a:xfrm>
          <a:off x="0" y="0"/>
          <a:ext cx="0" cy="0"/>
          <a:chOff x="0" y="0"/>
          <a:chExt cx="0" cy="0"/>
        </a:xfrm>
      </p:grpSpPr>
      <p:sp>
        <p:nvSpPr>
          <p:cNvPr id="485" name="Google Shape;485;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86" name="Google Shape;486;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87" name="Google Shape;487;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8" name="Google Shape;488;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89" name="Google Shape;489;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90" name="Google Shape;490;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532" name="Google Shape;5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3" name="Google Shape;533;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03" name="Google Shape;60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10" name="Google Shape;6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11" name="Google Shape;61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39687" rtl="0" algn="l">
              <a:spcBef>
                <a:spcPts val="0"/>
              </a:spcBef>
              <a:spcAft>
                <a:spcPts val="0"/>
              </a:spcAft>
              <a:buClr>
                <a:srgbClr val="000000"/>
              </a:buClr>
              <a:buSzPts val="1800"/>
              <a:buNone/>
            </a:pPr>
            <a:r>
              <a:rPr lang="en-US">
                <a:solidFill>
                  <a:srgbClr val="000000"/>
                </a:solidFill>
              </a:rPr>
              <a:t>Some drugs falls into more than one category, and some have MOAs that don’t fall into any of these categories.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17" name="Google Shape;6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8" name="Google Shape;618;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25" name="Google Shape;62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6" name="Google Shape;62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32" name="Google Shape;63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3" name="Google Shape;63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40" name="Google Shape;64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49" name="Google Shape;64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1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73" name="Google Shape;67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4" name="Google Shape;67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540" name="Google Shape;54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1" name="Google Shape;54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81" name="Google Shape;68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2" name="Google Shape;68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88" name="Google Shape;6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9" name="Google Shape;68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95" name="Google Shape;6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03" name="Google Shape;7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4" name="Google Shape;704;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10" name="Google Shape;71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 name="Google Shape;71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17" name="Google Shape;71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8" name="Google Shape;718;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25" name="Google Shape;72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6" name="Google Shape;72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2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32" name="Google Shape;73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3" name="Google Shape;73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41" name="Google Shape;74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2" name="Google Shape;742;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2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48" name="Google Shape;74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9" name="Google Shape;74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547" name="Google Shape;5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8" name="Google Shape;54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56" name="Google Shape;75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7" name="Google Shape;757;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3" name="Google Shape;7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4" name="Google Shape;764;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70" name="Google Shape;77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1" name="Google Shape;77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77" name="Google Shape;77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8" name="Google Shape;778;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3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85" name="Google Shape;78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92" name="Google Shape;79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3" name="Google Shape;793;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3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99" name="Google Shape;79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0" name="Google Shape;80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3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08" name="Google Shape;80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9" name="Google Shape;809;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15" name="Google Shape;81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6" name="Google Shape;816;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3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22" name="Google Shape;82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554" name="Google Shape;5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5" name="Google Shape;55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4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31" name="Google Shape;83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2" name="Google Shape;832;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4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38" name="Google Shape;83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9" name="Google Shape;839;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4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45" name="Google Shape;84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6" name="Google Shape;846;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4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52" name="Google Shape;85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3" name="Google Shape;853;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4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59" name="Google Shape;85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0" name="Google Shape;860;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4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66" name="Google Shape;86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7" name="Google Shape;867;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4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76" name="Google Shape;87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7" name="Google Shape;877;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4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84" name="Google Shape;88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5" name="Google Shape;885;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4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91" name="Google Shape;89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2" name="Google Shape;892;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4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99" name="Google Shape;89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0" name="Google Shape;900;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
        <p:nvSpPr>
          <p:cNvPr id="561" name="Google Shape;56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2" name="Google Shape;56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5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06" name="Google Shape;90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7" name="Google Shape;907;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13" name="Google Shape;91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4" name="Google Shape;914;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5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21" name="Google Shape;92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2" name="Google Shape;922;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28" name="Google Shape;92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9" name="Google Shape;929;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35" name="Google Shape;93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6" name="Google Shape;936;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5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43" name="Google Shape;94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4" name="Google Shape;944;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51" name="Google Shape;951;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5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59" name="Google Shape;95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0" name="Google Shape;960;p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68" name="Google Shape;56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9" name="Google Shape;56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80" name="Google Shape;5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1" name="Google Shape;58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88" name="Google Shape;58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9" name="Google Shape;58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95" name="Google Shape;5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6" name="Google Shape;59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4" name="Shape 494"/>
        <p:cNvGrpSpPr/>
        <p:nvPr/>
      </p:nvGrpSpPr>
      <p:grpSpPr>
        <a:xfrm>
          <a:off x="0" y="0"/>
          <a:ext cx="0" cy="0"/>
          <a:chOff x="0" y="0"/>
          <a:chExt cx="0" cy="0"/>
        </a:xfrm>
      </p:grpSpPr>
      <p:sp>
        <p:nvSpPr>
          <p:cNvPr id="495" name="Google Shape;495;p2"/>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6" name="Google Shape;496;p2"/>
          <p:cNvSpPr txBox="1"/>
          <p:nvPr>
            <p:ph idx="1" type="body"/>
          </p:nvPr>
        </p:nvSpPr>
        <p:spPr>
          <a:xfrm>
            <a:off x="457200" y="1600200"/>
            <a:ext cx="8229600" cy="5257800"/>
          </a:xfrm>
          <a:prstGeom prst="rect">
            <a:avLst/>
          </a:prstGeom>
          <a:noFill/>
          <a:ln>
            <a:noFill/>
          </a:ln>
        </p:spPr>
        <p:txBody>
          <a:bodyPr anchorCtr="0" anchor="t" bIns="50800" lIns="50800" spcFirstLastPara="1" rIns="91425" wrap="square" tIns="50800">
            <a:noAutofit/>
          </a:bodyPr>
          <a:lstStyle>
            <a:lvl1pPr indent="-342900" lvl="0" marL="457200" rtl="0" algn="l">
              <a:spcBef>
                <a:spcPts val="700"/>
              </a:spcBef>
              <a:spcAft>
                <a:spcPts val="0"/>
              </a:spcAft>
              <a:buClr>
                <a:srgbClr val="0B0881"/>
              </a:buClr>
              <a:buSzPts val="1800"/>
              <a:buChar char="•"/>
              <a:defRPr/>
            </a:lvl1pPr>
            <a:lvl2pPr indent="-342900" lvl="1" marL="914400" rtl="0" algn="l">
              <a:spcBef>
                <a:spcPts val="600"/>
              </a:spcBef>
              <a:spcAft>
                <a:spcPts val="0"/>
              </a:spcAft>
              <a:buClr>
                <a:srgbClr val="7D0D00"/>
              </a:buClr>
              <a:buSzPts val="1800"/>
              <a:buChar char="–"/>
              <a:defRPr/>
            </a:lvl2pPr>
            <a:lvl3pPr indent="-342900" lvl="2" marL="1371600" rtl="0" algn="l">
              <a:spcBef>
                <a:spcPts val="600"/>
              </a:spcBef>
              <a:spcAft>
                <a:spcPts val="0"/>
              </a:spcAft>
              <a:buClr>
                <a:schemeClr val="dk1"/>
              </a:buClr>
              <a:buSzPts val="1800"/>
              <a:buChar char="•"/>
              <a:defRPr/>
            </a:lvl3pPr>
            <a:lvl4pPr indent="-342900" lvl="3" marL="1828800" rtl="0" algn="l">
              <a:spcBef>
                <a:spcPts val="500"/>
              </a:spcBef>
              <a:spcAft>
                <a:spcPts val="0"/>
              </a:spcAft>
              <a:buClr>
                <a:schemeClr val="dk1"/>
              </a:buClr>
              <a:buSzPts val="1800"/>
              <a:buChar char="–"/>
              <a:defRPr/>
            </a:lvl4pPr>
            <a:lvl5pPr indent="-342900" lvl="4" marL="2286000" rtl="0" algn="l">
              <a:spcBef>
                <a:spcPts val="500"/>
              </a:spcBef>
              <a:spcAft>
                <a:spcPts val="0"/>
              </a:spcAft>
              <a:buClr>
                <a:schemeClr val="dk1"/>
              </a:buClr>
              <a:buSzPts val="1800"/>
              <a:buChar char="»"/>
              <a:defRPr/>
            </a:lvl5pPr>
            <a:lvl6pPr indent="-342900" lvl="5" marL="2743200" rtl="0" algn="l">
              <a:spcBef>
                <a:spcPts val="500"/>
              </a:spcBef>
              <a:spcAft>
                <a:spcPts val="0"/>
              </a:spcAft>
              <a:buClr>
                <a:schemeClr val="dk1"/>
              </a:buClr>
              <a:buSzPts val="1800"/>
              <a:buChar char="»"/>
              <a:defRPr/>
            </a:lvl6pPr>
            <a:lvl7pPr indent="-342900" lvl="6" marL="3200400" rtl="0" algn="l">
              <a:spcBef>
                <a:spcPts val="500"/>
              </a:spcBef>
              <a:spcAft>
                <a:spcPts val="0"/>
              </a:spcAft>
              <a:buClr>
                <a:schemeClr val="dk1"/>
              </a:buClr>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4" name="Shape 524"/>
        <p:cNvGrpSpPr/>
        <p:nvPr/>
      </p:nvGrpSpPr>
      <p:grpSpPr>
        <a:xfrm>
          <a:off x="0" y="0"/>
          <a:ext cx="0" cy="0"/>
          <a:chOff x="0" y="0"/>
          <a:chExt cx="0" cy="0"/>
        </a:xfrm>
      </p:grpSpPr>
      <p:sp>
        <p:nvSpPr>
          <p:cNvPr id="525" name="Google Shape;525;p11"/>
          <p:cNvSpPr txBox="1"/>
          <p:nvPr>
            <p:ph type="title"/>
          </p:nvPr>
        </p:nvSpPr>
        <p:spPr>
          <a:xfrm>
            <a:off x="722313" y="4406900"/>
            <a:ext cx="7772400" cy="1362000"/>
          </a:xfrm>
          <a:prstGeom prst="rect">
            <a:avLst/>
          </a:prstGeom>
          <a:noFill/>
          <a:ln>
            <a:noFill/>
          </a:ln>
        </p:spPr>
        <p:txBody>
          <a:bodyPr anchorCtr="0" anchor="t" bIns="50800" lIns="50800" spcFirstLastPara="1" rIns="91425" wrap="square" tIns="508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6" name="Google Shape;526;p11"/>
          <p:cNvSpPr txBox="1"/>
          <p:nvPr>
            <p:ph idx="1" type="body"/>
          </p:nvPr>
        </p:nvSpPr>
        <p:spPr>
          <a:xfrm>
            <a:off x="722313" y="2906713"/>
            <a:ext cx="7772400" cy="1500300"/>
          </a:xfrm>
          <a:prstGeom prst="rect">
            <a:avLst/>
          </a:prstGeom>
          <a:noFill/>
          <a:ln>
            <a:noFill/>
          </a:ln>
        </p:spPr>
        <p:txBody>
          <a:bodyPr anchorCtr="0" anchor="b" bIns="50800" lIns="50800" spcFirstLastPara="1" rIns="91425" wrap="square" tIns="50800">
            <a:noAutofit/>
          </a:bodyPr>
          <a:lstStyle>
            <a:lvl1pPr indent="-228600" lvl="0" marL="457200" rtl="0" algn="l">
              <a:spcBef>
                <a:spcPts val="700"/>
              </a:spcBef>
              <a:spcAft>
                <a:spcPts val="0"/>
              </a:spcAft>
              <a:buClr>
                <a:srgbClr val="0B0881"/>
              </a:buClr>
              <a:buSzPts val="2000"/>
              <a:buNone/>
              <a:defRPr sz="2000"/>
            </a:lvl1pPr>
            <a:lvl2pPr indent="-228600" lvl="1" marL="914400" rtl="0" algn="l">
              <a:spcBef>
                <a:spcPts val="600"/>
              </a:spcBef>
              <a:spcAft>
                <a:spcPts val="0"/>
              </a:spcAft>
              <a:buClr>
                <a:srgbClr val="7D0D00"/>
              </a:buClr>
              <a:buSzPts val="1800"/>
              <a:buNone/>
              <a:defRPr sz="1800"/>
            </a:lvl2pPr>
            <a:lvl3pPr indent="-228600" lvl="2" marL="1371600" rtl="0" algn="l">
              <a:spcBef>
                <a:spcPts val="600"/>
              </a:spcBef>
              <a:spcAft>
                <a:spcPts val="0"/>
              </a:spcAft>
              <a:buClr>
                <a:schemeClr val="dk1"/>
              </a:buClr>
              <a:buSzPts val="1600"/>
              <a:buNone/>
              <a:defRPr sz="1600"/>
            </a:lvl3pPr>
            <a:lvl4pPr indent="-228600" lvl="3" marL="1828800" rtl="0" algn="l">
              <a:spcBef>
                <a:spcPts val="500"/>
              </a:spcBef>
              <a:spcAft>
                <a:spcPts val="0"/>
              </a:spcAft>
              <a:buClr>
                <a:schemeClr val="dk1"/>
              </a:buClr>
              <a:buSzPts val="1400"/>
              <a:buNone/>
              <a:defRPr sz="1400"/>
            </a:lvl4pPr>
            <a:lvl5pPr indent="-228600" lvl="4" marL="2286000" rtl="0" algn="l">
              <a:spcBef>
                <a:spcPts val="500"/>
              </a:spcBef>
              <a:spcAft>
                <a:spcPts val="0"/>
              </a:spcAft>
              <a:buClr>
                <a:schemeClr val="dk1"/>
              </a:buClr>
              <a:buSzPts val="1400"/>
              <a:buNone/>
              <a:defRPr sz="1400"/>
            </a:lvl5pPr>
            <a:lvl6pPr indent="-228600" lvl="5" marL="2743200" rtl="0" algn="l">
              <a:spcBef>
                <a:spcPts val="500"/>
              </a:spcBef>
              <a:spcAft>
                <a:spcPts val="0"/>
              </a:spcAft>
              <a:buClr>
                <a:schemeClr val="dk1"/>
              </a:buClr>
              <a:buSzPts val="1400"/>
              <a:buNone/>
              <a:defRPr sz="1400"/>
            </a:lvl6pPr>
            <a:lvl7pPr indent="-228600" lvl="6" marL="3200400" rtl="0" algn="l">
              <a:spcBef>
                <a:spcPts val="500"/>
              </a:spcBef>
              <a:spcAft>
                <a:spcPts val="0"/>
              </a:spcAft>
              <a:buClr>
                <a:schemeClr val="dk1"/>
              </a:buClr>
              <a:buSzPts val="1400"/>
              <a:buNone/>
              <a:defRPr sz="1400"/>
            </a:lvl7pPr>
            <a:lvl8pPr indent="-228600" lvl="7" marL="3657600" rtl="0" algn="l">
              <a:spcBef>
                <a:spcPts val="500"/>
              </a:spcBef>
              <a:spcAft>
                <a:spcPts val="0"/>
              </a:spcAft>
              <a:buClr>
                <a:schemeClr val="dk1"/>
              </a:buClr>
              <a:buSzPts val="1400"/>
              <a:buNone/>
              <a:defRPr sz="1400"/>
            </a:lvl8pPr>
            <a:lvl9pPr indent="-228600" lvl="8" marL="4114800" rtl="0" algn="l">
              <a:spcBef>
                <a:spcPts val="500"/>
              </a:spcBef>
              <a:spcAft>
                <a:spcPts val="0"/>
              </a:spcAft>
              <a:buClr>
                <a:schemeClr val="dk1"/>
              </a:buClr>
              <a:buSzPts val="1400"/>
              <a:buNone/>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7" name="Shape 527"/>
        <p:cNvGrpSpPr/>
        <p:nvPr/>
      </p:nvGrpSpPr>
      <p:grpSpPr>
        <a:xfrm>
          <a:off x="0" y="0"/>
          <a:ext cx="0" cy="0"/>
          <a:chOff x="0" y="0"/>
          <a:chExt cx="0" cy="0"/>
        </a:xfrm>
      </p:grpSpPr>
      <p:sp>
        <p:nvSpPr>
          <p:cNvPr id="528" name="Google Shape;528;p12"/>
          <p:cNvSpPr txBox="1"/>
          <p:nvPr>
            <p:ph type="ctrTitle"/>
          </p:nvPr>
        </p:nvSpPr>
        <p:spPr>
          <a:xfrm>
            <a:off x="685800" y="2130425"/>
            <a:ext cx="7772400" cy="14700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9" name="Google Shape;529;p12"/>
          <p:cNvSpPr txBox="1"/>
          <p:nvPr>
            <p:ph idx="1" type="subTitle"/>
          </p:nvPr>
        </p:nvSpPr>
        <p:spPr>
          <a:xfrm>
            <a:off x="1371600" y="3886200"/>
            <a:ext cx="6400800" cy="1752600"/>
          </a:xfrm>
          <a:prstGeom prst="rect">
            <a:avLst/>
          </a:prstGeom>
          <a:noFill/>
          <a:ln>
            <a:noFill/>
          </a:ln>
        </p:spPr>
        <p:txBody>
          <a:bodyPr anchorCtr="0" anchor="t" bIns="50800" lIns="50800" spcFirstLastPara="1" rIns="91425" wrap="square" tIns="50800">
            <a:noAutofit/>
          </a:bodyPr>
          <a:lstStyle>
            <a:lvl1pPr lvl="0" rtl="0" algn="ctr">
              <a:spcBef>
                <a:spcPts val="700"/>
              </a:spcBef>
              <a:spcAft>
                <a:spcPts val="0"/>
              </a:spcAft>
              <a:buClr>
                <a:srgbClr val="0B0881"/>
              </a:buClr>
              <a:buSzPts val="2400"/>
              <a:buNone/>
              <a:defRPr/>
            </a:lvl1pPr>
            <a:lvl2pPr lvl="1" rtl="0" algn="ctr">
              <a:spcBef>
                <a:spcPts val="600"/>
              </a:spcBef>
              <a:spcAft>
                <a:spcPts val="0"/>
              </a:spcAft>
              <a:buClr>
                <a:srgbClr val="7D0D00"/>
              </a:buClr>
              <a:buSzPts val="2000"/>
              <a:buNone/>
              <a:defRPr/>
            </a:lvl2pPr>
            <a:lvl3pPr lvl="2" rtl="0" algn="ctr">
              <a:spcBef>
                <a:spcPts val="600"/>
              </a:spcBef>
              <a:spcAft>
                <a:spcPts val="0"/>
              </a:spcAft>
              <a:buClr>
                <a:schemeClr val="dk1"/>
              </a:buClr>
              <a:buSzPts val="2000"/>
              <a:buNone/>
              <a:defRPr/>
            </a:lvl3pPr>
            <a:lvl4pPr lvl="3" rtl="0" algn="ctr">
              <a:spcBef>
                <a:spcPts val="500"/>
              </a:spcBef>
              <a:spcAft>
                <a:spcPts val="0"/>
              </a:spcAft>
              <a:buClr>
                <a:schemeClr val="dk1"/>
              </a:buClr>
              <a:buSzPts val="2000"/>
              <a:buNone/>
              <a:defRPr/>
            </a:lvl4pPr>
            <a:lvl5pPr lvl="4" rtl="0" algn="ctr">
              <a:spcBef>
                <a:spcPts val="500"/>
              </a:spcBef>
              <a:spcAft>
                <a:spcPts val="0"/>
              </a:spcAft>
              <a:buClr>
                <a:schemeClr val="dk1"/>
              </a:buClr>
              <a:buSzPts val="2000"/>
              <a:buNone/>
              <a:defRPr/>
            </a:lvl5pPr>
            <a:lvl6pPr lvl="5" rtl="0" algn="ctr">
              <a:spcBef>
                <a:spcPts val="500"/>
              </a:spcBef>
              <a:spcAft>
                <a:spcPts val="0"/>
              </a:spcAft>
              <a:buClr>
                <a:schemeClr val="dk1"/>
              </a:buClr>
              <a:buSzPts val="2000"/>
              <a:buNone/>
              <a:defRPr/>
            </a:lvl6pPr>
            <a:lvl7pPr lvl="6" rtl="0" algn="ctr">
              <a:spcBef>
                <a:spcPts val="500"/>
              </a:spcBef>
              <a:spcAft>
                <a:spcPts val="0"/>
              </a:spcAft>
              <a:buClr>
                <a:schemeClr val="dk1"/>
              </a:buClr>
              <a:buSzPts val="2000"/>
              <a:buNone/>
              <a:defRPr/>
            </a:lvl7pPr>
            <a:lvl8pPr lvl="7" rtl="0" algn="ctr">
              <a:spcBef>
                <a:spcPts val="500"/>
              </a:spcBef>
              <a:spcAft>
                <a:spcPts val="0"/>
              </a:spcAft>
              <a:buClr>
                <a:schemeClr val="dk1"/>
              </a:buClr>
              <a:buSzPts val="2000"/>
              <a:buNone/>
              <a:defRPr/>
            </a:lvl8pPr>
            <a:lvl9pPr lvl="8" rtl="0" algn="ctr">
              <a:spcBef>
                <a:spcPts val="500"/>
              </a:spcBef>
              <a:spcAft>
                <a:spcPts val="0"/>
              </a:spcAft>
              <a:buClr>
                <a:schemeClr val="dk1"/>
              </a:buClr>
              <a:buSzPts val="2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7" name="Shape 497"/>
        <p:cNvGrpSpPr/>
        <p:nvPr/>
      </p:nvGrpSpPr>
      <p:grpSpPr>
        <a:xfrm>
          <a:off x="0" y="0"/>
          <a:ext cx="0" cy="0"/>
          <a:chOff x="0" y="0"/>
          <a:chExt cx="0" cy="0"/>
        </a:xfrm>
      </p:grpSpPr>
      <p:sp>
        <p:nvSpPr>
          <p:cNvPr id="498" name="Google Shape;498;p3"/>
          <p:cNvSpPr txBox="1"/>
          <p:nvPr>
            <p:ph type="title"/>
          </p:nvPr>
        </p:nvSpPr>
        <p:spPr>
          <a:xfrm rot="5400000">
            <a:off x="4274400" y="2445488"/>
            <a:ext cx="6767400" cy="20574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9" name="Google Shape;499;p3"/>
          <p:cNvSpPr txBox="1"/>
          <p:nvPr>
            <p:ph idx="1" type="body"/>
          </p:nvPr>
        </p:nvSpPr>
        <p:spPr>
          <a:xfrm rot="5400000">
            <a:off x="83400" y="464288"/>
            <a:ext cx="6767400" cy="6019800"/>
          </a:xfrm>
          <a:prstGeom prst="rect">
            <a:avLst/>
          </a:prstGeom>
          <a:noFill/>
          <a:ln>
            <a:noFill/>
          </a:ln>
        </p:spPr>
        <p:txBody>
          <a:bodyPr anchorCtr="0" anchor="t" bIns="50800" lIns="50800" spcFirstLastPara="1" rIns="91425" wrap="square" tIns="50800">
            <a:noAutofit/>
          </a:bodyPr>
          <a:lstStyle>
            <a:lvl1pPr indent="-342900" lvl="0" marL="457200" rtl="0" algn="l">
              <a:spcBef>
                <a:spcPts val="700"/>
              </a:spcBef>
              <a:spcAft>
                <a:spcPts val="0"/>
              </a:spcAft>
              <a:buClr>
                <a:srgbClr val="0B0881"/>
              </a:buClr>
              <a:buSzPts val="1800"/>
              <a:buChar char="•"/>
              <a:defRPr/>
            </a:lvl1pPr>
            <a:lvl2pPr indent="-342900" lvl="1" marL="914400" rtl="0" algn="l">
              <a:spcBef>
                <a:spcPts val="600"/>
              </a:spcBef>
              <a:spcAft>
                <a:spcPts val="0"/>
              </a:spcAft>
              <a:buClr>
                <a:srgbClr val="7D0D00"/>
              </a:buClr>
              <a:buSzPts val="1800"/>
              <a:buChar char="–"/>
              <a:defRPr/>
            </a:lvl2pPr>
            <a:lvl3pPr indent="-342900" lvl="2" marL="1371600" rtl="0" algn="l">
              <a:spcBef>
                <a:spcPts val="600"/>
              </a:spcBef>
              <a:spcAft>
                <a:spcPts val="0"/>
              </a:spcAft>
              <a:buClr>
                <a:schemeClr val="dk1"/>
              </a:buClr>
              <a:buSzPts val="1800"/>
              <a:buChar char="•"/>
              <a:defRPr/>
            </a:lvl3pPr>
            <a:lvl4pPr indent="-342900" lvl="3" marL="1828800" rtl="0" algn="l">
              <a:spcBef>
                <a:spcPts val="500"/>
              </a:spcBef>
              <a:spcAft>
                <a:spcPts val="0"/>
              </a:spcAft>
              <a:buClr>
                <a:schemeClr val="dk1"/>
              </a:buClr>
              <a:buSzPts val="1800"/>
              <a:buChar char="–"/>
              <a:defRPr/>
            </a:lvl4pPr>
            <a:lvl5pPr indent="-342900" lvl="4" marL="2286000" rtl="0" algn="l">
              <a:spcBef>
                <a:spcPts val="500"/>
              </a:spcBef>
              <a:spcAft>
                <a:spcPts val="0"/>
              </a:spcAft>
              <a:buClr>
                <a:schemeClr val="dk1"/>
              </a:buClr>
              <a:buSzPts val="1800"/>
              <a:buChar char="»"/>
              <a:defRPr/>
            </a:lvl5pPr>
            <a:lvl6pPr indent="-342900" lvl="5" marL="2743200" rtl="0" algn="l">
              <a:spcBef>
                <a:spcPts val="500"/>
              </a:spcBef>
              <a:spcAft>
                <a:spcPts val="0"/>
              </a:spcAft>
              <a:buClr>
                <a:schemeClr val="dk1"/>
              </a:buClr>
              <a:buSzPts val="1800"/>
              <a:buChar char="»"/>
              <a:defRPr/>
            </a:lvl6pPr>
            <a:lvl7pPr indent="-342900" lvl="6" marL="3200400" rtl="0" algn="l">
              <a:spcBef>
                <a:spcPts val="500"/>
              </a:spcBef>
              <a:spcAft>
                <a:spcPts val="0"/>
              </a:spcAft>
              <a:buClr>
                <a:schemeClr val="dk1"/>
              </a:buClr>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0" name="Shape 500"/>
        <p:cNvGrpSpPr/>
        <p:nvPr/>
      </p:nvGrpSpPr>
      <p:grpSpPr>
        <a:xfrm>
          <a:off x="0" y="0"/>
          <a:ext cx="0" cy="0"/>
          <a:chOff x="0" y="0"/>
          <a:chExt cx="0" cy="0"/>
        </a:xfrm>
      </p:grpSpPr>
      <p:sp>
        <p:nvSpPr>
          <p:cNvPr id="501" name="Google Shape;501;p4"/>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2" name="Google Shape;502;p4"/>
          <p:cNvSpPr txBox="1"/>
          <p:nvPr>
            <p:ph idx="1" type="body"/>
          </p:nvPr>
        </p:nvSpPr>
        <p:spPr>
          <a:xfrm rot="5400000">
            <a:off x="1943100" y="114300"/>
            <a:ext cx="5257800" cy="8229600"/>
          </a:xfrm>
          <a:prstGeom prst="rect">
            <a:avLst/>
          </a:prstGeom>
          <a:noFill/>
          <a:ln>
            <a:noFill/>
          </a:ln>
        </p:spPr>
        <p:txBody>
          <a:bodyPr anchorCtr="0" anchor="t" bIns="50800" lIns="50800" spcFirstLastPara="1" rIns="91425" wrap="square" tIns="50800">
            <a:noAutofit/>
          </a:bodyPr>
          <a:lstStyle>
            <a:lvl1pPr indent="-342900" lvl="0" marL="457200" rtl="0" algn="l">
              <a:spcBef>
                <a:spcPts val="700"/>
              </a:spcBef>
              <a:spcAft>
                <a:spcPts val="0"/>
              </a:spcAft>
              <a:buClr>
                <a:srgbClr val="0B0881"/>
              </a:buClr>
              <a:buSzPts val="1800"/>
              <a:buChar char="•"/>
              <a:defRPr/>
            </a:lvl1pPr>
            <a:lvl2pPr indent="-342900" lvl="1" marL="914400" rtl="0" algn="l">
              <a:spcBef>
                <a:spcPts val="600"/>
              </a:spcBef>
              <a:spcAft>
                <a:spcPts val="0"/>
              </a:spcAft>
              <a:buClr>
                <a:srgbClr val="7D0D00"/>
              </a:buClr>
              <a:buSzPts val="1800"/>
              <a:buChar char="–"/>
              <a:defRPr/>
            </a:lvl2pPr>
            <a:lvl3pPr indent="-342900" lvl="2" marL="1371600" rtl="0" algn="l">
              <a:spcBef>
                <a:spcPts val="600"/>
              </a:spcBef>
              <a:spcAft>
                <a:spcPts val="0"/>
              </a:spcAft>
              <a:buClr>
                <a:schemeClr val="dk1"/>
              </a:buClr>
              <a:buSzPts val="1800"/>
              <a:buChar char="•"/>
              <a:defRPr/>
            </a:lvl3pPr>
            <a:lvl4pPr indent="-342900" lvl="3" marL="1828800" rtl="0" algn="l">
              <a:spcBef>
                <a:spcPts val="500"/>
              </a:spcBef>
              <a:spcAft>
                <a:spcPts val="0"/>
              </a:spcAft>
              <a:buClr>
                <a:schemeClr val="dk1"/>
              </a:buClr>
              <a:buSzPts val="1800"/>
              <a:buChar char="–"/>
              <a:defRPr/>
            </a:lvl4pPr>
            <a:lvl5pPr indent="-342900" lvl="4" marL="2286000" rtl="0" algn="l">
              <a:spcBef>
                <a:spcPts val="500"/>
              </a:spcBef>
              <a:spcAft>
                <a:spcPts val="0"/>
              </a:spcAft>
              <a:buClr>
                <a:schemeClr val="dk1"/>
              </a:buClr>
              <a:buSzPts val="1800"/>
              <a:buChar char="»"/>
              <a:defRPr/>
            </a:lvl5pPr>
            <a:lvl6pPr indent="-342900" lvl="5" marL="2743200" rtl="0" algn="l">
              <a:spcBef>
                <a:spcPts val="500"/>
              </a:spcBef>
              <a:spcAft>
                <a:spcPts val="0"/>
              </a:spcAft>
              <a:buClr>
                <a:schemeClr val="dk1"/>
              </a:buClr>
              <a:buSzPts val="1800"/>
              <a:buChar char="»"/>
              <a:defRPr/>
            </a:lvl6pPr>
            <a:lvl7pPr indent="-342900" lvl="6" marL="3200400" rtl="0" algn="l">
              <a:spcBef>
                <a:spcPts val="500"/>
              </a:spcBef>
              <a:spcAft>
                <a:spcPts val="0"/>
              </a:spcAft>
              <a:buClr>
                <a:schemeClr val="dk1"/>
              </a:buClr>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3" name="Shape 503"/>
        <p:cNvGrpSpPr/>
        <p:nvPr/>
      </p:nvGrpSpPr>
      <p:grpSpPr>
        <a:xfrm>
          <a:off x="0" y="0"/>
          <a:ext cx="0" cy="0"/>
          <a:chOff x="0" y="0"/>
          <a:chExt cx="0" cy="0"/>
        </a:xfrm>
      </p:grpSpPr>
      <p:sp>
        <p:nvSpPr>
          <p:cNvPr id="504" name="Google Shape;504;p5"/>
          <p:cNvSpPr txBox="1"/>
          <p:nvPr>
            <p:ph type="title"/>
          </p:nvPr>
        </p:nvSpPr>
        <p:spPr>
          <a:xfrm>
            <a:off x="1792288" y="4800600"/>
            <a:ext cx="5486400" cy="566700"/>
          </a:xfrm>
          <a:prstGeom prst="rect">
            <a:avLst/>
          </a:prstGeom>
          <a:noFill/>
          <a:ln>
            <a:noFill/>
          </a:ln>
        </p:spPr>
        <p:txBody>
          <a:bodyPr anchorCtr="0" anchor="b" bIns="50800" lIns="50800" spcFirstLastPara="1" rIns="91425" wrap="square" tIns="508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5" name="Google Shape;505;p5"/>
          <p:cNvSpPr/>
          <p:nvPr>
            <p:ph idx="2" type="pic"/>
          </p:nvPr>
        </p:nvSpPr>
        <p:spPr>
          <a:xfrm>
            <a:off x="1792288" y="612775"/>
            <a:ext cx="5486400" cy="4114800"/>
          </a:xfrm>
          <a:prstGeom prst="rect">
            <a:avLst/>
          </a:prstGeom>
          <a:noFill/>
          <a:ln>
            <a:noFill/>
          </a:ln>
        </p:spPr>
        <p:txBody>
          <a:bodyPr anchorCtr="0" anchor="t" bIns="50800" lIns="50800" spcFirstLastPara="1" rIns="91425" wrap="square" tIns="50800">
            <a:noAutofit/>
          </a:bodyPr>
          <a:lstStyle>
            <a:lvl1pPr lvl="0" marR="0" rtl="0" algn="l">
              <a:spcBef>
                <a:spcPts val="700"/>
              </a:spcBef>
              <a:spcAft>
                <a:spcPts val="0"/>
              </a:spcAft>
              <a:buClr>
                <a:srgbClr val="0B0881"/>
              </a:buClr>
              <a:buSzPts val="3200"/>
              <a:buFont typeface="Merriweather Sans"/>
              <a:buNone/>
              <a:defRPr b="0" i="0" sz="3200" u="none" cap="none" strike="noStrike">
                <a:solidFill>
                  <a:srgbClr val="0B0881"/>
                </a:solidFill>
                <a:latin typeface="Arial"/>
                <a:ea typeface="Arial"/>
                <a:cs typeface="Arial"/>
                <a:sym typeface="Arial"/>
              </a:defRPr>
            </a:lvl1pPr>
            <a:lvl2pPr lvl="1" marR="0" rtl="0" algn="l">
              <a:spcBef>
                <a:spcPts val="600"/>
              </a:spcBef>
              <a:spcAft>
                <a:spcPts val="0"/>
              </a:spcAft>
              <a:buClr>
                <a:srgbClr val="7D0D00"/>
              </a:buClr>
              <a:buSzPts val="2800"/>
              <a:buFont typeface="Merriweather Sans"/>
              <a:buNone/>
              <a:defRPr b="0" i="0" sz="2800" u="none" cap="none" strike="noStrike">
                <a:solidFill>
                  <a:srgbClr val="7D0D00"/>
                </a:solidFill>
                <a:latin typeface="Arial"/>
                <a:ea typeface="Arial"/>
                <a:cs typeface="Arial"/>
                <a:sym typeface="Arial"/>
              </a:defRPr>
            </a:lvl2pPr>
            <a:lvl3pPr lvl="2" marR="0" rtl="0" algn="l">
              <a:spcBef>
                <a:spcPts val="600"/>
              </a:spcBef>
              <a:spcAft>
                <a:spcPts val="0"/>
              </a:spcAft>
              <a:buClr>
                <a:schemeClr val="dk1"/>
              </a:buClr>
              <a:buSzPts val="2400"/>
              <a:buFont typeface="Merriweather Sans"/>
              <a:buNone/>
              <a:defRPr b="0" i="0" sz="2400" u="none" cap="none" strike="noStrike">
                <a:solidFill>
                  <a:schemeClr val="dk1"/>
                </a:solidFill>
                <a:latin typeface="Arial"/>
                <a:ea typeface="Arial"/>
                <a:cs typeface="Arial"/>
                <a:sym typeface="Arial"/>
              </a:defRPr>
            </a:lvl3pPr>
            <a:lvl4pPr lvl="3"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4pPr>
            <a:lvl5pPr lvl="4"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5pPr>
            <a:lvl6pPr lvl="5"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6pPr>
            <a:lvl7pPr lvl="6"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7pPr>
            <a:lvl8pPr lvl="7"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8pPr>
            <a:lvl9pPr lvl="8" marR="0" rtl="0" algn="l">
              <a:spcBef>
                <a:spcPts val="5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9pPr>
          </a:lstStyle>
          <a:p/>
        </p:txBody>
      </p:sp>
      <p:sp>
        <p:nvSpPr>
          <p:cNvPr id="506" name="Google Shape;506;p5"/>
          <p:cNvSpPr txBox="1"/>
          <p:nvPr>
            <p:ph idx="1" type="body"/>
          </p:nvPr>
        </p:nvSpPr>
        <p:spPr>
          <a:xfrm>
            <a:off x="1792288" y="5367338"/>
            <a:ext cx="5486400" cy="804900"/>
          </a:xfrm>
          <a:prstGeom prst="rect">
            <a:avLst/>
          </a:prstGeom>
          <a:noFill/>
          <a:ln>
            <a:noFill/>
          </a:ln>
        </p:spPr>
        <p:txBody>
          <a:bodyPr anchorCtr="0" anchor="t" bIns="50800" lIns="50800" spcFirstLastPara="1" rIns="91425" wrap="square" tIns="50800">
            <a:noAutofit/>
          </a:bodyPr>
          <a:lstStyle>
            <a:lvl1pPr indent="-228600" lvl="0" marL="457200" rtl="0" algn="l">
              <a:spcBef>
                <a:spcPts val="700"/>
              </a:spcBef>
              <a:spcAft>
                <a:spcPts val="0"/>
              </a:spcAft>
              <a:buClr>
                <a:srgbClr val="0B0881"/>
              </a:buClr>
              <a:buSzPts val="1400"/>
              <a:buNone/>
              <a:defRPr sz="1400"/>
            </a:lvl1pPr>
            <a:lvl2pPr indent="-228600" lvl="1" marL="914400" rtl="0" algn="l">
              <a:spcBef>
                <a:spcPts val="600"/>
              </a:spcBef>
              <a:spcAft>
                <a:spcPts val="0"/>
              </a:spcAft>
              <a:buClr>
                <a:srgbClr val="7D0D00"/>
              </a:buClr>
              <a:buSzPts val="1200"/>
              <a:buNone/>
              <a:defRPr sz="1200"/>
            </a:lvl2pPr>
            <a:lvl3pPr indent="-228600" lvl="2" marL="1371600" rtl="0" algn="l">
              <a:spcBef>
                <a:spcPts val="600"/>
              </a:spcBef>
              <a:spcAft>
                <a:spcPts val="0"/>
              </a:spcAft>
              <a:buClr>
                <a:schemeClr val="dk1"/>
              </a:buClr>
              <a:buSzPts val="1000"/>
              <a:buNone/>
              <a:defRPr sz="1000"/>
            </a:lvl3pPr>
            <a:lvl4pPr indent="-228600" lvl="3" marL="1828800" rtl="0" algn="l">
              <a:spcBef>
                <a:spcPts val="500"/>
              </a:spcBef>
              <a:spcAft>
                <a:spcPts val="0"/>
              </a:spcAft>
              <a:buClr>
                <a:schemeClr val="dk1"/>
              </a:buClr>
              <a:buSzPts val="900"/>
              <a:buNone/>
              <a:defRPr sz="900"/>
            </a:lvl4pPr>
            <a:lvl5pPr indent="-228600" lvl="4" marL="2286000" rtl="0" algn="l">
              <a:spcBef>
                <a:spcPts val="500"/>
              </a:spcBef>
              <a:spcAft>
                <a:spcPts val="0"/>
              </a:spcAft>
              <a:buClr>
                <a:schemeClr val="dk1"/>
              </a:buClr>
              <a:buSzPts val="900"/>
              <a:buNone/>
              <a:defRPr sz="900"/>
            </a:lvl5pPr>
            <a:lvl6pPr indent="-228600" lvl="5" marL="2743200" rtl="0" algn="l">
              <a:spcBef>
                <a:spcPts val="500"/>
              </a:spcBef>
              <a:spcAft>
                <a:spcPts val="0"/>
              </a:spcAft>
              <a:buClr>
                <a:schemeClr val="dk1"/>
              </a:buClr>
              <a:buSzPts val="900"/>
              <a:buNone/>
              <a:defRPr sz="900"/>
            </a:lvl6pPr>
            <a:lvl7pPr indent="-228600" lvl="6" marL="3200400" rtl="0" algn="l">
              <a:spcBef>
                <a:spcPts val="500"/>
              </a:spcBef>
              <a:spcAft>
                <a:spcPts val="0"/>
              </a:spcAft>
              <a:buClr>
                <a:schemeClr val="dk1"/>
              </a:buClr>
              <a:buSzPts val="900"/>
              <a:buNone/>
              <a:defRPr sz="900"/>
            </a:lvl7pPr>
            <a:lvl8pPr indent="-228600" lvl="7" marL="3657600" rtl="0" algn="l">
              <a:spcBef>
                <a:spcPts val="500"/>
              </a:spcBef>
              <a:spcAft>
                <a:spcPts val="0"/>
              </a:spcAft>
              <a:buClr>
                <a:schemeClr val="dk1"/>
              </a:buClr>
              <a:buSzPts val="900"/>
              <a:buNone/>
              <a:defRPr sz="900"/>
            </a:lvl8pPr>
            <a:lvl9pPr indent="-228600" lvl="8" marL="4114800" rtl="0" algn="l">
              <a:spcBef>
                <a:spcPts val="500"/>
              </a:spcBef>
              <a:spcAft>
                <a:spcPts val="0"/>
              </a:spcAft>
              <a:buClr>
                <a:schemeClr val="dk1"/>
              </a:buClr>
              <a:buSzPts val="900"/>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7" name="Shape 507"/>
        <p:cNvGrpSpPr/>
        <p:nvPr/>
      </p:nvGrpSpPr>
      <p:grpSpPr>
        <a:xfrm>
          <a:off x="0" y="0"/>
          <a:ext cx="0" cy="0"/>
          <a:chOff x="0" y="0"/>
          <a:chExt cx="0" cy="0"/>
        </a:xfrm>
      </p:grpSpPr>
      <p:sp>
        <p:nvSpPr>
          <p:cNvPr id="508" name="Google Shape;508;p6"/>
          <p:cNvSpPr txBox="1"/>
          <p:nvPr>
            <p:ph type="title"/>
          </p:nvPr>
        </p:nvSpPr>
        <p:spPr>
          <a:xfrm>
            <a:off x="457200" y="273050"/>
            <a:ext cx="3008400" cy="1162200"/>
          </a:xfrm>
          <a:prstGeom prst="rect">
            <a:avLst/>
          </a:prstGeom>
          <a:noFill/>
          <a:ln>
            <a:noFill/>
          </a:ln>
        </p:spPr>
        <p:txBody>
          <a:bodyPr anchorCtr="0" anchor="b" bIns="50800" lIns="50800" spcFirstLastPara="1" rIns="91425" wrap="square" tIns="508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9" name="Google Shape;509;p6"/>
          <p:cNvSpPr txBox="1"/>
          <p:nvPr>
            <p:ph idx="1" type="body"/>
          </p:nvPr>
        </p:nvSpPr>
        <p:spPr>
          <a:xfrm>
            <a:off x="3575050" y="273050"/>
            <a:ext cx="5111700" cy="5853000"/>
          </a:xfrm>
          <a:prstGeom prst="rect">
            <a:avLst/>
          </a:prstGeom>
          <a:noFill/>
          <a:ln>
            <a:noFill/>
          </a:ln>
        </p:spPr>
        <p:txBody>
          <a:bodyPr anchorCtr="0" anchor="t" bIns="50800" lIns="50800" spcFirstLastPara="1" rIns="91425" wrap="square" tIns="50800">
            <a:noAutofit/>
          </a:bodyPr>
          <a:lstStyle>
            <a:lvl1pPr indent="-431800" lvl="0" marL="457200" rtl="0" algn="l">
              <a:spcBef>
                <a:spcPts val="700"/>
              </a:spcBef>
              <a:spcAft>
                <a:spcPts val="0"/>
              </a:spcAft>
              <a:buClr>
                <a:srgbClr val="0B0881"/>
              </a:buClr>
              <a:buSzPts val="3200"/>
              <a:buChar char="•"/>
              <a:defRPr sz="3200"/>
            </a:lvl1pPr>
            <a:lvl2pPr indent="-406400" lvl="1" marL="914400" rtl="0" algn="l">
              <a:spcBef>
                <a:spcPts val="600"/>
              </a:spcBef>
              <a:spcAft>
                <a:spcPts val="0"/>
              </a:spcAft>
              <a:buClr>
                <a:srgbClr val="7D0D00"/>
              </a:buClr>
              <a:buSzPts val="2800"/>
              <a:buChar char="–"/>
              <a:defRPr sz="2800"/>
            </a:lvl2pPr>
            <a:lvl3pPr indent="-381000" lvl="2" marL="1371600" rtl="0" algn="l">
              <a:spcBef>
                <a:spcPts val="600"/>
              </a:spcBef>
              <a:spcAft>
                <a:spcPts val="0"/>
              </a:spcAft>
              <a:buClr>
                <a:schemeClr val="dk1"/>
              </a:buClr>
              <a:buSzPts val="2400"/>
              <a:buChar char="•"/>
              <a:defRPr sz="2400"/>
            </a:lvl3pPr>
            <a:lvl4pPr indent="-355600" lvl="3" marL="1828800" rtl="0" algn="l">
              <a:spcBef>
                <a:spcPts val="500"/>
              </a:spcBef>
              <a:spcAft>
                <a:spcPts val="0"/>
              </a:spcAft>
              <a:buClr>
                <a:schemeClr val="dk1"/>
              </a:buClr>
              <a:buSzPts val="2000"/>
              <a:buChar char="–"/>
              <a:defRPr sz="2000"/>
            </a:lvl4pPr>
            <a:lvl5pPr indent="-355600" lvl="4" marL="2286000" rtl="0" algn="l">
              <a:spcBef>
                <a:spcPts val="500"/>
              </a:spcBef>
              <a:spcAft>
                <a:spcPts val="0"/>
              </a:spcAft>
              <a:buClr>
                <a:schemeClr val="dk1"/>
              </a:buClr>
              <a:buSzPts val="2000"/>
              <a:buChar char="»"/>
              <a:defRPr sz="2000"/>
            </a:lvl5pPr>
            <a:lvl6pPr indent="-355600" lvl="5" marL="2743200" rtl="0" algn="l">
              <a:spcBef>
                <a:spcPts val="500"/>
              </a:spcBef>
              <a:spcAft>
                <a:spcPts val="0"/>
              </a:spcAft>
              <a:buClr>
                <a:schemeClr val="dk1"/>
              </a:buClr>
              <a:buSzPts val="2000"/>
              <a:buChar char="»"/>
              <a:defRPr sz="2000"/>
            </a:lvl6pPr>
            <a:lvl7pPr indent="-355600" lvl="6" marL="3200400" rtl="0" algn="l">
              <a:spcBef>
                <a:spcPts val="500"/>
              </a:spcBef>
              <a:spcAft>
                <a:spcPts val="0"/>
              </a:spcAft>
              <a:buClr>
                <a:schemeClr val="dk1"/>
              </a:buClr>
              <a:buSzPts val="2000"/>
              <a:buChar char="»"/>
              <a:defRPr sz="2000"/>
            </a:lvl7pPr>
            <a:lvl8pPr indent="-355600" lvl="7" marL="3657600" rtl="0" algn="l">
              <a:spcBef>
                <a:spcPts val="500"/>
              </a:spcBef>
              <a:spcAft>
                <a:spcPts val="0"/>
              </a:spcAft>
              <a:buClr>
                <a:schemeClr val="dk1"/>
              </a:buClr>
              <a:buSzPts val="2000"/>
              <a:buChar char="»"/>
              <a:defRPr sz="2000"/>
            </a:lvl8pPr>
            <a:lvl9pPr indent="-355600" lvl="8" marL="4114800" rtl="0" algn="l">
              <a:spcBef>
                <a:spcPts val="500"/>
              </a:spcBef>
              <a:spcAft>
                <a:spcPts val="0"/>
              </a:spcAft>
              <a:buClr>
                <a:schemeClr val="dk1"/>
              </a:buClr>
              <a:buSzPts val="2000"/>
              <a:buChar char="»"/>
              <a:defRPr sz="2000"/>
            </a:lvl9pPr>
          </a:lstStyle>
          <a:p/>
        </p:txBody>
      </p:sp>
      <p:sp>
        <p:nvSpPr>
          <p:cNvPr id="510" name="Google Shape;510;p6"/>
          <p:cNvSpPr txBox="1"/>
          <p:nvPr>
            <p:ph idx="2" type="body"/>
          </p:nvPr>
        </p:nvSpPr>
        <p:spPr>
          <a:xfrm>
            <a:off x="457200" y="1435100"/>
            <a:ext cx="3008400" cy="4691100"/>
          </a:xfrm>
          <a:prstGeom prst="rect">
            <a:avLst/>
          </a:prstGeom>
          <a:noFill/>
          <a:ln>
            <a:noFill/>
          </a:ln>
        </p:spPr>
        <p:txBody>
          <a:bodyPr anchorCtr="0" anchor="t" bIns="50800" lIns="50800" spcFirstLastPara="1" rIns="91425" wrap="square" tIns="50800">
            <a:noAutofit/>
          </a:bodyPr>
          <a:lstStyle>
            <a:lvl1pPr indent="-228600" lvl="0" marL="457200" rtl="0" algn="l">
              <a:spcBef>
                <a:spcPts val="700"/>
              </a:spcBef>
              <a:spcAft>
                <a:spcPts val="0"/>
              </a:spcAft>
              <a:buClr>
                <a:srgbClr val="0B0881"/>
              </a:buClr>
              <a:buSzPts val="1400"/>
              <a:buNone/>
              <a:defRPr sz="1400"/>
            </a:lvl1pPr>
            <a:lvl2pPr indent="-228600" lvl="1" marL="914400" rtl="0" algn="l">
              <a:spcBef>
                <a:spcPts val="600"/>
              </a:spcBef>
              <a:spcAft>
                <a:spcPts val="0"/>
              </a:spcAft>
              <a:buClr>
                <a:srgbClr val="7D0D00"/>
              </a:buClr>
              <a:buSzPts val="1200"/>
              <a:buNone/>
              <a:defRPr sz="1200"/>
            </a:lvl2pPr>
            <a:lvl3pPr indent="-228600" lvl="2" marL="1371600" rtl="0" algn="l">
              <a:spcBef>
                <a:spcPts val="600"/>
              </a:spcBef>
              <a:spcAft>
                <a:spcPts val="0"/>
              </a:spcAft>
              <a:buClr>
                <a:schemeClr val="dk1"/>
              </a:buClr>
              <a:buSzPts val="1000"/>
              <a:buNone/>
              <a:defRPr sz="1000"/>
            </a:lvl3pPr>
            <a:lvl4pPr indent="-228600" lvl="3" marL="1828800" rtl="0" algn="l">
              <a:spcBef>
                <a:spcPts val="500"/>
              </a:spcBef>
              <a:spcAft>
                <a:spcPts val="0"/>
              </a:spcAft>
              <a:buClr>
                <a:schemeClr val="dk1"/>
              </a:buClr>
              <a:buSzPts val="900"/>
              <a:buNone/>
              <a:defRPr sz="900"/>
            </a:lvl4pPr>
            <a:lvl5pPr indent="-228600" lvl="4" marL="2286000" rtl="0" algn="l">
              <a:spcBef>
                <a:spcPts val="500"/>
              </a:spcBef>
              <a:spcAft>
                <a:spcPts val="0"/>
              </a:spcAft>
              <a:buClr>
                <a:schemeClr val="dk1"/>
              </a:buClr>
              <a:buSzPts val="900"/>
              <a:buNone/>
              <a:defRPr sz="900"/>
            </a:lvl5pPr>
            <a:lvl6pPr indent="-228600" lvl="5" marL="2743200" rtl="0" algn="l">
              <a:spcBef>
                <a:spcPts val="500"/>
              </a:spcBef>
              <a:spcAft>
                <a:spcPts val="0"/>
              </a:spcAft>
              <a:buClr>
                <a:schemeClr val="dk1"/>
              </a:buClr>
              <a:buSzPts val="900"/>
              <a:buNone/>
              <a:defRPr sz="900"/>
            </a:lvl6pPr>
            <a:lvl7pPr indent="-228600" lvl="6" marL="3200400" rtl="0" algn="l">
              <a:spcBef>
                <a:spcPts val="500"/>
              </a:spcBef>
              <a:spcAft>
                <a:spcPts val="0"/>
              </a:spcAft>
              <a:buClr>
                <a:schemeClr val="dk1"/>
              </a:buClr>
              <a:buSzPts val="900"/>
              <a:buNone/>
              <a:defRPr sz="900"/>
            </a:lvl7pPr>
            <a:lvl8pPr indent="-228600" lvl="7" marL="3657600" rtl="0" algn="l">
              <a:spcBef>
                <a:spcPts val="500"/>
              </a:spcBef>
              <a:spcAft>
                <a:spcPts val="0"/>
              </a:spcAft>
              <a:buClr>
                <a:schemeClr val="dk1"/>
              </a:buClr>
              <a:buSzPts val="900"/>
              <a:buNone/>
              <a:defRPr sz="900"/>
            </a:lvl8pPr>
            <a:lvl9pPr indent="-228600" lvl="8" marL="4114800" rtl="0" algn="l">
              <a:spcBef>
                <a:spcPts val="500"/>
              </a:spcBef>
              <a:spcAft>
                <a:spcPts val="0"/>
              </a:spcAft>
              <a:buClr>
                <a:schemeClr val="dk1"/>
              </a:buClr>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1" name="Shape 51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2" name="Shape 512"/>
        <p:cNvGrpSpPr/>
        <p:nvPr/>
      </p:nvGrpSpPr>
      <p:grpSpPr>
        <a:xfrm>
          <a:off x="0" y="0"/>
          <a:ext cx="0" cy="0"/>
          <a:chOff x="0" y="0"/>
          <a:chExt cx="0" cy="0"/>
        </a:xfrm>
      </p:grpSpPr>
      <p:sp>
        <p:nvSpPr>
          <p:cNvPr id="513" name="Google Shape;513;p8"/>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4" name="Shape 514"/>
        <p:cNvGrpSpPr/>
        <p:nvPr/>
      </p:nvGrpSpPr>
      <p:grpSpPr>
        <a:xfrm>
          <a:off x="0" y="0"/>
          <a:ext cx="0" cy="0"/>
          <a:chOff x="0" y="0"/>
          <a:chExt cx="0" cy="0"/>
        </a:xfrm>
      </p:grpSpPr>
      <p:sp>
        <p:nvSpPr>
          <p:cNvPr id="515" name="Google Shape;515;p9"/>
          <p:cNvSpPr txBox="1"/>
          <p:nvPr>
            <p:ph type="title"/>
          </p:nvPr>
        </p:nvSpPr>
        <p:spPr>
          <a:xfrm>
            <a:off x="457200" y="274638"/>
            <a:ext cx="8229600" cy="11430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6" name="Google Shape;516;p9"/>
          <p:cNvSpPr txBox="1"/>
          <p:nvPr>
            <p:ph idx="1" type="body"/>
          </p:nvPr>
        </p:nvSpPr>
        <p:spPr>
          <a:xfrm>
            <a:off x="457200" y="1535113"/>
            <a:ext cx="4040100" cy="639900"/>
          </a:xfrm>
          <a:prstGeom prst="rect">
            <a:avLst/>
          </a:prstGeom>
          <a:noFill/>
          <a:ln>
            <a:noFill/>
          </a:ln>
        </p:spPr>
        <p:txBody>
          <a:bodyPr anchorCtr="0" anchor="b" bIns="50800" lIns="50800" spcFirstLastPara="1" rIns="91425" wrap="square" tIns="50800">
            <a:noAutofit/>
          </a:bodyPr>
          <a:lstStyle>
            <a:lvl1pPr indent="-228600" lvl="0" marL="457200" rtl="0" algn="l">
              <a:spcBef>
                <a:spcPts val="700"/>
              </a:spcBef>
              <a:spcAft>
                <a:spcPts val="0"/>
              </a:spcAft>
              <a:buClr>
                <a:srgbClr val="0B0881"/>
              </a:buClr>
              <a:buSzPts val="2400"/>
              <a:buNone/>
              <a:defRPr b="1" sz="2400"/>
            </a:lvl1pPr>
            <a:lvl2pPr indent="-228600" lvl="1" marL="914400" rtl="0" algn="l">
              <a:spcBef>
                <a:spcPts val="600"/>
              </a:spcBef>
              <a:spcAft>
                <a:spcPts val="0"/>
              </a:spcAft>
              <a:buClr>
                <a:srgbClr val="7D0D00"/>
              </a:buClr>
              <a:buSzPts val="2000"/>
              <a:buNone/>
              <a:defRPr b="1" sz="2000"/>
            </a:lvl2pPr>
            <a:lvl3pPr indent="-228600" lvl="2" marL="1371600" rtl="0" algn="l">
              <a:spcBef>
                <a:spcPts val="600"/>
              </a:spcBef>
              <a:spcAft>
                <a:spcPts val="0"/>
              </a:spcAft>
              <a:buClr>
                <a:schemeClr val="dk1"/>
              </a:buClr>
              <a:buSzPts val="1800"/>
              <a:buNone/>
              <a:defRPr b="1" sz="1800"/>
            </a:lvl3pPr>
            <a:lvl4pPr indent="-228600" lvl="3" marL="1828800" rtl="0" algn="l">
              <a:spcBef>
                <a:spcPts val="500"/>
              </a:spcBef>
              <a:spcAft>
                <a:spcPts val="0"/>
              </a:spcAft>
              <a:buClr>
                <a:schemeClr val="dk1"/>
              </a:buClr>
              <a:buSzPts val="1600"/>
              <a:buNone/>
              <a:defRPr b="1" sz="1600"/>
            </a:lvl4pPr>
            <a:lvl5pPr indent="-228600" lvl="4" marL="2286000" rtl="0" algn="l">
              <a:spcBef>
                <a:spcPts val="500"/>
              </a:spcBef>
              <a:spcAft>
                <a:spcPts val="0"/>
              </a:spcAft>
              <a:buClr>
                <a:schemeClr val="dk1"/>
              </a:buClr>
              <a:buSzPts val="1600"/>
              <a:buNone/>
              <a:defRPr b="1" sz="1600"/>
            </a:lvl5pPr>
            <a:lvl6pPr indent="-228600" lvl="5" marL="2743200" rtl="0" algn="l">
              <a:spcBef>
                <a:spcPts val="500"/>
              </a:spcBef>
              <a:spcAft>
                <a:spcPts val="0"/>
              </a:spcAft>
              <a:buClr>
                <a:schemeClr val="dk1"/>
              </a:buClr>
              <a:buSzPts val="1600"/>
              <a:buNone/>
              <a:defRPr b="1" sz="1600"/>
            </a:lvl6pPr>
            <a:lvl7pPr indent="-228600" lvl="6" marL="3200400" rtl="0" algn="l">
              <a:spcBef>
                <a:spcPts val="500"/>
              </a:spcBef>
              <a:spcAft>
                <a:spcPts val="0"/>
              </a:spcAft>
              <a:buClr>
                <a:schemeClr val="dk1"/>
              </a:buClr>
              <a:buSzPts val="1600"/>
              <a:buNone/>
              <a:defRPr b="1" sz="1600"/>
            </a:lvl7pPr>
            <a:lvl8pPr indent="-228600" lvl="7" marL="3657600" rtl="0" algn="l">
              <a:spcBef>
                <a:spcPts val="500"/>
              </a:spcBef>
              <a:spcAft>
                <a:spcPts val="0"/>
              </a:spcAft>
              <a:buClr>
                <a:schemeClr val="dk1"/>
              </a:buClr>
              <a:buSzPts val="1600"/>
              <a:buNone/>
              <a:defRPr b="1" sz="1600"/>
            </a:lvl8pPr>
            <a:lvl9pPr indent="-228600" lvl="8" marL="4114800" rtl="0" algn="l">
              <a:spcBef>
                <a:spcPts val="500"/>
              </a:spcBef>
              <a:spcAft>
                <a:spcPts val="0"/>
              </a:spcAft>
              <a:buClr>
                <a:schemeClr val="dk1"/>
              </a:buClr>
              <a:buSzPts val="1600"/>
              <a:buNone/>
              <a:defRPr b="1" sz="1600"/>
            </a:lvl9pPr>
          </a:lstStyle>
          <a:p/>
        </p:txBody>
      </p:sp>
      <p:sp>
        <p:nvSpPr>
          <p:cNvPr id="517" name="Google Shape;517;p9"/>
          <p:cNvSpPr txBox="1"/>
          <p:nvPr>
            <p:ph idx="2" type="body"/>
          </p:nvPr>
        </p:nvSpPr>
        <p:spPr>
          <a:xfrm>
            <a:off x="457200" y="2174875"/>
            <a:ext cx="4040100" cy="3951300"/>
          </a:xfrm>
          <a:prstGeom prst="rect">
            <a:avLst/>
          </a:prstGeom>
          <a:noFill/>
          <a:ln>
            <a:noFill/>
          </a:ln>
        </p:spPr>
        <p:txBody>
          <a:bodyPr anchorCtr="0" anchor="t" bIns="50800" lIns="50800" spcFirstLastPara="1" rIns="91425" wrap="square" tIns="50800">
            <a:noAutofit/>
          </a:bodyPr>
          <a:lstStyle>
            <a:lvl1pPr indent="-381000" lvl="0" marL="457200" rtl="0" algn="l">
              <a:spcBef>
                <a:spcPts val="700"/>
              </a:spcBef>
              <a:spcAft>
                <a:spcPts val="0"/>
              </a:spcAft>
              <a:buClr>
                <a:srgbClr val="0B0881"/>
              </a:buClr>
              <a:buSzPts val="2400"/>
              <a:buChar char="•"/>
              <a:defRPr sz="2400"/>
            </a:lvl1pPr>
            <a:lvl2pPr indent="-355600" lvl="1" marL="914400" rtl="0" algn="l">
              <a:spcBef>
                <a:spcPts val="600"/>
              </a:spcBef>
              <a:spcAft>
                <a:spcPts val="0"/>
              </a:spcAft>
              <a:buClr>
                <a:srgbClr val="7D0D00"/>
              </a:buClr>
              <a:buSzPts val="2000"/>
              <a:buChar char="–"/>
              <a:defRPr sz="2000"/>
            </a:lvl2pPr>
            <a:lvl3pPr indent="-342900" lvl="2" marL="1371600" rtl="0" algn="l">
              <a:spcBef>
                <a:spcPts val="600"/>
              </a:spcBef>
              <a:spcAft>
                <a:spcPts val="0"/>
              </a:spcAft>
              <a:buClr>
                <a:schemeClr val="dk1"/>
              </a:buClr>
              <a:buSzPts val="1800"/>
              <a:buChar char="•"/>
              <a:defRPr sz="1800"/>
            </a:lvl3pPr>
            <a:lvl4pPr indent="-330200" lvl="3" marL="1828800" rtl="0" algn="l">
              <a:spcBef>
                <a:spcPts val="500"/>
              </a:spcBef>
              <a:spcAft>
                <a:spcPts val="0"/>
              </a:spcAft>
              <a:buClr>
                <a:schemeClr val="dk1"/>
              </a:buClr>
              <a:buSzPts val="1600"/>
              <a:buChar char="–"/>
              <a:defRPr sz="1600"/>
            </a:lvl4pPr>
            <a:lvl5pPr indent="-330200" lvl="4" marL="2286000" rtl="0" algn="l">
              <a:spcBef>
                <a:spcPts val="500"/>
              </a:spcBef>
              <a:spcAft>
                <a:spcPts val="0"/>
              </a:spcAft>
              <a:buClr>
                <a:schemeClr val="dk1"/>
              </a:buClr>
              <a:buSzPts val="1600"/>
              <a:buChar char="»"/>
              <a:defRPr sz="1600"/>
            </a:lvl5pPr>
            <a:lvl6pPr indent="-330200" lvl="5" marL="2743200" rtl="0" algn="l">
              <a:spcBef>
                <a:spcPts val="500"/>
              </a:spcBef>
              <a:spcAft>
                <a:spcPts val="0"/>
              </a:spcAft>
              <a:buClr>
                <a:schemeClr val="dk1"/>
              </a:buClr>
              <a:buSzPts val="1600"/>
              <a:buChar char="»"/>
              <a:defRPr sz="1600"/>
            </a:lvl6pPr>
            <a:lvl7pPr indent="-330200" lvl="6" marL="3200400" rtl="0" algn="l">
              <a:spcBef>
                <a:spcPts val="500"/>
              </a:spcBef>
              <a:spcAft>
                <a:spcPts val="0"/>
              </a:spcAft>
              <a:buClr>
                <a:schemeClr val="dk1"/>
              </a:buClr>
              <a:buSzPts val="1600"/>
              <a:buChar char="»"/>
              <a:defRPr sz="1600"/>
            </a:lvl7pPr>
            <a:lvl8pPr indent="-330200" lvl="7" marL="3657600" rtl="0" algn="l">
              <a:spcBef>
                <a:spcPts val="500"/>
              </a:spcBef>
              <a:spcAft>
                <a:spcPts val="0"/>
              </a:spcAft>
              <a:buClr>
                <a:schemeClr val="dk1"/>
              </a:buClr>
              <a:buSzPts val="1600"/>
              <a:buChar char="»"/>
              <a:defRPr sz="1600"/>
            </a:lvl8pPr>
            <a:lvl9pPr indent="-330200" lvl="8" marL="4114800" rtl="0" algn="l">
              <a:spcBef>
                <a:spcPts val="500"/>
              </a:spcBef>
              <a:spcAft>
                <a:spcPts val="0"/>
              </a:spcAft>
              <a:buClr>
                <a:schemeClr val="dk1"/>
              </a:buClr>
              <a:buSzPts val="1600"/>
              <a:buChar char="»"/>
              <a:defRPr sz="1600"/>
            </a:lvl9pPr>
          </a:lstStyle>
          <a:p/>
        </p:txBody>
      </p:sp>
      <p:sp>
        <p:nvSpPr>
          <p:cNvPr id="518" name="Google Shape;518;p9"/>
          <p:cNvSpPr txBox="1"/>
          <p:nvPr>
            <p:ph idx="3" type="body"/>
          </p:nvPr>
        </p:nvSpPr>
        <p:spPr>
          <a:xfrm>
            <a:off x="4645025" y="1535113"/>
            <a:ext cx="4041900" cy="639900"/>
          </a:xfrm>
          <a:prstGeom prst="rect">
            <a:avLst/>
          </a:prstGeom>
          <a:noFill/>
          <a:ln>
            <a:noFill/>
          </a:ln>
        </p:spPr>
        <p:txBody>
          <a:bodyPr anchorCtr="0" anchor="b" bIns="50800" lIns="50800" spcFirstLastPara="1" rIns="91425" wrap="square" tIns="50800">
            <a:noAutofit/>
          </a:bodyPr>
          <a:lstStyle>
            <a:lvl1pPr indent="-228600" lvl="0" marL="457200" rtl="0" algn="l">
              <a:spcBef>
                <a:spcPts val="700"/>
              </a:spcBef>
              <a:spcAft>
                <a:spcPts val="0"/>
              </a:spcAft>
              <a:buClr>
                <a:srgbClr val="0B0881"/>
              </a:buClr>
              <a:buSzPts val="2400"/>
              <a:buNone/>
              <a:defRPr b="1" sz="2400"/>
            </a:lvl1pPr>
            <a:lvl2pPr indent="-228600" lvl="1" marL="914400" rtl="0" algn="l">
              <a:spcBef>
                <a:spcPts val="600"/>
              </a:spcBef>
              <a:spcAft>
                <a:spcPts val="0"/>
              </a:spcAft>
              <a:buClr>
                <a:srgbClr val="7D0D00"/>
              </a:buClr>
              <a:buSzPts val="2000"/>
              <a:buNone/>
              <a:defRPr b="1" sz="2000"/>
            </a:lvl2pPr>
            <a:lvl3pPr indent="-228600" lvl="2" marL="1371600" rtl="0" algn="l">
              <a:spcBef>
                <a:spcPts val="600"/>
              </a:spcBef>
              <a:spcAft>
                <a:spcPts val="0"/>
              </a:spcAft>
              <a:buClr>
                <a:schemeClr val="dk1"/>
              </a:buClr>
              <a:buSzPts val="1800"/>
              <a:buNone/>
              <a:defRPr b="1" sz="1800"/>
            </a:lvl3pPr>
            <a:lvl4pPr indent="-228600" lvl="3" marL="1828800" rtl="0" algn="l">
              <a:spcBef>
                <a:spcPts val="500"/>
              </a:spcBef>
              <a:spcAft>
                <a:spcPts val="0"/>
              </a:spcAft>
              <a:buClr>
                <a:schemeClr val="dk1"/>
              </a:buClr>
              <a:buSzPts val="1600"/>
              <a:buNone/>
              <a:defRPr b="1" sz="1600"/>
            </a:lvl4pPr>
            <a:lvl5pPr indent="-228600" lvl="4" marL="2286000" rtl="0" algn="l">
              <a:spcBef>
                <a:spcPts val="500"/>
              </a:spcBef>
              <a:spcAft>
                <a:spcPts val="0"/>
              </a:spcAft>
              <a:buClr>
                <a:schemeClr val="dk1"/>
              </a:buClr>
              <a:buSzPts val="1600"/>
              <a:buNone/>
              <a:defRPr b="1" sz="1600"/>
            </a:lvl5pPr>
            <a:lvl6pPr indent="-228600" lvl="5" marL="2743200" rtl="0" algn="l">
              <a:spcBef>
                <a:spcPts val="500"/>
              </a:spcBef>
              <a:spcAft>
                <a:spcPts val="0"/>
              </a:spcAft>
              <a:buClr>
                <a:schemeClr val="dk1"/>
              </a:buClr>
              <a:buSzPts val="1600"/>
              <a:buNone/>
              <a:defRPr b="1" sz="1600"/>
            </a:lvl6pPr>
            <a:lvl7pPr indent="-228600" lvl="6" marL="3200400" rtl="0" algn="l">
              <a:spcBef>
                <a:spcPts val="500"/>
              </a:spcBef>
              <a:spcAft>
                <a:spcPts val="0"/>
              </a:spcAft>
              <a:buClr>
                <a:schemeClr val="dk1"/>
              </a:buClr>
              <a:buSzPts val="1600"/>
              <a:buNone/>
              <a:defRPr b="1" sz="1600"/>
            </a:lvl7pPr>
            <a:lvl8pPr indent="-228600" lvl="7" marL="3657600" rtl="0" algn="l">
              <a:spcBef>
                <a:spcPts val="500"/>
              </a:spcBef>
              <a:spcAft>
                <a:spcPts val="0"/>
              </a:spcAft>
              <a:buClr>
                <a:schemeClr val="dk1"/>
              </a:buClr>
              <a:buSzPts val="1600"/>
              <a:buNone/>
              <a:defRPr b="1" sz="1600"/>
            </a:lvl8pPr>
            <a:lvl9pPr indent="-228600" lvl="8" marL="4114800" rtl="0" algn="l">
              <a:spcBef>
                <a:spcPts val="500"/>
              </a:spcBef>
              <a:spcAft>
                <a:spcPts val="0"/>
              </a:spcAft>
              <a:buClr>
                <a:schemeClr val="dk1"/>
              </a:buClr>
              <a:buSzPts val="1600"/>
              <a:buNone/>
              <a:defRPr b="1" sz="1600"/>
            </a:lvl9pPr>
          </a:lstStyle>
          <a:p/>
        </p:txBody>
      </p:sp>
      <p:sp>
        <p:nvSpPr>
          <p:cNvPr id="519" name="Google Shape;519;p9"/>
          <p:cNvSpPr txBox="1"/>
          <p:nvPr>
            <p:ph idx="4" type="body"/>
          </p:nvPr>
        </p:nvSpPr>
        <p:spPr>
          <a:xfrm>
            <a:off x="4645025" y="2174875"/>
            <a:ext cx="4041900" cy="3951300"/>
          </a:xfrm>
          <a:prstGeom prst="rect">
            <a:avLst/>
          </a:prstGeom>
          <a:noFill/>
          <a:ln>
            <a:noFill/>
          </a:ln>
        </p:spPr>
        <p:txBody>
          <a:bodyPr anchorCtr="0" anchor="t" bIns="50800" lIns="50800" spcFirstLastPara="1" rIns="91425" wrap="square" tIns="50800">
            <a:noAutofit/>
          </a:bodyPr>
          <a:lstStyle>
            <a:lvl1pPr indent="-381000" lvl="0" marL="457200" rtl="0" algn="l">
              <a:spcBef>
                <a:spcPts val="700"/>
              </a:spcBef>
              <a:spcAft>
                <a:spcPts val="0"/>
              </a:spcAft>
              <a:buClr>
                <a:srgbClr val="0B0881"/>
              </a:buClr>
              <a:buSzPts val="2400"/>
              <a:buChar char="•"/>
              <a:defRPr sz="2400"/>
            </a:lvl1pPr>
            <a:lvl2pPr indent="-355600" lvl="1" marL="914400" rtl="0" algn="l">
              <a:spcBef>
                <a:spcPts val="600"/>
              </a:spcBef>
              <a:spcAft>
                <a:spcPts val="0"/>
              </a:spcAft>
              <a:buClr>
                <a:srgbClr val="7D0D00"/>
              </a:buClr>
              <a:buSzPts val="2000"/>
              <a:buChar char="–"/>
              <a:defRPr sz="2000"/>
            </a:lvl2pPr>
            <a:lvl3pPr indent="-342900" lvl="2" marL="1371600" rtl="0" algn="l">
              <a:spcBef>
                <a:spcPts val="600"/>
              </a:spcBef>
              <a:spcAft>
                <a:spcPts val="0"/>
              </a:spcAft>
              <a:buClr>
                <a:schemeClr val="dk1"/>
              </a:buClr>
              <a:buSzPts val="1800"/>
              <a:buChar char="•"/>
              <a:defRPr sz="1800"/>
            </a:lvl3pPr>
            <a:lvl4pPr indent="-330200" lvl="3" marL="1828800" rtl="0" algn="l">
              <a:spcBef>
                <a:spcPts val="500"/>
              </a:spcBef>
              <a:spcAft>
                <a:spcPts val="0"/>
              </a:spcAft>
              <a:buClr>
                <a:schemeClr val="dk1"/>
              </a:buClr>
              <a:buSzPts val="1600"/>
              <a:buChar char="–"/>
              <a:defRPr sz="1600"/>
            </a:lvl4pPr>
            <a:lvl5pPr indent="-330200" lvl="4" marL="2286000" rtl="0" algn="l">
              <a:spcBef>
                <a:spcPts val="500"/>
              </a:spcBef>
              <a:spcAft>
                <a:spcPts val="0"/>
              </a:spcAft>
              <a:buClr>
                <a:schemeClr val="dk1"/>
              </a:buClr>
              <a:buSzPts val="1600"/>
              <a:buChar char="»"/>
              <a:defRPr sz="1600"/>
            </a:lvl5pPr>
            <a:lvl6pPr indent="-330200" lvl="5" marL="2743200" rtl="0" algn="l">
              <a:spcBef>
                <a:spcPts val="500"/>
              </a:spcBef>
              <a:spcAft>
                <a:spcPts val="0"/>
              </a:spcAft>
              <a:buClr>
                <a:schemeClr val="dk1"/>
              </a:buClr>
              <a:buSzPts val="1600"/>
              <a:buChar char="»"/>
              <a:defRPr sz="1600"/>
            </a:lvl6pPr>
            <a:lvl7pPr indent="-330200" lvl="6" marL="3200400" rtl="0" algn="l">
              <a:spcBef>
                <a:spcPts val="500"/>
              </a:spcBef>
              <a:spcAft>
                <a:spcPts val="0"/>
              </a:spcAft>
              <a:buClr>
                <a:schemeClr val="dk1"/>
              </a:buClr>
              <a:buSzPts val="1600"/>
              <a:buChar char="»"/>
              <a:defRPr sz="1600"/>
            </a:lvl7pPr>
            <a:lvl8pPr indent="-330200" lvl="7" marL="3657600" rtl="0" algn="l">
              <a:spcBef>
                <a:spcPts val="500"/>
              </a:spcBef>
              <a:spcAft>
                <a:spcPts val="0"/>
              </a:spcAft>
              <a:buClr>
                <a:schemeClr val="dk1"/>
              </a:buClr>
              <a:buSzPts val="1600"/>
              <a:buChar char="»"/>
              <a:defRPr sz="1600"/>
            </a:lvl8pPr>
            <a:lvl9pPr indent="-330200" lvl="8" marL="4114800" rtl="0" algn="l">
              <a:spcBef>
                <a:spcPts val="500"/>
              </a:spcBef>
              <a:spcAft>
                <a:spcPts val="0"/>
              </a:spcAft>
              <a:buClr>
                <a:schemeClr val="dk1"/>
              </a:buClr>
              <a:buSzPts val="1600"/>
              <a:buChar char="»"/>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0" name="Shape 520"/>
        <p:cNvGrpSpPr/>
        <p:nvPr/>
      </p:nvGrpSpPr>
      <p:grpSpPr>
        <a:xfrm>
          <a:off x="0" y="0"/>
          <a:ext cx="0" cy="0"/>
          <a:chOff x="0" y="0"/>
          <a:chExt cx="0" cy="0"/>
        </a:xfrm>
      </p:grpSpPr>
      <p:sp>
        <p:nvSpPr>
          <p:cNvPr id="521" name="Google Shape;521;p10"/>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2" name="Google Shape;522;p10"/>
          <p:cNvSpPr txBox="1"/>
          <p:nvPr>
            <p:ph idx="1" type="body"/>
          </p:nvPr>
        </p:nvSpPr>
        <p:spPr>
          <a:xfrm>
            <a:off x="457200" y="1600200"/>
            <a:ext cx="4038600" cy="5257800"/>
          </a:xfrm>
          <a:prstGeom prst="rect">
            <a:avLst/>
          </a:prstGeom>
          <a:noFill/>
          <a:ln>
            <a:noFill/>
          </a:ln>
        </p:spPr>
        <p:txBody>
          <a:bodyPr anchorCtr="0" anchor="t" bIns="50800" lIns="50800" spcFirstLastPara="1" rIns="91425" wrap="square" tIns="50800">
            <a:noAutofit/>
          </a:bodyPr>
          <a:lstStyle>
            <a:lvl1pPr indent="-406400" lvl="0" marL="457200" rtl="0" algn="l">
              <a:spcBef>
                <a:spcPts val="700"/>
              </a:spcBef>
              <a:spcAft>
                <a:spcPts val="0"/>
              </a:spcAft>
              <a:buClr>
                <a:srgbClr val="0B0881"/>
              </a:buClr>
              <a:buSzPts val="2800"/>
              <a:buChar char="•"/>
              <a:defRPr sz="2800"/>
            </a:lvl1pPr>
            <a:lvl2pPr indent="-381000" lvl="1" marL="914400" rtl="0" algn="l">
              <a:spcBef>
                <a:spcPts val="600"/>
              </a:spcBef>
              <a:spcAft>
                <a:spcPts val="0"/>
              </a:spcAft>
              <a:buClr>
                <a:srgbClr val="7D0D00"/>
              </a:buClr>
              <a:buSzPts val="2400"/>
              <a:buChar char="–"/>
              <a:defRPr sz="2400"/>
            </a:lvl2pPr>
            <a:lvl3pPr indent="-355600" lvl="2" marL="1371600" rtl="0" algn="l">
              <a:spcBef>
                <a:spcPts val="600"/>
              </a:spcBef>
              <a:spcAft>
                <a:spcPts val="0"/>
              </a:spcAft>
              <a:buClr>
                <a:schemeClr val="dk1"/>
              </a:buClr>
              <a:buSzPts val="2000"/>
              <a:buChar char="•"/>
              <a:defRPr sz="2000"/>
            </a:lvl3pPr>
            <a:lvl4pPr indent="-342900" lvl="3" marL="1828800" rtl="0" algn="l">
              <a:spcBef>
                <a:spcPts val="500"/>
              </a:spcBef>
              <a:spcAft>
                <a:spcPts val="0"/>
              </a:spcAft>
              <a:buClr>
                <a:schemeClr val="dk1"/>
              </a:buClr>
              <a:buSzPts val="1800"/>
              <a:buChar char="–"/>
              <a:defRPr sz="1800"/>
            </a:lvl4pPr>
            <a:lvl5pPr indent="-342900" lvl="4" marL="2286000" rtl="0" algn="l">
              <a:spcBef>
                <a:spcPts val="500"/>
              </a:spcBef>
              <a:spcAft>
                <a:spcPts val="0"/>
              </a:spcAft>
              <a:buClr>
                <a:schemeClr val="dk1"/>
              </a:buClr>
              <a:buSzPts val="1800"/>
              <a:buChar char="»"/>
              <a:defRPr sz="1800"/>
            </a:lvl5pPr>
            <a:lvl6pPr indent="-342900" lvl="5" marL="2743200" rtl="0" algn="l">
              <a:spcBef>
                <a:spcPts val="500"/>
              </a:spcBef>
              <a:spcAft>
                <a:spcPts val="0"/>
              </a:spcAft>
              <a:buClr>
                <a:schemeClr val="dk1"/>
              </a:buClr>
              <a:buSzPts val="1800"/>
              <a:buChar char="»"/>
              <a:defRPr sz="1800"/>
            </a:lvl6pPr>
            <a:lvl7pPr indent="-342900" lvl="6" marL="3200400" rtl="0" algn="l">
              <a:spcBef>
                <a:spcPts val="500"/>
              </a:spcBef>
              <a:spcAft>
                <a:spcPts val="0"/>
              </a:spcAft>
              <a:buClr>
                <a:schemeClr val="dk1"/>
              </a:buClr>
              <a:buSzPts val="1800"/>
              <a:buChar char="»"/>
              <a:defRPr sz="1800"/>
            </a:lvl7pPr>
            <a:lvl8pPr indent="-342900" lvl="7" marL="3657600" rtl="0" algn="l">
              <a:spcBef>
                <a:spcPts val="500"/>
              </a:spcBef>
              <a:spcAft>
                <a:spcPts val="0"/>
              </a:spcAft>
              <a:buClr>
                <a:schemeClr val="dk1"/>
              </a:buClr>
              <a:buSzPts val="1800"/>
              <a:buChar char="»"/>
              <a:defRPr sz="1800"/>
            </a:lvl8pPr>
            <a:lvl9pPr indent="-342900" lvl="8" marL="4114800" rtl="0" algn="l">
              <a:spcBef>
                <a:spcPts val="500"/>
              </a:spcBef>
              <a:spcAft>
                <a:spcPts val="0"/>
              </a:spcAft>
              <a:buClr>
                <a:schemeClr val="dk1"/>
              </a:buClr>
              <a:buSzPts val="1800"/>
              <a:buChar char="»"/>
              <a:defRPr sz="1800"/>
            </a:lvl9pPr>
          </a:lstStyle>
          <a:p/>
        </p:txBody>
      </p:sp>
      <p:sp>
        <p:nvSpPr>
          <p:cNvPr id="523" name="Google Shape;523;p10"/>
          <p:cNvSpPr txBox="1"/>
          <p:nvPr>
            <p:ph idx="2" type="body"/>
          </p:nvPr>
        </p:nvSpPr>
        <p:spPr>
          <a:xfrm>
            <a:off x="4648200" y="1600200"/>
            <a:ext cx="4038600" cy="5257800"/>
          </a:xfrm>
          <a:prstGeom prst="rect">
            <a:avLst/>
          </a:prstGeom>
          <a:noFill/>
          <a:ln>
            <a:noFill/>
          </a:ln>
        </p:spPr>
        <p:txBody>
          <a:bodyPr anchorCtr="0" anchor="t" bIns="50800" lIns="50800" spcFirstLastPara="1" rIns="91425" wrap="square" tIns="50800">
            <a:noAutofit/>
          </a:bodyPr>
          <a:lstStyle>
            <a:lvl1pPr indent="-406400" lvl="0" marL="457200" rtl="0" algn="l">
              <a:spcBef>
                <a:spcPts val="700"/>
              </a:spcBef>
              <a:spcAft>
                <a:spcPts val="0"/>
              </a:spcAft>
              <a:buClr>
                <a:srgbClr val="0B0881"/>
              </a:buClr>
              <a:buSzPts val="2800"/>
              <a:buChar char="•"/>
              <a:defRPr sz="2800"/>
            </a:lvl1pPr>
            <a:lvl2pPr indent="-381000" lvl="1" marL="914400" rtl="0" algn="l">
              <a:spcBef>
                <a:spcPts val="600"/>
              </a:spcBef>
              <a:spcAft>
                <a:spcPts val="0"/>
              </a:spcAft>
              <a:buClr>
                <a:srgbClr val="7D0D00"/>
              </a:buClr>
              <a:buSzPts val="2400"/>
              <a:buChar char="–"/>
              <a:defRPr sz="2400"/>
            </a:lvl2pPr>
            <a:lvl3pPr indent="-355600" lvl="2" marL="1371600" rtl="0" algn="l">
              <a:spcBef>
                <a:spcPts val="600"/>
              </a:spcBef>
              <a:spcAft>
                <a:spcPts val="0"/>
              </a:spcAft>
              <a:buClr>
                <a:schemeClr val="dk1"/>
              </a:buClr>
              <a:buSzPts val="2000"/>
              <a:buChar char="•"/>
              <a:defRPr sz="2000"/>
            </a:lvl3pPr>
            <a:lvl4pPr indent="-342900" lvl="3" marL="1828800" rtl="0" algn="l">
              <a:spcBef>
                <a:spcPts val="500"/>
              </a:spcBef>
              <a:spcAft>
                <a:spcPts val="0"/>
              </a:spcAft>
              <a:buClr>
                <a:schemeClr val="dk1"/>
              </a:buClr>
              <a:buSzPts val="1800"/>
              <a:buChar char="–"/>
              <a:defRPr sz="1800"/>
            </a:lvl4pPr>
            <a:lvl5pPr indent="-342900" lvl="4" marL="2286000" rtl="0" algn="l">
              <a:spcBef>
                <a:spcPts val="500"/>
              </a:spcBef>
              <a:spcAft>
                <a:spcPts val="0"/>
              </a:spcAft>
              <a:buClr>
                <a:schemeClr val="dk1"/>
              </a:buClr>
              <a:buSzPts val="1800"/>
              <a:buChar char="»"/>
              <a:defRPr sz="1800"/>
            </a:lvl5pPr>
            <a:lvl6pPr indent="-342900" lvl="5" marL="2743200" rtl="0" algn="l">
              <a:spcBef>
                <a:spcPts val="500"/>
              </a:spcBef>
              <a:spcAft>
                <a:spcPts val="0"/>
              </a:spcAft>
              <a:buClr>
                <a:schemeClr val="dk1"/>
              </a:buClr>
              <a:buSzPts val="1800"/>
              <a:buChar char="»"/>
              <a:defRPr sz="1800"/>
            </a:lvl6pPr>
            <a:lvl7pPr indent="-342900" lvl="6" marL="3200400" rtl="0" algn="l">
              <a:spcBef>
                <a:spcPts val="500"/>
              </a:spcBef>
              <a:spcAft>
                <a:spcPts val="0"/>
              </a:spcAft>
              <a:buClr>
                <a:schemeClr val="dk1"/>
              </a:buClr>
              <a:buSzPts val="1800"/>
              <a:buChar char="»"/>
              <a:defRPr sz="1800"/>
            </a:lvl7pPr>
            <a:lvl8pPr indent="-342900" lvl="7" marL="3657600" rtl="0" algn="l">
              <a:spcBef>
                <a:spcPts val="500"/>
              </a:spcBef>
              <a:spcAft>
                <a:spcPts val="0"/>
              </a:spcAft>
              <a:buClr>
                <a:schemeClr val="dk1"/>
              </a:buClr>
              <a:buSzPts val="1800"/>
              <a:buChar char="»"/>
              <a:defRPr sz="1800"/>
            </a:lvl8pPr>
            <a:lvl9pPr indent="-342900" lvl="8" marL="4114800" rtl="0" algn="l">
              <a:spcBef>
                <a:spcPts val="500"/>
              </a:spcBef>
              <a:spcAft>
                <a:spcPts val="0"/>
              </a:spcAft>
              <a:buClr>
                <a:schemeClr val="dk1"/>
              </a:buClr>
              <a:buSzPts val="180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1"/>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lvl1pPr lvl="0"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493" name="Google Shape;493;p1"/>
          <p:cNvSpPr txBox="1"/>
          <p:nvPr>
            <p:ph idx="1" type="body"/>
          </p:nvPr>
        </p:nvSpPr>
        <p:spPr>
          <a:xfrm>
            <a:off x="457200" y="1600200"/>
            <a:ext cx="8229600" cy="5257800"/>
          </a:xfrm>
          <a:prstGeom prst="rect">
            <a:avLst/>
          </a:prstGeom>
          <a:noFill/>
          <a:ln>
            <a:noFill/>
          </a:ln>
        </p:spPr>
        <p:txBody>
          <a:bodyPr anchorCtr="0" anchor="t" bIns="50800" lIns="50800" spcFirstLastPara="1" rIns="91425" wrap="square" tIns="50800">
            <a:noAutofit/>
          </a:bodyPr>
          <a:lstStyle>
            <a:lvl1pPr indent="-381000" lvl="0" marL="457200" marR="0" rtl="0" algn="l">
              <a:spcBef>
                <a:spcPts val="700"/>
              </a:spcBef>
              <a:spcAft>
                <a:spcPts val="0"/>
              </a:spcAft>
              <a:buClr>
                <a:srgbClr val="0B0881"/>
              </a:buClr>
              <a:buSzPts val="2400"/>
              <a:buFont typeface="Merriweather Sans"/>
              <a:buChar char="•"/>
              <a:defRPr b="0" i="0" sz="2400" u="none" cap="none" strike="noStrike">
                <a:solidFill>
                  <a:srgbClr val="0B0881"/>
                </a:solidFill>
                <a:latin typeface="Arial"/>
                <a:ea typeface="Arial"/>
                <a:cs typeface="Arial"/>
                <a:sym typeface="Arial"/>
              </a:defRPr>
            </a:lvl1pPr>
            <a:lvl2pPr indent="-355600" lvl="1" marL="914400" marR="0" rtl="0" algn="l">
              <a:spcBef>
                <a:spcPts val="600"/>
              </a:spcBef>
              <a:spcAft>
                <a:spcPts val="0"/>
              </a:spcAft>
              <a:buClr>
                <a:srgbClr val="7D0D00"/>
              </a:buClr>
              <a:buSzPts val="2000"/>
              <a:buFont typeface="Merriweather Sans"/>
              <a:buChar char="–"/>
              <a:defRPr b="0" i="0" sz="2000" u="none" cap="none" strike="noStrike">
                <a:solidFill>
                  <a:srgbClr val="7D0D00"/>
                </a:solidFill>
                <a:latin typeface="Arial"/>
                <a:ea typeface="Arial"/>
                <a:cs typeface="Arial"/>
                <a:sym typeface="Arial"/>
              </a:defRPr>
            </a:lvl2pPr>
            <a:lvl3pPr indent="-355600" lvl="2" marL="1371600" marR="0" rtl="0" algn="l">
              <a:spcBef>
                <a:spcPts val="6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3pPr>
            <a:lvl4pPr indent="-355600" lvl="3" marL="18288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6pPr>
            <a:lvl7pPr indent="-355600" lvl="6" marL="32004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7pPr>
            <a:lvl8pPr indent="-355600" lvl="7" marL="36576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8pPr>
            <a:lvl9pPr indent="-355600" lvl="8" marL="4114800" marR="0" rtl="0" algn="l">
              <a:spcBef>
                <a:spcPts val="50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2.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3"/>
          <p:cNvSpPr txBox="1"/>
          <p:nvPr>
            <p:ph type="title"/>
          </p:nvPr>
        </p:nvSpPr>
        <p:spPr>
          <a:xfrm>
            <a:off x="596900" y="650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rgbClr val="FF0000"/>
              </a:buClr>
              <a:buSzPts val="4000"/>
              <a:buFont typeface="Arial"/>
              <a:buNone/>
            </a:pPr>
            <a:r>
              <a:rPr b="1" i="0" lang="en-US" sz="4000" u="none">
                <a:solidFill>
                  <a:srgbClr val="FF0000"/>
                </a:solidFill>
                <a:latin typeface="Arial"/>
                <a:ea typeface="Arial"/>
                <a:cs typeface="Arial"/>
                <a:sym typeface="Arial"/>
              </a:rPr>
              <a:t>Anticonvulsants</a:t>
            </a:r>
            <a:endParaRPr/>
          </a:p>
        </p:txBody>
      </p:sp>
      <p:sp>
        <p:nvSpPr>
          <p:cNvPr id="536" name="Google Shape;536;p13"/>
          <p:cNvSpPr txBox="1"/>
          <p:nvPr/>
        </p:nvSpPr>
        <p:spPr>
          <a:xfrm>
            <a:off x="2425700" y="1568450"/>
            <a:ext cx="4292700" cy="444600"/>
          </a:xfrm>
          <a:prstGeom prst="rect">
            <a:avLst/>
          </a:prstGeom>
          <a:noFill/>
          <a:ln>
            <a:noFill/>
          </a:ln>
        </p:spPr>
        <p:txBody>
          <a:bodyPr anchorCtr="0" anchor="ctr" bIns="0" lIns="0" spcFirstLastPara="1" rIns="40625" wrap="square" tIns="0">
            <a:noAutofit/>
          </a:bodyPr>
          <a:lstStyle/>
          <a:p>
            <a:pPr indent="0" lvl="0" marL="39687"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Dr. Romany H Thabet, Ph.D.</a:t>
            </a:r>
            <a:endParaRPr/>
          </a:p>
        </p:txBody>
      </p:sp>
      <p:pic>
        <p:nvPicPr>
          <p:cNvPr id="537" name="Google Shape;537;p13"/>
          <p:cNvPicPr preferRelativeResize="0"/>
          <p:nvPr/>
        </p:nvPicPr>
        <p:blipFill rotWithShape="1">
          <a:blip r:embed="rId3">
            <a:alphaModFix/>
          </a:blip>
          <a:srcRect b="0" l="0" r="0" t="0"/>
          <a:stretch/>
        </p:blipFill>
        <p:spPr>
          <a:xfrm>
            <a:off x="0" y="2233612"/>
            <a:ext cx="9144000" cy="46243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2"/>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Treatment </a:t>
            </a:r>
            <a:endParaRPr/>
          </a:p>
        </p:txBody>
      </p:sp>
      <p:sp>
        <p:nvSpPr>
          <p:cNvPr id="607" name="Google Shape;607;p22"/>
          <p:cNvSpPr txBox="1"/>
          <p:nvPr>
            <p:ph idx="1" type="body"/>
          </p:nvPr>
        </p:nvSpPr>
        <p:spPr>
          <a:xfrm>
            <a:off x="685800" y="1625600"/>
            <a:ext cx="8356500" cy="42546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Monotherapy with anticonvulsant</a:t>
            </a:r>
            <a:endParaRPr/>
          </a:p>
          <a:p>
            <a:pPr indent="-285750" lvl="1" marL="782637" rtl="0" algn="l">
              <a:lnSpc>
                <a:spcPct val="100000"/>
              </a:lnSpc>
              <a:spcBef>
                <a:spcPts val="17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Increase dose gradually until seizures are controlled or adverse effects become unacceptable.</a:t>
            </a:r>
            <a:endParaRPr/>
          </a:p>
          <a:p>
            <a:pPr indent="-285750" lvl="1" marL="782637" rtl="0" algn="l">
              <a:lnSpc>
                <a:spcPct val="100000"/>
              </a:lnSpc>
              <a:spcBef>
                <a:spcPts val="17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Multiple-drug therapy may be required.</a:t>
            </a:r>
            <a:endParaRPr/>
          </a:p>
          <a:p>
            <a:pPr indent="-342900" lvl="0" marL="382587" rtl="0" algn="l">
              <a:lnSpc>
                <a:spcPct val="100000"/>
              </a:lnSpc>
              <a:spcBef>
                <a:spcPts val="1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Achieve steady-state kinetics</a:t>
            </a:r>
            <a:endParaRPr/>
          </a:p>
          <a:p>
            <a:pPr indent="-342900" lvl="0" marL="382587" rtl="0" algn="l">
              <a:lnSpc>
                <a:spcPct val="100000"/>
              </a:lnSpc>
              <a:spcBef>
                <a:spcPts val="1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Monitor plasma drug levels</a:t>
            </a:r>
            <a:endParaRPr/>
          </a:p>
          <a:p>
            <a:pPr indent="-342900" lvl="0" marL="382587" rtl="0" algn="l">
              <a:lnSpc>
                <a:spcPct val="100000"/>
              </a:lnSpc>
              <a:spcBef>
                <a:spcPts val="1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Avoid sudden withdrawal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3"/>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Mechanisms of Action </a:t>
            </a:r>
            <a:endParaRPr/>
          </a:p>
        </p:txBody>
      </p:sp>
      <p:sp>
        <p:nvSpPr>
          <p:cNvPr id="614" name="Google Shape;614;p23"/>
          <p:cNvSpPr txBox="1"/>
          <p:nvPr>
            <p:ph idx="1" type="body"/>
          </p:nvPr>
        </p:nvSpPr>
        <p:spPr>
          <a:xfrm>
            <a:off x="217487" y="1565275"/>
            <a:ext cx="8796300" cy="31053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3 main categories of therapeutics: </a:t>
            </a:r>
            <a:endParaRPr/>
          </a:p>
          <a:p>
            <a:pPr indent="-285750" lvl="1" marL="782637" rtl="0" algn="l">
              <a:lnSpc>
                <a:spcPct val="100000"/>
              </a:lnSpc>
              <a:spcBef>
                <a:spcPts val="2200"/>
              </a:spcBef>
              <a:spcAft>
                <a:spcPts val="0"/>
              </a:spcAft>
              <a:buClr>
                <a:srgbClr val="7D0D00"/>
              </a:buClr>
              <a:buSzPts val="1980"/>
              <a:buFont typeface="Merriweather Sans"/>
              <a:buAutoNum type="arabicPeriod"/>
            </a:pPr>
            <a:r>
              <a:rPr b="0" i="0" lang="en-US" sz="2000" u="none">
                <a:solidFill>
                  <a:srgbClr val="7D0D00"/>
                </a:solidFill>
                <a:latin typeface="Arial"/>
                <a:ea typeface="Arial"/>
                <a:cs typeface="Arial"/>
                <a:sym typeface="Arial"/>
              </a:rPr>
              <a:t>Inhibition of voltage-gated Na+ channels to slow neuron firing.</a:t>
            </a:r>
            <a:endParaRPr/>
          </a:p>
          <a:p>
            <a:pPr indent="-285750" lvl="1" marL="782637" rtl="0" algn="l">
              <a:lnSpc>
                <a:spcPct val="100000"/>
              </a:lnSpc>
              <a:spcBef>
                <a:spcPts val="2200"/>
              </a:spcBef>
              <a:spcAft>
                <a:spcPts val="0"/>
              </a:spcAft>
              <a:buClr>
                <a:srgbClr val="7D0D00"/>
              </a:buClr>
              <a:buSzPts val="1980"/>
              <a:buFont typeface="Merriweather Sans"/>
              <a:buAutoNum type="arabicPeriod"/>
            </a:pPr>
            <a:r>
              <a:rPr b="0" i="0" lang="en-US" sz="2000" u="none">
                <a:solidFill>
                  <a:srgbClr val="7D0D00"/>
                </a:solidFill>
                <a:latin typeface="Arial"/>
                <a:ea typeface="Arial"/>
                <a:cs typeface="Arial"/>
                <a:sym typeface="Arial"/>
              </a:rPr>
              <a:t>Enhancement of the inhibitory effects of the neurotransmitter GABA.</a:t>
            </a:r>
            <a:endParaRPr/>
          </a:p>
          <a:p>
            <a:pPr indent="-285750" lvl="1" marL="782637" rtl="0" algn="l">
              <a:lnSpc>
                <a:spcPct val="100000"/>
              </a:lnSpc>
              <a:spcBef>
                <a:spcPts val="2200"/>
              </a:spcBef>
              <a:spcAft>
                <a:spcPts val="0"/>
              </a:spcAft>
              <a:buClr>
                <a:srgbClr val="7D0D00"/>
              </a:buClr>
              <a:buSzPts val="1980"/>
              <a:buFont typeface="Merriweather Sans"/>
              <a:buAutoNum type="arabicPeriod"/>
            </a:pPr>
            <a:r>
              <a:rPr b="0" i="0" lang="en-US" sz="2000" u="none">
                <a:solidFill>
                  <a:srgbClr val="7D0D00"/>
                </a:solidFill>
                <a:latin typeface="Arial"/>
                <a:ea typeface="Arial"/>
                <a:cs typeface="Arial"/>
                <a:sym typeface="Arial"/>
              </a:rPr>
              <a:t>Inhibition of calcium channels.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4"/>
          <p:cNvSpPr txBox="1"/>
          <p:nvPr>
            <p:ph type="title"/>
          </p:nvPr>
        </p:nvSpPr>
        <p:spPr>
          <a:xfrm>
            <a:off x="0" y="-238125"/>
            <a:ext cx="8975700" cy="15081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rgbClr val="FF0000"/>
              </a:buClr>
              <a:buSzPts val="2900"/>
              <a:buFont typeface="Arial"/>
              <a:buNone/>
            </a:pPr>
            <a:r>
              <a:rPr b="0" i="0" lang="en-US" sz="2900" u="sng">
                <a:solidFill>
                  <a:srgbClr val="FF0000"/>
                </a:solidFill>
                <a:latin typeface="Arial"/>
                <a:ea typeface="Arial"/>
                <a:cs typeface="Arial"/>
                <a:sym typeface="Arial"/>
              </a:rPr>
              <a:t>There are Many Adverse Effects of Therapeutics!!!!</a:t>
            </a:r>
            <a:endParaRPr/>
          </a:p>
        </p:txBody>
      </p:sp>
      <p:sp>
        <p:nvSpPr>
          <p:cNvPr id="621" name="Google Shape;621;p24"/>
          <p:cNvSpPr txBox="1"/>
          <p:nvPr>
            <p:ph idx="1" type="body"/>
          </p:nvPr>
        </p:nvSpPr>
        <p:spPr>
          <a:xfrm>
            <a:off x="203200" y="1219200"/>
            <a:ext cx="51561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CNS Effects:</a:t>
            </a:r>
            <a:endParaRPr b="1"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Drowsiness, sedation, somnolence</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Depression</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Dizziness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Slurred speech</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Ataxia</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Nystagmus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Diploplia</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Vertigo</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Headache</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Confusion</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Tremor</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Interference with cognitive functions in learning situations</a:t>
            </a:r>
            <a:endParaRPr/>
          </a:p>
        </p:txBody>
      </p:sp>
      <p:sp>
        <p:nvSpPr>
          <p:cNvPr id="622" name="Google Shape;622;p24"/>
          <p:cNvSpPr txBox="1"/>
          <p:nvPr/>
        </p:nvSpPr>
        <p:spPr>
          <a:xfrm>
            <a:off x="5511800" y="1231900"/>
            <a:ext cx="3378300" cy="4876800"/>
          </a:xfrm>
          <a:prstGeom prst="rect">
            <a:avLst/>
          </a:prstGeom>
          <a:noFill/>
          <a:ln>
            <a:noFill/>
          </a:ln>
        </p:spPr>
        <p:txBody>
          <a:bodyPr anchorCtr="0" anchor="t" bIns="0" lIns="0" spcFirstLastPara="1" rIns="40625" wrap="square" tIns="0">
            <a:noAutofit/>
          </a:bodyPr>
          <a:lstStyle/>
          <a:p>
            <a:pPr indent="-152400" lvl="0" marL="0" marR="0"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GI Effects</a:t>
            </a:r>
            <a:endParaRPr/>
          </a:p>
          <a:p>
            <a:pPr indent="-127000" lvl="0" marL="0" marR="0"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Dry Mouth</a:t>
            </a:r>
            <a:endParaRPr/>
          </a:p>
          <a:p>
            <a:pPr indent="-127000" lvl="0" marL="0" marR="0"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Nausea</a:t>
            </a:r>
            <a:endParaRPr/>
          </a:p>
          <a:p>
            <a:pPr indent="-127000" lvl="0" marL="0" marR="0"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Vomiting</a:t>
            </a:r>
            <a:endParaRPr/>
          </a:p>
          <a:p>
            <a:pPr indent="-127000" lvl="0" marL="0" marR="0"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Anorexia</a:t>
            </a:r>
            <a:endParaRPr/>
          </a:p>
          <a:p>
            <a:pPr indent="-127000" lvl="0" marL="0" marR="0"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Diarrhea</a:t>
            </a:r>
            <a:endParaRPr/>
          </a:p>
          <a:p>
            <a:pPr indent="0" lvl="0" marL="0" marR="0" rtl="0" algn="l">
              <a:lnSpc>
                <a:spcPct val="100000"/>
              </a:lnSpc>
              <a:spcBef>
                <a:spcPts val="600"/>
              </a:spcBef>
              <a:spcAft>
                <a:spcPts val="0"/>
              </a:spcAft>
              <a:buClr>
                <a:srgbClr val="000000"/>
              </a:buClr>
              <a:buSzPts val="2000"/>
              <a:buFont typeface="Merriweather Sans"/>
              <a:buNone/>
            </a:pPr>
            <a:r>
              <a:t/>
            </a:r>
            <a:endParaRPr b="0" i="0" sz="2000" u="none">
              <a:solidFill>
                <a:srgbClr val="7D0D00"/>
              </a:solidFill>
              <a:latin typeface="Arial"/>
              <a:ea typeface="Arial"/>
              <a:cs typeface="Arial"/>
              <a:sym typeface="Arial"/>
            </a:endParaRPr>
          </a:p>
          <a:p>
            <a:pPr indent="-152400" lvl="0" marL="0" marR="0" rtl="0" algn="l">
              <a:lnSpc>
                <a:spcPct val="100000"/>
              </a:lnSpc>
              <a:spcBef>
                <a:spcPts val="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Rash</a:t>
            </a:r>
            <a:endParaRPr/>
          </a:p>
          <a:p>
            <a:pPr indent="-152400" lvl="0" marL="0" marR="0" rtl="0" algn="l">
              <a:lnSpc>
                <a:spcPct val="100000"/>
              </a:lnSpc>
              <a:spcBef>
                <a:spcPts val="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Fetal Abnormalities and birth defects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5"/>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Anti-convulsant Pharmacotherapy</a:t>
            </a:r>
            <a:endParaRPr/>
          </a:p>
        </p:txBody>
      </p:sp>
      <p:sp>
        <p:nvSpPr>
          <p:cNvPr id="629" name="Google Shape;629;p25"/>
          <p:cNvSpPr txBox="1"/>
          <p:nvPr>
            <p:ph idx="1" type="body"/>
          </p:nvPr>
        </p:nvSpPr>
        <p:spPr>
          <a:xfrm>
            <a:off x="190500" y="1866900"/>
            <a:ext cx="8723400" cy="3055800"/>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Medications are listed next with general guidelines for use. </a:t>
            </a:r>
            <a:endParaRPr/>
          </a:p>
          <a:p>
            <a:pPr indent="-285750" lvl="1" marL="7318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good first choice, second choice, etc.</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342900" lvl="0" marL="382587" rtl="0" algn="l">
              <a:lnSpc>
                <a:spcPct val="100000"/>
              </a:lnSpc>
              <a:spcBef>
                <a:spcPts val="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Actual use will depend more on a combination of your experiences in the clinic and patient individuality and response.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pic>
        <p:nvPicPr>
          <p:cNvPr id="636" name="Google Shape;636;p26"/>
          <p:cNvPicPr preferRelativeResize="0"/>
          <p:nvPr/>
        </p:nvPicPr>
        <p:blipFill rotWithShape="1">
          <a:blip r:embed="rId3">
            <a:alphaModFix/>
          </a:blip>
          <a:srcRect b="0" l="0" r="0" t="0"/>
          <a:stretch/>
        </p:blipFill>
        <p:spPr>
          <a:xfrm>
            <a:off x="4452937" y="2590800"/>
            <a:ext cx="3713162" cy="2673350"/>
          </a:xfrm>
          <a:prstGeom prst="rect">
            <a:avLst/>
          </a:prstGeom>
          <a:noFill/>
          <a:ln>
            <a:noFill/>
          </a:ln>
        </p:spPr>
      </p:pic>
      <p:pic>
        <p:nvPicPr>
          <p:cNvPr id="637" name="Google Shape;637;p26"/>
          <p:cNvPicPr preferRelativeResize="0"/>
          <p:nvPr/>
        </p:nvPicPr>
        <p:blipFill rotWithShape="1">
          <a:blip r:embed="rId4">
            <a:alphaModFix/>
          </a:blip>
          <a:srcRect b="0" l="0" r="0" t="921"/>
          <a:stretch/>
        </p:blipFill>
        <p:spPr>
          <a:xfrm>
            <a:off x="0" y="1938337"/>
            <a:ext cx="4891087" cy="408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7"/>
          <p:cNvSpPr txBox="1"/>
          <p:nvPr>
            <p:ph type="title"/>
          </p:nvPr>
        </p:nvSpPr>
        <p:spPr>
          <a:xfrm>
            <a:off x="457200" y="90487"/>
            <a:ext cx="8229600" cy="801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644" name="Google Shape;644;p27"/>
          <p:cNvSpPr txBox="1"/>
          <p:nvPr>
            <p:ph idx="1" type="body"/>
          </p:nvPr>
        </p:nvSpPr>
        <p:spPr>
          <a:xfrm>
            <a:off x="279400" y="1612900"/>
            <a:ext cx="8572500" cy="47499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Phenytoin (Dilantin, Phenytek):</a:t>
            </a:r>
            <a:endParaRPr/>
          </a:p>
          <a:p>
            <a:pPr indent="-190500" lvl="0" marL="382587" rtl="0" algn="l">
              <a:lnSpc>
                <a:spcPct val="100000"/>
              </a:lnSpc>
              <a:spcBef>
                <a:spcPts val="11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11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11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First choice for partial and generalized tonic-clonic seizures  </a:t>
            </a:r>
            <a:endParaRPr/>
          </a:p>
          <a:p>
            <a:pPr indent="-228600" lvl="2" marL="1182687" rtl="0" algn="l">
              <a:lnSpc>
                <a:spcPct val="100000"/>
              </a:lnSpc>
              <a:spcBef>
                <a:spcPts val="11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Some efficacy in clonic, myoclonic, atonic, </a:t>
            </a:r>
            <a:endParaRPr/>
          </a:p>
          <a:p>
            <a:pPr indent="-228600" lvl="2" marL="1182687" rtl="0" algn="l">
              <a:lnSpc>
                <a:spcPct val="100000"/>
              </a:lnSpc>
              <a:spcBef>
                <a:spcPts val="11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No effect on infantile spasms or absence seizures</a:t>
            </a:r>
            <a:endParaRPr/>
          </a:p>
          <a:p>
            <a:pPr indent="-285750" lvl="1" marL="782637" rtl="0" algn="l">
              <a:lnSpc>
                <a:spcPct val="100000"/>
              </a:lnSpc>
              <a:spcBef>
                <a:spcPts val="11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Drug Interactions:</a:t>
            </a:r>
            <a:endParaRPr/>
          </a:p>
          <a:p>
            <a:pPr indent="-228600" lvl="2" marL="1182687" rtl="0" algn="l">
              <a:lnSpc>
                <a:spcPct val="100000"/>
              </a:lnSpc>
              <a:spcBef>
                <a:spcPts val="11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Decreases blood levels of many medications</a:t>
            </a:r>
            <a:endParaRPr/>
          </a:p>
          <a:p>
            <a:pPr indent="-228600" lvl="2" marL="1182687" rtl="0" algn="l">
              <a:lnSpc>
                <a:spcPct val="100000"/>
              </a:lnSpc>
              <a:spcBef>
                <a:spcPts val="11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Increases blood levels of phenobarbital &amp; warfarin</a:t>
            </a:r>
            <a:endParaRPr/>
          </a:p>
        </p:txBody>
      </p:sp>
      <p:pic>
        <p:nvPicPr>
          <p:cNvPr id="645" name="Google Shape;645;p27"/>
          <p:cNvPicPr preferRelativeResize="0"/>
          <p:nvPr/>
        </p:nvPicPr>
        <p:blipFill rotWithShape="1">
          <a:blip r:embed="rId3">
            <a:alphaModFix/>
          </a:blip>
          <a:srcRect b="0" l="0" r="0" t="0"/>
          <a:stretch/>
        </p:blipFill>
        <p:spPr>
          <a:xfrm>
            <a:off x="6121400" y="1016000"/>
            <a:ext cx="2057400" cy="1552575"/>
          </a:xfrm>
          <a:prstGeom prst="rect">
            <a:avLst/>
          </a:prstGeom>
          <a:noFill/>
          <a:ln>
            <a:noFill/>
          </a:ln>
        </p:spPr>
      </p:pic>
      <p:pic>
        <p:nvPicPr>
          <p:cNvPr id="646" name="Google Shape;646;p27"/>
          <p:cNvPicPr preferRelativeResize="0"/>
          <p:nvPr/>
        </p:nvPicPr>
        <p:blipFill rotWithShape="1">
          <a:blip r:embed="rId4">
            <a:alphaModFix/>
          </a:blip>
          <a:srcRect b="0" l="0" r="0" t="0"/>
          <a:stretch/>
        </p:blipFill>
        <p:spPr>
          <a:xfrm>
            <a:off x="7467600" y="5308600"/>
            <a:ext cx="1295400" cy="12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8"/>
          <p:cNvSpPr txBox="1"/>
          <p:nvPr>
            <p:ph type="title"/>
          </p:nvPr>
        </p:nvSpPr>
        <p:spPr>
          <a:xfrm>
            <a:off x="457200" y="0"/>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 </a:t>
            </a:r>
            <a:endParaRPr/>
          </a:p>
        </p:txBody>
      </p:sp>
      <p:sp>
        <p:nvSpPr>
          <p:cNvPr id="653" name="Google Shape;653;p28"/>
          <p:cNvSpPr txBox="1"/>
          <p:nvPr>
            <p:ph idx="1" type="body"/>
          </p:nvPr>
        </p:nvSpPr>
        <p:spPr>
          <a:xfrm>
            <a:off x="723900" y="15113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Phenytoin (Dilantin, Phenytek):</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Hirsutism &amp; coarsening of facial features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Acne</a:t>
            </a:r>
            <a:endParaRPr/>
          </a:p>
          <a:p>
            <a:pPr indent="-228600" lvl="2" marL="1182687" rtl="0" algn="l">
              <a:lnSpc>
                <a:spcPct val="100000"/>
              </a:lnSpc>
              <a:spcBef>
                <a:spcPts val="600"/>
              </a:spcBef>
              <a:spcAft>
                <a:spcPts val="0"/>
              </a:spcAft>
              <a:buClr>
                <a:srgbClr val="FF0000"/>
              </a:buClr>
              <a:buSzPts val="2000"/>
              <a:buFont typeface="Merriweather Sans"/>
              <a:buChar char="•"/>
            </a:pPr>
            <a:r>
              <a:rPr b="0" i="0" lang="en-US" sz="2000" u="none">
                <a:solidFill>
                  <a:srgbClr val="FF0000"/>
                </a:solidFill>
                <a:latin typeface="Arial"/>
                <a:ea typeface="Arial"/>
                <a:cs typeface="Arial"/>
                <a:sym typeface="Arial"/>
              </a:rPr>
              <a:t>Gingival hyperplasia (20-40%)</a:t>
            </a:r>
            <a:endParaRPr/>
          </a:p>
          <a:p>
            <a:pPr indent="-228600" lvl="3" marL="1589087" rtl="0" algn="l">
              <a:lnSpc>
                <a:spcPct val="100000"/>
              </a:lnSpc>
              <a:spcBef>
                <a:spcPts val="500"/>
              </a:spcBef>
              <a:spcAft>
                <a:spcPts val="0"/>
              </a:spcAft>
              <a:buClr>
                <a:srgbClr val="FF0000"/>
              </a:buClr>
              <a:buSzPts val="2000"/>
              <a:buFont typeface="Merriweather Sans"/>
              <a:buChar char="–"/>
            </a:pPr>
            <a:r>
              <a:rPr b="0" i="0" lang="en-US" sz="2000" u="none">
                <a:solidFill>
                  <a:srgbClr val="FF0000"/>
                </a:solidFill>
                <a:latin typeface="Arial"/>
                <a:ea typeface="Arial"/>
                <a:cs typeface="Arial"/>
                <a:sym typeface="Arial"/>
              </a:rPr>
              <a:t>Brush teeth &gt;8 times per day</a:t>
            </a:r>
            <a:endParaRPr/>
          </a:p>
          <a:p>
            <a:pPr indent="-228600" lvl="4" marL="2046287" rtl="0" algn="l">
              <a:lnSpc>
                <a:spcPct val="100000"/>
              </a:lnSpc>
              <a:spcBef>
                <a:spcPts val="500"/>
              </a:spcBef>
              <a:spcAft>
                <a:spcPts val="0"/>
              </a:spcAft>
              <a:buClr>
                <a:srgbClr val="FF0000"/>
              </a:buClr>
              <a:buSzPts val="2000"/>
              <a:buFont typeface="Merriweather Sans"/>
              <a:buChar char="»"/>
            </a:pPr>
            <a:r>
              <a:rPr b="0" i="0" lang="en-US" sz="2000" u="none">
                <a:solidFill>
                  <a:srgbClr val="FF0000"/>
                </a:solidFill>
                <a:latin typeface="Arial"/>
                <a:ea typeface="Arial"/>
                <a:cs typeface="Arial"/>
                <a:sym typeface="Arial"/>
              </a:rPr>
              <a:t>A primary reason not to prescribe for children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Decreased serum concentrations of folic acid, thyroxine, and vitamin K with long-term use.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9"/>
          <p:cNvSpPr txBox="1"/>
          <p:nvPr>
            <p:ph type="title"/>
          </p:nvPr>
        </p:nvSpPr>
        <p:spPr>
          <a:xfrm>
            <a:off x="314325" y="90487"/>
            <a:ext cx="8540700" cy="1509600"/>
          </a:xfrm>
          <a:prstGeom prst="rect">
            <a:avLst/>
          </a:prstGeom>
          <a:noFill/>
          <a:ln>
            <a:noFill/>
          </a:ln>
        </p:spPr>
        <p:txBody>
          <a:bodyPr anchorCtr="0" anchor="ctr" bIns="50800" lIns="50800" spcFirstLastPara="1" rIns="91425" wrap="square" tIns="50800">
            <a:noAutofit/>
          </a:bodyPr>
          <a:lstStyle/>
          <a:p>
            <a:pPr indent="0" lvl="0" marL="39687"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Phenytoin Induced Gingival Hyperplasia</a:t>
            </a:r>
            <a:endParaRPr/>
          </a:p>
        </p:txBody>
      </p:sp>
      <p:sp>
        <p:nvSpPr>
          <p:cNvPr id="659" name="Google Shape;659;p29"/>
          <p:cNvSpPr txBox="1"/>
          <p:nvPr/>
        </p:nvSpPr>
        <p:spPr>
          <a:xfrm>
            <a:off x="4927600" y="2027237"/>
            <a:ext cx="3533700" cy="100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17 year old boy treated with 300mg/day phenytoin for 2 years (unsupervised) </a:t>
            </a:r>
            <a:endParaRPr/>
          </a:p>
        </p:txBody>
      </p:sp>
      <p:sp>
        <p:nvSpPr>
          <p:cNvPr id="660" name="Google Shape;660;p29"/>
          <p:cNvSpPr txBox="1"/>
          <p:nvPr/>
        </p:nvSpPr>
        <p:spPr>
          <a:xfrm>
            <a:off x="5038725" y="4592637"/>
            <a:ext cx="3533700" cy="70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Partial recovery at 3 months after discontinuation</a:t>
            </a:r>
            <a:endParaRPr/>
          </a:p>
        </p:txBody>
      </p:sp>
      <p:sp>
        <p:nvSpPr>
          <p:cNvPr id="661" name="Google Shape;661;p29"/>
          <p:cNvSpPr txBox="1"/>
          <p:nvPr/>
        </p:nvSpPr>
        <p:spPr>
          <a:xfrm>
            <a:off x="5435600" y="6467475"/>
            <a:ext cx="3708300" cy="24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Images in Clinical Medicine (Feb 2000) 342:325</a:t>
            </a:r>
            <a:endParaRPr/>
          </a:p>
        </p:txBody>
      </p:sp>
      <p:pic>
        <p:nvPicPr>
          <p:cNvPr descr="after" id="662" name="Google Shape;662;p29"/>
          <p:cNvPicPr preferRelativeResize="0"/>
          <p:nvPr/>
        </p:nvPicPr>
        <p:blipFill rotWithShape="1">
          <a:blip r:embed="rId3">
            <a:alphaModFix/>
          </a:blip>
          <a:srcRect b="0" l="0" r="0" t="0"/>
          <a:stretch/>
        </p:blipFill>
        <p:spPr>
          <a:xfrm>
            <a:off x="1108075" y="3995737"/>
            <a:ext cx="3281362" cy="2019300"/>
          </a:xfrm>
          <a:prstGeom prst="rect">
            <a:avLst/>
          </a:prstGeom>
          <a:noFill/>
          <a:ln>
            <a:noFill/>
          </a:ln>
        </p:spPr>
      </p:pic>
      <p:pic>
        <p:nvPicPr>
          <p:cNvPr descr="before" id="663" name="Google Shape;663;p29"/>
          <p:cNvPicPr preferRelativeResize="0"/>
          <p:nvPr/>
        </p:nvPicPr>
        <p:blipFill rotWithShape="1">
          <a:blip r:embed="rId4">
            <a:alphaModFix/>
          </a:blip>
          <a:srcRect b="0" l="0" r="0" t="0"/>
          <a:stretch/>
        </p:blipFill>
        <p:spPr>
          <a:xfrm>
            <a:off x="1200150" y="1581150"/>
            <a:ext cx="3092451" cy="20113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0"/>
          <p:cNvSpPr txBox="1"/>
          <p:nvPr>
            <p:ph type="title"/>
          </p:nvPr>
        </p:nvSpPr>
        <p:spPr>
          <a:xfrm>
            <a:off x="314325" y="90487"/>
            <a:ext cx="8540700" cy="1509600"/>
          </a:xfrm>
          <a:prstGeom prst="rect">
            <a:avLst/>
          </a:prstGeom>
          <a:noFill/>
          <a:ln>
            <a:noFill/>
          </a:ln>
        </p:spPr>
        <p:txBody>
          <a:bodyPr anchorCtr="0" anchor="ctr" bIns="50800" lIns="50800" spcFirstLastPara="1" rIns="91425" wrap="square" tIns="50800">
            <a:noAutofit/>
          </a:bodyPr>
          <a:lstStyle/>
          <a:p>
            <a:pPr indent="0" lvl="0" marL="39687" rtl="0" algn="ctr">
              <a:lnSpc>
                <a:spcPct val="100000"/>
              </a:lnSpc>
              <a:spcBef>
                <a:spcPts val="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Phenytoin</a:t>
            </a:r>
            <a:endParaRPr/>
          </a:p>
        </p:txBody>
      </p:sp>
      <p:sp>
        <p:nvSpPr>
          <p:cNvPr id="669" name="Google Shape;669;p30"/>
          <p:cNvSpPr txBox="1"/>
          <p:nvPr/>
        </p:nvSpPr>
        <p:spPr>
          <a:xfrm>
            <a:off x="1190625" y="2027237"/>
            <a:ext cx="7270800" cy="363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33"/>
              </a:buClr>
              <a:buSzPts val="2000"/>
              <a:buFont typeface="Arimo"/>
              <a:buNone/>
            </a:pPr>
            <a:r>
              <a:rPr b="0" i="0" lang="en-US" sz="2000" u="none">
                <a:solidFill>
                  <a:srgbClr val="000033"/>
                </a:solidFill>
                <a:latin typeface="Arimo"/>
                <a:ea typeface="Arimo"/>
                <a:cs typeface="Arimo"/>
                <a:sym typeface="Arimo"/>
              </a:rPr>
              <a:t>Phenytoin has dose-dependent clearance due to progressive saturation of its hepatic metabolism by cyt P-450 at normal therapeutic plasma levels, and ~10 ug/ml is considered the minimal effective plasma concentration for seizure control. </a:t>
            </a:r>
            <a:endParaRPr/>
          </a:p>
          <a:p>
            <a:pPr indent="0" lvl="0" marL="0" marR="0" rtl="0" algn="ctr">
              <a:lnSpc>
                <a:spcPct val="100000"/>
              </a:lnSpc>
              <a:spcBef>
                <a:spcPts val="1000"/>
              </a:spcBef>
              <a:spcAft>
                <a:spcPts val="0"/>
              </a:spcAft>
              <a:buClr>
                <a:srgbClr val="000033"/>
              </a:buClr>
              <a:buSzPts val="2000"/>
              <a:buFont typeface="Arimo"/>
              <a:buNone/>
            </a:pPr>
            <a:r>
              <a:rPr b="0" i="0" lang="en-US" sz="2000" u="none">
                <a:solidFill>
                  <a:srgbClr val="000033"/>
                </a:solidFill>
                <a:latin typeface="Arimo"/>
                <a:ea typeface="Arimo"/>
                <a:cs typeface="Arimo"/>
                <a:sym typeface="Arimo"/>
              </a:rPr>
              <a:t>Due to saturation of its metabolism, even small increases in maintenance dosage can cause large, unpredictable increases in plasma drug concentrations, which increases the risk of adverse effects such as ataxia, nystagmus, confusion, gingival hyperplasia, hirsuitism (and the list goes on). In addition, other drugs that either inhibit or induce P-450 can produce marked changes in phenytoin plasma levels.</a:t>
            </a:r>
            <a:endParaRPr/>
          </a:p>
        </p:txBody>
      </p:sp>
      <p:sp>
        <p:nvSpPr>
          <p:cNvPr id="670" name="Google Shape;670;p30"/>
          <p:cNvSpPr txBox="1"/>
          <p:nvPr/>
        </p:nvSpPr>
        <p:spPr>
          <a:xfrm>
            <a:off x="5435600" y="6467475"/>
            <a:ext cx="3708300" cy="24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Images in Clinical Medicine (Feb 2000) 342:325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1"/>
          <p:cNvSpPr txBox="1"/>
          <p:nvPr>
            <p:ph type="title"/>
          </p:nvPr>
        </p:nvSpPr>
        <p:spPr>
          <a:xfrm>
            <a:off x="457200" y="153987"/>
            <a:ext cx="8229600" cy="8778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 </a:t>
            </a:r>
            <a:endParaRPr/>
          </a:p>
        </p:txBody>
      </p:sp>
      <p:sp>
        <p:nvSpPr>
          <p:cNvPr id="677" name="Google Shape;677;p31"/>
          <p:cNvSpPr txBox="1"/>
          <p:nvPr>
            <p:ph idx="1" type="body"/>
          </p:nvPr>
        </p:nvSpPr>
        <p:spPr>
          <a:xfrm>
            <a:off x="139700" y="1701800"/>
            <a:ext cx="8229600" cy="34545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Carbamzepine (Tegretol, Carbatrol):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First choice for complex partial and generalized tonic-clonic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May exacerbate absence or myoclonic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Blood disorders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Liver disorders</a:t>
            </a:r>
            <a:endParaRPr/>
          </a:p>
        </p:txBody>
      </p:sp>
      <p:pic>
        <p:nvPicPr>
          <p:cNvPr id="678" name="Google Shape;678;p31"/>
          <p:cNvPicPr preferRelativeResize="0"/>
          <p:nvPr/>
        </p:nvPicPr>
        <p:blipFill rotWithShape="1">
          <a:blip r:embed="rId3">
            <a:alphaModFix/>
          </a:blip>
          <a:srcRect b="0" l="0" r="0" t="0"/>
          <a:stretch/>
        </p:blipFill>
        <p:spPr>
          <a:xfrm>
            <a:off x="5981700" y="1409700"/>
            <a:ext cx="2489200" cy="1284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4"/>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Definitions</a:t>
            </a:r>
            <a:endParaRPr/>
          </a:p>
        </p:txBody>
      </p:sp>
      <p:sp>
        <p:nvSpPr>
          <p:cNvPr id="544" name="Google Shape;544;p14"/>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none">
                <a:solidFill>
                  <a:srgbClr val="0B0881"/>
                </a:solidFill>
                <a:latin typeface="Arial"/>
                <a:ea typeface="Arial"/>
                <a:cs typeface="Arial"/>
                <a:sym typeface="Arial"/>
              </a:rPr>
              <a:t>Convulsion</a:t>
            </a:r>
            <a:r>
              <a:rPr b="0" i="0" lang="en-US" sz="2400" u="none">
                <a:solidFill>
                  <a:srgbClr val="0B0881"/>
                </a:solidFill>
                <a:latin typeface="Arial"/>
                <a:ea typeface="Arial"/>
                <a:cs typeface="Arial"/>
                <a:sym typeface="Arial"/>
              </a:rPr>
              <a:t>:  </a:t>
            </a:r>
            <a:r>
              <a:rPr b="0" i="0" lang="en-US" sz="2400" u="none">
                <a:solidFill>
                  <a:srgbClr val="7D0D00"/>
                </a:solidFill>
                <a:latin typeface="Arial"/>
                <a:ea typeface="Arial"/>
                <a:cs typeface="Arial"/>
                <a:sym typeface="Arial"/>
              </a:rPr>
              <a:t>Sudden attack of involuntary muscular contractions and relaxations.</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7D0D00"/>
              </a:solidFill>
              <a:latin typeface="Arial"/>
              <a:ea typeface="Arial"/>
              <a:cs typeface="Arial"/>
              <a:sym typeface="Arial"/>
            </a:endParaRPr>
          </a:p>
          <a:p>
            <a:pPr indent="-342900" lvl="0" marL="382587" rtl="0" algn="l">
              <a:lnSpc>
                <a:spcPct val="100000"/>
              </a:lnSpc>
              <a:spcBef>
                <a:spcPts val="700"/>
              </a:spcBef>
              <a:spcAft>
                <a:spcPts val="0"/>
              </a:spcAft>
              <a:buClr>
                <a:srgbClr val="0B0881"/>
              </a:buClr>
              <a:buSzPts val="2400"/>
              <a:buFont typeface="Merriweather Sans"/>
              <a:buChar char="•"/>
            </a:pPr>
            <a:r>
              <a:rPr b="1" i="0" lang="en-US" sz="2400" u="none">
                <a:solidFill>
                  <a:srgbClr val="0B0881"/>
                </a:solidFill>
                <a:latin typeface="Arial"/>
                <a:ea typeface="Arial"/>
                <a:cs typeface="Arial"/>
                <a:sym typeface="Arial"/>
              </a:rPr>
              <a:t>Seizure</a:t>
            </a:r>
            <a:r>
              <a:rPr b="0" i="0" lang="en-US" sz="2400" u="none">
                <a:solidFill>
                  <a:srgbClr val="0B0881"/>
                </a:solidFill>
                <a:latin typeface="Arial"/>
                <a:ea typeface="Arial"/>
                <a:cs typeface="Arial"/>
                <a:sym typeface="Arial"/>
              </a:rPr>
              <a:t>:  </a:t>
            </a:r>
            <a:r>
              <a:rPr b="0" i="0" lang="en-US" sz="2400" u="none">
                <a:solidFill>
                  <a:srgbClr val="7D0D00"/>
                </a:solidFill>
                <a:latin typeface="Arial"/>
                <a:ea typeface="Arial"/>
                <a:cs typeface="Arial"/>
                <a:sym typeface="Arial"/>
              </a:rPr>
              <a:t>Abnormal central nervous system electrical activity.</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342900" lvl="0" marL="382587" rtl="0" algn="l">
              <a:lnSpc>
                <a:spcPct val="100000"/>
              </a:lnSpc>
              <a:spcBef>
                <a:spcPts val="700"/>
              </a:spcBef>
              <a:spcAft>
                <a:spcPts val="0"/>
              </a:spcAft>
              <a:buClr>
                <a:srgbClr val="0B0881"/>
              </a:buClr>
              <a:buSzPts val="2400"/>
              <a:buFont typeface="Merriweather Sans"/>
              <a:buChar char="•"/>
            </a:pPr>
            <a:r>
              <a:rPr b="1" i="0" lang="en-US" sz="2400" u="none">
                <a:solidFill>
                  <a:srgbClr val="0B0881"/>
                </a:solidFill>
                <a:latin typeface="Arial"/>
                <a:ea typeface="Arial"/>
                <a:cs typeface="Arial"/>
                <a:sym typeface="Arial"/>
              </a:rPr>
              <a:t>Epilepsy</a:t>
            </a:r>
            <a:r>
              <a:rPr b="0" i="0" lang="en-US" sz="2400" u="none">
                <a:solidFill>
                  <a:srgbClr val="0B0881"/>
                </a:solidFill>
                <a:latin typeface="Arial"/>
                <a:ea typeface="Arial"/>
                <a:cs typeface="Arial"/>
                <a:sym typeface="Arial"/>
              </a:rPr>
              <a:t>:  </a:t>
            </a:r>
            <a:r>
              <a:rPr b="0" i="0" lang="en-US" sz="2400" u="none">
                <a:solidFill>
                  <a:srgbClr val="7D0D00"/>
                </a:solidFill>
                <a:latin typeface="Arial"/>
                <a:ea typeface="Arial"/>
                <a:cs typeface="Arial"/>
                <a:sym typeface="Arial"/>
              </a:rPr>
              <a:t>A group of recurrent disorders of cerebral function characterized by both seizures and convulsions.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32"/>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 </a:t>
            </a:r>
            <a:endParaRPr/>
          </a:p>
        </p:txBody>
      </p:sp>
      <p:sp>
        <p:nvSpPr>
          <p:cNvPr id="685" name="Google Shape;685;p32"/>
          <p:cNvSpPr txBox="1"/>
          <p:nvPr>
            <p:ph idx="1" type="body"/>
          </p:nvPr>
        </p:nvSpPr>
        <p:spPr>
          <a:xfrm>
            <a:off x="762000" y="14224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Carbamazepine (Tegretol, Carbatrol):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Drug Interactions: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CBZ metabolism is affected by many drugs, and CBZ affects the metabolism of many drugs.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 Mild leukopenia or hyponatremia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Circulating concentrations of thyroid hormones may be depressed; TSH remains normal.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3"/>
          <p:cNvSpPr txBox="1"/>
          <p:nvPr>
            <p:ph type="title"/>
          </p:nvPr>
        </p:nvSpPr>
        <p:spPr>
          <a:xfrm>
            <a:off x="457200" y="0"/>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692" name="Google Shape;692;p33"/>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Oxcarbazepine (Trileptal):</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FDA approved in 2000 for partial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Complex partial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Primary &amp; secondarily generalized tonic-clonic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No effect on absence or myoclonic seizures</a:t>
            </a:r>
            <a:endParaRPr/>
          </a:p>
          <a:p>
            <a:pPr indent="-101600" lvl="2" marL="1182687" rtl="0" algn="l">
              <a:lnSpc>
                <a:spcPct val="100000"/>
              </a:lnSpc>
              <a:spcBef>
                <a:spcPts val="600"/>
              </a:spcBef>
              <a:spcAft>
                <a:spcPts val="0"/>
              </a:spcAft>
              <a:buClr>
                <a:schemeClr val="dk1"/>
              </a:buClr>
              <a:buSzPts val="2000"/>
              <a:buFont typeface="Merriweather Sans"/>
              <a:buNone/>
            </a:pPr>
            <a:r>
              <a:t/>
            </a:r>
            <a:endParaRPr b="0" i="0" sz="2000" u="none">
              <a:solidFill>
                <a:schemeClr val="dk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Fewer adverse effects than CBZ, phenytoin</a:t>
            </a:r>
            <a:endParaRPr/>
          </a:p>
          <a:p>
            <a:pPr indent="-215900" lvl="0" marL="382587" rtl="0" algn="l">
              <a:spcBef>
                <a:spcPts val="700"/>
              </a:spcBef>
              <a:spcAft>
                <a:spcPts val="0"/>
              </a:spcAft>
              <a:buClr>
                <a:srgbClr val="0B0881"/>
              </a:buClr>
              <a:buSzPts val="2000"/>
              <a:buNone/>
            </a:pPr>
            <a:r>
              <a:t/>
            </a:r>
            <a:endParaRPr b="0" i="0" sz="2000" u="none">
              <a:solidFill>
                <a:srgbClr val="7D0D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34"/>
          <p:cNvSpPr txBox="1"/>
          <p:nvPr>
            <p:ph type="title"/>
          </p:nvPr>
        </p:nvSpPr>
        <p:spPr>
          <a:xfrm>
            <a:off x="457200" y="52387"/>
            <a:ext cx="8229600" cy="7635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699" name="Google Shape;699;p34"/>
          <p:cNvSpPr txBox="1"/>
          <p:nvPr>
            <p:ph idx="1" type="body"/>
          </p:nvPr>
        </p:nvSpPr>
        <p:spPr>
          <a:xfrm>
            <a:off x="177800" y="11176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Valproic Acid (Valproate; Depakene, Depakote):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Other Mechanisms of Action: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1) Some inhibition of T-type Ca2+ channels.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2) Increases GABA production and decreases GABA metabolism. </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Simple or complex partial, &amp; primary generalized tonic-clonic</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Also used for absence, myoclonic, and atonic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Highly effective for photosensitive epilepsy and juvenile myoclonic epilepsy. </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Liver disease</a:t>
            </a:r>
            <a:endParaRPr/>
          </a:p>
        </p:txBody>
      </p:sp>
      <p:pic>
        <p:nvPicPr>
          <p:cNvPr id="700" name="Google Shape;700;p34"/>
          <p:cNvPicPr preferRelativeResize="0"/>
          <p:nvPr/>
        </p:nvPicPr>
        <p:blipFill rotWithShape="1">
          <a:blip r:embed="rId3">
            <a:alphaModFix/>
          </a:blip>
          <a:srcRect b="0" l="0" r="0" t="0"/>
          <a:stretch/>
        </p:blipFill>
        <p:spPr>
          <a:xfrm>
            <a:off x="6172200" y="5372100"/>
            <a:ext cx="2540000" cy="9921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5"/>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07" name="Google Shape;707;p35"/>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Valproic Acid (Valproate; Depakene, Depakote):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sng">
                <a:solidFill>
                  <a:srgbClr val="7D0D00"/>
                </a:solidFill>
                <a:latin typeface="Arial"/>
                <a:ea typeface="Arial"/>
                <a:cs typeface="Arial"/>
                <a:sym typeface="Arial"/>
              </a:rPr>
              <a:t>Drug Interactions: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Affects metabolism of many drugs through liver enzyme inhibition</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Phenobarbital</a:t>
            </a:r>
            <a:endParaRPr/>
          </a:p>
          <a:p>
            <a:pPr indent="-228600" lvl="4" marL="20970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“Drunkenness”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Clorazepam</a:t>
            </a:r>
            <a:endParaRPr/>
          </a:p>
          <a:p>
            <a:pPr indent="-228600" lvl="4" marL="20970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Prolonged absence seizures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14" name="Google Shape;714;p36"/>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Valproic Acid (Valproate; Depakene, Depakote):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Weight gain (30-50%)</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Dose-related tremor</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Transient hair loss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Polycystic ovary syndrome and menstrual disturbances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Bone loss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Ankle swelling</a:t>
            </a:r>
            <a:endParaRPr/>
          </a:p>
          <a:p>
            <a:pPr indent="-304800" lvl="2" marL="1182687" rtl="0" algn="l">
              <a:lnSpc>
                <a:spcPct val="100000"/>
              </a:lnSpc>
              <a:spcBef>
                <a:spcPts val="600"/>
              </a:spcBef>
              <a:spcAft>
                <a:spcPts val="0"/>
              </a:spcAft>
              <a:buClr>
                <a:srgbClr val="FF0000"/>
              </a:buClr>
              <a:buSzPts val="4800"/>
              <a:buFont typeface="Merriweather Sans"/>
              <a:buChar char="•"/>
            </a:pPr>
            <a:r>
              <a:rPr b="1" i="0" lang="en-US" sz="4800" u="none">
                <a:solidFill>
                  <a:srgbClr val="FF0000"/>
                </a:solidFill>
                <a:latin typeface="Arial"/>
                <a:ea typeface="Arial"/>
                <a:cs typeface="Arial"/>
                <a:sym typeface="Arial"/>
              </a:rPr>
              <a:t>Spina bifida</a:t>
            </a:r>
            <a:endParaRPr/>
          </a:p>
          <a:p>
            <a:pPr indent="-304800" lvl="2" marL="1182687" rtl="0" algn="l">
              <a:lnSpc>
                <a:spcPct val="100000"/>
              </a:lnSpc>
              <a:spcBef>
                <a:spcPts val="600"/>
              </a:spcBef>
              <a:spcAft>
                <a:spcPts val="0"/>
              </a:spcAft>
              <a:buClr>
                <a:srgbClr val="FF0000"/>
              </a:buClr>
              <a:buSzPts val="4800"/>
              <a:buFont typeface="Merriweather Sans"/>
              <a:buChar char="•"/>
            </a:pPr>
            <a:r>
              <a:rPr b="1" i="0" lang="en-US" sz="4800" u="none">
                <a:solidFill>
                  <a:srgbClr val="FF0000"/>
                </a:solidFill>
                <a:latin typeface="Arial"/>
                <a:ea typeface="Arial"/>
                <a:cs typeface="Arial"/>
                <a:sym typeface="Arial"/>
              </a:rPr>
              <a:t>Acute pancreatitis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37"/>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21" name="Google Shape;721;p37"/>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Lamotrigine (Lamictal):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Other 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May inhibit synaptic release of glutamate.</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Adjunct therapy (ages 2 &amp; up):</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Simple &amp; complex partial seizures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Generalized seizures of Lennox-Gastaut Syndrome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Monotherapy (adults): </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Simple &amp; complex partial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May make myoclonic seizures worse.    </a:t>
            </a:r>
            <a:endParaRPr/>
          </a:p>
        </p:txBody>
      </p:sp>
      <p:pic>
        <p:nvPicPr>
          <p:cNvPr id="722" name="Google Shape;722;p37"/>
          <p:cNvPicPr preferRelativeResize="0"/>
          <p:nvPr/>
        </p:nvPicPr>
        <p:blipFill rotWithShape="1">
          <a:blip r:embed="rId3">
            <a:alphaModFix/>
          </a:blip>
          <a:srcRect b="0" l="0" r="0" t="0"/>
          <a:stretch/>
        </p:blipFill>
        <p:spPr>
          <a:xfrm>
            <a:off x="6896100" y="1371600"/>
            <a:ext cx="1841500" cy="15255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8"/>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29" name="Google Shape;729;p38"/>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Lamotrigine (Lamictal):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Rash (10%)</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Rare progression to serious systemic illness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Increased alertness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9"/>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36" name="Google Shape;736;p39"/>
          <p:cNvSpPr txBox="1"/>
          <p:nvPr>
            <p:ph idx="1" type="body"/>
          </p:nvPr>
        </p:nvSpPr>
        <p:spPr>
          <a:xfrm>
            <a:off x="431800" y="1249362"/>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Topiramate (Topamax):</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Other 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Enhances post-synaptic GABA</a:t>
            </a:r>
            <a:r>
              <a:rPr b="0" i="0" lang="en-US" sz="13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 receptor currents.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Kainate receptor antagonist (blocks a certain type of glutamate channel)</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Adjunct therapy for partial and primary generalized tonic-clonic seizures in adults and children over 2.</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Decreases tonic and atonic seizures in children with Lennox-Gastaut syndrome. </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History of kidney stones</a:t>
            </a:r>
            <a:endParaRPr/>
          </a:p>
        </p:txBody>
      </p:sp>
      <p:pic>
        <p:nvPicPr>
          <p:cNvPr id="737" name="Google Shape;737;p39"/>
          <p:cNvPicPr preferRelativeResize="0"/>
          <p:nvPr/>
        </p:nvPicPr>
        <p:blipFill rotWithShape="1">
          <a:blip r:embed="rId3">
            <a:alphaModFix/>
          </a:blip>
          <a:srcRect b="0" l="0" r="0" t="0"/>
          <a:stretch/>
        </p:blipFill>
        <p:spPr>
          <a:xfrm>
            <a:off x="6261100" y="1181100"/>
            <a:ext cx="2844800" cy="1219200"/>
          </a:xfrm>
          <a:prstGeom prst="rect">
            <a:avLst/>
          </a:prstGeom>
          <a:noFill/>
          <a:ln>
            <a:noFill/>
          </a:ln>
        </p:spPr>
      </p:pic>
      <p:pic>
        <p:nvPicPr>
          <p:cNvPr id="738" name="Google Shape;738;p39"/>
          <p:cNvPicPr preferRelativeResize="0"/>
          <p:nvPr/>
        </p:nvPicPr>
        <p:blipFill rotWithShape="1">
          <a:blip r:embed="rId4">
            <a:alphaModFix/>
          </a:blip>
          <a:srcRect b="0" l="0" r="0" t="0"/>
          <a:stretch/>
        </p:blipFill>
        <p:spPr>
          <a:xfrm>
            <a:off x="7558087" y="5473700"/>
            <a:ext cx="952500" cy="1114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0"/>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45" name="Google Shape;745;p40"/>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Topiramate (Topamax):</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Drug Interactions: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CBZ, phenytoin, phenobarbital, &amp; primidone decrease blood levels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Nervousness &amp; paresthesias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Psychomotor slowing, word-finding difficulty, impaired concentration, interference with memory</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Weight loss &amp; anorexia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Metabolic acidosis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1"/>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52" name="Google Shape;752;p41"/>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Zonisamide (Zonegran):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Other 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Inhibits T-type Ca2+ currents.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Binds to GABA receptors.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Facilitates dopaminergic and serotonergic  neurotransmission.</a:t>
            </a:r>
            <a:endParaRPr/>
          </a:p>
        </p:txBody>
      </p:sp>
      <p:pic>
        <p:nvPicPr>
          <p:cNvPr id="753" name="Google Shape;753;p41"/>
          <p:cNvPicPr preferRelativeResize="0"/>
          <p:nvPr/>
        </p:nvPicPr>
        <p:blipFill rotWithShape="1">
          <a:blip r:embed="rId3">
            <a:alphaModFix/>
          </a:blip>
          <a:srcRect b="0" l="0" r="0" t="0"/>
          <a:stretch/>
        </p:blipFill>
        <p:spPr>
          <a:xfrm>
            <a:off x="5778500" y="1384300"/>
            <a:ext cx="2514600" cy="115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5"/>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Partial (focal) Seizures</a:t>
            </a:r>
            <a:endParaRPr/>
          </a:p>
        </p:txBody>
      </p:sp>
      <p:sp>
        <p:nvSpPr>
          <p:cNvPr id="551" name="Google Shape;551;p15"/>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Excessive electrical activity in one cerebral hemisphere.  -Affects only part of the body.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342900" lvl="0" marL="382587" rtl="0" algn="l">
              <a:lnSpc>
                <a:spcPct val="100000"/>
              </a:lnSpc>
              <a:spcBef>
                <a:spcPts val="70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Simple Partial:</a:t>
            </a:r>
            <a:r>
              <a:rPr b="0" i="0" lang="en-US" sz="2400" u="none">
                <a:solidFill>
                  <a:srgbClr val="0B0881"/>
                </a:solidFill>
                <a:latin typeface="Arial"/>
                <a:ea typeface="Arial"/>
                <a:cs typeface="Arial"/>
                <a:sym typeface="Arial"/>
              </a:rPr>
              <a:t>  Person may experience a range of strange or unusual sensations.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Motor</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Sensory</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Autonomic</a:t>
            </a:r>
            <a:endParaRPr/>
          </a:p>
          <a:p>
            <a:pPr indent="-285750" lvl="1" marL="782637" rtl="0" algn="l">
              <a:lnSpc>
                <a:spcPct val="100000"/>
              </a:lnSpc>
              <a:spcBef>
                <a:spcPts val="600"/>
              </a:spcBef>
              <a:spcAft>
                <a:spcPts val="0"/>
              </a:spcAft>
              <a:buClr>
                <a:srgbClr val="7D0D00"/>
              </a:buClr>
              <a:buSzPts val="2000"/>
              <a:buFont typeface="Merriweather Sans"/>
              <a:buChar char="–"/>
            </a:pPr>
            <a:r>
              <a:rPr b="1" i="0" lang="en-US" sz="2000" u="none">
                <a:solidFill>
                  <a:srgbClr val="7D0D00"/>
                </a:solidFill>
                <a:latin typeface="Arial"/>
                <a:ea typeface="Arial"/>
                <a:cs typeface="Arial"/>
                <a:sym typeface="Arial"/>
              </a:rPr>
              <a:t>Key feature</a:t>
            </a:r>
            <a:r>
              <a:rPr b="0" i="0" lang="en-US" sz="2000" u="none">
                <a:solidFill>
                  <a:srgbClr val="7D0D00"/>
                </a:solidFill>
                <a:latin typeface="Arial"/>
                <a:ea typeface="Arial"/>
                <a:cs typeface="Arial"/>
                <a:sym typeface="Arial"/>
              </a:rPr>
              <a:t>: preservation of consciousness.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42"/>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60" name="Google Shape;760;p42"/>
          <p:cNvSpPr txBox="1"/>
          <p:nvPr>
            <p:ph idx="1" type="body"/>
          </p:nvPr>
        </p:nvSpPr>
        <p:spPr>
          <a:xfrm>
            <a:off x="457200" y="16256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Zonisamide (Zonegran):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Approved for adjunct treatment of partial seizures in adults.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Appears to have a broad spectrum:</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Myoclonic seizures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Infantile spasms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Generalized &amp; atypical absence seizures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Lennox-Gastaut Syndrome</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Drug Interactions: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Phenytoin and carbamazepine decrease its half-life by half.</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43"/>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67" name="Google Shape;767;p43"/>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Zomisamide (Zonegran):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Weight loss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Abnormal thinking</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Nervousness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Agitation/irritability</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Usually well tolerated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4"/>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Na+ Channel Inhibitors</a:t>
            </a:r>
            <a:endParaRPr/>
          </a:p>
        </p:txBody>
      </p:sp>
      <p:sp>
        <p:nvSpPr>
          <p:cNvPr id="774" name="Google Shape;774;p44"/>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Lidocaine:  Only when other drugs are refractory for status epilepticus.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45"/>
          <p:cNvSpPr txBox="1"/>
          <p:nvPr>
            <p:ph type="title"/>
          </p:nvPr>
        </p:nvSpPr>
        <p:spPr>
          <a:xfrm>
            <a:off x="463550" y="0"/>
            <a:ext cx="8229600" cy="798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pic>
        <p:nvPicPr>
          <p:cNvPr id="781" name="Google Shape;781;p45"/>
          <p:cNvPicPr preferRelativeResize="0"/>
          <p:nvPr/>
        </p:nvPicPr>
        <p:blipFill rotWithShape="1">
          <a:blip r:embed="rId3">
            <a:alphaModFix/>
          </a:blip>
          <a:srcRect b="0" l="0" r="0" t="0"/>
          <a:stretch/>
        </p:blipFill>
        <p:spPr>
          <a:xfrm>
            <a:off x="2598737" y="785812"/>
            <a:ext cx="4632325" cy="6072188"/>
          </a:xfrm>
          <a:prstGeom prst="rect">
            <a:avLst/>
          </a:prstGeom>
          <a:noFill/>
          <a:ln>
            <a:noFill/>
          </a:ln>
        </p:spPr>
      </p:pic>
      <p:pic>
        <p:nvPicPr>
          <p:cNvPr id="782" name="Google Shape;782;p45"/>
          <p:cNvPicPr preferRelativeResize="0"/>
          <p:nvPr/>
        </p:nvPicPr>
        <p:blipFill rotWithShape="1">
          <a:blip r:embed="rId4">
            <a:alphaModFix/>
          </a:blip>
          <a:srcRect b="0" l="0" r="0" t="0"/>
          <a:stretch/>
        </p:blipFill>
        <p:spPr>
          <a:xfrm>
            <a:off x="3197225" y="3636962"/>
            <a:ext cx="2174874" cy="22367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4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789" name="Google Shape;789;p46"/>
          <p:cNvSpPr txBox="1"/>
          <p:nvPr>
            <p:ph idx="1" type="body"/>
          </p:nvPr>
        </p:nvSpPr>
        <p:spPr>
          <a:xfrm>
            <a:off x="609600" y="1727200"/>
            <a:ext cx="8229600" cy="37083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Barbiturate drugs:</a:t>
            </a:r>
            <a:r>
              <a:rPr b="0" i="0" lang="en-US" sz="2400" u="none">
                <a:solidFill>
                  <a:srgbClr val="0B0881"/>
                </a:solidFill>
                <a:latin typeface="Arial"/>
                <a:ea typeface="Arial"/>
                <a:cs typeface="Arial"/>
                <a:sym typeface="Arial"/>
              </a:rPr>
              <a:t> Phenobarbital (Luminal) &amp; Primidone (Mysoline):</a:t>
            </a:r>
            <a:endParaRPr/>
          </a:p>
          <a:p>
            <a:pPr indent="-158750" lvl="1" marL="782637" rtl="0" algn="l">
              <a:lnSpc>
                <a:spcPct val="100000"/>
              </a:lnSpc>
              <a:spcBef>
                <a:spcPts val="600"/>
              </a:spcBef>
              <a:spcAft>
                <a:spcPts val="0"/>
              </a:spcAft>
              <a:buClr>
                <a:srgbClr val="7D0D00"/>
              </a:buClr>
              <a:buSzPts val="2000"/>
              <a:buFont typeface="Merriweather Sans"/>
              <a:buNone/>
            </a:pPr>
            <a:r>
              <a:t/>
            </a:r>
            <a:endParaRPr b="0" i="0" sz="2000" u="none">
              <a:solidFill>
                <a:srgbClr val="7D0D00"/>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Increases the duration of GABA</a:t>
            </a:r>
            <a:r>
              <a:rPr b="0" i="0" lang="en-US" sz="15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-activated Cl- channel opening.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47"/>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796" name="Google Shape;796;p47"/>
          <p:cNvSpPr txBox="1"/>
          <p:nvPr>
            <p:ph idx="1" type="body"/>
          </p:nvPr>
        </p:nvSpPr>
        <p:spPr>
          <a:xfrm>
            <a:off x="457200" y="1612900"/>
            <a:ext cx="84327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Phenobarbital (Luminal):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Second choice for partial and generalized tonic-clonic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Rapid absorption has made it a common choice for seizures in infants, but adverse cognitive effects cause it to be used less in older children and adults.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Status epilepticus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Absence Seizures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48"/>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03" name="Google Shape;803;p48"/>
          <p:cNvSpPr txBox="1"/>
          <p:nvPr>
            <p:ph idx="1" type="body"/>
          </p:nvPr>
        </p:nvSpPr>
        <p:spPr>
          <a:xfrm>
            <a:off x="292100" y="1828800"/>
            <a:ext cx="8229600" cy="39117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Primidone (Mysoline):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Adjuvant or monotherapy for partial and generalized tonic-clonic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May control refractory generalized tonic-clonic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History of porphyria</a:t>
            </a:r>
            <a:endParaRPr/>
          </a:p>
        </p:txBody>
      </p:sp>
      <p:pic>
        <p:nvPicPr>
          <p:cNvPr id="804" name="Google Shape;804;p48"/>
          <p:cNvPicPr preferRelativeResize="0"/>
          <p:nvPr/>
        </p:nvPicPr>
        <p:blipFill rotWithShape="1">
          <a:blip r:embed="rId3">
            <a:alphaModFix/>
          </a:blip>
          <a:srcRect b="0" l="0" r="0" t="0"/>
          <a:stretch/>
        </p:blipFill>
        <p:spPr>
          <a:xfrm>
            <a:off x="6854825" y="4724400"/>
            <a:ext cx="752475" cy="758825"/>
          </a:xfrm>
          <a:prstGeom prst="rect">
            <a:avLst/>
          </a:prstGeom>
          <a:noFill/>
          <a:ln>
            <a:noFill/>
          </a:ln>
        </p:spPr>
      </p:pic>
      <p:pic>
        <p:nvPicPr>
          <p:cNvPr id="805" name="Google Shape;805;p48"/>
          <p:cNvPicPr preferRelativeResize="0"/>
          <p:nvPr/>
        </p:nvPicPr>
        <p:blipFill rotWithShape="1">
          <a:blip r:embed="rId4">
            <a:alphaModFix/>
          </a:blip>
          <a:srcRect b="0" l="0" r="0" t="0"/>
          <a:stretch/>
        </p:blipFill>
        <p:spPr>
          <a:xfrm>
            <a:off x="5997575" y="1276350"/>
            <a:ext cx="1828800" cy="177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9"/>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12" name="Google Shape;812;p49"/>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Phenobarbital (Luminal) &amp; Primidone (Mysoline):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Drug Interactions: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Other CNS depressants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Increased metabolism of vitamin D and K</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Phenytoin increases the conversion of primidone to phenobarbital.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0"/>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19" name="Google Shape;819;p50"/>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Phenobarbital (Luminal) &amp; Primidone (Mysoline):</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Agitation and confusion in the elderly.</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Worsening of pre-existing hyperactivity and aggressiveness in children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Sexual side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Physical dependence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51"/>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26" name="Google Shape;826;p51"/>
          <p:cNvSpPr txBox="1"/>
          <p:nvPr>
            <p:ph idx="1" type="body"/>
          </p:nvPr>
        </p:nvSpPr>
        <p:spPr>
          <a:xfrm>
            <a:off x="241300" y="2222500"/>
            <a:ext cx="8229600" cy="34926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Benzodiazepine drugs: </a:t>
            </a:r>
            <a:endParaRPr/>
          </a:p>
          <a:p>
            <a:pPr indent="-158750" lvl="1" marL="782637" rtl="0" algn="l">
              <a:lnSpc>
                <a:spcPct val="100000"/>
              </a:lnSpc>
              <a:spcBef>
                <a:spcPts val="600"/>
              </a:spcBef>
              <a:spcAft>
                <a:spcPts val="0"/>
              </a:spcAft>
              <a:buClr>
                <a:srgbClr val="7D0D00"/>
              </a:buClr>
              <a:buSzPts val="2000"/>
              <a:buFont typeface="Merriweather Sans"/>
              <a:buNone/>
            </a:pPr>
            <a:r>
              <a:t/>
            </a:r>
            <a:endParaRPr b="0" i="0" sz="2000" u="none">
              <a:solidFill>
                <a:srgbClr val="7D0D00"/>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Diazepam (Valium), lorazepam (Ativan), clonazepam (Klonopin), clorazepate (Transxene-SD)</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Increases the frequency of GABA</a:t>
            </a:r>
            <a:r>
              <a:rPr b="0" i="0" lang="en-US" sz="14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-activated Cl- channel opening. </a:t>
            </a:r>
            <a:endParaRPr/>
          </a:p>
        </p:txBody>
      </p:sp>
      <p:pic>
        <p:nvPicPr>
          <p:cNvPr id="827" name="Google Shape;827;p51"/>
          <p:cNvPicPr preferRelativeResize="0"/>
          <p:nvPr/>
        </p:nvPicPr>
        <p:blipFill rotWithShape="1">
          <a:blip r:embed="rId3">
            <a:alphaModFix/>
          </a:blip>
          <a:srcRect b="0" l="0" r="0" t="0"/>
          <a:stretch/>
        </p:blipFill>
        <p:spPr>
          <a:xfrm>
            <a:off x="6870700" y="5092700"/>
            <a:ext cx="903287" cy="974725"/>
          </a:xfrm>
          <a:prstGeom prst="rect">
            <a:avLst/>
          </a:prstGeom>
          <a:noFill/>
          <a:ln>
            <a:noFill/>
          </a:ln>
        </p:spPr>
      </p:pic>
      <p:pic>
        <p:nvPicPr>
          <p:cNvPr id="828" name="Google Shape;828;p51"/>
          <p:cNvPicPr preferRelativeResize="0"/>
          <p:nvPr/>
        </p:nvPicPr>
        <p:blipFill rotWithShape="1">
          <a:blip r:embed="rId4">
            <a:alphaModFix/>
          </a:blip>
          <a:srcRect b="50999" l="0" r="84375" t="22998"/>
          <a:stretch/>
        </p:blipFill>
        <p:spPr>
          <a:xfrm>
            <a:off x="5765800" y="1206500"/>
            <a:ext cx="1739901" cy="180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Partial (focal) Seizures</a:t>
            </a:r>
            <a:endParaRPr/>
          </a:p>
        </p:txBody>
      </p:sp>
      <p:sp>
        <p:nvSpPr>
          <p:cNvPr id="558" name="Google Shape;558;p16"/>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Complex Partial</a:t>
            </a:r>
            <a:r>
              <a:rPr b="0" i="0" lang="en-US" sz="2400" u="none">
                <a:solidFill>
                  <a:srgbClr val="0B0881"/>
                </a:solidFill>
                <a:latin typeface="Arial"/>
                <a:ea typeface="Arial"/>
                <a:cs typeface="Arial"/>
                <a:sym typeface="Arial"/>
              </a:rPr>
              <a:t>: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Loss of awareness at seizure onset. Person seems dazed or confused and exhibits meaningless behaviors.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none">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Typically originate in frontal or temporal lobes (e.g. Temporal lobe epilepsy)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2"/>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35" name="Google Shape;835;p52"/>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Benzodiazepine drugs: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Only clonazepam &amp; clorazepate approved for long-term treatment.</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Clorazepate</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 combination for partial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Clonazepam</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Lennox-Gastaut Syndrome, myoclonic, atonic, and absence seizures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Tolerance develops after about 6 months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53"/>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42" name="Google Shape;842;p53"/>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Benzodiazepine drugs: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Diazepam and lorazepam are used in treatment of status epileticus.</a:t>
            </a:r>
            <a:endParaRPr/>
          </a:p>
          <a:p>
            <a:pPr indent="-228600" lvl="3" marL="1639887" rtl="0" algn="l">
              <a:lnSpc>
                <a:spcPct val="100000"/>
              </a:lnSpc>
              <a:spcBef>
                <a:spcPts val="500"/>
              </a:spcBef>
              <a:spcAft>
                <a:spcPts val="0"/>
              </a:spcAft>
              <a:buClr>
                <a:srgbClr val="FF0000"/>
              </a:buClr>
              <a:buSzPts val="2000"/>
              <a:buFont typeface="Merriweather Sans"/>
              <a:buChar char="–"/>
            </a:pPr>
            <a:r>
              <a:rPr b="0" i="0" lang="en-US" sz="2000" u="none">
                <a:solidFill>
                  <a:srgbClr val="FF0000"/>
                </a:solidFill>
                <a:latin typeface="Arial"/>
                <a:ea typeface="Arial"/>
                <a:cs typeface="Arial"/>
                <a:sym typeface="Arial"/>
              </a:rPr>
              <a:t>Diazepam is painful to inject; </a:t>
            </a:r>
            <a:r>
              <a:rPr b="0" i="0" lang="en-US" sz="2000" u="sng">
                <a:solidFill>
                  <a:srgbClr val="FF0000"/>
                </a:solidFill>
                <a:latin typeface="Arial"/>
                <a:ea typeface="Arial"/>
                <a:cs typeface="Arial"/>
                <a:sym typeface="Arial"/>
              </a:rPr>
              <a:t>lorazepam is more commonly used in acute treatment.</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Diazepam</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Intermittent use for control of seizure clusters</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Diazepam frequently combined with phenytoin.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54"/>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49" name="Google Shape;849;p54"/>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Benzodiazepine drugs: </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Diazepam in children under 9</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Narrow angle glaucoma</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Hypotonia, Dysarthria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Muscle in-coordination (clonazepam)</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Behavioral disturbances (especially in children)</a:t>
            </a:r>
            <a:endParaRPr/>
          </a:p>
          <a:p>
            <a:pPr indent="-228600" lvl="3" marL="1639887" rtl="0" algn="l">
              <a:lnSpc>
                <a:spcPct val="100000"/>
              </a:lnSpc>
              <a:spcBef>
                <a:spcPts val="5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Aggression, Hyperactivity, Irritability and Difficulty concentrating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55"/>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56" name="Google Shape;856;p55"/>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Tiagabine (Gabitril):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Inhibition of GABA transporter (GAT-1) – reduces reuptake of GABA by neurons and glial cells. </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Approved in 1998 as an adjunct therapy for partial seizures in patients at least 12 years old.</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Absence seizures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Enhancement of GABA Inhibition</a:t>
            </a:r>
            <a:endParaRPr/>
          </a:p>
        </p:txBody>
      </p:sp>
      <p:sp>
        <p:nvSpPr>
          <p:cNvPr id="863" name="Google Shape;863;p56"/>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Tiagabine (Gabitril):</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Interactions: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Blood levels decreased by CBZ, phenytoin, phenobarbital, &amp; primidone</a:t>
            </a:r>
            <a:endParaRPr/>
          </a:p>
          <a:p>
            <a:pPr indent="-101600" lvl="2" marL="1182687" rtl="0" algn="l">
              <a:lnSpc>
                <a:spcPct val="100000"/>
              </a:lnSpc>
              <a:spcBef>
                <a:spcPts val="600"/>
              </a:spcBef>
              <a:spcAft>
                <a:spcPts val="0"/>
              </a:spcAft>
              <a:buClr>
                <a:schemeClr val="dk1"/>
              </a:buClr>
              <a:buSzPts val="2000"/>
              <a:buFont typeface="Merriweather Sans"/>
              <a:buNone/>
            </a:pPr>
            <a:r>
              <a:t/>
            </a:r>
            <a:endParaRPr b="0" i="0" sz="2000" u="none">
              <a:solidFill>
                <a:schemeClr val="dk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Asthenia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Abdominal pain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57"/>
          <p:cNvSpPr txBox="1"/>
          <p:nvPr>
            <p:ph type="title"/>
          </p:nvPr>
        </p:nvSpPr>
        <p:spPr>
          <a:xfrm>
            <a:off x="457200" y="90487"/>
            <a:ext cx="8229600" cy="7764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300"/>
              <a:buFont typeface="Arial"/>
              <a:buNone/>
            </a:pPr>
            <a:r>
              <a:rPr b="0" i="0" lang="en-US" sz="3300" u="none">
                <a:solidFill>
                  <a:schemeClr val="dk1"/>
                </a:solidFill>
                <a:latin typeface="Arial"/>
                <a:ea typeface="Arial"/>
                <a:cs typeface="Arial"/>
                <a:sym typeface="Arial"/>
              </a:rPr>
              <a:t>Calcium Channel Blockers</a:t>
            </a:r>
            <a:endParaRPr/>
          </a:p>
        </p:txBody>
      </p:sp>
      <p:grpSp>
        <p:nvGrpSpPr>
          <p:cNvPr id="870" name="Google Shape;870;p57"/>
          <p:cNvGrpSpPr/>
          <p:nvPr/>
        </p:nvGrpSpPr>
        <p:grpSpPr>
          <a:xfrm>
            <a:off x="2252662" y="785812"/>
            <a:ext cx="4633325" cy="6072671"/>
            <a:chOff x="311" y="495"/>
            <a:chExt cx="2919" cy="3825"/>
          </a:xfrm>
        </p:grpSpPr>
        <p:pic>
          <p:nvPicPr>
            <p:cNvPr id="871" name="Google Shape;871;p57"/>
            <p:cNvPicPr preferRelativeResize="0"/>
            <p:nvPr/>
          </p:nvPicPr>
          <p:blipFill rotWithShape="1">
            <a:blip r:embed="rId3">
              <a:alphaModFix/>
            </a:blip>
            <a:srcRect b="0" l="0" r="0" t="0"/>
            <a:stretch/>
          </p:blipFill>
          <p:spPr>
            <a:xfrm>
              <a:off x="311" y="495"/>
              <a:ext cx="2919" cy="3825"/>
            </a:xfrm>
            <a:prstGeom prst="rect">
              <a:avLst/>
            </a:prstGeom>
            <a:noFill/>
            <a:ln>
              <a:noFill/>
            </a:ln>
          </p:spPr>
        </p:pic>
        <p:pic>
          <p:nvPicPr>
            <p:cNvPr id="872" name="Google Shape;872;p57"/>
            <p:cNvPicPr preferRelativeResize="0"/>
            <p:nvPr/>
          </p:nvPicPr>
          <p:blipFill rotWithShape="1">
            <a:blip r:embed="rId4">
              <a:alphaModFix/>
            </a:blip>
            <a:srcRect b="0" l="0" r="0" t="0"/>
            <a:stretch/>
          </p:blipFill>
          <p:spPr>
            <a:xfrm>
              <a:off x="1010" y="2292"/>
              <a:ext cx="667" cy="685"/>
            </a:xfrm>
            <a:prstGeom prst="rect">
              <a:avLst/>
            </a:prstGeom>
            <a:noFill/>
            <a:ln>
              <a:noFill/>
            </a:ln>
          </p:spPr>
        </p:pic>
        <p:pic>
          <p:nvPicPr>
            <p:cNvPr id="873" name="Google Shape;873;p57"/>
            <p:cNvPicPr preferRelativeResize="0"/>
            <p:nvPr/>
          </p:nvPicPr>
          <p:blipFill rotWithShape="1">
            <a:blip r:embed="rId5">
              <a:alphaModFix/>
            </a:blip>
            <a:srcRect b="12441" l="0" r="0" t="0"/>
            <a:stretch/>
          </p:blipFill>
          <p:spPr>
            <a:xfrm>
              <a:off x="687" y="2927"/>
              <a:ext cx="1314" cy="781"/>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58"/>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300"/>
              <a:buFont typeface="Arial"/>
              <a:buNone/>
            </a:pPr>
            <a:r>
              <a:rPr b="0" i="0" lang="en-US" sz="3300" u="none">
                <a:solidFill>
                  <a:schemeClr val="dk1"/>
                </a:solidFill>
                <a:latin typeface="Arial"/>
                <a:ea typeface="Arial"/>
                <a:cs typeface="Arial"/>
                <a:sym typeface="Arial"/>
              </a:rPr>
              <a:t>Voltage-Gated Ca2+ Channel T Currents</a:t>
            </a:r>
            <a:endParaRPr/>
          </a:p>
        </p:txBody>
      </p:sp>
      <p:sp>
        <p:nvSpPr>
          <p:cNvPr id="880" name="Google Shape;880;p58"/>
          <p:cNvSpPr txBox="1"/>
          <p:nvPr>
            <p:ph idx="1" type="body"/>
          </p:nvPr>
        </p:nvSpPr>
        <p:spPr>
          <a:xfrm>
            <a:off x="444500" y="1879600"/>
            <a:ext cx="7594500" cy="42672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Ethosuximide (Zarontin):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Reduces low threshold Ca2+currents (T currents) in the thalamic neurons.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Half-life is ~60 hr in adults; ~30hr in children.</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First line for absence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May exacerbate partial &amp; tonic-clonic seizures</a:t>
            </a:r>
            <a:endParaRPr/>
          </a:p>
        </p:txBody>
      </p:sp>
      <p:pic>
        <p:nvPicPr>
          <p:cNvPr id="881" name="Google Shape;881;p58"/>
          <p:cNvPicPr preferRelativeResize="0"/>
          <p:nvPr/>
        </p:nvPicPr>
        <p:blipFill rotWithShape="1">
          <a:blip r:embed="rId3">
            <a:alphaModFix/>
          </a:blip>
          <a:srcRect b="0" l="0" r="0" t="0"/>
          <a:stretch/>
        </p:blipFill>
        <p:spPr>
          <a:xfrm>
            <a:off x="5892800" y="1230312"/>
            <a:ext cx="1993900" cy="16700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9"/>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300"/>
              <a:buFont typeface="Arial"/>
              <a:buNone/>
            </a:pPr>
            <a:r>
              <a:rPr b="0" i="0" lang="en-US" sz="3300" u="none">
                <a:solidFill>
                  <a:schemeClr val="dk1"/>
                </a:solidFill>
                <a:latin typeface="Arial"/>
                <a:ea typeface="Arial"/>
                <a:cs typeface="Arial"/>
                <a:sym typeface="Arial"/>
              </a:rPr>
              <a:t>Voltage-Gated Ca2+ Channel T Currents</a:t>
            </a:r>
            <a:endParaRPr/>
          </a:p>
        </p:txBody>
      </p:sp>
      <p:sp>
        <p:nvSpPr>
          <p:cNvPr id="888" name="Google Shape;888;p59"/>
          <p:cNvSpPr txBox="1"/>
          <p:nvPr>
            <p:ph idx="1" type="body"/>
          </p:nvPr>
        </p:nvSpPr>
        <p:spPr>
          <a:xfrm>
            <a:off x="457200" y="1600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Ethosuximide (Zarontin):</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Psychotic behavior</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Blood dyscrasias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Persistent headaches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Anorexia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Hiccups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Lupus-like syndromes</a:t>
            </a:r>
            <a:endParaRPr/>
          </a:p>
          <a:p>
            <a:pPr indent="-101600" lvl="2" marL="1182687" rtl="0" algn="l">
              <a:lnSpc>
                <a:spcPct val="100000"/>
              </a:lnSpc>
              <a:spcBef>
                <a:spcPts val="600"/>
              </a:spcBef>
              <a:spcAft>
                <a:spcPts val="0"/>
              </a:spcAft>
              <a:buClr>
                <a:schemeClr val="dk1"/>
              </a:buClr>
              <a:buSzPts val="2000"/>
              <a:buFont typeface="Merriweather Sans"/>
              <a:buNone/>
            </a:pPr>
            <a:r>
              <a:t/>
            </a:r>
            <a:endParaRPr b="0" i="0" sz="2000" u="none">
              <a:solidFill>
                <a:schemeClr val="dk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Toxicity:</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parkinson-like symptoms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photophobia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60"/>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Blockade of Calcium Channels (</a:t>
            </a:r>
            <a:r>
              <a:rPr b="0" i="0" lang="en-US" sz="3600" u="none">
                <a:solidFill>
                  <a:schemeClr val="dk1"/>
                </a:solidFill>
                <a:latin typeface="Noto Sans Symbols"/>
                <a:ea typeface="Noto Sans Symbols"/>
                <a:cs typeface="Noto Sans Symbols"/>
                <a:sym typeface="Noto Sans Symbols"/>
              </a:rPr>
              <a:t>α2−δ</a:t>
            </a:r>
            <a:r>
              <a:rPr b="0" i="0" lang="en-US" sz="3600" u="none">
                <a:solidFill>
                  <a:schemeClr val="dk1"/>
                </a:solidFill>
                <a:latin typeface="Arial"/>
                <a:ea typeface="Arial"/>
                <a:cs typeface="Arial"/>
                <a:sym typeface="Arial"/>
              </a:rPr>
              <a:t>)</a:t>
            </a:r>
            <a:endParaRPr/>
          </a:p>
        </p:txBody>
      </p:sp>
      <p:sp>
        <p:nvSpPr>
          <p:cNvPr id="895" name="Google Shape;895;p60"/>
          <p:cNvSpPr txBox="1"/>
          <p:nvPr>
            <p:ph idx="1" type="body"/>
          </p:nvPr>
        </p:nvSpPr>
        <p:spPr>
          <a:xfrm>
            <a:off x="457200" y="1612900"/>
            <a:ext cx="8229600" cy="42927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Gabapentin (Neurontin):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Originally designed to be a centrally acting GABA agonist.</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Selective inhibition of v-g Ca2+ channels containing the α2δ1 subunit.</a:t>
            </a:r>
            <a:endParaRPr/>
          </a:p>
          <a:p>
            <a:pPr indent="-101600" lvl="2" marL="1182687" rtl="0" algn="l">
              <a:lnSpc>
                <a:spcPct val="100000"/>
              </a:lnSpc>
              <a:spcBef>
                <a:spcPts val="600"/>
              </a:spcBef>
              <a:spcAft>
                <a:spcPts val="0"/>
              </a:spcAft>
              <a:buClr>
                <a:schemeClr val="dk1"/>
              </a:buClr>
              <a:buSzPts val="2000"/>
              <a:buFont typeface="Merriweather Sans"/>
              <a:buNone/>
            </a:pPr>
            <a:r>
              <a:t/>
            </a:r>
            <a:endParaRPr b="0" i="0" sz="2000" u="none">
              <a:solidFill>
                <a:schemeClr val="dk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adjunct therapy in adults and children with partial &amp; secondarily generalized seizures.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Also effective as monotherapy.</a:t>
            </a:r>
            <a:endParaRPr/>
          </a:p>
        </p:txBody>
      </p:sp>
      <p:pic>
        <p:nvPicPr>
          <p:cNvPr id="896" name="Google Shape;896;p60"/>
          <p:cNvPicPr preferRelativeResize="0"/>
          <p:nvPr/>
        </p:nvPicPr>
        <p:blipFill rotWithShape="1">
          <a:blip r:embed="rId3">
            <a:alphaModFix/>
          </a:blip>
          <a:srcRect b="0" l="0" r="0" t="0"/>
          <a:stretch/>
        </p:blipFill>
        <p:spPr>
          <a:xfrm>
            <a:off x="6019800" y="1473200"/>
            <a:ext cx="2260600" cy="103028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61"/>
          <p:cNvSpPr txBox="1"/>
          <p:nvPr>
            <p:ph idx="1" type="body"/>
          </p:nvPr>
        </p:nvSpPr>
        <p:spPr>
          <a:xfrm>
            <a:off x="889000" y="1892300"/>
            <a:ext cx="8229600" cy="3949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Gabapentin (Neurontin):</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Can exacerbate myoclonic &amp; absence seizures. </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Weight Gain (5%) with ankle edema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Irritability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Behavioral problems in children (6%)</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Has been associated with movement disorders.</a:t>
            </a:r>
            <a:endParaRPr/>
          </a:p>
        </p:txBody>
      </p:sp>
      <p:sp>
        <p:nvSpPr>
          <p:cNvPr id="903" name="Google Shape;903;p61"/>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Blockade of Calcium Channels (</a:t>
            </a:r>
            <a:r>
              <a:rPr b="0" i="0" lang="en-US" sz="3600" u="none">
                <a:solidFill>
                  <a:schemeClr val="dk1"/>
                </a:solidFill>
                <a:latin typeface="Noto Sans Symbols"/>
                <a:ea typeface="Noto Sans Symbols"/>
                <a:cs typeface="Noto Sans Symbols"/>
                <a:sym typeface="Noto Sans Symbols"/>
              </a:rPr>
              <a:t>α2−δ</a:t>
            </a:r>
            <a:r>
              <a:rPr b="0" i="0" lang="en-US" sz="3600" u="none">
                <a:solidFill>
                  <a:schemeClr val="dk1"/>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7"/>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Generalized Seizures </a:t>
            </a:r>
            <a:endParaRPr/>
          </a:p>
        </p:txBody>
      </p:sp>
      <p:sp>
        <p:nvSpPr>
          <p:cNvPr id="565" name="Google Shape;565;p17"/>
          <p:cNvSpPr txBox="1"/>
          <p:nvPr>
            <p:ph idx="1" type="body"/>
          </p:nvPr>
        </p:nvSpPr>
        <p:spPr>
          <a:xfrm>
            <a:off x="673100" y="2070100"/>
            <a:ext cx="8229600" cy="27177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Excessive electrical activity in both cerebral hemispheres. </a:t>
            </a:r>
            <a:endParaRPr/>
          </a:p>
          <a:p>
            <a:pPr indent="-342900" lvl="0" marL="382587" rtl="0" algn="l">
              <a:lnSpc>
                <a:spcPct val="100000"/>
              </a:lnSpc>
              <a:spcBef>
                <a:spcPts val="16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Usually originates in the thalamus or brainstem.  </a:t>
            </a:r>
            <a:endParaRPr/>
          </a:p>
          <a:p>
            <a:pPr indent="-342900" lvl="0" marL="382587" rtl="0" algn="l">
              <a:lnSpc>
                <a:spcPct val="100000"/>
              </a:lnSpc>
              <a:spcBef>
                <a:spcPts val="16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Affects the whole body. </a:t>
            </a:r>
            <a:endParaRPr/>
          </a:p>
          <a:p>
            <a:pPr indent="-342900" lvl="0" marL="382587" rtl="0" algn="l">
              <a:lnSpc>
                <a:spcPct val="100000"/>
              </a:lnSpc>
              <a:spcBef>
                <a:spcPts val="16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Loss of consciousness is common.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62"/>
          <p:cNvSpPr txBox="1"/>
          <p:nvPr>
            <p:ph idx="1" type="body"/>
          </p:nvPr>
        </p:nvSpPr>
        <p:spPr>
          <a:xfrm>
            <a:off x="762000" y="1473200"/>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Pregabalin (Lyrica):</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Same as gabapentin</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Approved in 2005</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Adjunct therapy for partial &amp; secondarily generalized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No effect on absence, myoclonic, or primary generalized tonic-clonic seizures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Other uses: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Prescribed for neuropathic pain, fibromyalgia</a:t>
            </a:r>
            <a:endParaRPr/>
          </a:p>
        </p:txBody>
      </p:sp>
      <p:sp>
        <p:nvSpPr>
          <p:cNvPr id="910" name="Google Shape;910;p62"/>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Blockade of Calcium Channels (</a:t>
            </a:r>
            <a:r>
              <a:rPr b="0" i="0" lang="en-US" sz="3600" u="none">
                <a:solidFill>
                  <a:schemeClr val="dk1"/>
                </a:solidFill>
                <a:latin typeface="Noto Sans Symbols"/>
                <a:ea typeface="Noto Sans Symbols"/>
                <a:cs typeface="Noto Sans Symbols"/>
                <a:sym typeface="Noto Sans Symbols"/>
              </a:rPr>
              <a:t>α2−δ</a:t>
            </a:r>
            <a:r>
              <a:rPr b="0" i="0" lang="en-US" sz="3600" u="none">
                <a:solidFill>
                  <a:schemeClr val="dk1"/>
                </a:solidFill>
                <a:latin typeface="Arial"/>
                <a:ea typeface="Arial"/>
                <a:cs typeface="Arial"/>
                <a:sym typeface="Arial"/>
              </a:rPr>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63"/>
          <p:cNvSpPr txBox="1"/>
          <p:nvPr>
            <p:ph type="title"/>
          </p:nvPr>
        </p:nvSpPr>
        <p:spPr>
          <a:xfrm>
            <a:off x="457200" y="39687"/>
            <a:ext cx="8229600" cy="1017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300"/>
              <a:buFont typeface="Arial"/>
              <a:buNone/>
            </a:pPr>
            <a:r>
              <a:rPr b="0" i="0" lang="en-US" sz="3300" u="none">
                <a:solidFill>
                  <a:schemeClr val="dk1"/>
                </a:solidFill>
                <a:latin typeface="Arial"/>
                <a:ea typeface="Arial"/>
                <a:cs typeface="Arial"/>
                <a:sym typeface="Arial"/>
              </a:rPr>
              <a:t>Other/Unknown MOA</a:t>
            </a:r>
            <a:endParaRPr/>
          </a:p>
        </p:txBody>
      </p:sp>
      <p:sp>
        <p:nvSpPr>
          <p:cNvPr id="917" name="Google Shape;917;p63"/>
          <p:cNvSpPr txBox="1"/>
          <p:nvPr>
            <p:ph idx="1" type="body"/>
          </p:nvPr>
        </p:nvSpPr>
        <p:spPr>
          <a:xfrm>
            <a:off x="287337" y="1223962"/>
            <a:ext cx="8229600" cy="52578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Levetiracetam (Keppra):</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Mechanism of Action: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Not exactly known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Binding affinity to Synaptic Vesicle Protein 2A  correlates with its anticonvulsant activity.</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Also blocks calcium channel N-currents, increases intracellular Ca</a:t>
            </a:r>
            <a:r>
              <a:rPr b="0" baseline="30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 levels, modulates GABA channel currents</a:t>
            </a:r>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Indications: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Approved in 1999 as an adjunct therapy for adults with partial seizures. </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Some patients have success with monotherapy</a:t>
            </a:r>
            <a:endParaRPr/>
          </a:p>
        </p:txBody>
      </p:sp>
      <p:pic>
        <p:nvPicPr>
          <p:cNvPr id="918" name="Google Shape;918;p63"/>
          <p:cNvPicPr preferRelativeResize="0"/>
          <p:nvPr/>
        </p:nvPicPr>
        <p:blipFill rotWithShape="1">
          <a:blip r:embed="rId3">
            <a:alphaModFix/>
          </a:blip>
          <a:srcRect b="0" l="0" r="0" t="0"/>
          <a:stretch/>
        </p:blipFill>
        <p:spPr>
          <a:xfrm>
            <a:off x="5599112" y="1358900"/>
            <a:ext cx="2428875" cy="1447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64"/>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Other/Unknown MOA</a:t>
            </a:r>
            <a:endParaRPr/>
          </a:p>
        </p:txBody>
      </p:sp>
      <p:sp>
        <p:nvSpPr>
          <p:cNvPr id="925" name="Google Shape;925;p64"/>
          <p:cNvSpPr txBox="1"/>
          <p:nvPr>
            <p:ph idx="1" type="body"/>
          </p:nvPr>
        </p:nvSpPr>
        <p:spPr>
          <a:xfrm>
            <a:off x="647700" y="1866900"/>
            <a:ext cx="8229600" cy="40512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sng">
                <a:solidFill>
                  <a:srgbClr val="0B0881"/>
                </a:solidFill>
                <a:latin typeface="Arial"/>
                <a:ea typeface="Arial"/>
                <a:cs typeface="Arial"/>
                <a:sym typeface="Arial"/>
              </a:rPr>
              <a:t>Levetiracetam (Keppra):</a:t>
            </a:r>
            <a:endParaRPr/>
          </a:p>
          <a:p>
            <a:pPr indent="-190500" lvl="0" marL="382587" rtl="0" algn="l">
              <a:lnSpc>
                <a:spcPct val="100000"/>
              </a:lnSpc>
              <a:spcBef>
                <a:spcPts val="700"/>
              </a:spcBef>
              <a:spcAft>
                <a:spcPts val="0"/>
              </a:spcAft>
              <a:buClr>
                <a:srgbClr val="0B0881"/>
              </a:buClr>
              <a:buSzPts val="2400"/>
              <a:buFont typeface="Merriweather Sans"/>
              <a:buNone/>
            </a:pPr>
            <a:r>
              <a:t/>
            </a:r>
            <a:endParaRPr b="0" i="0" sz="24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Contraindications: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Renal dysfunction</a:t>
            </a:r>
            <a:endParaRPr/>
          </a:p>
          <a:p>
            <a:pPr indent="-101600" lvl="2" marL="1182687" rtl="0" algn="l">
              <a:lnSpc>
                <a:spcPct val="100000"/>
              </a:lnSpc>
              <a:spcBef>
                <a:spcPts val="600"/>
              </a:spcBef>
              <a:spcAft>
                <a:spcPts val="0"/>
              </a:spcAft>
              <a:buClr>
                <a:schemeClr val="dk1"/>
              </a:buClr>
              <a:buSzPts val="2000"/>
              <a:buFont typeface="Merriweather Sans"/>
              <a:buNone/>
            </a:pPr>
            <a:r>
              <a:t/>
            </a:r>
            <a:endParaRPr b="0" i="0" sz="2000" u="none">
              <a:solidFill>
                <a:schemeClr val="dk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2000"/>
              <a:buFont typeface="Merriweather Sans"/>
              <a:buChar char="–"/>
            </a:pPr>
            <a:r>
              <a:rPr b="0" i="0" lang="en-US" sz="2000" u="none">
                <a:solidFill>
                  <a:srgbClr val="7D0D00"/>
                </a:solidFill>
                <a:latin typeface="Arial"/>
                <a:ea typeface="Arial"/>
                <a:cs typeface="Arial"/>
                <a:sym typeface="Arial"/>
              </a:rPr>
              <a:t>Adverse Effects:</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Asthenia</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Infection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Behavioral problems in children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65"/>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Other/Unknown MOA</a:t>
            </a:r>
            <a:endParaRPr/>
          </a:p>
        </p:txBody>
      </p:sp>
      <p:sp>
        <p:nvSpPr>
          <p:cNvPr id="932" name="Google Shape;932;p65"/>
          <p:cNvSpPr txBox="1"/>
          <p:nvPr>
            <p:ph idx="1" type="body"/>
          </p:nvPr>
        </p:nvSpPr>
        <p:spPr>
          <a:xfrm>
            <a:off x="787400" y="1409700"/>
            <a:ext cx="8127900" cy="32130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Magnesium chloride: Used for magnesium deficiency seizures. </a:t>
            </a:r>
            <a:endParaRPr/>
          </a:p>
          <a:p>
            <a:pPr indent="-342900" lvl="0" marL="382587" rtl="0" algn="l">
              <a:lnSpc>
                <a:spcPct val="100000"/>
              </a:lnSpc>
              <a:spcBef>
                <a:spcPts val="700"/>
              </a:spcBef>
              <a:spcAft>
                <a:spcPts val="0"/>
              </a:spcAft>
              <a:buClr>
                <a:srgbClr val="0B0881"/>
              </a:buClr>
              <a:buSzPts val="2400"/>
              <a:buFont typeface="Merriweather Sans"/>
              <a:buChar char="•"/>
            </a:pPr>
            <a:r>
              <a:rPr b="0" i="0" lang="en-US" sz="2400" u="none">
                <a:solidFill>
                  <a:srgbClr val="0B0881"/>
                </a:solidFill>
                <a:latin typeface="Arial"/>
                <a:ea typeface="Arial"/>
                <a:cs typeface="Arial"/>
                <a:sym typeface="Arial"/>
              </a:rPr>
              <a:t>Paraldehyde: Alcohol withdrawal seizures.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66"/>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39687" lvl="0" marL="39687" rtl="0" algn="ctr">
              <a:lnSpc>
                <a:spcPct val="100000"/>
              </a:lnSpc>
              <a:spcBef>
                <a:spcPts val="0"/>
              </a:spcBef>
              <a:spcAft>
                <a:spcPts val="0"/>
              </a:spcAft>
              <a:buClr>
                <a:schemeClr val="dk1"/>
              </a:buClr>
              <a:buSzPts val="3500"/>
              <a:buFont typeface="Arial"/>
              <a:buNone/>
            </a:pPr>
            <a:r>
              <a:rPr b="0" i="0" lang="en-US" sz="3500" u="none">
                <a:solidFill>
                  <a:schemeClr val="dk1"/>
                </a:solidFill>
                <a:latin typeface="Arial"/>
                <a:ea typeface="Arial"/>
                <a:cs typeface="Arial"/>
                <a:sym typeface="Arial"/>
              </a:rPr>
              <a:t>Primary Generalized Tonic-Clonic (Grand Mal) Seizures </a:t>
            </a:r>
            <a:endParaRPr/>
          </a:p>
        </p:txBody>
      </p:sp>
      <p:sp>
        <p:nvSpPr>
          <p:cNvPr id="939" name="Google Shape;939;p66"/>
          <p:cNvSpPr txBox="1"/>
          <p:nvPr>
            <p:ph idx="1" type="body"/>
          </p:nvPr>
        </p:nvSpPr>
        <p:spPr>
          <a:xfrm>
            <a:off x="685800" y="2044700"/>
            <a:ext cx="3517800" cy="40260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Drugs of Choice:</a:t>
            </a:r>
            <a:endParaRPr b="1" i="0" sz="2400" u="sng">
              <a:solidFill>
                <a:srgbClr val="0B0881"/>
              </a:solidFill>
              <a:latin typeface="Arial"/>
              <a:ea typeface="Arial"/>
              <a:cs typeface="Arial"/>
              <a:sym typeface="Arial"/>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Phenytoin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Carbamazepine</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Oxcarbazepine</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Valproate</a:t>
            </a:r>
            <a:endParaRPr/>
          </a:p>
        </p:txBody>
      </p:sp>
      <p:sp>
        <p:nvSpPr>
          <p:cNvPr id="940" name="Google Shape;940;p66"/>
          <p:cNvSpPr txBox="1"/>
          <p:nvPr/>
        </p:nvSpPr>
        <p:spPr>
          <a:xfrm>
            <a:off x="5054600" y="2095500"/>
            <a:ext cx="3517800" cy="4026000"/>
          </a:xfrm>
          <a:prstGeom prst="rect">
            <a:avLst/>
          </a:prstGeom>
          <a:noFill/>
          <a:ln>
            <a:noFill/>
          </a:ln>
        </p:spPr>
        <p:txBody>
          <a:bodyPr anchorCtr="0" anchor="t" bIns="0" lIns="0" spcFirstLastPara="1" rIns="40625" wrap="square" tIns="0">
            <a:noAutofit/>
          </a:bodyPr>
          <a:lstStyle/>
          <a:p>
            <a:pPr indent="-152400" lvl="0" marL="0" marR="0"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Alternatives</a:t>
            </a:r>
            <a:endParaRPr b="0" i="0" sz="2400" u="none">
              <a:solidFill>
                <a:srgbClr val="0B0881"/>
              </a:solidFill>
              <a:latin typeface="Arial"/>
              <a:ea typeface="Arial"/>
              <a:cs typeface="Arial"/>
              <a:sym typeface="Arial"/>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Lamotrigine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Topiramate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Zonisamide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Levetiracetam</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Primidone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Phenobarbital</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Diazepam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7"/>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39687"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Partial, Including Secondarily Generalized  Seizures</a:t>
            </a:r>
            <a:endParaRPr/>
          </a:p>
        </p:txBody>
      </p:sp>
      <p:sp>
        <p:nvSpPr>
          <p:cNvPr id="947" name="Google Shape;947;p67"/>
          <p:cNvSpPr txBox="1"/>
          <p:nvPr>
            <p:ph idx="1" type="body"/>
          </p:nvPr>
        </p:nvSpPr>
        <p:spPr>
          <a:xfrm>
            <a:off x="355600" y="2057400"/>
            <a:ext cx="3429000" cy="30225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Drugs of Choice:</a:t>
            </a:r>
            <a:endParaRPr b="1" i="0" sz="2400" u="sng">
              <a:solidFill>
                <a:srgbClr val="0B0881"/>
              </a:solidFill>
              <a:latin typeface="Arial"/>
              <a:ea typeface="Arial"/>
              <a:cs typeface="Arial"/>
              <a:sym typeface="Arial"/>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Phenytoin</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Carbamazepine</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Oxcarbazepine</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Valproate</a:t>
            </a:r>
            <a:endParaRPr/>
          </a:p>
        </p:txBody>
      </p:sp>
      <p:sp>
        <p:nvSpPr>
          <p:cNvPr id="948" name="Google Shape;948;p67"/>
          <p:cNvSpPr txBox="1"/>
          <p:nvPr/>
        </p:nvSpPr>
        <p:spPr>
          <a:xfrm>
            <a:off x="4622800" y="2095500"/>
            <a:ext cx="3517800" cy="4026000"/>
          </a:xfrm>
          <a:prstGeom prst="rect">
            <a:avLst/>
          </a:prstGeom>
          <a:noFill/>
          <a:ln>
            <a:noFill/>
          </a:ln>
        </p:spPr>
        <p:txBody>
          <a:bodyPr anchorCtr="0" anchor="t" bIns="0" lIns="0" spcFirstLastPara="1" rIns="40625" wrap="square" tIns="0">
            <a:noAutofit/>
          </a:bodyPr>
          <a:lstStyle/>
          <a:p>
            <a:pPr indent="-152400" lvl="0" marL="0" marR="0"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Alternatives</a:t>
            </a:r>
            <a:endParaRPr b="0" i="0" sz="2400" u="none">
              <a:solidFill>
                <a:srgbClr val="0B0881"/>
              </a:solidFill>
              <a:latin typeface="Arial"/>
              <a:ea typeface="Arial"/>
              <a:cs typeface="Arial"/>
              <a:sym typeface="Arial"/>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Lamotrigine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Topiramate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Zonisamide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Levetiracetam</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Primidone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Phenobarbital</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Gabapentin</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Pregabalin</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Tiagabine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68"/>
          <p:cNvSpPr txBox="1"/>
          <p:nvPr>
            <p:ph type="title"/>
          </p:nvPr>
        </p:nvSpPr>
        <p:spPr>
          <a:xfrm>
            <a:off x="457200" y="90487"/>
            <a:ext cx="8229600" cy="1509600"/>
          </a:xfrm>
          <a:prstGeom prst="rect">
            <a:avLst/>
          </a:prstGeom>
          <a:noFill/>
          <a:ln>
            <a:noFill/>
          </a:ln>
        </p:spPr>
        <p:txBody>
          <a:bodyPr anchorCtr="0" anchor="ctr" bIns="50800" lIns="50800" spcFirstLastPara="1" rIns="132075" wrap="square" tIns="50800">
            <a:noAutofit/>
          </a:bodyPr>
          <a:lstStyle/>
          <a:p>
            <a:pPr indent="-39687"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Absence (Petit Mal) </a:t>
            </a:r>
            <a:endParaRPr/>
          </a:p>
        </p:txBody>
      </p:sp>
      <p:sp>
        <p:nvSpPr>
          <p:cNvPr id="955" name="Google Shape;955;p68"/>
          <p:cNvSpPr txBox="1"/>
          <p:nvPr>
            <p:ph idx="1" type="body"/>
          </p:nvPr>
        </p:nvSpPr>
        <p:spPr>
          <a:xfrm>
            <a:off x="647700" y="2006600"/>
            <a:ext cx="3174900" cy="39243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Drugs of Choice:</a:t>
            </a:r>
            <a:endParaRPr b="1" i="0" sz="2400" u="sng">
              <a:solidFill>
                <a:srgbClr val="0B0881"/>
              </a:solidFill>
              <a:latin typeface="Arial"/>
              <a:ea typeface="Arial"/>
              <a:cs typeface="Arial"/>
              <a:sym typeface="Arial"/>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Ethosuximide</a:t>
            </a:r>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Valproate</a:t>
            </a:r>
            <a:endParaRPr/>
          </a:p>
        </p:txBody>
      </p:sp>
      <p:sp>
        <p:nvSpPr>
          <p:cNvPr id="956" name="Google Shape;956;p68"/>
          <p:cNvSpPr txBox="1"/>
          <p:nvPr/>
        </p:nvSpPr>
        <p:spPr>
          <a:xfrm>
            <a:off x="5054600" y="2044700"/>
            <a:ext cx="3517800" cy="4026000"/>
          </a:xfrm>
          <a:prstGeom prst="rect">
            <a:avLst/>
          </a:prstGeom>
          <a:noFill/>
          <a:ln>
            <a:noFill/>
          </a:ln>
        </p:spPr>
        <p:txBody>
          <a:bodyPr anchorCtr="0" anchor="t" bIns="0" lIns="0" spcFirstLastPara="1" rIns="40625" wrap="square" tIns="0">
            <a:noAutofit/>
          </a:bodyPr>
          <a:lstStyle/>
          <a:p>
            <a:pPr indent="-152400" lvl="0" marL="0" marR="0"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Alternatives</a:t>
            </a:r>
            <a:endParaRPr b="0" i="0" sz="2400" u="none">
              <a:solidFill>
                <a:srgbClr val="0B0881"/>
              </a:solidFill>
              <a:latin typeface="Arial"/>
              <a:ea typeface="Arial"/>
              <a:cs typeface="Arial"/>
              <a:sym typeface="Arial"/>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Clonazepam</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Zonisamide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69"/>
          <p:cNvSpPr txBox="1"/>
          <p:nvPr>
            <p:ph type="title"/>
          </p:nvPr>
        </p:nvSpPr>
        <p:spPr>
          <a:xfrm>
            <a:off x="101600" y="88900"/>
            <a:ext cx="9042300" cy="1512900"/>
          </a:xfrm>
          <a:prstGeom prst="rect">
            <a:avLst/>
          </a:prstGeom>
          <a:noFill/>
          <a:ln>
            <a:noFill/>
          </a:ln>
        </p:spPr>
        <p:txBody>
          <a:bodyPr anchorCtr="0" anchor="ctr" bIns="50800" lIns="50800" spcFirstLastPara="1" rIns="132075" wrap="square" tIns="50800">
            <a:noAutofit/>
          </a:bodyPr>
          <a:lstStyle/>
          <a:p>
            <a:pPr indent="-39687" lvl="0" marL="39687" rtl="0" algn="ctr">
              <a:lnSpc>
                <a:spcPct val="100000"/>
              </a:lnSpc>
              <a:spcBef>
                <a:spcPts val="0"/>
              </a:spcBef>
              <a:spcAft>
                <a:spcPts val="0"/>
              </a:spcAft>
              <a:buClr>
                <a:schemeClr val="dk1"/>
              </a:buClr>
              <a:buSzPts val="3400"/>
              <a:buFont typeface="Arial"/>
              <a:buNone/>
            </a:pPr>
            <a:r>
              <a:rPr b="0" i="0" lang="en-US" sz="3400" u="none">
                <a:solidFill>
                  <a:schemeClr val="dk1"/>
                </a:solidFill>
                <a:latin typeface="Arial"/>
                <a:ea typeface="Arial"/>
                <a:cs typeface="Arial"/>
                <a:sym typeface="Arial"/>
              </a:rPr>
              <a:t>Atypical Absence, Myoclonic, Atonic Seizures</a:t>
            </a:r>
            <a:endParaRPr/>
          </a:p>
        </p:txBody>
      </p:sp>
      <p:sp>
        <p:nvSpPr>
          <p:cNvPr id="963" name="Google Shape;963;p69"/>
          <p:cNvSpPr txBox="1"/>
          <p:nvPr>
            <p:ph idx="1" type="body"/>
          </p:nvPr>
        </p:nvSpPr>
        <p:spPr>
          <a:xfrm>
            <a:off x="660400" y="1765300"/>
            <a:ext cx="3174900" cy="34671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Drug of Choice:</a:t>
            </a:r>
            <a:endParaRPr b="1" i="0" sz="2400" u="sng">
              <a:solidFill>
                <a:srgbClr val="0B0881"/>
              </a:solidFill>
              <a:latin typeface="Arial"/>
              <a:ea typeface="Arial"/>
              <a:cs typeface="Arial"/>
              <a:sym typeface="Arial"/>
            </a:endParaRPr>
          </a:p>
          <a:p>
            <a:pPr indent="-228600" lvl="2" marL="1182687" rtl="0" algn="l">
              <a:lnSpc>
                <a:spcPct val="100000"/>
              </a:lnSpc>
              <a:spcBef>
                <a:spcPts val="600"/>
              </a:spcBef>
              <a:spcAft>
                <a:spcPts val="0"/>
              </a:spcAft>
              <a:buClr>
                <a:schemeClr val="dk1"/>
              </a:buClr>
              <a:buSzPts val="2000"/>
              <a:buFont typeface="Merriweather Sans"/>
              <a:buChar char="•"/>
            </a:pPr>
            <a:r>
              <a:rPr b="0" i="0" lang="en-US" sz="2000" u="none">
                <a:solidFill>
                  <a:schemeClr val="dk1"/>
                </a:solidFill>
                <a:latin typeface="Arial"/>
                <a:ea typeface="Arial"/>
                <a:cs typeface="Arial"/>
                <a:sym typeface="Arial"/>
              </a:rPr>
              <a:t>Valproate</a:t>
            </a:r>
            <a:endParaRPr/>
          </a:p>
        </p:txBody>
      </p:sp>
      <p:sp>
        <p:nvSpPr>
          <p:cNvPr id="964" name="Google Shape;964;p69"/>
          <p:cNvSpPr txBox="1"/>
          <p:nvPr/>
        </p:nvSpPr>
        <p:spPr>
          <a:xfrm>
            <a:off x="5080000" y="1816100"/>
            <a:ext cx="3517800" cy="2451000"/>
          </a:xfrm>
          <a:prstGeom prst="rect">
            <a:avLst/>
          </a:prstGeom>
          <a:noFill/>
          <a:ln>
            <a:noFill/>
          </a:ln>
        </p:spPr>
        <p:txBody>
          <a:bodyPr anchorCtr="0" anchor="t" bIns="0" lIns="0" spcFirstLastPara="1" rIns="40625" wrap="square" tIns="0">
            <a:noAutofit/>
          </a:bodyPr>
          <a:lstStyle/>
          <a:p>
            <a:pPr indent="-152400" lvl="0" marL="0" marR="0" rtl="0" algn="l">
              <a:lnSpc>
                <a:spcPct val="100000"/>
              </a:lnSpc>
              <a:spcBef>
                <a:spcPts val="0"/>
              </a:spcBef>
              <a:spcAft>
                <a:spcPts val="0"/>
              </a:spcAft>
              <a:buClr>
                <a:srgbClr val="0B0881"/>
              </a:buClr>
              <a:buSzPts val="2400"/>
              <a:buFont typeface="Merriweather Sans"/>
              <a:buChar char="•"/>
            </a:pPr>
            <a:r>
              <a:rPr b="1" i="0" lang="en-US" sz="2400" u="sng">
                <a:solidFill>
                  <a:srgbClr val="0B0881"/>
                </a:solidFill>
                <a:latin typeface="Arial"/>
                <a:ea typeface="Arial"/>
                <a:cs typeface="Arial"/>
                <a:sym typeface="Arial"/>
              </a:rPr>
              <a:t>Alternatives</a:t>
            </a:r>
            <a:endParaRPr b="0" i="0" sz="2400" u="none">
              <a:solidFill>
                <a:srgbClr val="0B0881"/>
              </a:solidFill>
              <a:latin typeface="Arial"/>
              <a:ea typeface="Arial"/>
              <a:cs typeface="Arial"/>
              <a:sym typeface="Arial"/>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Clonazepam</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Topiramate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Zonisamide</a:t>
            </a:r>
            <a:endParaRPr/>
          </a:p>
          <a:p>
            <a:pPr indent="-127000" lvl="1" marL="457200" marR="0" rtl="0" algn="l">
              <a:lnSpc>
                <a:spcPct val="100000"/>
              </a:lnSpc>
              <a:spcBef>
                <a:spcPts val="500"/>
              </a:spcBef>
              <a:spcAft>
                <a:spcPts val="0"/>
              </a:spcAft>
              <a:buClr>
                <a:schemeClr val="dk1"/>
              </a:buClr>
              <a:buSzPts val="2000"/>
              <a:buFont typeface="Merriweather Sans"/>
              <a:buChar char="•"/>
            </a:pPr>
            <a:r>
              <a:rPr b="0" i="0" lang="en-US" sz="2000" u="none" cap="none" strike="noStrike">
                <a:solidFill>
                  <a:schemeClr val="dk1"/>
                </a:solidFill>
                <a:latin typeface="Arial"/>
                <a:ea typeface="Arial"/>
                <a:cs typeface="Arial"/>
                <a:sym typeface="Arial"/>
              </a:rPr>
              <a:t>Levetiracetam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8"/>
          <p:cNvSpPr txBox="1"/>
          <p:nvPr>
            <p:ph type="title"/>
          </p:nvPr>
        </p:nvSpPr>
        <p:spPr>
          <a:xfrm>
            <a:off x="457200" y="90487"/>
            <a:ext cx="8229600" cy="8334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Generalized Seizures </a:t>
            </a:r>
            <a:endParaRPr/>
          </a:p>
        </p:txBody>
      </p:sp>
      <p:sp>
        <p:nvSpPr>
          <p:cNvPr id="572" name="Google Shape;572;p18"/>
          <p:cNvSpPr txBox="1"/>
          <p:nvPr>
            <p:ph idx="1" type="body"/>
          </p:nvPr>
        </p:nvSpPr>
        <p:spPr>
          <a:xfrm>
            <a:off x="433387" y="890587"/>
            <a:ext cx="8229600" cy="38052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1800"/>
              <a:buFont typeface="Merriweather Sans"/>
              <a:buChar char="•"/>
            </a:pPr>
            <a:r>
              <a:rPr b="1" i="0" lang="en-US" sz="1800" u="sng">
                <a:solidFill>
                  <a:srgbClr val="0B0881"/>
                </a:solidFill>
                <a:latin typeface="Arial"/>
                <a:ea typeface="Arial"/>
                <a:cs typeface="Arial"/>
                <a:sym typeface="Arial"/>
              </a:rPr>
              <a:t>Myoclonic</a:t>
            </a:r>
            <a:r>
              <a:rPr b="0" i="0" lang="en-US" sz="1800" u="none">
                <a:solidFill>
                  <a:srgbClr val="0B0881"/>
                </a:solidFill>
                <a:latin typeface="Arial"/>
                <a:ea typeface="Arial"/>
                <a:cs typeface="Arial"/>
                <a:sym typeface="Arial"/>
              </a:rPr>
              <a:t>: Brief shock-like muscle jerks generalized or restricted to part of one extremity. </a:t>
            </a:r>
            <a:endParaRPr/>
          </a:p>
          <a:p>
            <a:pPr indent="-342900" lvl="0" marL="382587" rtl="0" algn="l">
              <a:lnSpc>
                <a:spcPct val="100000"/>
              </a:lnSpc>
              <a:spcBef>
                <a:spcPts val="2800"/>
              </a:spcBef>
              <a:spcAft>
                <a:spcPts val="0"/>
              </a:spcAft>
              <a:buClr>
                <a:srgbClr val="0B0881"/>
              </a:buClr>
              <a:buSzPts val="1800"/>
              <a:buFont typeface="Merriweather Sans"/>
              <a:buChar char="•"/>
            </a:pPr>
            <a:r>
              <a:rPr b="1" i="0" lang="en-US" sz="1800" u="sng">
                <a:solidFill>
                  <a:srgbClr val="0B0881"/>
                </a:solidFill>
                <a:latin typeface="Arial"/>
                <a:ea typeface="Arial"/>
                <a:cs typeface="Arial"/>
                <a:sym typeface="Arial"/>
              </a:rPr>
              <a:t>Atonic</a:t>
            </a:r>
            <a:r>
              <a:rPr b="0" i="0" lang="en-US" sz="1800" u="none">
                <a:solidFill>
                  <a:srgbClr val="0B0881"/>
                </a:solidFill>
                <a:latin typeface="Arial"/>
                <a:ea typeface="Arial"/>
                <a:cs typeface="Arial"/>
                <a:sym typeface="Arial"/>
              </a:rPr>
              <a:t>:  Sudden loss of muscle tone. </a:t>
            </a:r>
            <a:endParaRPr/>
          </a:p>
          <a:p>
            <a:pPr indent="-342900" lvl="0" marL="382587" rtl="0" algn="l">
              <a:lnSpc>
                <a:spcPct val="100000"/>
              </a:lnSpc>
              <a:spcBef>
                <a:spcPts val="2800"/>
              </a:spcBef>
              <a:spcAft>
                <a:spcPts val="0"/>
              </a:spcAft>
              <a:buClr>
                <a:srgbClr val="0B0881"/>
              </a:buClr>
              <a:buSzPts val="1800"/>
              <a:buFont typeface="Merriweather Sans"/>
              <a:buChar char="•"/>
            </a:pPr>
            <a:r>
              <a:rPr b="1" i="0" lang="en-US" sz="1800" u="sng">
                <a:solidFill>
                  <a:srgbClr val="0B0881"/>
                </a:solidFill>
                <a:latin typeface="Arial"/>
                <a:ea typeface="Arial"/>
                <a:cs typeface="Arial"/>
                <a:sym typeface="Arial"/>
              </a:rPr>
              <a:t>Tonic Seizures:</a:t>
            </a:r>
            <a:r>
              <a:rPr b="0" i="0" lang="en-US" sz="1800" u="none">
                <a:solidFill>
                  <a:srgbClr val="0B0881"/>
                </a:solidFill>
                <a:latin typeface="Arial"/>
                <a:ea typeface="Arial"/>
                <a:cs typeface="Arial"/>
                <a:sym typeface="Arial"/>
              </a:rPr>
              <a:t>  sudden stiffening of the body, arms, or legs</a:t>
            </a:r>
            <a:endParaRPr/>
          </a:p>
          <a:p>
            <a:pPr indent="-342900" lvl="0" marL="382587" rtl="0" algn="l">
              <a:lnSpc>
                <a:spcPct val="100000"/>
              </a:lnSpc>
              <a:spcBef>
                <a:spcPts val="2800"/>
              </a:spcBef>
              <a:spcAft>
                <a:spcPts val="0"/>
              </a:spcAft>
              <a:buClr>
                <a:srgbClr val="0B0881"/>
              </a:buClr>
              <a:buSzPts val="1800"/>
              <a:buFont typeface="Merriweather Sans"/>
              <a:buChar char="•"/>
            </a:pPr>
            <a:r>
              <a:rPr b="1" i="0" lang="en-US" sz="1800" u="sng">
                <a:solidFill>
                  <a:srgbClr val="0B0881"/>
                </a:solidFill>
                <a:latin typeface="Arial"/>
                <a:ea typeface="Arial"/>
                <a:cs typeface="Arial"/>
                <a:sym typeface="Arial"/>
              </a:rPr>
              <a:t>Clonic Seizures:</a:t>
            </a:r>
            <a:r>
              <a:rPr b="0" i="0" lang="en-US" sz="1800" u="none">
                <a:solidFill>
                  <a:srgbClr val="0B0881"/>
                </a:solidFill>
                <a:latin typeface="Arial"/>
                <a:ea typeface="Arial"/>
                <a:cs typeface="Arial"/>
                <a:sym typeface="Arial"/>
              </a:rPr>
              <a:t>  rhythmic jerking movements of the arms and legs without a tonic component</a:t>
            </a:r>
            <a:endParaRPr/>
          </a:p>
          <a:p>
            <a:pPr indent="-342900" lvl="0" marL="382587" rtl="0" algn="l">
              <a:lnSpc>
                <a:spcPct val="100000"/>
              </a:lnSpc>
              <a:spcBef>
                <a:spcPts val="1800"/>
              </a:spcBef>
              <a:spcAft>
                <a:spcPts val="0"/>
              </a:spcAft>
              <a:buClr>
                <a:srgbClr val="0B0881"/>
              </a:buClr>
              <a:buSzPts val="1800"/>
              <a:buFont typeface="Merriweather Sans"/>
              <a:buChar char="•"/>
            </a:pPr>
            <a:r>
              <a:rPr b="1" i="0" lang="en-US" sz="1800" u="sng">
                <a:solidFill>
                  <a:srgbClr val="0B0881"/>
                </a:solidFill>
                <a:latin typeface="Arial"/>
                <a:ea typeface="Arial"/>
                <a:cs typeface="Arial"/>
                <a:sym typeface="Arial"/>
              </a:rPr>
              <a:t>Tonic-clonic (grand mal):  </a:t>
            </a:r>
            <a:endParaRPr b="1" i="0" sz="1800" u="sng">
              <a:solidFill>
                <a:srgbClr val="0B0881"/>
              </a:solidFill>
              <a:latin typeface="Arial"/>
              <a:ea typeface="Arial"/>
              <a:cs typeface="Arial"/>
              <a:sym typeface="Arial"/>
            </a:endParaRPr>
          </a:p>
          <a:p>
            <a:pPr indent="-285750" lvl="1" marL="782637" rtl="0" algn="l">
              <a:lnSpc>
                <a:spcPct val="100000"/>
              </a:lnSpc>
              <a:spcBef>
                <a:spcPts val="6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Tonic phase followed by clonic phase  </a:t>
            </a:r>
            <a:endParaRPr/>
          </a:p>
        </p:txBody>
      </p:sp>
      <p:pic>
        <p:nvPicPr>
          <p:cNvPr id="573" name="Google Shape;573;p18"/>
          <p:cNvPicPr preferRelativeResize="0"/>
          <p:nvPr/>
        </p:nvPicPr>
        <p:blipFill rotWithShape="1">
          <a:blip r:embed="rId3">
            <a:alphaModFix/>
          </a:blip>
          <a:srcRect b="0" l="0" r="0" t="0"/>
          <a:stretch/>
        </p:blipFill>
        <p:spPr>
          <a:xfrm>
            <a:off x="804862" y="4746625"/>
            <a:ext cx="3810000" cy="1666875"/>
          </a:xfrm>
          <a:prstGeom prst="rect">
            <a:avLst/>
          </a:prstGeom>
          <a:noFill/>
          <a:ln>
            <a:noFill/>
          </a:ln>
        </p:spPr>
      </p:pic>
      <p:pic>
        <p:nvPicPr>
          <p:cNvPr id="574" name="Google Shape;574;p18"/>
          <p:cNvPicPr preferRelativeResize="0"/>
          <p:nvPr/>
        </p:nvPicPr>
        <p:blipFill rotWithShape="1">
          <a:blip r:embed="rId4">
            <a:alphaModFix/>
          </a:blip>
          <a:srcRect b="0" l="0" r="0" t="0"/>
          <a:stretch/>
        </p:blipFill>
        <p:spPr>
          <a:xfrm>
            <a:off x="4702175" y="4519612"/>
            <a:ext cx="3657600" cy="1952625"/>
          </a:xfrm>
          <a:prstGeom prst="rect">
            <a:avLst/>
          </a:prstGeom>
          <a:noFill/>
          <a:ln>
            <a:noFill/>
          </a:ln>
        </p:spPr>
      </p:pic>
      <p:sp>
        <p:nvSpPr>
          <p:cNvPr id="575" name="Google Shape;575;p18"/>
          <p:cNvSpPr txBox="1"/>
          <p:nvPr/>
        </p:nvSpPr>
        <p:spPr>
          <a:xfrm>
            <a:off x="2184400" y="6597650"/>
            <a:ext cx="4438800" cy="26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http://www.nlm.nih.gov/medlineplus/ency/images/ency/fullsize/19076.jpg</a:t>
            </a:r>
            <a:endParaRPr/>
          </a:p>
        </p:txBody>
      </p:sp>
      <p:sp>
        <p:nvSpPr>
          <p:cNvPr id="576" name="Google Shape;576;p18"/>
          <p:cNvSpPr/>
          <p:nvPr/>
        </p:nvSpPr>
        <p:spPr>
          <a:xfrm>
            <a:off x="4249737" y="4445000"/>
            <a:ext cx="2583000" cy="5160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577" name="Google Shape;577;p18"/>
          <p:cNvSpPr/>
          <p:nvPr/>
        </p:nvSpPr>
        <p:spPr>
          <a:xfrm>
            <a:off x="1828800" y="6180137"/>
            <a:ext cx="2293800" cy="4317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9"/>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Tonic-Clonic Seizure</a:t>
            </a:r>
            <a:endParaRPr/>
          </a:p>
        </p:txBody>
      </p:sp>
      <p:sp>
        <p:nvSpPr>
          <p:cNvPr id="584" name="Google Shape;584;p19"/>
          <p:cNvSpPr txBox="1"/>
          <p:nvPr/>
        </p:nvSpPr>
        <p:spPr>
          <a:xfrm>
            <a:off x="2160587" y="5624512"/>
            <a:ext cx="5148300" cy="870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Can last from one to several minutes</a:t>
            </a:r>
            <a:endParaRPr/>
          </a:p>
          <a:p>
            <a:pPr indent="0" lvl="0" marL="0" marR="0" rtl="0" algn="ctr">
              <a:lnSpc>
                <a:spcPct val="100000"/>
              </a:lnSpc>
              <a:spcBef>
                <a:spcPts val="90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Therapeutic intervention = lorazepam injection </a:t>
            </a:r>
            <a:endParaRPr/>
          </a:p>
        </p:txBody>
      </p:sp>
      <p:pic>
        <p:nvPicPr>
          <p:cNvPr descr="/Users/chuck/Desktop/seizure2 CARE/grand mal tonic clonic.avi" id="585" name="Google Shape;585;p19"/>
          <p:cNvPicPr preferRelativeResize="0"/>
          <p:nvPr/>
        </p:nvPicPr>
        <p:blipFill rotWithShape="1">
          <a:blip r:embed="rId3">
            <a:alphaModFix/>
          </a:blip>
          <a:srcRect b="0" l="0" r="0" t="0"/>
          <a:stretch/>
        </p:blipFill>
        <p:spPr>
          <a:xfrm>
            <a:off x="2690812" y="1981200"/>
            <a:ext cx="3762375" cy="289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0"/>
          <p:cNvSpPr txBox="1"/>
          <p:nvPr>
            <p:ph type="title"/>
          </p:nvPr>
        </p:nvSpPr>
        <p:spPr>
          <a:xfrm>
            <a:off x="457200" y="52387"/>
            <a:ext cx="8229600" cy="903300"/>
          </a:xfrm>
          <a:prstGeom prst="rect">
            <a:avLst/>
          </a:prstGeom>
          <a:noFill/>
          <a:ln>
            <a:noFill/>
          </a:ln>
        </p:spPr>
        <p:txBody>
          <a:bodyPr anchorCtr="0" anchor="ctr" bIns="50800" lIns="50800" spcFirstLastPara="1" rIns="13207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Generalized Seizures </a:t>
            </a:r>
            <a:endParaRPr/>
          </a:p>
        </p:txBody>
      </p:sp>
      <p:sp>
        <p:nvSpPr>
          <p:cNvPr id="592" name="Google Shape;592;p20"/>
          <p:cNvSpPr txBox="1"/>
          <p:nvPr>
            <p:ph idx="1" type="body"/>
          </p:nvPr>
        </p:nvSpPr>
        <p:spPr>
          <a:xfrm>
            <a:off x="368300" y="1328737"/>
            <a:ext cx="8667900" cy="4506900"/>
          </a:xfrm>
          <a:prstGeom prst="rect">
            <a:avLst/>
          </a:prstGeom>
          <a:noFill/>
          <a:ln>
            <a:noFill/>
          </a:ln>
        </p:spPr>
        <p:txBody>
          <a:bodyPr anchorCtr="0" anchor="t" bIns="50800" lIns="50800" spcFirstLastPara="1" rIns="132075" wrap="square" tIns="50800">
            <a:noAutofit/>
          </a:bodyPr>
          <a:lstStyle/>
          <a:p>
            <a:pPr indent="-342900" lvl="0" marL="382587" rtl="0" algn="l">
              <a:lnSpc>
                <a:spcPct val="100000"/>
              </a:lnSpc>
              <a:spcBef>
                <a:spcPts val="0"/>
              </a:spcBef>
              <a:spcAft>
                <a:spcPts val="0"/>
              </a:spcAft>
              <a:buClr>
                <a:srgbClr val="0B0881"/>
              </a:buClr>
              <a:buSzPts val="2000"/>
              <a:buFont typeface="Merriweather Sans"/>
              <a:buChar char="•"/>
            </a:pPr>
            <a:r>
              <a:rPr b="1" i="0" lang="en-US" sz="2000" u="sng">
                <a:solidFill>
                  <a:srgbClr val="0B0881"/>
                </a:solidFill>
                <a:latin typeface="Arial"/>
                <a:ea typeface="Arial"/>
                <a:cs typeface="Arial"/>
                <a:sym typeface="Arial"/>
              </a:rPr>
              <a:t>Absence (petit mal): </a:t>
            </a:r>
            <a:r>
              <a:rPr b="0" i="0" lang="en-US" sz="2000" u="none">
                <a:solidFill>
                  <a:srgbClr val="0B0881"/>
                </a:solidFill>
                <a:latin typeface="Arial"/>
                <a:ea typeface="Arial"/>
                <a:cs typeface="Arial"/>
                <a:sym typeface="Arial"/>
              </a:rPr>
              <a:t> Person appears to “blank out”  - “Daydreaming”</a:t>
            </a:r>
            <a:endParaRPr/>
          </a:p>
          <a:p>
            <a:pPr indent="-285750" lvl="1" marL="782637" rtl="0" algn="l">
              <a:lnSpc>
                <a:spcPct val="100000"/>
              </a:lnSpc>
              <a:spcBef>
                <a:spcPts val="6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Simple Absence (primarily effects consciousness only)</a:t>
            </a:r>
            <a:endParaRPr/>
          </a:p>
          <a:p>
            <a:pPr indent="-285750" lvl="1" marL="782637" rtl="0" algn="l">
              <a:lnSpc>
                <a:spcPct val="100000"/>
              </a:lnSpc>
              <a:spcBef>
                <a:spcPts val="6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Complex Absence</a:t>
            </a:r>
            <a:endParaRPr/>
          </a:p>
          <a:p>
            <a:pPr indent="-285750" lvl="1" marL="782637" rtl="0" algn="l">
              <a:lnSpc>
                <a:spcPct val="100000"/>
              </a:lnSpc>
              <a:spcBef>
                <a:spcPts val="6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Atypical Absence (Includes physical symptoms like eye blinking or lip movements)</a:t>
            </a:r>
            <a:endParaRPr/>
          </a:p>
          <a:p>
            <a:pPr indent="-215900" lvl="0" marL="382587" rtl="0" algn="l">
              <a:lnSpc>
                <a:spcPct val="100000"/>
              </a:lnSpc>
              <a:spcBef>
                <a:spcPts val="700"/>
              </a:spcBef>
              <a:spcAft>
                <a:spcPts val="0"/>
              </a:spcAft>
              <a:buClr>
                <a:srgbClr val="0B0881"/>
              </a:buClr>
              <a:buSzPts val="2000"/>
              <a:buFont typeface="Merriweather Sans"/>
              <a:buNone/>
            </a:pPr>
            <a:r>
              <a:t/>
            </a:r>
            <a:endParaRPr b="1" i="0" sz="2000" u="sng">
              <a:solidFill>
                <a:srgbClr val="0B0881"/>
              </a:solidFill>
              <a:latin typeface="Arial"/>
              <a:ea typeface="Arial"/>
              <a:cs typeface="Arial"/>
              <a:sym typeface="Arial"/>
            </a:endParaRPr>
          </a:p>
          <a:p>
            <a:pPr indent="-342900" lvl="0" marL="382587" rtl="0" algn="l">
              <a:lnSpc>
                <a:spcPct val="100000"/>
              </a:lnSpc>
              <a:spcBef>
                <a:spcPts val="1100"/>
              </a:spcBef>
              <a:spcAft>
                <a:spcPts val="0"/>
              </a:spcAft>
              <a:buClr>
                <a:srgbClr val="0B0881"/>
              </a:buClr>
              <a:buSzPts val="2000"/>
              <a:buFont typeface="Merriweather Sans"/>
              <a:buChar char="•"/>
            </a:pPr>
            <a:r>
              <a:rPr b="1" i="0" lang="en-US" sz="2000" u="sng">
                <a:solidFill>
                  <a:srgbClr val="0B0881"/>
                </a:solidFill>
                <a:latin typeface="Arial"/>
                <a:ea typeface="Arial"/>
                <a:cs typeface="Arial"/>
                <a:sym typeface="Arial"/>
              </a:rPr>
              <a:t>Lenox-Glastaut Syndrome.</a:t>
            </a:r>
            <a:endParaRPr b="1" i="0" sz="2000" u="sng">
              <a:solidFill>
                <a:srgbClr val="0B0881"/>
              </a:solidFill>
              <a:latin typeface="Arial"/>
              <a:ea typeface="Arial"/>
              <a:cs typeface="Arial"/>
              <a:sym typeface="Arial"/>
            </a:endParaRPr>
          </a:p>
          <a:p>
            <a:pPr indent="-285750" lvl="1" marL="782637" rtl="0" algn="l">
              <a:lnSpc>
                <a:spcPct val="100000"/>
              </a:lnSpc>
              <a:spcBef>
                <a:spcPts val="11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Atypical absence, atonic and myclonic</a:t>
            </a:r>
            <a:endParaRPr/>
          </a:p>
          <a:p>
            <a:pPr indent="-228600" lvl="2" marL="1182687" rtl="0" algn="l">
              <a:lnSpc>
                <a:spcPct val="100000"/>
              </a:lnSpc>
              <a:spcBef>
                <a:spcPts val="1100"/>
              </a:spcBef>
              <a:spcAft>
                <a:spcPts val="0"/>
              </a:spcAft>
              <a:buClr>
                <a:schemeClr val="dk1"/>
              </a:buClr>
              <a:buSzPts val="1600"/>
              <a:buNone/>
            </a:pPr>
            <a:r>
              <a:t/>
            </a:r>
            <a:endParaRPr b="0" i="0" sz="1600" u="none">
              <a:solidFill>
                <a:schemeClr val="dk1"/>
              </a:solidFill>
              <a:latin typeface="Arial"/>
              <a:ea typeface="Arial"/>
              <a:cs typeface="Arial"/>
              <a:sym typeface="Arial"/>
            </a:endParaRPr>
          </a:p>
          <a:p>
            <a:pPr indent="-342900" lvl="0" marL="382587" rtl="0" algn="l">
              <a:lnSpc>
                <a:spcPct val="100000"/>
              </a:lnSpc>
              <a:spcBef>
                <a:spcPts val="1100"/>
              </a:spcBef>
              <a:spcAft>
                <a:spcPts val="0"/>
              </a:spcAft>
              <a:buClr>
                <a:srgbClr val="0B0881"/>
              </a:buClr>
              <a:buSzPts val="2000"/>
              <a:buFont typeface="Merriweather Sans"/>
              <a:buChar char="•"/>
            </a:pPr>
            <a:r>
              <a:rPr b="1" i="0" lang="en-US" sz="2000" u="sng">
                <a:solidFill>
                  <a:srgbClr val="0B0881"/>
                </a:solidFill>
                <a:latin typeface="Arial"/>
                <a:ea typeface="Arial"/>
                <a:cs typeface="Arial"/>
                <a:sym typeface="Arial"/>
              </a:rPr>
              <a:t>Status Epilepticus:</a:t>
            </a:r>
            <a:r>
              <a:rPr b="0" i="0" lang="en-US" sz="2000" u="none">
                <a:solidFill>
                  <a:srgbClr val="0B0881"/>
                </a:solidFill>
                <a:latin typeface="Arial"/>
                <a:ea typeface="Arial"/>
                <a:cs typeface="Arial"/>
                <a:sym typeface="Arial"/>
              </a:rPr>
              <a:t>  A seizure lasting longer than 30 min, or 3 seizures without a normal period in between</a:t>
            </a:r>
            <a:endParaRPr/>
          </a:p>
          <a:p>
            <a:pPr indent="-285750" lvl="1" marL="782637" rtl="0" algn="l">
              <a:lnSpc>
                <a:spcPct val="100000"/>
              </a:lnSpc>
              <a:spcBef>
                <a:spcPts val="11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May be fatal </a:t>
            </a:r>
            <a:endParaRPr/>
          </a:p>
          <a:p>
            <a:pPr indent="-285750" lvl="1" marL="782637" rtl="0" algn="l">
              <a:lnSpc>
                <a:spcPct val="100000"/>
              </a:lnSpc>
              <a:spcBef>
                <a:spcPts val="1100"/>
              </a:spcBef>
              <a:spcAft>
                <a:spcPts val="0"/>
              </a:spcAft>
              <a:buClr>
                <a:srgbClr val="7D0D00"/>
              </a:buClr>
              <a:buSzPts val="1600"/>
              <a:buFont typeface="Merriweather Sans"/>
              <a:buChar char="–"/>
            </a:pPr>
            <a:r>
              <a:rPr b="0" i="0" lang="en-US" sz="1600" u="none">
                <a:solidFill>
                  <a:srgbClr val="7D0D00"/>
                </a:solidFill>
                <a:latin typeface="Arial"/>
                <a:ea typeface="Arial"/>
                <a:cs typeface="Arial"/>
                <a:sym typeface="Arial"/>
              </a:rPr>
              <a:t>Emergency intervention required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1"/>
          <p:cNvSpPr txBox="1"/>
          <p:nvPr>
            <p:ph type="title"/>
          </p:nvPr>
        </p:nvSpPr>
        <p:spPr>
          <a:xfrm>
            <a:off x="457200" y="90487"/>
            <a:ext cx="8229600" cy="1509600"/>
          </a:xfrm>
          <a:prstGeom prst="rect">
            <a:avLst/>
          </a:prstGeom>
          <a:noFill/>
          <a:ln>
            <a:noFill/>
          </a:ln>
        </p:spPr>
        <p:txBody>
          <a:bodyPr anchorCtr="0" anchor="ctr" bIns="50800" lIns="50800" spcFirstLastPara="1" rIns="91425" wrap="square" tIns="50800">
            <a:noAutofit/>
          </a:bodyPr>
          <a:lstStyle/>
          <a:p>
            <a:pPr indent="0" lvl="0" marL="39687"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Absence Seizure</a:t>
            </a:r>
            <a:endParaRPr/>
          </a:p>
        </p:txBody>
      </p:sp>
      <p:sp>
        <p:nvSpPr>
          <p:cNvPr id="599" name="Google Shape;599;p21"/>
          <p:cNvSpPr txBox="1"/>
          <p:nvPr/>
        </p:nvSpPr>
        <p:spPr>
          <a:xfrm>
            <a:off x="1662112" y="5640387"/>
            <a:ext cx="6127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Can last from a second to several minutes </a:t>
            </a:r>
            <a:endParaRPr/>
          </a:p>
        </p:txBody>
      </p:sp>
      <p:pic>
        <p:nvPicPr>
          <p:cNvPr descr="/Users/chuck/Desktop/seizure2 CARE/absence.avi" id="600" name="Google Shape;600;p21"/>
          <p:cNvPicPr preferRelativeResize="0"/>
          <p:nvPr/>
        </p:nvPicPr>
        <p:blipFill rotWithShape="1">
          <a:blip r:embed="rId3">
            <a:alphaModFix/>
          </a:blip>
          <a:srcRect b="0" l="0" r="0" t="0"/>
          <a:stretch/>
        </p:blipFill>
        <p:spPr>
          <a:xfrm>
            <a:off x="2447925" y="1852612"/>
            <a:ext cx="4248150" cy="3152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