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61"/>
  </p:notesMasterIdLst>
  <p:sldIdLst>
    <p:sldId id="256" r:id="rId2"/>
    <p:sldId id="323" r:id="rId3"/>
    <p:sldId id="257" r:id="rId4"/>
    <p:sldId id="324" r:id="rId5"/>
    <p:sldId id="258" r:id="rId6"/>
    <p:sldId id="259" r:id="rId7"/>
    <p:sldId id="260" r:id="rId8"/>
    <p:sldId id="261" r:id="rId9"/>
    <p:sldId id="262" r:id="rId10"/>
    <p:sldId id="263" r:id="rId11"/>
    <p:sldId id="264" r:id="rId12"/>
    <p:sldId id="266" r:id="rId13"/>
    <p:sldId id="268" r:id="rId14"/>
    <p:sldId id="269" r:id="rId15"/>
    <p:sldId id="270" r:id="rId16"/>
    <p:sldId id="271" r:id="rId17"/>
    <p:sldId id="272" r:id="rId18"/>
    <p:sldId id="273" r:id="rId19"/>
    <p:sldId id="274" r:id="rId20"/>
    <p:sldId id="276" r:id="rId21"/>
    <p:sldId id="325" r:id="rId22"/>
    <p:sldId id="278" r:id="rId23"/>
    <p:sldId id="279" r:id="rId24"/>
    <p:sldId id="281" r:id="rId25"/>
    <p:sldId id="282" r:id="rId26"/>
    <p:sldId id="283" r:id="rId27"/>
    <p:sldId id="284" r:id="rId28"/>
    <p:sldId id="286" r:id="rId29"/>
    <p:sldId id="287" r:id="rId30"/>
    <p:sldId id="288" r:id="rId31"/>
    <p:sldId id="289" r:id="rId32"/>
    <p:sldId id="290" r:id="rId33"/>
    <p:sldId id="292" r:id="rId34"/>
    <p:sldId id="293" r:id="rId35"/>
    <p:sldId id="294" r:id="rId36"/>
    <p:sldId id="295" r:id="rId37"/>
    <p:sldId id="297" r:id="rId38"/>
    <p:sldId id="298" r:id="rId39"/>
    <p:sldId id="299" r:id="rId40"/>
    <p:sldId id="300" r:id="rId41"/>
    <p:sldId id="301" r:id="rId42"/>
    <p:sldId id="302" r:id="rId43"/>
    <p:sldId id="303" r:id="rId44"/>
    <p:sldId id="304" r:id="rId45"/>
    <p:sldId id="305" r:id="rId46"/>
    <p:sldId id="306" r:id="rId47"/>
    <p:sldId id="307" r:id="rId48"/>
    <p:sldId id="308" r:id="rId49"/>
    <p:sldId id="309" r:id="rId50"/>
    <p:sldId id="310" r:id="rId51"/>
    <p:sldId id="319" r:id="rId52"/>
    <p:sldId id="311" r:id="rId53"/>
    <p:sldId id="322" r:id="rId54"/>
    <p:sldId id="312" r:id="rId55"/>
    <p:sldId id="313" r:id="rId56"/>
    <p:sldId id="315" r:id="rId57"/>
    <p:sldId id="316" r:id="rId58"/>
    <p:sldId id="321" r:id="rId59"/>
    <p:sldId id="318" r:id="rId60"/>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66" roundtripDataSignature="AMtx7mhvpDzlQDMX1Br1f0UW+sRJzvbpD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60"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slide" Target="slides/slide54.xml" /><Relationship Id="rId68" Type="http://schemas.openxmlformats.org/officeDocument/2006/relationships/viewProps" Target="viewProps.xml" /><Relationship Id="rId7" Type="http://schemas.openxmlformats.org/officeDocument/2006/relationships/slide" Target="slides/slide6.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70" Type="http://schemas.openxmlformats.org/officeDocument/2006/relationships/tableStyles" Target="tableStyle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slide" Target="slides/slide57.xml" /><Relationship Id="rId66" Type="http://customschemas.google.com/relationships/presentationmetadata" Target="metadata"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slide" Target="slides/slide56.xml" /><Relationship Id="rId61" Type="http://schemas.openxmlformats.org/officeDocument/2006/relationships/notesMaster" Target="notesMasters/notesMaster1.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slide" Target="slides/slide5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slide" Target="slides/slide55.xml" /><Relationship Id="rId69" Type="http://schemas.openxmlformats.org/officeDocument/2006/relationships/theme" Target="theme/theme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slide" Target="slides/slide58.xml" /><Relationship Id="rId67"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4458318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 /><Relationship Id="rId1" Type="http://schemas.openxmlformats.org/officeDocument/2006/relationships/notesMaster" Target="../notesMasters/notesMaster1.xm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6.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 /><Relationship Id="rId1" Type="http://schemas.openxmlformats.org/officeDocument/2006/relationships/notesMaster" Target="../notesMasters/notesMaster1.xml" /></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 /><Relationship Id="rId1" Type="http://schemas.openxmlformats.org/officeDocument/2006/relationships/notesMaster" Target="../notesMasters/notesMaster1.xml" /></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 /><Relationship Id="rId1" Type="http://schemas.openxmlformats.org/officeDocument/2006/relationships/notesMaster" Target="../notesMasters/notesMaster1.xml" /></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9.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7" name="Google Shape;14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1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 name="Google Shape;16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8" name="Google Shape;188;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0" name="Google Shape;200;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4" name="Google Shape;214;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2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 name="Google Shape;9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2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2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4" name="Google Shape;264;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3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3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9" name="Google Shape;299;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4" name="Google Shape;9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4" name="Google Shape;11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7" name="Google Shape;12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3" name="Google Shape;13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9" name="Google Shape;139;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5" name="Google Shape;14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1" name="Google Shape;151;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7" name="Google Shape;157;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3" name="Google Shape;16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7" name="Google Shape;177;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3" name="Google Shape;18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9" name="Google Shape;189;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5" name="Google Shape;195;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1" name="Google Shape;201;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7" name="Google Shape;20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3" name="Google Shape;213;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5" name="Google Shape;225;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1" name="Google Shape;231;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3" name="Google Shape;243;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5" name="Google Shape;13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46"/>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47"/>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47"/>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23" name="Google Shape;23;p3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dirty="0"/>
          </a:p>
        </p:txBody>
      </p:sp>
      <p:sp>
        <p:nvSpPr>
          <p:cNvPr id="24" name="Google Shape;24;p3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3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3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4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4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4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4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4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4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4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4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4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4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4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45"/>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8" name="Google Shape;68;p4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1.xml" /></Relationships>
</file>

<file path=ppt/slides/_rels/slide1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8.xml"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2.xml" /></Relationships>
</file>

<file path=ppt/slides/_rels/slide12.xml.rels><?xml version="1.0" encoding="UTF-8" standalone="yes"?>
<Relationships xmlns="http://schemas.openxmlformats.org/package/2006/relationships"><Relationship Id="rId3" Type="http://schemas.openxmlformats.org/officeDocument/2006/relationships/image" Target="../media/image2.png" /><Relationship Id="rId2" Type="http://schemas.openxmlformats.org/officeDocument/2006/relationships/notesSlide" Target="../notesSlides/notesSlide10.xml" /><Relationship Id="rId1" Type="http://schemas.openxmlformats.org/officeDocument/2006/relationships/slideLayout" Target="../slideLayouts/slideLayout2.xml" /></Relationships>
</file>

<file path=ppt/slides/_rels/slide13.xml.rels><?xml version="1.0" encoding="UTF-8" standalone="yes"?>
<Relationships xmlns="http://schemas.openxmlformats.org/package/2006/relationships"><Relationship Id="rId3" Type="http://schemas.openxmlformats.org/officeDocument/2006/relationships/image" Target="../media/image3.png" /><Relationship Id="rId2" Type="http://schemas.openxmlformats.org/officeDocument/2006/relationships/notesSlide" Target="../notesSlides/notesSlide11.xml" /><Relationship Id="rId1" Type="http://schemas.openxmlformats.org/officeDocument/2006/relationships/slideLayout" Target="../slideLayouts/slideLayout2.xml" /><Relationship Id="rId4" Type="http://schemas.openxmlformats.org/officeDocument/2006/relationships/image" Target="../media/image4.png" /></Relationships>
</file>

<file path=ppt/slides/_rels/slide14.xml.rels><?xml version="1.0" encoding="UTF-8" standalone="yes"?>
<Relationships xmlns="http://schemas.openxmlformats.org/package/2006/relationships"><Relationship Id="rId3" Type="http://schemas.openxmlformats.org/officeDocument/2006/relationships/image" Target="../media/image5.png" /><Relationship Id="rId2" Type="http://schemas.openxmlformats.org/officeDocument/2006/relationships/notesSlide" Target="../notesSlides/notesSlide12.xml" /><Relationship Id="rId1" Type="http://schemas.openxmlformats.org/officeDocument/2006/relationships/slideLayout" Target="../slideLayouts/slideLayout2.xml" /></Relationships>
</file>

<file path=ppt/slides/_rels/slide15.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13.xml" /><Relationship Id="rId1" Type="http://schemas.openxmlformats.org/officeDocument/2006/relationships/slideLayout" Target="../slideLayouts/slideLayout2.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2.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2.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2.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2.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2.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 /><Relationship Id="rId1" Type="http://schemas.openxmlformats.org/officeDocument/2006/relationships/slideLayout" Target="../slideLayouts/slideLayout2.xml" /></Relationships>
</file>

<file path=ppt/slides/_rels/slide24.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21.xml" /><Relationship Id="rId1" Type="http://schemas.openxmlformats.org/officeDocument/2006/relationships/slideLayout" Target="../slideLayouts/slideLayout2.xml" /></Relationships>
</file>

<file path=ppt/slides/_rels/slide25.xml.rels><?xml version="1.0" encoding="UTF-8" standalone="yes"?>
<Relationships xmlns="http://schemas.openxmlformats.org/package/2006/relationships"><Relationship Id="rId3" Type="http://schemas.openxmlformats.org/officeDocument/2006/relationships/image" Target="../media/image8.png" /><Relationship Id="rId2" Type="http://schemas.openxmlformats.org/officeDocument/2006/relationships/notesSlide" Target="../notesSlides/notesSlide22.xml" /><Relationship Id="rId1" Type="http://schemas.openxmlformats.org/officeDocument/2006/relationships/slideLayout" Target="../slideLayouts/slideLayout2.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2.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2.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2.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2.xml"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2.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2.xml" /></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0.xml" /><Relationship Id="rId1" Type="http://schemas.openxmlformats.org/officeDocument/2006/relationships/slideLayout" Target="../slideLayouts/slideLayout1.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2.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2.xml" /></Relationships>
</file>

<file path=ppt/slides/_rels/slide36.xml.rels><?xml version="1.0" encoding="UTF-8" standalone="yes"?>
<Relationships xmlns="http://schemas.openxmlformats.org/package/2006/relationships"><Relationship Id="rId3" Type="http://schemas.openxmlformats.org/officeDocument/2006/relationships/image" Target="../media/image9.png" /><Relationship Id="rId2" Type="http://schemas.openxmlformats.org/officeDocument/2006/relationships/notesSlide" Target="../notesSlides/notesSlide33.xml" /><Relationship Id="rId1" Type="http://schemas.openxmlformats.org/officeDocument/2006/relationships/slideLayout" Target="../slideLayouts/slideLayout2.xml" /></Relationships>
</file>

<file path=ppt/slides/_rels/slide3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34.xml" /><Relationship Id="rId1" Type="http://schemas.openxmlformats.org/officeDocument/2006/relationships/slideLayout" Target="../slideLayouts/slideLayout2.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2.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2.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2.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2.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2.xml" /></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2.xml" /></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2.xml" /></Relationships>
</file>

<file path=ppt/slides/_rels/slide45.xml.rels><?xml version="1.0" encoding="UTF-8" standalone="yes"?>
<Relationships xmlns="http://schemas.openxmlformats.org/package/2006/relationships"><Relationship Id="rId3" Type="http://schemas.openxmlformats.org/officeDocument/2006/relationships/image" Target="../media/image11.png" /><Relationship Id="rId2" Type="http://schemas.openxmlformats.org/officeDocument/2006/relationships/notesSlide" Target="../notesSlides/notesSlide42.xml" /><Relationship Id="rId1" Type="http://schemas.openxmlformats.org/officeDocument/2006/relationships/slideLayout" Target="../slideLayouts/slideLayout2.xml" /></Relationships>
</file>

<file path=ppt/slides/_rels/slide46.xml.rels><?xml version="1.0" encoding="UTF-8" standalone="yes"?>
<Relationships xmlns="http://schemas.openxmlformats.org/package/2006/relationships"><Relationship Id="rId3" Type="http://schemas.openxmlformats.org/officeDocument/2006/relationships/image" Target="../media/image12.png" /><Relationship Id="rId2" Type="http://schemas.openxmlformats.org/officeDocument/2006/relationships/notesSlide" Target="../notesSlides/notesSlide43.xml" /><Relationship Id="rId1" Type="http://schemas.openxmlformats.org/officeDocument/2006/relationships/slideLayout" Target="../slideLayouts/slideLayout2.xml" /></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2.xml" /></Relationships>
</file>

<file path=ppt/slides/_rels/slide48.xml.rels><?xml version="1.0" encoding="UTF-8" standalone="yes"?>
<Relationships xmlns="http://schemas.openxmlformats.org/package/2006/relationships"><Relationship Id="rId3" Type="http://schemas.openxmlformats.org/officeDocument/2006/relationships/image" Target="../media/image13.png" /><Relationship Id="rId2" Type="http://schemas.openxmlformats.org/officeDocument/2006/relationships/notesSlide" Target="../notesSlides/notesSlide45.xml" /><Relationship Id="rId1" Type="http://schemas.openxmlformats.org/officeDocument/2006/relationships/slideLayout" Target="../slideLayouts/slideLayout2.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2.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 /><Relationship Id="rId1" Type="http://schemas.openxmlformats.org/officeDocument/2006/relationships/slideLayout" Target="../slideLayouts/slideLayout2.xml" /></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7.xml" /><Relationship Id="rId1" Type="http://schemas.openxmlformats.org/officeDocument/2006/relationships/slideLayout" Target="../slideLayouts/slideLayout2.xml" /></Relationships>
</file>

<file path=ppt/slides/_rels/slide51.xml.rels><?xml version="1.0" encoding="UTF-8" standalone="yes"?>
<Relationships xmlns="http://schemas.openxmlformats.org/package/2006/relationships"><Relationship Id="rId2" Type="http://schemas.openxmlformats.org/officeDocument/2006/relationships/image" Target="../media/image14.jpeg" /><Relationship Id="rId1" Type="http://schemas.openxmlformats.org/officeDocument/2006/relationships/slideLayout" Target="../slideLayouts/slideLayout2.xml" /></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2.xml" /></Relationships>
</file>

<file path=ppt/slides/_rels/slide53.xml.rels><?xml version="1.0" encoding="UTF-8" standalone="yes"?>
<Relationships xmlns="http://schemas.openxmlformats.org/package/2006/relationships"><Relationship Id="rId2" Type="http://schemas.openxmlformats.org/officeDocument/2006/relationships/image" Target="../media/image15.PNG" /><Relationship Id="rId1" Type="http://schemas.openxmlformats.org/officeDocument/2006/relationships/slideLayout" Target="../slideLayouts/slideLayout2.xml" /></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 /><Relationship Id="rId1" Type="http://schemas.openxmlformats.org/officeDocument/2006/relationships/slideLayout" Target="../slideLayouts/slideLayout2.xml" /></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0.xml" /><Relationship Id="rId1" Type="http://schemas.openxmlformats.org/officeDocument/2006/relationships/slideLayout" Target="../slideLayouts/slideLayout2.xml" /></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1.xml" /><Relationship Id="rId1" Type="http://schemas.openxmlformats.org/officeDocument/2006/relationships/slideLayout" Target="../slideLayouts/slideLayout2.xml" /></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 /><Relationship Id="rId1" Type="http://schemas.openxmlformats.org/officeDocument/2006/relationships/slideLayout" Target="../slideLayouts/slideLayout2.xml" /></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 /></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3.xml" /><Relationship Id="rId1" Type="http://schemas.openxmlformats.org/officeDocument/2006/relationships/slideLayout" Target="../slideLayouts/slideLayout2.xml"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 /><Relationship Id="rId1" Type="http://schemas.openxmlformats.org/officeDocument/2006/relationships/slideLayout" Target="../slideLayouts/slideLayout2.xml" /></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2.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 /><Relationship Id="rId1" Type="http://schemas.openxmlformats.org/officeDocument/2006/relationships/slideLayout" Target="../slideLayouts/slideLayout2.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Times New Roman"/>
              <a:buNone/>
            </a:pPr>
            <a:r>
              <a:rPr lang="en-US" b="1" dirty="0">
                <a:solidFill>
                  <a:srgbClr val="C00000"/>
                </a:solidFill>
                <a:latin typeface="Calibri" panose="020F0502020204030204" pitchFamily="34" charset="0"/>
                <a:ea typeface="Times New Roman"/>
                <a:cs typeface="Calibri" panose="020F0502020204030204" pitchFamily="34" charset="0"/>
                <a:sym typeface="Times New Roman"/>
              </a:rPr>
              <a:t>Epidemiology of sexual transmitted diseases</a:t>
            </a:r>
            <a:endParaRPr b="1" dirty="0">
              <a:solidFill>
                <a:srgbClr val="C00000"/>
              </a:solidFill>
              <a:latin typeface="Calibri" panose="020F0502020204030204" pitchFamily="34" charset="0"/>
              <a:ea typeface="Times New Roman"/>
              <a:cs typeface="Calibri" panose="020F0502020204030204" pitchFamily="34" charset="0"/>
              <a:sym typeface="Times New Roman"/>
            </a:endParaRPr>
          </a:p>
        </p:txBody>
      </p:sp>
      <p:sp>
        <p:nvSpPr>
          <p:cNvPr id="89" name="Google Shape;89;p1"/>
          <p:cNvSpPr txBox="1">
            <a:spLocks noGrp="1"/>
          </p:cNvSpPr>
          <p:nvPr>
            <p:ph type="subTitle" idx="1"/>
          </p:nvPr>
        </p:nvSpPr>
        <p:spPr>
          <a:xfrm>
            <a:off x="1371600" y="4876800"/>
            <a:ext cx="6400800" cy="762000"/>
          </a:xfrm>
          <a:prstGeom prst="rect">
            <a:avLst/>
          </a:prstGeom>
          <a:noFill/>
          <a:ln>
            <a:noFill/>
          </a:ln>
        </p:spPr>
        <p:txBody>
          <a:bodyPr spcFirstLastPara="1" wrap="square" lIns="91425" tIns="45700" rIns="91425" bIns="45700" anchor="t" anchorCtr="0">
            <a:normAutofit/>
          </a:bodyPr>
          <a:lstStyle/>
          <a:p>
            <a:pPr marL="0" lvl="0" indent="0" rtl="0">
              <a:lnSpc>
                <a:spcPct val="80000"/>
              </a:lnSpc>
              <a:spcBef>
                <a:spcPts val="0"/>
              </a:spcBef>
              <a:spcAft>
                <a:spcPts val="0"/>
              </a:spcAft>
              <a:buClr>
                <a:srgbClr val="888888"/>
              </a:buClr>
              <a:buSzPts val="2240"/>
              <a:buNone/>
            </a:pPr>
            <a:r>
              <a:rPr lang="en-US" sz="2240" dirty="0">
                <a:latin typeface="Times New Roman"/>
                <a:ea typeface="Times New Roman"/>
                <a:cs typeface="Times New Roman"/>
                <a:sym typeface="Times New Roman"/>
              </a:rPr>
              <a:t>Community medicine</a:t>
            </a:r>
          </a:p>
          <a:p>
            <a:pPr marL="0" lvl="0" indent="0" rtl="0">
              <a:lnSpc>
                <a:spcPct val="80000"/>
              </a:lnSpc>
              <a:spcBef>
                <a:spcPts val="0"/>
              </a:spcBef>
              <a:spcAft>
                <a:spcPts val="0"/>
              </a:spcAft>
              <a:buClr>
                <a:srgbClr val="888888"/>
              </a:buClr>
              <a:buSzPts val="2240"/>
              <a:buNone/>
            </a:pPr>
            <a:r>
              <a:rPr lang="en-US" sz="2240" dirty="0">
                <a:latin typeface="Times New Roman"/>
                <a:ea typeface="Times New Roman"/>
                <a:cs typeface="Times New Roman"/>
                <a:sym typeface="Times New Roman"/>
              </a:rPr>
              <a:t> Lecture #1</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chemeClr val="dk1"/>
              </a:buClr>
              <a:buSzPts val="4400"/>
              <a:buFont typeface="Calibri"/>
              <a:buNone/>
            </a:pPr>
            <a:endParaRPr>
              <a:latin typeface="Times New Roman"/>
              <a:ea typeface="Times New Roman"/>
              <a:cs typeface="Times New Roman"/>
              <a:sym typeface="Times New Roman"/>
            </a:endParaRPr>
          </a:p>
        </p:txBody>
      </p:sp>
      <p:sp>
        <p:nvSpPr>
          <p:cNvPr id="131" name="Google Shape;131;p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32" name="Google Shape;132;p8"/>
          <p:cNvPicPr preferRelativeResize="0"/>
          <p:nvPr/>
        </p:nvPicPr>
        <p:blipFill rotWithShape="1">
          <a:blip r:embed="rId3">
            <a:alphaModFix/>
          </a:blip>
          <a:srcRect/>
          <a:stretch/>
        </p:blipFill>
        <p:spPr>
          <a:xfrm>
            <a:off x="304800" y="76200"/>
            <a:ext cx="8534400" cy="672851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6"/>
        <p:cNvGrpSpPr/>
        <p:nvPr/>
      </p:nvGrpSpPr>
      <p:grpSpPr>
        <a:xfrm>
          <a:off x="0" y="0"/>
          <a:ext cx="0" cy="0"/>
          <a:chOff x="0" y="0"/>
          <a:chExt cx="0" cy="0"/>
        </a:xfrm>
      </p:grpSpPr>
      <p:sp>
        <p:nvSpPr>
          <p:cNvPr id="138" name="Google Shape;138;p9"/>
          <p:cNvSpPr txBox="1">
            <a:spLocks noGrp="1"/>
          </p:cNvSpPr>
          <p:nvPr>
            <p:ph type="body" idx="1"/>
          </p:nvPr>
        </p:nvSpPr>
        <p:spPr>
          <a:xfrm>
            <a:off x="457200" y="434110"/>
            <a:ext cx="8229600" cy="5692054"/>
          </a:xfrm>
          <a:prstGeom prst="rect">
            <a:avLst/>
          </a:prstGeom>
          <a:noFill/>
          <a:ln>
            <a:noFill/>
          </a:ln>
        </p:spPr>
        <p:txBody>
          <a:bodyPr spcFirstLastPara="1" wrap="square" lIns="91425" tIns="45700" rIns="91425" bIns="45700" anchor="t" anchorCtr="0">
            <a:normAutofit/>
          </a:bodyPr>
          <a:lstStyle/>
          <a:p>
            <a:pPr marL="342900" lvl="0" indent="-154940" algn="just" rtl="0">
              <a:lnSpc>
                <a:spcPct val="80000"/>
              </a:lnSpc>
              <a:spcBef>
                <a:spcPts val="0"/>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HSV : account for more than 500 million people.</a:t>
            </a:r>
          </a:p>
          <a:p>
            <a:pPr marL="342900" lvl="0" indent="-342900" algn="just" rtl="0">
              <a:lnSpc>
                <a:spcPct val="80000"/>
              </a:lnSpc>
              <a:spcBef>
                <a:spcPts val="592"/>
              </a:spcBef>
              <a:spcAft>
                <a:spcPts val="0"/>
              </a:spcAft>
              <a:buClr>
                <a:schemeClr val="dk1"/>
              </a:buClr>
              <a:buSzPts val="2960"/>
              <a:buChar char="•"/>
            </a:pPr>
            <a:endParaRPr lang="en-US" sz="296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HPV: account for more than 290 million women.</a:t>
            </a:r>
            <a:endParaRPr dirty="0">
              <a:latin typeface="Calibri" panose="020F0502020204030204" pitchFamily="34" charset="0"/>
              <a:cs typeface="Calibri" panose="020F0502020204030204" pitchFamily="34" charset="0"/>
            </a:endParaRPr>
          </a:p>
          <a:p>
            <a:pPr marL="342900" lvl="0" indent="-154940" algn="just" rtl="0">
              <a:lnSpc>
                <a:spcPct val="8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STIs such as HSV type 2 and syphilis can increase the risk of HIV acquisition.</a:t>
            </a:r>
          </a:p>
          <a:p>
            <a:pPr marL="342900" lvl="0" indent="-342900" algn="just" rtl="0">
              <a:lnSpc>
                <a:spcPct val="80000"/>
              </a:lnSpc>
              <a:spcBef>
                <a:spcPts val="592"/>
              </a:spcBef>
              <a:spcAft>
                <a:spcPts val="0"/>
              </a:spcAft>
              <a:buClr>
                <a:schemeClr val="dk1"/>
              </a:buClr>
              <a:buSzPts val="2960"/>
              <a:buChar char="•"/>
            </a:pPr>
            <a:endParaRPr lang="en-US" sz="2960" dirty="0">
              <a:latin typeface="Calibri" panose="020F0502020204030204" pitchFamily="34" charset="0"/>
              <a:cs typeface="Calibri" panose="020F0502020204030204" pitchFamily="34" charset="0"/>
              <a:sym typeface="Times New Roman"/>
            </a:endParaRPr>
          </a:p>
          <a:p>
            <a:pPr marL="342900" lvl="0" indent="-342900" algn="just" rtl="0">
              <a:lnSpc>
                <a:spcPct val="80000"/>
              </a:lnSpc>
              <a:spcBef>
                <a:spcPts val="592"/>
              </a:spcBef>
              <a:spcAft>
                <a:spcPts val="0"/>
              </a:spcAft>
              <a:buClr>
                <a:schemeClr val="dk1"/>
              </a:buClr>
              <a:buSzPts val="2960"/>
              <a:buChar char="•"/>
            </a:pPr>
            <a:r>
              <a:rPr lang="en-US" dirty="0">
                <a:latin typeface="Calibri" panose="020F0502020204030204" pitchFamily="34" charset="0"/>
                <a:cs typeface="Calibri" panose="020F0502020204030204" pitchFamily="34" charset="0"/>
              </a:rPr>
              <a:t>Viral hepatitis is responsible for an estimated 1.4 million deaths per year from;</a:t>
            </a:r>
          </a:p>
          <a:p>
            <a:pPr marL="800100" lvl="1" algn="just">
              <a:lnSpc>
                <a:spcPct val="80000"/>
              </a:lnSpc>
              <a:spcBef>
                <a:spcPts val="592"/>
              </a:spcBef>
              <a:buSzPts val="2960"/>
              <a:buChar char="•"/>
            </a:pPr>
            <a:r>
              <a:rPr lang="en-US" dirty="0">
                <a:latin typeface="Calibri" panose="020F0502020204030204" pitchFamily="34" charset="0"/>
                <a:cs typeface="Calibri" panose="020F0502020204030204" pitchFamily="34" charset="0"/>
              </a:rPr>
              <a:t>47 % hepatitis B (HB-B)</a:t>
            </a:r>
          </a:p>
          <a:p>
            <a:pPr marL="800100" lvl="1" algn="just">
              <a:lnSpc>
                <a:spcPct val="80000"/>
              </a:lnSpc>
              <a:spcBef>
                <a:spcPts val="592"/>
              </a:spcBef>
              <a:buSzPts val="2960"/>
              <a:buChar char="•"/>
            </a:pPr>
            <a:r>
              <a:rPr lang="en-US" dirty="0">
                <a:latin typeface="Calibri" panose="020F0502020204030204" pitchFamily="34" charset="0"/>
                <a:cs typeface="Calibri" panose="020F0502020204030204" pitchFamily="34" charset="0"/>
              </a:rPr>
              <a:t>48% HB-C</a:t>
            </a:r>
          </a:p>
          <a:p>
            <a:pPr marL="800100" lvl="1" algn="just">
              <a:lnSpc>
                <a:spcPct val="80000"/>
              </a:lnSpc>
              <a:spcBef>
                <a:spcPts val="592"/>
              </a:spcBef>
              <a:buSzPts val="2960"/>
              <a:buChar char="•"/>
            </a:pPr>
            <a:r>
              <a:rPr lang="en-US" dirty="0">
                <a:latin typeface="Calibri" panose="020F0502020204030204" pitchFamily="34" charset="0"/>
                <a:cs typeface="Calibri" panose="020F0502020204030204" pitchFamily="34" charset="0"/>
              </a:rPr>
              <a:t>Rest for HB-A and HB-E</a:t>
            </a:r>
            <a:endParaRPr dirty="0">
              <a:latin typeface="Calibri" panose="020F0502020204030204" pitchFamily="34" charset="0"/>
              <a:cs typeface="Calibri" panose="020F0502020204030204" pitchFamily="34" charset="0"/>
            </a:endParaRPr>
          </a:p>
          <a:p>
            <a:pPr marL="342900" lvl="0" indent="-154940" algn="just" rtl="0">
              <a:lnSpc>
                <a:spcPct val="8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8"/>
        <p:cNvGrpSpPr/>
        <p:nvPr/>
      </p:nvGrpSpPr>
      <p:grpSpPr>
        <a:xfrm>
          <a:off x="0" y="0"/>
          <a:ext cx="0" cy="0"/>
          <a:chOff x="0" y="0"/>
          <a:chExt cx="0" cy="0"/>
        </a:xfrm>
      </p:grpSpPr>
      <p:sp>
        <p:nvSpPr>
          <p:cNvPr id="149" name="Google Shape;149;p11"/>
          <p:cNvSpPr txBox="1">
            <a:spLocks noGrp="1"/>
          </p:cNvSpPr>
          <p:nvPr>
            <p:ph type="title"/>
          </p:nvPr>
        </p:nvSpPr>
        <p:spPr>
          <a:xfrm>
            <a:off x="457199" y="175490"/>
            <a:ext cx="8229600" cy="692727"/>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4400"/>
              <a:buFont typeface="Calibri"/>
              <a:buNone/>
            </a:pPr>
            <a:r>
              <a:rPr lang="en-US" sz="3200" b="1" dirty="0">
                <a:solidFill>
                  <a:srgbClr val="7030A0"/>
                </a:solidFill>
                <a:latin typeface="Calibri" panose="020F0502020204030204" pitchFamily="34" charset="0"/>
                <a:ea typeface="Times New Roman"/>
                <a:cs typeface="Calibri" panose="020F0502020204030204" pitchFamily="34" charset="0"/>
                <a:sym typeface="Times New Roman"/>
              </a:rPr>
              <a:t>Mortality rate associated with viral hepatitis: </a:t>
            </a:r>
            <a:endParaRPr sz="3200" b="1" dirty="0">
              <a:solidFill>
                <a:srgbClr val="7030A0"/>
              </a:solidFill>
              <a:latin typeface="Calibri" panose="020F0502020204030204" pitchFamily="34" charset="0"/>
              <a:ea typeface="Times New Roman"/>
              <a:cs typeface="Calibri" panose="020F0502020204030204" pitchFamily="34" charset="0"/>
              <a:sym typeface="Times New Roman"/>
            </a:endParaRPr>
          </a:p>
        </p:txBody>
      </p:sp>
      <p:sp>
        <p:nvSpPr>
          <p:cNvPr id="150" name="Google Shape;150;p1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51" name="Google Shape;151;p11"/>
          <p:cNvPicPr preferRelativeResize="0"/>
          <p:nvPr/>
        </p:nvPicPr>
        <p:blipFill rotWithShape="1">
          <a:blip r:embed="rId3">
            <a:alphaModFix/>
          </a:blip>
          <a:srcRect/>
          <a:stretch/>
        </p:blipFill>
        <p:spPr>
          <a:xfrm>
            <a:off x="1" y="986318"/>
            <a:ext cx="9144000" cy="5871682"/>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rgbClr val="FF0000"/>
              </a:buClr>
              <a:buSzPts val="3200"/>
              <a:buFont typeface="Times New Roman"/>
              <a:buNone/>
            </a:pPr>
            <a:r>
              <a:rPr lang="en-US" sz="4000" b="1" dirty="0">
                <a:solidFill>
                  <a:srgbClr val="FF0000"/>
                </a:solidFill>
                <a:latin typeface="Calibri" panose="020F0502020204030204" pitchFamily="34" charset="0"/>
                <a:ea typeface="Times New Roman"/>
                <a:cs typeface="Calibri" panose="020F0502020204030204" pitchFamily="34" charset="0"/>
                <a:sym typeface="Times New Roman"/>
              </a:rPr>
              <a:t>Emerging disease that can be sexually transmitted</a:t>
            </a:r>
            <a:endParaRPr sz="4000" b="1" dirty="0">
              <a:solidFill>
                <a:srgbClr val="FF0000"/>
              </a:solidFill>
              <a:latin typeface="Calibri" panose="020F0502020204030204" pitchFamily="34" charset="0"/>
              <a:ea typeface="Times New Roman"/>
              <a:cs typeface="Calibri" panose="020F0502020204030204" pitchFamily="34" charset="0"/>
              <a:sym typeface="Times New Roman"/>
            </a:endParaRPr>
          </a:p>
        </p:txBody>
      </p:sp>
      <p:pic>
        <p:nvPicPr>
          <p:cNvPr id="164" name="Google Shape;164;p13"/>
          <p:cNvPicPr preferRelativeResize="0">
            <a:picLocks noGrp="1"/>
          </p:cNvPicPr>
          <p:nvPr>
            <p:ph type="body" idx="1"/>
          </p:nvPr>
        </p:nvPicPr>
        <p:blipFill rotWithShape="1">
          <a:blip r:embed="rId3">
            <a:alphaModFix/>
          </a:blip>
          <a:srcRect/>
          <a:stretch/>
        </p:blipFill>
        <p:spPr>
          <a:xfrm>
            <a:off x="5489204" y="846138"/>
            <a:ext cx="3197596" cy="1627773"/>
          </a:xfrm>
          <a:prstGeom prst="rect">
            <a:avLst/>
          </a:prstGeom>
          <a:noFill/>
          <a:ln>
            <a:noFill/>
          </a:ln>
        </p:spPr>
      </p:pic>
      <p:pic>
        <p:nvPicPr>
          <p:cNvPr id="165" name="Google Shape;165;p13"/>
          <p:cNvPicPr preferRelativeResize="0"/>
          <p:nvPr/>
        </p:nvPicPr>
        <p:blipFill rotWithShape="1">
          <a:blip r:embed="rId4">
            <a:alphaModFix/>
          </a:blip>
          <a:srcRect/>
          <a:stretch/>
        </p:blipFill>
        <p:spPr>
          <a:xfrm>
            <a:off x="92364" y="2567709"/>
            <a:ext cx="8968509" cy="4290291"/>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pic>
        <p:nvPicPr>
          <p:cNvPr id="172" name="Google Shape;172;p14"/>
          <p:cNvPicPr preferRelativeResize="0"/>
          <p:nvPr/>
        </p:nvPicPr>
        <p:blipFill rotWithShape="1">
          <a:blip r:embed="rId3">
            <a:alphaModFix/>
          </a:blip>
          <a:srcRect/>
          <a:stretch/>
        </p:blipFill>
        <p:spPr>
          <a:xfrm>
            <a:off x="609600" y="554038"/>
            <a:ext cx="7924800" cy="55721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pic>
        <p:nvPicPr>
          <p:cNvPr id="179" name="Google Shape;179;p15"/>
          <p:cNvPicPr preferRelativeResize="0"/>
          <p:nvPr/>
        </p:nvPicPr>
        <p:blipFill rotWithShape="1">
          <a:blip r:embed="rId3">
            <a:alphaModFix/>
          </a:blip>
          <a:srcRect/>
          <a:stretch/>
        </p:blipFill>
        <p:spPr>
          <a:xfrm>
            <a:off x="0" y="0"/>
            <a:ext cx="9143999"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chemeClr val="dk1"/>
              </a:buClr>
              <a:buSzPts val="4400"/>
              <a:buFont typeface="Calibri"/>
              <a:buNone/>
            </a:pPr>
            <a:r>
              <a:rPr lang="en-US" b="1" dirty="0">
                <a:solidFill>
                  <a:srgbClr val="7030A0"/>
                </a:solidFill>
                <a:latin typeface="Calibri" panose="020F0502020204030204" pitchFamily="34" charset="0"/>
                <a:ea typeface="Times New Roman"/>
                <a:cs typeface="Calibri" panose="020F0502020204030204" pitchFamily="34" charset="0"/>
                <a:sym typeface="Times New Roman"/>
              </a:rPr>
              <a:t>STIs in Middle East</a:t>
            </a:r>
            <a:endParaRPr b="1" dirty="0">
              <a:solidFill>
                <a:srgbClr val="7030A0"/>
              </a:solidFill>
              <a:latin typeface="Calibri" panose="020F0502020204030204" pitchFamily="34" charset="0"/>
              <a:ea typeface="Times New Roman"/>
              <a:cs typeface="Calibri" panose="020F0502020204030204" pitchFamily="34" charset="0"/>
              <a:sym typeface="Times New Roman"/>
            </a:endParaRPr>
          </a:p>
        </p:txBody>
      </p:sp>
      <p:sp>
        <p:nvSpPr>
          <p:cNvPr id="185" name="Google Shape;185;p16"/>
          <p:cNvSpPr txBox="1">
            <a:spLocks noGrp="1"/>
          </p:cNvSpPr>
          <p:nvPr>
            <p:ph type="body" idx="1"/>
          </p:nvPr>
        </p:nvSpPr>
        <p:spPr>
          <a:xfrm>
            <a:off x="457200" y="1600200"/>
            <a:ext cx="8229600" cy="4862245"/>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HIV prevalence in Middle Eastern countries is low, with an average of 0.2%</a:t>
            </a:r>
            <a:endParaRPr dirty="0">
              <a:latin typeface="Calibri" panose="020F0502020204030204" pitchFamily="34" charset="0"/>
              <a:cs typeface="Calibri" panose="020F0502020204030204" pitchFamily="34" charset="0"/>
            </a:endParaRPr>
          </a:p>
          <a:p>
            <a:pPr marL="342900" lvl="0" indent="-154940" algn="just" rtl="0">
              <a:lnSpc>
                <a:spcPct val="8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Between 2001 and 2009 it has increased from 0.1% to 0.2% </a:t>
            </a:r>
            <a:endParaRPr sz="2960" dirty="0">
              <a:latin typeface="Calibri" panose="020F0502020204030204" pitchFamily="34" charset="0"/>
              <a:ea typeface="Times New Roman"/>
              <a:cs typeface="Calibri" panose="020F0502020204030204" pitchFamily="34" charset="0"/>
              <a:sym typeface="Times New Roman"/>
            </a:endParaRPr>
          </a:p>
          <a:p>
            <a:pPr marL="1143000" lvl="2" indent="-228600" algn="just" rtl="0">
              <a:lnSpc>
                <a:spcPct val="80000"/>
              </a:lnSpc>
              <a:spcBef>
                <a:spcPts val="444"/>
              </a:spcBef>
              <a:spcAft>
                <a:spcPts val="0"/>
              </a:spcAft>
              <a:buClr>
                <a:schemeClr val="dk1"/>
              </a:buClr>
              <a:buSzPts val="2220"/>
              <a:buChar char="•"/>
            </a:pPr>
            <a:r>
              <a:rPr lang="en-US" dirty="0">
                <a:latin typeface="Calibri" panose="020F0502020204030204" pitchFamily="34" charset="0"/>
                <a:ea typeface="Times New Roman"/>
                <a:cs typeface="Calibri" panose="020F0502020204030204" pitchFamily="34" charset="0"/>
                <a:sym typeface="Times New Roman"/>
              </a:rPr>
              <a:t>The number of new infections doubled between 2001(36 000) and 2009 (75 000); </a:t>
            </a:r>
            <a:endParaRPr sz="2800" dirty="0">
              <a:latin typeface="Calibri" panose="020F0502020204030204" pitchFamily="34" charset="0"/>
              <a:cs typeface="Calibri" panose="020F0502020204030204" pitchFamily="34" charset="0"/>
            </a:endParaRPr>
          </a:p>
          <a:p>
            <a:pPr marL="1143000" lvl="2" indent="-228600" algn="just" rtl="0">
              <a:lnSpc>
                <a:spcPct val="80000"/>
              </a:lnSpc>
              <a:spcBef>
                <a:spcPts val="444"/>
              </a:spcBef>
              <a:spcAft>
                <a:spcPts val="0"/>
              </a:spcAft>
              <a:buClr>
                <a:schemeClr val="dk1"/>
              </a:buClr>
              <a:buSzPts val="2220"/>
              <a:buChar char="•"/>
            </a:pPr>
            <a:r>
              <a:rPr lang="en-US" dirty="0">
                <a:latin typeface="Calibri" panose="020F0502020204030204" pitchFamily="34" charset="0"/>
                <a:ea typeface="Times New Roman"/>
                <a:cs typeface="Calibri" panose="020F0502020204030204" pitchFamily="34" charset="0"/>
                <a:sym typeface="Times New Roman"/>
              </a:rPr>
              <a:t>The actual number of people living with HIV/AIDS also doubled from 180 000 in 2001 to 460 000 in 2009.</a:t>
            </a:r>
            <a:endParaRPr sz="2800" dirty="0">
              <a:latin typeface="Calibri" panose="020F0502020204030204" pitchFamily="34" charset="0"/>
              <a:cs typeface="Calibri" panose="020F0502020204030204" pitchFamily="34" charset="0"/>
            </a:endParaRPr>
          </a:p>
          <a:p>
            <a:pPr marL="1143000" lvl="2" indent="-87630" algn="just" rtl="0">
              <a:lnSpc>
                <a:spcPct val="80000"/>
              </a:lnSpc>
              <a:spcBef>
                <a:spcPts val="444"/>
              </a:spcBef>
              <a:spcAft>
                <a:spcPts val="0"/>
              </a:spcAft>
              <a:buClr>
                <a:schemeClr val="dk1"/>
              </a:buClr>
              <a:buSzPts val="2220"/>
              <a:buNone/>
            </a:pPr>
            <a:endParaRPr sz="222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Currently, the male/female sex ratio is 4:1.</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rgbClr val="FF0000"/>
              </a:buClr>
              <a:buSzPts val="4400"/>
              <a:buFont typeface="Times New Roman"/>
              <a:buNone/>
            </a:pPr>
            <a:r>
              <a:rPr lang="en-US" dirty="0">
                <a:solidFill>
                  <a:srgbClr val="FF0000"/>
                </a:solidFill>
                <a:latin typeface="Calibri" panose="020F0502020204030204" pitchFamily="34" charset="0"/>
                <a:ea typeface="Times New Roman"/>
                <a:cs typeface="Calibri" panose="020F0502020204030204" pitchFamily="34" charset="0"/>
                <a:sym typeface="Times New Roman"/>
              </a:rPr>
              <a:t>STIs epidemiology in Jordan</a:t>
            </a:r>
            <a:endParaRPr dirty="0">
              <a:solidFill>
                <a:srgbClr val="FF0000"/>
              </a:solidFill>
              <a:latin typeface="Calibri" panose="020F0502020204030204" pitchFamily="34" charset="0"/>
              <a:ea typeface="Times New Roman"/>
              <a:cs typeface="Calibri" panose="020F0502020204030204" pitchFamily="34" charset="0"/>
              <a:sym typeface="Times New Roman"/>
            </a:endParaRPr>
          </a:p>
        </p:txBody>
      </p:sp>
      <p:sp>
        <p:nvSpPr>
          <p:cNvPr id="191" name="Google Shape;191;p1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STIs among women of childbearing age in Jordan:</a:t>
            </a:r>
            <a:endParaRPr dirty="0">
              <a:latin typeface="Calibri" panose="020F0502020204030204" pitchFamily="34" charset="0"/>
              <a:ea typeface="Times New Roman"/>
              <a:cs typeface="Calibri" panose="020F0502020204030204" pitchFamily="34" charset="0"/>
              <a:sym typeface="Times New Roman"/>
            </a:endParaRPr>
          </a:p>
          <a:p>
            <a:pPr marL="1143000" lvl="2" indent="-228600" algn="just" rtl="0">
              <a:spcBef>
                <a:spcPts val="480"/>
              </a:spcBef>
              <a:spcAft>
                <a:spcPts val="0"/>
              </a:spcAft>
              <a:buClr>
                <a:schemeClr val="dk1"/>
              </a:buClr>
              <a:buSzPts val="2400"/>
              <a:buChar char="•"/>
            </a:pPr>
            <a:r>
              <a:rPr lang="en-US" i="1" dirty="0">
                <a:latin typeface="Calibri" panose="020F0502020204030204" pitchFamily="34" charset="0"/>
                <a:ea typeface="Times New Roman"/>
                <a:cs typeface="Calibri" panose="020F0502020204030204" pitchFamily="34" charset="0"/>
                <a:sym typeface="Times New Roman"/>
              </a:rPr>
              <a:t>Chlamydia trachomatis</a:t>
            </a:r>
            <a:r>
              <a:rPr lang="en-US" dirty="0">
                <a:latin typeface="Calibri" panose="020F0502020204030204" pitchFamily="34" charset="0"/>
                <a:ea typeface="Times New Roman"/>
                <a:cs typeface="Calibri" panose="020F0502020204030204" pitchFamily="34" charset="0"/>
                <a:sym typeface="Times New Roman"/>
              </a:rPr>
              <a:t>, 0.6%</a:t>
            </a:r>
            <a:endParaRPr dirty="0">
              <a:latin typeface="Calibri" panose="020F0502020204030204" pitchFamily="34" charset="0"/>
              <a:cs typeface="Calibri" panose="020F0502020204030204" pitchFamily="34" charset="0"/>
            </a:endParaRPr>
          </a:p>
          <a:p>
            <a:pPr marL="1143000" lvl="2" indent="-228600" algn="just" rtl="0">
              <a:spcBef>
                <a:spcPts val="480"/>
              </a:spcBef>
              <a:spcAft>
                <a:spcPts val="0"/>
              </a:spcAft>
              <a:buClr>
                <a:schemeClr val="dk1"/>
              </a:buClr>
              <a:buSzPts val="2400"/>
              <a:buChar char="•"/>
            </a:pPr>
            <a:r>
              <a:rPr lang="en-US" i="1" dirty="0">
                <a:latin typeface="Calibri" panose="020F0502020204030204" pitchFamily="34" charset="0"/>
                <a:ea typeface="Times New Roman"/>
                <a:cs typeface="Calibri" panose="020F0502020204030204" pitchFamily="34" charset="0"/>
                <a:sym typeface="Times New Roman"/>
              </a:rPr>
              <a:t>Neisseria gonorrhoeae</a:t>
            </a:r>
            <a:r>
              <a:rPr lang="en-US" dirty="0">
                <a:latin typeface="Calibri" panose="020F0502020204030204" pitchFamily="34" charset="0"/>
                <a:ea typeface="Times New Roman"/>
                <a:cs typeface="Calibri" panose="020F0502020204030204" pitchFamily="34" charset="0"/>
                <a:sym typeface="Times New Roman"/>
              </a:rPr>
              <a:t>, 2.2%</a:t>
            </a:r>
            <a:endParaRPr dirty="0">
              <a:latin typeface="Calibri" panose="020F0502020204030204" pitchFamily="34" charset="0"/>
              <a:cs typeface="Calibri" panose="020F0502020204030204" pitchFamily="34" charset="0"/>
            </a:endParaRPr>
          </a:p>
          <a:p>
            <a:pPr marL="1143000" lvl="2" indent="-228600" algn="just" rtl="0">
              <a:spcBef>
                <a:spcPts val="480"/>
              </a:spcBef>
              <a:spcAft>
                <a:spcPts val="0"/>
              </a:spcAft>
              <a:buClr>
                <a:schemeClr val="dk1"/>
              </a:buClr>
              <a:buSzPts val="2400"/>
              <a:buChar char="•"/>
            </a:pPr>
            <a:r>
              <a:rPr lang="en-US" i="1" dirty="0">
                <a:latin typeface="Calibri" panose="020F0502020204030204" pitchFamily="34" charset="0"/>
                <a:ea typeface="Times New Roman"/>
                <a:cs typeface="Calibri" panose="020F0502020204030204" pitchFamily="34" charset="0"/>
                <a:sym typeface="Times New Roman"/>
              </a:rPr>
              <a:t>Trichomonas vaginalis, 0.7%</a:t>
            </a:r>
            <a:endParaRPr dirty="0">
              <a:latin typeface="Calibri" panose="020F0502020204030204" pitchFamily="34" charset="0"/>
              <a:cs typeface="Calibri" panose="020F0502020204030204" pitchFamily="34" charset="0"/>
            </a:endParaRPr>
          </a:p>
          <a:p>
            <a:pPr marL="1143000" lvl="2" indent="-76200" algn="just" rtl="0">
              <a:spcBef>
                <a:spcPts val="480"/>
              </a:spcBef>
              <a:spcAft>
                <a:spcPts val="0"/>
              </a:spcAft>
              <a:buClr>
                <a:schemeClr val="dk1"/>
              </a:buClr>
              <a:buSzPts val="2400"/>
              <a:buNone/>
            </a:pPr>
            <a:endParaRPr dirty="0">
              <a:latin typeface="Calibri" panose="020F0502020204030204" pitchFamily="34" charset="0"/>
              <a:ea typeface="Times New Roman"/>
              <a:cs typeface="Calibri" panose="020F0502020204030204" pitchFamily="34" charset="0"/>
              <a:sym typeface="Times New Roman"/>
            </a:endParaRPr>
          </a:p>
          <a:p>
            <a:pPr marL="342900" lvl="0" indent="-342900" algn="just" rtl="0">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The prevalence of chlamydial infection was 4.6% among symptomatic patients with urethritis</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7" name="Google Shape;197;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HIV prevalence rates are likely to be underestimated, on average by 0.2% to 1%;</a:t>
            </a:r>
            <a:endParaRPr dirty="0">
              <a:latin typeface="Calibri" panose="020F0502020204030204" pitchFamily="34" charset="0"/>
              <a:ea typeface="Times New Roman"/>
              <a:cs typeface="Calibri" panose="020F0502020204030204" pitchFamily="34" charset="0"/>
              <a:sym typeface="Times New Roman"/>
            </a:endParaRPr>
          </a:p>
          <a:p>
            <a:pPr marL="1143000" lvl="2" indent="-228600" algn="just" rtl="0">
              <a:spcBef>
                <a:spcPts val="480"/>
              </a:spcBef>
              <a:spcAft>
                <a:spcPts val="0"/>
              </a:spcAft>
              <a:buClr>
                <a:schemeClr val="dk1"/>
              </a:buClr>
              <a:buSzPts val="2400"/>
              <a:buChar char="•"/>
            </a:pPr>
            <a:r>
              <a:rPr lang="en-US" sz="2800" dirty="0">
                <a:latin typeface="Calibri" panose="020F0502020204030204" pitchFamily="34" charset="0"/>
                <a:ea typeface="Times New Roman"/>
                <a:cs typeface="Calibri" panose="020F0502020204030204" pitchFamily="34" charset="0"/>
                <a:sym typeface="Times New Roman"/>
              </a:rPr>
              <a:t>This due to fear of stigma that may reduce testing and care-seeking behavior in addition to inadequate surveillance system</a:t>
            </a:r>
            <a:endParaRPr sz="280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1"/>
        <p:cNvGrpSpPr/>
        <p:nvPr/>
      </p:nvGrpSpPr>
      <p:grpSpPr>
        <a:xfrm>
          <a:off x="0" y="0"/>
          <a:ext cx="0" cy="0"/>
          <a:chOff x="0" y="0"/>
          <a:chExt cx="0" cy="0"/>
        </a:xfrm>
      </p:grpSpPr>
      <p:sp>
        <p:nvSpPr>
          <p:cNvPr id="202" name="Google Shape;202;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rgbClr val="FF0000"/>
              </a:buClr>
              <a:buSzPts val="4400"/>
              <a:buFont typeface="Times New Roman"/>
              <a:buNone/>
            </a:pPr>
            <a:r>
              <a:rPr lang="en-US" dirty="0">
                <a:solidFill>
                  <a:srgbClr val="FF0000"/>
                </a:solidFill>
                <a:latin typeface="Calibri" panose="020F0502020204030204" pitchFamily="34" charset="0"/>
                <a:ea typeface="Times New Roman"/>
                <a:cs typeface="Calibri" panose="020F0502020204030204" pitchFamily="34" charset="0"/>
                <a:sym typeface="Times New Roman"/>
              </a:rPr>
              <a:t>Prevention and control of STIs</a:t>
            </a:r>
            <a:endParaRPr dirty="0">
              <a:latin typeface="Calibri" panose="020F0502020204030204" pitchFamily="34" charset="0"/>
              <a:ea typeface="Times New Roman"/>
              <a:cs typeface="Calibri" panose="020F0502020204030204" pitchFamily="34" charset="0"/>
              <a:sym typeface="Times New Roman"/>
            </a:endParaRPr>
          </a:p>
        </p:txBody>
      </p:sp>
      <p:sp>
        <p:nvSpPr>
          <p:cNvPr id="203" name="Google Shape;203;p19"/>
          <p:cNvSpPr txBox="1">
            <a:spLocks noGrp="1"/>
          </p:cNvSpPr>
          <p:nvPr>
            <p:ph type="body" idx="1"/>
          </p:nvPr>
        </p:nvSpPr>
        <p:spPr>
          <a:xfrm>
            <a:off x="457200" y="1600200"/>
            <a:ext cx="8229600" cy="4983162"/>
          </a:xfrm>
          <a:prstGeom prst="rect">
            <a:avLst/>
          </a:prstGeom>
          <a:noFill/>
          <a:ln>
            <a:noFill/>
          </a:ln>
        </p:spPr>
        <p:txBody>
          <a:bodyPr spcFirstLastPara="1" wrap="square" lIns="91425" tIns="45700" rIns="91425" bIns="45700" anchor="t" anchorCtr="0">
            <a:normAutofit lnSpcReduction="10000"/>
          </a:bodyPr>
          <a:lstStyle/>
          <a:p>
            <a:pPr marL="342900" lvl="0" indent="-342900" rtl="0">
              <a:lnSpc>
                <a:spcPct val="90000"/>
              </a:lnSpc>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STI control is a public health outcome measured by reduced incidence and prevalence. </a:t>
            </a:r>
          </a:p>
          <a:p>
            <a:pPr marL="342900" lvl="0" indent="-342900" rtl="0">
              <a:lnSpc>
                <a:spcPct val="90000"/>
              </a:lnSpc>
              <a:spcBef>
                <a:spcPts val="0"/>
              </a:spcBef>
              <a:spcAft>
                <a:spcPts val="0"/>
              </a:spcAft>
              <a:buClr>
                <a:schemeClr val="dk1"/>
              </a:buClr>
              <a:buSzPts val="3200"/>
              <a:buChar char="•"/>
            </a:pPr>
            <a:endParaRPr dirty="0">
              <a:solidFill>
                <a:srgbClr val="7030A0"/>
              </a:solidFill>
              <a:latin typeface="Calibri" panose="020F0502020204030204" pitchFamily="34" charset="0"/>
              <a:ea typeface="Times New Roman"/>
              <a:cs typeface="Calibri" panose="020F0502020204030204" pitchFamily="34" charset="0"/>
              <a:sym typeface="Times New Roman"/>
            </a:endParaRPr>
          </a:p>
          <a:p>
            <a:pPr indent="-457200" algn="just">
              <a:lnSpc>
                <a:spcPct val="90000"/>
              </a:lnSpc>
              <a:spcBef>
                <a:spcPts val="640"/>
              </a:spcBef>
              <a:buSzPts val="3200"/>
            </a:pPr>
            <a:r>
              <a:rPr lang="en-US" b="1" dirty="0">
                <a:solidFill>
                  <a:srgbClr val="7030A0"/>
                </a:solidFill>
                <a:latin typeface="Calibri" panose="020F0502020204030204" pitchFamily="34" charset="0"/>
                <a:ea typeface="Times New Roman"/>
                <a:cs typeface="Calibri" panose="020F0502020204030204" pitchFamily="34" charset="0"/>
                <a:sym typeface="Times New Roman"/>
              </a:rPr>
              <a:t>The means to achieve this include:</a:t>
            </a:r>
          </a:p>
          <a:p>
            <a:pPr marL="914400" lvl="2" indent="0" algn="just" rtl="0">
              <a:lnSpc>
                <a:spcPct val="90000"/>
              </a:lnSpc>
              <a:spcBef>
                <a:spcPts val="480"/>
              </a:spcBef>
              <a:spcAft>
                <a:spcPts val="0"/>
              </a:spcAft>
              <a:buClr>
                <a:schemeClr val="dk1"/>
              </a:buClr>
              <a:buSzPts val="2400"/>
              <a:buNone/>
            </a:pPr>
            <a:r>
              <a:rPr lang="en-US" dirty="0">
                <a:latin typeface="Calibri" panose="020F0502020204030204" pitchFamily="34" charset="0"/>
                <a:ea typeface="Times New Roman"/>
                <a:cs typeface="Calibri" panose="020F0502020204030204" pitchFamily="34" charset="0"/>
                <a:sym typeface="Times New Roman"/>
              </a:rPr>
              <a:t>(I) Targeting and outreach to populations at greatest risk </a:t>
            </a:r>
            <a:endParaRPr dirty="0">
              <a:latin typeface="Calibri" panose="020F0502020204030204" pitchFamily="34" charset="0"/>
              <a:cs typeface="Calibri" panose="020F0502020204030204" pitchFamily="34" charset="0"/>
            </a:endParaRPr>
          </a:p>
          <a:p>
            <a:pPr marL="914400" lvl="2" indent="0" algn="just" rtl="0">
              <a:lnSpc>
                <a:spcPct val="90000"/>
              </a:lnSpc>
              <a:spcBef>
                <a:spcPts val="480"/>
              </a:spcBef>
              <a:spcAft>
                <a:spcPts val="0"/>
              </a:spcAft>
              <a:buClr>
                <a:schemeClr val="dk1"/>
              </a:buClr>
              <a:buSzPts val="2400"/>
              <a:buNone/>
            </a:pPr>
            <a:r>
              <a:rPr lang="en-US" dirty="0">
                <a:latin typeface="Calibri" panose="020F0502020204030204" pitchFamily="34" charset="0"/>
                <a:ea typeface="Times New Roman"/>
                <a:cs typeface="Calibri" panose="020F0502020204030204" pitchFamily="34" charset="0"/>
                <a:sym typeface="Times New Roman"/>
              </a:rPr>
              <a:t>(ii) Promoting and providing tools for safe sex</a:t>
            </a:r>
            <a:endParaRPr dirty="0">
              <a:latin typeface="Calibri" panose="020F0502020204030204" pitchFamily="34" charset="0"/>
              <a:cs typeface="Calibri" panose="020F0502020204030204" pitchFamily="34" charset="0"/>
            </a:endParaRPr>
          </a:p>
          <a:p>
            <a:pPr marL="914400" lvl="2" indent="0" algn="just" rtl="0">
              <a:lnSpc>
                <a:spcPct val="90000"/>
              </a:lnSpc>
              <a:spcBef>
                <a:spcPts val="480"/>
              </a:spcBef>
              <a:spcAft>
                <a:spcPts val="0"/>
              </a:spcAft>
              <a:buClr>
                <a:schemeClr val="dk1"/>
              </a:buClr>
              <a:buSzPts val="2400"/>
              <a:buNone/>
            </a:pPr>
            <a:r>
              <a:rPr lang="en-US" dirty="0">
                <a:latin typeface="Calibri" panose="020F0502020204030204" pitchFamily="34" charset="0"/>
                <a:ea typeface="Times New Roman"/>
                <a:cs typeface="Calibri" panose="020F0502020204030204" pitchFamily="34" charset="0"/>
                <a:sym typeface="Times New Roman"/>
              </a:rPr>
              <a:t>(Iii) Effective clinical interventions</a:t>
            </a:r>
          </a:p>
          <a:p>
            <a:pPr marL="1371600" lvl="3" indent="0" algn="just">
              <a:lnSpc>
                <a:spcPct val="90000"/>
              </a:lnSpc>
              <a:spcBef>
                <a:spcPts val="480"/>
              </a:spcBef>
              <a:buSzPts val="2400"/>
              <a:buNone/>
            </a:pPr>
            <a:r>
              <a:rPr lang="en-US" dirty="0">
                <a:latin typeface="Calibri" panose="020F0502020204030204" pitchFamily="34" charset="0"/>
                <a:ea typeface="Times New Roman"/>
                <a:cs typeface="Calibri" panose="020F0502020204030204" pitchFamily="34" charset="0"/>
                <a:sym typeface="Times New Roman"/>
              </a:rPr>
              <a:t> (early diagnosis &amp; proper treatment)</a:t>
            </a:r>
            <a:endParaRPr dirty="0">
              <a:latin typeface="Calibri" panose="020F0502020204030204" pitchFamily="34" charset="0"/>
              <a:cs typeface="Calibri" panose="020F0502020204030204" pitchFamily="34" charset="0"/>
            </a:endParaRPr>
          </a:p>
          <a:p>
            <a:pPr marL="914400" lvl="2" indent="0" algn="just" rtl="0">
              <a:lnSpc>
                <a:spcPct val="90000"/>
              </a:lnSpc>
              <a:spcBef>
                <a:spcPts val="480"/>
              </a:spcBef>
              <a:spcAft>
                <a:spcPts val="0"/>
              </a:spcAft>
              <a:buClr>
                <a:schemeClr val="dk1"/>
              </a:buClr>
              <a:buSzPts val="2400"/>
              <a:buNone/>
            </a:pPr>
            <a:r>
              <a:rPr lang="en-US" dirty="0">
                <a:latin typeface="Calibri" panose="020F0502020204030204" pitchFamily="34" charset="0"/>
                <a:ea typeface="Times New Roman"/>
                <a:cs typeface="Calibri" panose="020F0502020204030204" pitchFamily="34" charset="0"/>
                <a:sym typeface="Times New Roman"/>
              </a:rPr>
              <a:t>(iv) Provide an enabling environment </a:t>
            </a:r>
          </a:p>
          <a:p>
            <a:pPr marL="1371600" lvl="3" indent="0" algn="just">
              <a:lnSpc>
                <a:spcPct val="90000"/>
              </a:lnSpc>
              <a:spcBef>
                <a:spcPts val="480"/>
              </a:spcBef>
              <a:buSzPts val="2400"/>
              <a:buNone/>
            </a:pPr>
            <a:r>
              <a:rPr lang="en-US" dirty="0">
                <a:latin typeface="Calibri" panose="020F0502020204030204" pitchFamily="34" charset="0"/>
                <a:ea typeface="Times New Roman"/>
                <a:cs typeface="Calibri" panose="020F0502020204030204" pitchFamily="34" charset="0"/>
                <a:sym typeface="Times New Roman"/>
              </a:rPr>
              <a:t>(that will enhance early detection) </a:t>
            </a:r>
            <a:endParaRPr dirty="0">
              <a:latin typeface="Calibri" panose="020F0502020204030204" pitchFamily="34" charset="0"/>
              <a:cs typeface="Calibri" panose="020F0502020204030204" pitchFamily="34" charset="0"/>
            </a:endParaRPr>
          </a:p>
          <a:p>
            <a:pPr marL="914400" lvl="2" indent="0" algn="just" rtl="0">
              <a:lnSpc>
                <a:spcPct val="90000"/>
              </a:lnSpc>
              <a:spcBef>
                <a:spcPts val="480"/>
              </a:spcBef>
              <a:spcAft>
                <a:spcPts val="0"/>
              </a:spcAft>
              <a:buClr>
                <a:schemeClr val="dk1"/>
              </a:buClr>
              <a:buSzPts val="2400"/>
              <a:buNone/>
            </a:pPr>
            <a:r>
              <a:rPr lang="en-US" dirty="0">
                <a:latin typeface="Calibri" panose="020F0502020204030204" pitchFamily="34" charset="0"/>
                <a:ea typeface="Times New Roman"/>
                <a:cs typeface="Calibri" panose="020F0502020204030204" pitchFamily="34" charset="0"/>
                <a:sym typeface="Times New Roman"/>
              </a:rPr>
              <a:t>(v) Surveillance and reliable data</a:t>
            </a:r>
            <a:endParaRPr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1BDBCDE-C012-4AF3-AE8A-946D31E2497E}"/>
              </a:ext>
            </a:extLst>
          </p:cNvPr>
          <p:cNvSpPr>
            <a:spLocks noGrp="1"/>
          </p:cNvSpPr>
          <p:nvPr>
            <p:ph type="body" idx="1"/>
          </p:nvPr>
        </p:nvSpPr>
        <p:spPr>
          <a:xfrm>
            <a:off x="457200" y="450376"/>
            <a:ext cx="8229600" cy="5675787"/>
          </a:xfrm>
        </p:spPr>
        <p:txBody>
          <a:bodyPr>
            <a:normAutofit fontScale="85000" lnSpcReduction="20000"/>
          </a:bodyPr>
          <a:lstStyle/>
          <a:p>
            <a:r>
              <a:rPr lang="en-US" dirty="0"/>
              <a:t>Overview</a:t>
            </a:r>
          </a:p>
          <a:p>
            <a:r>
              <a:rPr lang="en-US" dirty="0"/>
              <a:t>Worldwide STIs Negative impact on health</a:t>
            </a:r>
          </a:p>
          <a:p>
            <a:r>
              <a:rPr lang="en-US" dirty="0"/>
              <a:t>Risk factors of STIs</a:t>
            </a:r>
          </a:p>
          <a:p>
            <a:r>
              <a:rPr lang="en-US" dirty="0"/>
              <a:t>Epidemiology</a:t>
            </a:r>
          </a:p>
          <a:p>
            <a:r>
              <a:rPr lang="en-US" dirty="0"/>
              <a:t>Mortality rate associated with viral hepatitis</a:t>
            </a:r>
          </a:p>
          <a:p>
            <a:r>
              <a:rPr lang="en-US" dirty="0"/>
              <a:t>Emerging disease that can be sexually transmitted</a:t>
            </a:r>
          </a:p>
          <a:p>
            <a:r>
              <a:rPr lang="en-US" dirty="0"/>
              <a:t>STIs in Middle East</a:t>
            </a:r>
          </a:p>
          <a:p>
            <a:r>
              <a:rPr lang="en-US" dirty="0"/>
              <a:t>STIs epidemiology in Jordan</a:t>
            </a:r>
          </a:p>
          <a:p>
            <a:r>
              <a:rPr lang="en-US" dirty="0"/>
              <a:t>Prevention and control of STIs</a:t>
            </a:r>
          </a:p>
          <a:p>
            <a:r>
              <a:rPr lang="en-US" dirty="0"/>
              <a:t>Prevention strategies</a:t>
            </a:r>
          </a:p>
          <a:p>
            <a:pPr lvl="1"/>
            <a:r>
              <a:rPr lang="en-US" dirty="0"/>
              <a:t>Barriers of prevention</a:t>
            </a:r>
          </a:p>
          <a:p>
            <a:r>
              <a:rPr lang="en-US" dirty="0"/>
              <a:t>Pelvic inflammatory disease (PID)</a:t>
            </a:r>
          </a:p>
          <a:p>
            <a:pPr lvl="1"/>
            <a:r>
              <a:rPr lang="en-US" dirty="0"/>
              <a:t>Risk factors</a:t>
            </a:r>
          </a:p>
          <a:p>
            <a:pPr lvl="1"/>
            <a:r>
              <a:rPr lang="en-US" dirty="0"/>
              <a:t>Epidemiology of PID</a:t>
            </a:r>
          </a:p>
          <a:p>
            <a:pPr lvl="1"/>
            <a:r>
              <a:rPr lang="en-US" dirty="0"/>
              <a:t>Prevention</a:t>
            </a:r>
          </a:p>
          <a:p>
            <a:endParaRPr lang="en-US" dirty="0"/>
          </a:p>
          <a:p>
            <a:endParaRPr lang="en-US" dirty="0"/>
          </a:p>
        </p:txBody>
      </p:sp>
    </p:spTree>
    <p:extLst>
      <p:ext uri="{BB962C8B-B14F-4D97-AF65-F5344CB8AC3E}">
        <p14:creationId xmlns:p14="http://schemas.microsoft.com/office/powerpoint/2010/main" val="7986787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21"/>
          <p:cNvSpPr txBox="1">
            <a:spLocks noGrp="1"/>
          </p:cNvSpPr>
          <p:nvPr>
            <p:ph type="title"/>
          </p:nvPr>
        </p:nvSpPr>
        <p:spPr>
          <a:xfrm>
            <a:off x="457200" y="431514"/>
            <a:ext cx="8229600" cy="986123"/>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rgbClr val="FF0000"/>
              </a:buClr>
              <a:buSzPts val="3959"/>
              <a:buFont typeface="Times New Roman"/>
              <a:buNone/>
            </a:pPr>
            <a:r>
              <a:rPr lang="en-US" sz="4900" b="1" dirty="0">
                <a:solidFill>
                  <a:srgbClr val="FF0000"/>
                </a:solidFill>
                <a:latin typeface="Calibri" panose="020F0502020204030204" pitchFamily="34" charset="0"/>
                <a:ea typeface="Times New Roman"/>
                <a:cs typeface="Calibri" panose="020F0502020204030204" pitchFamily="34" charset="0"/>
                <a:sym typeface="Times New Roman"/>
              </a:rPr>
              <a:t>Prevention strategies</a:t>
            </a:r>
            <a:endParaRPr sz="3959" dirty="0">
              <a:latin typeface="Calibri" panose="020F0502020204030204" pitchFamily="34" charset="0"/>
              <a:ea typeface="Times New Roman"/>
              <a:cs typeface="Calibri" panose="020F0502020204030204" pitchFamily="34" charset="0"/>
              <a:sym typeface="Times New Roman"/>
            </a:endParaRPr>
          </a:p>
        </p:txBody>
      </p:sp>
      <p:sp>
        <p:nvSpPr>
          <p:cNvPr id="217" name="Google Shape;217;p21"/>
          <p:cNvSpPr txBox="1">
            <a:spLocks noGrp="1"/>
          </p:cNvSpPr>
          <p:nvPr>
            <p:ph type="body" idx="1"/>
          </p:nvPr>
        </p:nvSpPr>
        <p:spPr>
          <a:xfrm>
            <a:off x="457200" y="1632383"/>
            <a:ext cx="8229600" cy="4112636"/>
          </a:xfrm>
          <a:prstGeom prst="rect">
            <a:avLst/>
          </a:prstGeom>
          <a:noFill/>
          <a:ln>
            <a:noFill/>
          </a:ln>
        </p:spPr>
        <p:txBody>
          <a:bodyPr spcFirstLastPara="1" wrap="square" lIns="91425" tIns="45700" rIns="91425" bIns="45700" anchor="t" anchorCtr="0">
            <a:normAutofit/>
          </a:bodyPr>
          <a:lstStyle/>
          <a:p>
            <a:pPr marL="742950" lvl="0" indent="-742950" rtl="0">
              <a:lnSpc>
                <a:spcPct val="80000"/>
              </a:lnSpc>
              <a:spcBef>
                <a:spcPts val="0"/>
              </a:spcBef>
              <a:spcAft>
                <a:spcPts val="0"/>
              </a:spcAft>
              <a:buClr>
                <a:schemeClr val="dk1"/>
              </a:buClr>
              <a:buSzPts val="3740"/>
              <a:buFont typeface="Calibri"/>
              <a:buAutoNum type="arabicPeriod"/>
            </a:pPr>
            <a:r>
              <a:rPr lang="en-US" b="1" dirty="0">
                <a:solidFill>
                  <a:srgbClr val="7030A0"/>
                </a:solidFill>
                <a:latin typeface="Calibri" panose="020F0502020204030204" pitchFamily="34" charset="0"/>
                <a:ea typeface="Times New Roman"/>
                <a:cs typeface="Calibri" panose="020F0502020204030204" pitchFamily="34" charset="0"/>
                <a:sym typeface="Times New Roman"/>
              </a:rPr>
              <a:t>Counseling and behavioral approaches</a:t>
            </a:r>
            <a:endParaRPr sz="2400" b="1" dirty="0">
              <a:solidFill>
                <a:srgbClr val="7030A0"/>
              </a:solidFill>
              <a:latin typeface="Calibri" panose="020F0502020204030204" pitchFamily="34" charset="0"/>
              <a:cs typeface="Calibri" panose="020F0502020204030204" pitchFamily="34" charset="0"/>
            </a:endParaRPr>
          </a:p>
          <a:p>
            <a:pPr marL="800100" lvl="1" algn="just">
              <a:lnSpc>
                <a:spcPct val="80000"/>
              </a:lnSpc>
              <a:spcBef>
                <a:spcPts val="544"/>
              </a:spcBef>
              <a:buSzPts val="2720"/>
              <a:buChar char="•"/>
            </a:pPr>
            <a:r>
              <a:rPr lang="en-US" sz="2320" dirty="0">
                <a:latin typeface="Calibri" panose="020F0502020204030204" pitchFamily="34" charset="0"/>
                <a:ea typeface="Times New Roman"/>
                <a:cs typeface="Calibri" panose="020F0502020204030204" pitchFamily="34" charset="0"/>
                <a:sym typeface="Times New Roman"/>
              </a:rPr>
              <a:t>Counseling and behavioral interventions offer </a:t>
            </a:r>
            <a:r>
              <a:rPr lang="en-US" sz="2320" b="1" u="sng" dirty="0">
                <a:latin typeface="Calibri" panose="020F0502020204030204" pitchFamily="34" charset="0"/>
                <a:ea typeface="Times New Roman"/>
                <a:cs typeface="Calibri" panose="020F0502020204030204" pitchFamily="34" charset="0"/>
                <a:sym typeface="Times New Roman"/>
              </a:rPr>
              <a:t>primary prevention </a:t>
            </a:r>
            <a:r>
              <a:rPr lang="en-US" sz="2320" dirty="0">
                <a:latin typeface="Calibri" panose="020F0502020204030204" pitchFamily="34" charset="0"/>
                <a:ea typeface="Times New Roman"/>
                <a:cs typeface="Calibri" panose="020F0502020204030204" pitchFamily="34" charset="0"/>
                <a:sym typeface="Times New Roman"/>
              </a:rPr>
              <a:t>against STIs (including HIV), as well as against unintended pregnancies.</a:t>
            </a:r>
          </a:p>
          <a:p>
            <a:pPr marL="800100" lvl="1" algn="just">
              <a:lnSpc>
                <a:spcPct val="80000"/>
              </a:lnSpc>
              <a:spcBef>
                <a:spcPts val="544"/>
              </a:spcBef>
              <a:buSzPts val="2720"/>
              <a:buChar char="•"/>
            </a:pPr>
            <a:endParaRPr lang="en-US" sz="2320" dirty="0">
              <a:latin typeface="Calibri" panose="020F0502020204030204" pitchFamily="34" charset="0"/>
              <a:ea typeface="Times New Roman"/>
              <a:cs typeface="Calibri" panose="020F0502020204030204" pitchFamily="34" charset="0"/>
              <a:sym typeface="Times New Roman"/>
            </a:endParaRPr>
          </a:p>
          <a:p>
            <a:pPr marL="742950" indent="-742950">
              <a:lnSpc>
                <a:spcPct val="80000"/>
              </a:lnSpc>
              <a:spcBef>
                <a:spcPts val="0"/>
              </a:spcBef>
              <a:buSzPts val="3740"/>
              <a:buFont typeface="Calibri"/>
              <a:buAutoNum type="arabicPeriod"/>
            </a:pPr>
            <a:r>
              <a:rPr lang="en-US" b="1" dirty="0">
                <a:solidFill>
                  <a:srgbClr val="7030A0"/>
                </a:solidFill>
                <a:latin typeface="Calibri" panose="020F0502020204030204" pitchFamily="34" charset="0"/>
                <a:cs typeface="Calibri" panose="020F0502020204030204" pitchFamily="34" charset="0"/>
                <a:sym typeface="Times New Roman"/>
              </a:rPr>
              <a:t>Vaccines and other biomedical interventions</a:t>
            </a:r>
          </a:p>
          <a:p>
            <a:pPr marL="742950" indent="-742950">
              <a:lnSpc>
                <a:spcPct val="80000"/>
              </a:lnSpc>
              <a:spcBef>
                <a:spcPts val="0"/>
              </a:spcBef>
              <a:buSzPts val="3740"/>
              <a:buFont typeface="Calibri"/>
              <a:buAutoNum type="arabicPeriod"/>
            </a:pPr>
            <a:endParaRPr lang="en-US" b="1" dirty="0">
              <a:solidFill>
                <a:srgbClr val="7030A0"/>
              </a:solidFill>
              <a:latin typeface="Calibri" panose="020F0502020204030204" pitchFamily="34" charset="0"/>
              <a:cs typeface="Calibri" panose="020F0502020204030204" pitchFamily="34" charset="0"/>
              <a:sym typeface="Times New Roman"/>
            </a:endParaRPr>
          </a:p>
          <a:p>
            <a:pPr marL="742950" indent="-742950">
              <a:lnSpc>
                <a:spcPct val="80000"/>
              </a:lnSpc>
              <a:spcBef>
                <a:spcPts val="0"/>
              </a:spcBef>
              <a:buSzPts val="3740"/>
              <a:buFont typeface="Calibri"/>
              <a:buAutoNum type="arabicPeriod"/>
            </a:pPr>
            <a:r>
              <a:rPr lang="en-US" b="1" dirty="0">
                <a:solidFill>
                  <a:srgbClr val="7030A0"/>
                </a:solidFill>
                <a:latin typeface="Calibri" panose="020F0502020204030204" pitchFamily="34" charset="0"/>
                <a:cs typeface="Calibri" panose="020F0502020204030204" pitchFamily="34" charset="0"/>
                <a:sym typeface="Times New Roman"/>
              </a:rPr>
              <a:t>Health services for screening and treatment of STIs</a:t>
            </a:r>
          </a:p>
          <a:p>
            <a:pPr marL="0" indent="0" algn="just">
              <a:lnSpc>
                <a:spcPct val="80000"/>
              </a:lnSpc>
              <a:spcBef>
                <a:spcPts val="544"/>
              </a:spcBef>
              <a:buSzPts val="2720"/>
              <a:buNone/>
            </a:pPr>
            <a:endParaRPr sz="2720" dirty="0">
              <a:latin typeface="Calibri" panose="020F0502020204030204" pitchFamily="34" charset="0"/>
              <a:ea typeface="Times New Roman"/>
              <a:cs typeface="Calibri" panose="020F0502020204030204" pitchFamily="34" charset="0"/>
              <a:sym typeface="Times New Roman"/>
            </a:endParaRPr>
          </a:p>
          <a:p>
            <a:pPr marL="342900" lvl="0" indent="-170180" algn="just" rtl="0">
              <a:lnSpc>
                <a:spcPct val="80000"/>
              </a:lnSpc>
              <a:spcBef>
                <a:spcPts val="544"/>
              </a:spcBef>
              <a:spcAft>
                <a:spcPts val="0"/>
              </a:spcAft>
              <a:buClr>
                <a:schemeClr val="dk1"/>
              </a:buClr>
              <a:buSzPts val="2720"/>
              <a:buNone/>
            </a:pPr>
            <a:endParaRPr sz="2720" dirty="0">
              <a:latin typeface="Calibri" panose="020F0502020204030204" pitchFamily="34" charset="0"/>
              <a:ea typeface="Times New Roman"/>
              <a:cs typeface="Calibri" panose="020F0502020204030204" pitchFamily="34" charset="0"/>
              <a:sym typeface="Times New Roman"/>
            </a:endParaRPr>
          </a:p>
          <a:p>
            <a:pPr marL="1143000" lvl="2" indent="-99060" algn="just" rtl="0">
              <a:lnSpc>
                <a:spcPct val="80000"/>
              </a:lnSpc>
              <a:spcBef>
                <a:spcPts val="408"/>
              </a:spcBef>
              <a:spcAft>
                <a:spcPts val="0"/>
              </a:spcAft>
              <a:buClr>
                <a:schemeClr val="dk1"/>
              </a:buClr>
              <a:buSzPts val="2040"/>
              <a:buNone/>
            </a:pPr>
            <a:endParaRPr sz="2040" dirty="0">
              <a:latin typeface="Calibri" panose="020F0502020204030204" pitchFamily="34" charset="0"/>
              <a:ea typeface="Times New Roman"/>
              <a:cs typeface="Calibri" panose="020F0502020204030204" pitchFamily="34" charset="0"/>
              <a:sym typeface="Times New Roman"/>
            </a:endParaRPr>
          </a:p>
          <a:p>
            <a:pPr marL="342900" lvl="0" indent="-170180" algn="just" rtl="0">
              <a:lnSpc>
                <a:spcPct val="80000"/>
              </a:lnSpc>
              <a:spcBef>
                <a:spcPts val="544"/>
              </a:spcBef>
              <a:spcAft>
                <a:spcPts val="0"/>
              </a:spcAft>
              <a:buClr>
                <a:schemeClr val="dk1"/>
              </a:buClr>
              <a:buSzPts val="2720"/>
              <a:buNone/>
            </a:pPr>
            <a:endParaRPr sz="272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7A96D4-4D06-41F9-86D2-D3FF11A51557}"/>
              </a:ext>
            </a:extLst>
          </p:cNvPr>
          <p:cNvSpPr>
            <a:spLocks noGrp="1"/>
          </p:cNvSpPr>
          <p:nvPr>
            <p:ph type="title"/>
          </p:nvPr>
        </p:nvSpPr>
        <p:spPr/>
        <p:txBody>
          <a:bodyPr>
            <a:normAutofit fontScale="90000"/>
          </a:bodyPr>
          <a:lstStyle/>
          <a:p>
            <a:r>
              <a:rPr lang="en-US" b="1" dirty="0">
                <a:solidFill>
                  <a:srgbClr val="7030A0"/>
                </a:solidFill>
              </a:rPr>
              <a:t>1. Counseling and behavioral approaches</a:t>
            </a:r>
          </a:p>
        </p:txBody>
      </p:sp>
      <p:sp>
        <p:nvSpPr>
          <p:cNvPr id="3" name="Text Placeholder 2">
            <a:extLst>
              <a:ext uri="{FF2B5EF4-FFF2-40B4-BE49-F238E27FC236}">
                <a16:creationId xmlns:a16="http://schemas.microsoft.com/office/drawing/2014/main" id="{74FB4631-9023-4354-86C1-45A3D9923EE0}"/>
              </a:ext>
            </a:extLst>
          </p:cNvPr>
          <p:cNvSpPr>
            <a:spLocks noGrp="1"/>
          </p:cNvSpPr>
          <p:nvPr>
            <p:ph type="body" idx="1"/>
          </p:nvPr>
        </p:nvSpPr>
        <p:spPr/>
        <p:txBody>
          <a:bodyPr>
            <a:normAutofit fontScale="47500" lnSpcReduction="20000"/>
          </a:bodyPr>
          <a:lstStyle/>
          <a:p>
            <a:r>
              <a:rPr lang="en-US" sz="4400" dirty="0"/>
              <a:t>Comprehensive sexuality education</a:t>
            </a:r>
          </a:p>
          <a:p>
            <a:endParaRPr lang="en-US" sz="4400" dirty="0"/>
          </a:p>
          <a:p>
            <a:r>
              <a:rPr lang="en-US" sz="4400" dirty="0"/>
              <a:t>Safer sex/risk-reduction counseling</a:t>
            </a:r>
          </a:p>
          <a:p>
            <a:pPr lvl="1"/>
            <a:r>
              <a:rPr lang="en-US" sz="3300" dirty="0"/>
              <a:t>Counseling can improve people’s ability to recognize the symptoms of STIs and increase the likelihood they will seek care or encourage a sexual partner to do so. </a:t>
            </a:r>
          </a:p>
          <a:p>
            <a:endParaRPr lang="en-US" sz="4400" dirty="0"/>
          </a:p>
          <a:p>
            <a:r>
              <a:rPr lang="en-US" sz="4400" dirty="0"/>
              <a:t>Condom promotion</a:t>
            </a:r>
          </a:p>
          <a:p>
            <a:pPr lvl="1"/>
            <a:r>
              <a:rPr lang="en-US" sz="3300" dirty="0"/>
              <a:t>There is strong evidence that male latex condoms reduce transmission of HIV by at least 80–85%, are effective against most other STIs.</a:t>
            </a:r>
          </a:p>
          <a:p>
            <a:endParaRPr lang="en-US" sz="4400" dirty="0"/>
          </a:p>
          <a:p>
            <a:r>
              <a:rPr lang="en-US" sz="4400" dirty="0"/>
              <a:t>Interventions targeted at key populations</a:t>
            </a:r>
          </a:p>
          <a:p>
            <a:pPr lvl="1"/>
            <a:r>
              <a:rPr lang="en-US" sz="3300" dirty="0"/>
              <a:t>Sex workers</a:t>
            </a:r>
          </a:p>
          <a:p>
            <a:pPr lvl="1"/>
            <a:r>
              <a:rPr lang="en-US" sz="3300" dirty="0"/>
              <a:t>Homosexual</a:t>
            </a:r>
          </a:p>
          <a:p>
            <a:pPr lvl="1"/>
            <a:r>
              <a:rPr lang="en-US" sz="3300" dirty="0"/>
              <a:t>People who inject drugs </a:t>
            </a:r>
          </a:p>
          <a:p>
            <a:endParaRPr lang="en-US" sz="4400" dirty="0"/>
          </a:p>
          <a:p>
            <a:r>
              <a:rPr lang="en-US" sz="4400" dirty="0"/>
              <a:t>Education and counseling tailored to the needs of adolescents</a:t>
            </a:r>
          </a:p>
          <a:p>
            <a:endParaRPr lang="en-US" dirty="0"/>
          </a:p>
        </p:txBody>
      </p:sp>
    </p:spTree>
    <p:extLst>
      <p:ext uri="{BB962C8B-B14F-4D97-AF65-F5344CB8AC3E}">
        <p14:creationId xmlns:p14="http://schemas.microsoft.com/office/powerpoint/2010/main" val="39038193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chemeClr val="dk1"/>
              </a:buClr>
              <a:buSzPts val="4400"/>
              <a:buFont typeface="Calibri"/>
              <a:buNone/>
            </a:pPr>
            <a:r>
              <a:rPr lang="en-US" dirty="0">
                <a:solidFill>
                  <a:srgbClr val="FF0000"/>
                </a:solidFill>
                <a:latin typeface="Calibri" panose="020F0502020204030204" pitchFamily="34" charset="0"/>
                <a:ea typeface="Times New Roman"/>
                <a:cs typeface="Calibri" panose="020F0502020204030204" pitchFamily="34" charset="0"/>
                <a:sym typeface="Times New Roman"/>
              </a:rPr>
              <a:t>Barriers of prevention</a:t>
            </a:r>
            <a:endParaRPr dirty="0">
              <a:solidFill>
                <a:srgbClr val="FF0000"/>
              </a:solidFill>
              <a:latin typeface="Calibri" panose="020F0502020204030204" pitchFamily="34" charset="0"/>
              <a:ea typeface="Times New Roman"/>
              <a:cs typeface="Calibri" panose="020F0502020204030204" pitchFamily="34" charset="0"/>
              <a:sym typeface="Times New Roman"/>
            </a:endParaRPr>
          </a:p>
        </p:txBody>
      </p:sp>
      <p:sp>
        <p:nvSpPr>
          <p:cNvPr id="229" name="Google Shape;229;p23"/>
          <p:cNvSpPr txBox="1">
            <a:spLocks noGrp="1"/>
          </p:cNvSpPr>
          <p:nvPr>
            <p:ph type="body" idx="1"/>
          </p:nvPr>
        </p:nvSpPr>
        <p:spPr>
          <a:xfrm>
            <a:off x="457200" y="1417638"/>
            <a:ext cx="8229600" cy="4883871"/>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Lack of public awareness</a:t>
            </a:r>
          </a:p>
          <a:p>
            <a:pPr marL="342900" lvl="0" indent="-342900" algn="just" rtl="0">
              <a:lnSpc>
                <a:spcPct val="90000"/>
              </a:lnSpc>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Lack of training of health workers</a:t>
            </a:r>
          </a:p>
          <a:p>
            <a:pPr marL="342900" lvl="0" indent="-342900" algn="just" rtl="0">
              <a:lnSpc>
                <a:spcPct val="90000"/>
              </a:lnSpc>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Long-standing, widespread stigma around STIs</a:t>
            </a:r>
            <a:endParaRPr dirty="0">
              <a:latin typeface="Calibri" panose="020F0502020204030204" pitchFamily="34" charset="0"/>
              <a:cs typeface="Calibri" panose="020F0502020204030204" pitchFamily="34" charset="0"/>
            </a:endParaRPr>
          </a:p>
          <a:p>
            <a:pPr marL="342900" lvl="0" indent="-342900" algn="just" rtl="0">
              <a:lnSpc>
                <a:spcPct val="90000"/>
              </a:lnSpc>
              <a:spcBef>
                <a:spcPts val="640"/>
              </a:spcBef>
              <a:spcAft>
                <a:spcPts val="0"/>
              </a:spcAft>
              <a:buClr>
                <a:schemeClr val="dk1"/>
              </a:buClr>
              <a:buSzPts val="3200"/>
              <a:buChar char="•"/>
            </a:pPr>
            <a:endParaRPr lang="en-US"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90000"/>
              </a:lnSpc>
              <a:spcBef>
                <a:spcPts val="640"/>
              </a:spcBef>
              <a:spcAft>
                <a:spcPts val="0"/>
              </a:spcAft>
              <a:buClr>
                <a:schemeClr val="dk1"/>
              </a:buClr>
              <a:buSzPts val="3200"/>
              <a:buChar char="•"/>
            </a:pPr>
            <a:endParaRPr lang="en-US"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90000"/>
              </a:lnSpc>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Cultural and religious values that promote abstention could be effective in reducing STIs rates, however, is not enough</a:t>
            </a:r>
            <a:endParaRPr dirty="0">
              <a:latin typeface="Calibri" panose="020F0502020204030204" pitchFamily="34" charset="0"/>
              <a:cs typeface="Calibri" panose="020F0502020204030204" pitchFamily="34" charset="0"/>
            </a:endParaRPr>
          </a:p>
          <a:p>
            <a:pPr marL="342900" lvl="0" indent="-139700" algn="just" rtl="0">
              <a:lnSpc>
                <a:spcPct val="90000"/>
              </a:lnSpc>
              <a:spcBef>
                <a:spcPts val="640"/>
              </a:spcBef>
              <a:spcAft>
                <a:spcPts val="0"/>
              </a:spcAft>
              <a:buClr>
                <a:schemeClr val="dk1"/>
              </a:buClr>
              <a:buSzPts val="3200"/>
              <a:buNone/>
            </a:pPr>
            <a:endParaRPr dirty="0">
              <a:latin typeface="Calibri" panose="020F0502020204030204" pitchFamily="34" charset="0"/>
              <a:ea typeface="Times New Roman"/>
              <a:cs typeface="Calibri" panose="020F0502020204030204" pitchFamily="34" charset="0"/>
              <a:sym typeface="Times New Roman"/>
            </a:endParaRPr>
          </a:p>
          <a:p>
            <a:pPr marL="342900" lvl="0" indent="-139700" algn="just" rtl="0">
              <a:lnSpc>
                <a:spcPct val="90000"/>
              </a:lnSpc>
              <a:spcBef>
                <a:spcPts val="640"/>
              </a:spcBef>
              <a:spcAft>
                <a:spcPts val="0"/>
              </a:spcAft>
              <a:buClr>
                <a:schemeClr val="dk1"/>
              </a:buClr>
              <a:buSzPts val="3200"/>
              <a:buNone/>
            </a:pPr>
            <a:endParaRPr dirty="0">
              <a:latin typeface="Calibri" panose="020F0502020204030204" pitchFamily="34" charset="0"/>
              <a:ea typeface="Times New Roman"/>
              <a:cs typeface="Calibri" panose="020F0502020204030204" pitchFamily="34" charset="0"/>
              <a:sym typeface="Times New Roman"/>
            </a:endParaRPr>
          </a:p>
          <a:p>
            <a:pPr marL="342900" lvl="0" indent="-139700" algn="just" rtl="0">
              <a:lnSpc>
                <a:spcPct val="90000"/>
              </a:lnSpc>
              <a:spcBef>
                <a:spcPts val="640"/>
              </a:spcBef>
              <a:spcAft>
                <a:spcPts val="0"/>
              </a:spcAft>
              <a:buClr>
                <a:schemeClr val="dk1"/>
              </a:buClr>
              <a:buSzPts val="3200"/>
              <a:buNone/>
            </a:pPr>
            <a:endParaRPr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 name="Title 1">
            <a:extLst>
              <a:ext uri="{FF2B5EF4-FFF2-40B4-BE49-F238E27FC236}">
                <a16:creationId xmlns:a16="http://schemas.microsoft.com/office/drawing/2014/main" id="{8C7D2202-FDD0-47B4-8B6C-F7EAEF03B692}"/>
              </a:ext>
            </a:extLst>
          </p:cNvPr>
          <p:cNvSpPr>
            <a:spLocks noGrp="1"/>
          </p:cNvSpPr>
          <p:nvPr>
            <p:ph type="title"/>
          </p:nvPr>
        </p:nvSpPr>
        <p:spPr/>
        <p:txBody>
          <a:bodyPr/>
          <a:lstStyle/>
          <a:p>
            <a:pPr marL="514350" marR="0" lvl="0" indent="-514350" defTabSz="914400" rtl="0" eaLnBrk="1" fontAlgn="auto" latinLnBrk="0" hangingPunct="1">
              <a:lnSpc>
                <a:spcPct val="80000"/>
              </a:lnSpc>
              <a:spcBef>
                <a:spcPts val="0"/>
              </a:spcBef>
              <a:spcAft>
                <a:spcPts val="0"/>
              </a:spcAft>
              <a:tabLst/>
              <a:defRPr/>
            </a:pPr>
            <a:r>
              <a:rPr kumimoji="0" lang="en-US" sz="2800" b="1" i="0" u="none" strike="noStrike" kern="0" cap="none" spc="0" normalizeH="0" baseline="0" noProof="0" dirty="0">
                <a:ln>
                  <a:noFill/>
                </a:ln>
                <a:solidFill>
                  <a:srgbClr val="7030A0"/>
                </a:solidFill>
                <a:effectLst/>
                <a:uLnTx/>
                <a:uFillTx/>
                <a:latin typeface="Times New Roman"/>
                <a:ea typeface="Times New Roman"/>
                <a:cs typeface="Times New Roman"/>
                <a:sym typeface="Times New Roman"/>
              </a:rPr>
              <a:t>2. Vaccines and other biomedical interventions</a:t>
            </a:r>
            <a:endParaRPr lang="en-US" dirty="0"/>
          </a:p>
        </p:txBody>
      </p:sp>
      <p:sp>
        <p:nvSpPr>
          <p:cNvPr id="235" name="Google Shape;235;p24"/>
          <p:cNvSpPr txBox="1">
            <a:spLocks noGrp="1"/>
          </p:cNvSpPr>
          <p:nvPr>
            <p:ph type="body" idx="1"/>
          </p:nvPr>
        </p:nvSpPr>
        <p:spPr>
          <a:xfrm>
            <a:off x="457200" y="1256146"/>
            <a:ext cx="8229600" cy="4870018"/>
          </a:xfrm>
          <a:prstGeom prst="rect">
            <a:avLst/>
          </a:prstGeom>
          <a:noFill/>
          <a:ln>
            <a:noFill/>
          </a:ln>
        </p:spPr>
        <p:txBody>
          <a:bodyPr spcFirstLastPara="1" wrap="square" lIns="91425" tIns="45700" rIns="91425" bIns="45700" anchor="t" anchorCtr="0">
            <a:noAutofit/>
          </a:bodyPr>
          <a:lstStyle/>
          <a:p>
            <a:pPr marL="342900" lvl="0" indent="-342900" algn="just" rtl="0">
              <a:lnSpc>
                <a:spcPct val="80000"/>
              </a:lnSpc>
              <a:spcBef>
                <a:spcPts val="496"/>
              </a:spcBef>
              <a:spcAft>
                <a:spcPts val="0"/>
              </a:spcAft>
              <a:buClr>
                <a:schemeClr val="dk1"/>
              </a:buClr>
              <a:buSzPts val="2480"/>
              <a:buChar char="•"/>
            </a:pPr>
            <a:r>
              <a:rPr lang="en-US" sz="2200" dirty="0">
                <a:latin typeface="Calibri" panose="020F0502020204030204" pitchFamily="34" charset="0"/>
                <a:ea typeface="Times New Roman"/>
                <a:cs typeface="Calibri" panose="020F0502020204030204" pitchFamily="34" charset="0"/>
                <a:sym typeface="Times New Roman"/>
              </a:rPr>
              <a:t>Safe and highly effective vaccines are available for 2 STIs: hepatitis B and HPV. </a:t>
            </a:r>
            <a:endParaRPr sz="2200" dirty="0">
              <a:latin typeface="Calibri" panose="020F0502020204030204" pitchFamily="34" charset="0"/>
              <a:ea typeface="Times New Roman"/>
              <a:cs typeface="Calibri" panose="020F0502020204030204" pitchFamily="34" charset="0"/>
              <a:sym typeface="Times New Roman"/>
            </a:endParaRPr>
          </a:p>
          <a:p>
            <a:pPr marL="342900" lvl="0" indent="-185420" algn="just" rtl="0">
              <a:lnSpc>
                <a:spcPct val="80000"/>
              </a:lnSpc>
              <a:spcBef>
                <a:spcPts val="496"/>
              </a:spcBef>
              <a:spcAft>
                <a:spcPts val="0"/>
              </a:spcAft>
              <a:buClr>
                <a:schemeClr val="dk1"/>
              </a:buClr>
              <a:buSzPts val="2480"/>
              <a:buNone/>
            </a:pPr>
            <a:endParaRPr sz="220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496"/>
              </a:spcBef>
              <a:spcAft>
                <a:spcPts val="0"/>
              </a:spcAft>
              <a:buClr>
                <a:schemeClr val="dk1"/>
              </a:buClr>
              <a:buSzPts val="2480"/>
              <a:buChar char="•"/>
            </a:pPr>
            <a:r>
              <a:rPr lang="en-US" sz="2200" dirty="0">
                <a:latin typeface="Calibri" panose="020F0502020204030204" pitchFamily="34" charset="0"/>
                <a:ea typeface="Times New Roman"/>
                <a:cs typeface="Calibri" panose="020F0502020204030204" pitchFamily="34" charset="0"/>
                <a:sym typeface="Times New Roman"/>
              </a:rPr>
              <a:t>These vaccines have represented major advances in STI prevention. </a:t>
            </a:r>
            <a:endParaRPr sz="2200" dirty="0">
              <a:latin typeface="Calibri" panose="020F0502020204030204" pitchFamily="34" charset="0"/>
              <a:ea typeface="Times New Roman"/>
              <a:cs typeface="Calibri" panose="020F0502020204030204" pitchFamily="34" charset="0"/>
              <a:sym typeface="Times New Roman"/>
            </a:endParaRPr>
          </a:p>
          <a:p>
            <a:pPr marL="342900" lvl="0" indent="-185420" algn="just" rtl="0">
              <a:lnSpc>
                <a:spcPct val="80000"/>
              </a:lnSpc>
              <a:spcBef>
                <a:spcPts val="496"/>
              </a:spcBef>
              <a:spcAft>
                <a:spcPts val="0"/>
              </a:spcAft>
              <a:buClr>
                <a:schemeClr val="dk1"/>
              </a:buClr>
              <a:buSzPts val="2480"/>
              <a:buNone/>
            </a:pPr>
            <a:endParaRPr sz="220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496"/>
              </a:spcBef>
              <a:spcAft>
                <a:spcPts val="0"/>
              </a:spcAft>
              <a:buClr>
                <a:schemeClr val="dk1"/>
              </a:buClr>
              <a:buSzPts val="2480"/>
              <a:buChar char="•"/>
            </a:pPr>
            <a:r>
              <a:rPr lang="en-US" sz="2200" dirty="0">
                <a:latin typeface="Calibri" panose="020F0502020204030204" pitchFamily="34" charset="0"/>
                <a:ea typeface="Times New Roman"/>
                <a:cs typeface="Calibri" panose="020F0502020204030204" pitchFamily="34" charset="0"/>
                <a:sym typeface="Times New Roman"/>
              </a:rPr>
              <a:t>The vaccine against hepatitis B is included in infant immunization programs and has already prevented an estimated 1.3 million deaths from chronic liver disease and cancer.</a:t>
            </a:r>
          </a:p>
          <a:p>
            <a:pPr marL="342900" lvl="0" indent="-342900" algn="just" rtl="0">
              <a:lnSpc>
                <a:spcPct val="80000"/>
              </a:lnSpc>
              <a:spcBef>
                <a:spcPts val="496"/>
              </a:spcBef>
              <a:spcAft>
                <a:spcPts val="0"/>
              </a:spcAft>
              <a:buClr>
                <a:schemeClr val="dk1"/>
              </a:buClr>
              <a:buSzPts val="2480"/>
              <a:buChar char="•"/>
            </a:pPr>
            <a:endParaRPr lang="en-US" sz="2200" dirty="0">
              <a:latin typeface="Calibri" panose="020F0502020204030204" pitchFamily="34" charset="0"/>
              <a:cs typeface="Calibri" panose="020F0502020204030204" pitchFamily="34" charset="0"/>
              <a:sym typeface="Times New Roman"/>
            </a:endParaRPr>
          </a:p>
          <a:p>
            <a:pPr marL="342900" lvl="0" indent="-342900" algn="just" rtl="0">
              <a:lnSpc>
                <a:spcPct val="80000"/>
              </a:lnSpc>
              <a:spcBef>
                <a:spcPts val="496"/>
              </a:spcBef>
              <a:spcAft>
                <a:spcPts val="0"/>
              </a:spcAft>
              <a:buClr>
                <a:schemeClr val="dk1"/>
              </a:buClr>
              <a:buSzPts val="2480"/>
              <a:buChar char="•"/>
            </a:pPr>
            <a:r>
              <a:rPr lang="en-US" sz="2200" dirty="0">
                <a:latin typeface="Calibri" panose="020F0502020204030204" pitchFamily="34" charset="0"/>
                <a:cs typeface="Calibri" panose="020F0502020204030204" pitchFamily="34" charset="0"/>
              </a:rPr>
              <a:t>HPV vaccination could prevent the deaths of more than 4 million women over the next decade in low- and middle-income countries, where most cases of cervical cancer occur, if 70% vaccination coverage can be achieved.</a:t>
            </a:r>
          </a:p>
          <a:p>
            <a:pPr marL="342900" lvl="0" indent="-342900" algn="just" rtl="0">
              <a:lnSpc>
                <a:spcPct val="80000"/>
              </a:lnSpc>
              <a:spcBef>
                <a:spcPts val="496"/>
              </a:spcBef>
              <a:spcAft>
                <a:spcPts val="0"/>
              </a:spcAft>
              <a:buClr>
                <a:schemeClr val="dk1"/>
              </a:buClr>
              <a:buSzPts val="2480"/>
              <a:buChar char="•"/>
            </a:pPr>
            <a:endParaRPr lang="en-US" sz="2200" dirty="0">
              <a:latin typeface="Calibri" panose="020F0502020204030204" pitchFamily="34" charset="0"/>
              <a:cs typeface="Calibri" panose="020F0502020204030204" pitchFamily="34" charset="0"/>
            </a:endParaRPr>
          </a:p>
          <a:p>
            <a:pPr marL="342900" lvl="0" indent="-342900" algn="just" rtl="0">
              <a:lnSpc>
                <a:spcPct val="80000"/>
              </a:lnSpc>
              <a:spcBef>
                <a:spcPts val="496"/>
              </a:spcBef>
              <a:spcAft>
                <a:spcPts val="0"/>
              </a:spcAft>
              <a:buClr>
                <a:schemeClr val="dk1"/>
              </a:buClr>
              <a:buSzPts val="2480"/>
              <a:buChar char="•"/>
            </a:pPr>
            <a:r>
              <a:rPr lang="en-US" sz="2200" dirty="0">
                <a:latin typeface="Calibri" panose="020F0502020204030204" pitchFamily="34" charset="0"/>
                <a:cs typeface="Calibri" panose="020F0502020204030204" pitchFamily="34" charset="0"/>
              </a:rPr>
              <a:t>HPV vaccine is available as part of routine immunization programs in high- and middle-income countries. </a:t>
            </a:r>
            <a:endParaRPr sz="2200" dirty="0">
              <a:latin typeface="Calibri" panose="020F0502020204030204" pitchFamily="34" charset="0"/>
              <a:cs typeface="Calibri" panose="020F0502020204030204" pitchFamily="34" charset="0"/>
            </a:endParaRPr>
          </a:p>
          <a:p>
            <a:pPr marL="342900" lvl="0" indent="-185420" algn="just" rtl="0">
              <a:lnSpc>
                <a:spcPct val="80000"/>
              </a:lnSpc>
              <a:spcBef>
                <a:spcPts val="496"/>
              </a:spcBef>
              <a:spcAft>
                <a:spcPts val="0"/>
              </a:spcAft>
              <a:buClr>
                <a:schemeClr val="dk1"/>
              </a:buClr>
              <a:buSzPts val="2480"/>
              <a:buNone/>
            </a:pPr>
            <a:endParaRPr sz="2200" dirty="0">
              <a:latin typeface="Calibri" panose="020F0502020204030204" pitchFamily="34" charset="0"/>
              <a:ea typeface="Times New Roman"/>
              <a:cs typeface="Calibri" panose="020F0502020204030204" pitchFamily="34" charset="0"/>
              <a:sym typeface="Times New Roman"/>
            </a:endParaRPr>
          </a:p>
          <a:p>
            <a:pPr marL="0" lvl="0" indent="0" algn="just" rtl="0">
              <a:lnSpc>
                <a:spcPct val="80000"/>
              </a:lnSpc>
              <a:spcBef>
                <a:spcPts val="496"/>
              </a:spcBef>
              <a:spcAft>
                <a:spcPts val="0"/>
              </a:spcAft>
              <a:buClr>
                <a:schemeClr val="dk1"/>
              </a:buClr>
              <a:buSzPts val="2480"/>
              <a:buNone/>
            </a:pPr>
            <a:endParaRPr sz="2200" dirty="0">
              <a:latin typeface="Calibri" panose="020F0502020204030204" pitchFamily="34" charset="0"/>
              <a:ea typeface="Times New Roman"/>
              <a:cs typeface="Calibri" panose="020F0502020204030204" pitchFamily="34" charset="0"/>
              <a:sym typeface="Times New Roman"/>
            </a:endParaRPr>
          </a:p>
          <a:p>
            <a:pPr marL="342900" lvl="0" indent="-185420" algn="just" rtl="0">
              <a:lnSpc>
                <a:spcPct val="80000"/>
              </a:lnSpc>
              <a:spcBef>
                <a:spcPts val="496"/>
              </a:spcBef>
              <a:spcAft>
                <a:spcPts val="0"/>
              </a:spcAft>
              <a:buClr>
                <a:schemeClr val="dk1"/>
              </a:buClr>
              <a:buSzPts val="2480"/>
              <a:buNone/>
            </a:pPr>
            <a:endParaRPr sz="220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pic>
        <p:nvPicPr>
          <p:cNvPr id="248" name="Google Shape;248;p26"/>
          <p:cNvPicPr preferRelativeResize="0"/>
          <p:nvPr/>
        </p:nvPicPr>
        <p:blipFill rotWithShape="1">
          <a:blip r:embed="rId3">
            <a:alphaModFix/>
          </a:blip>
          <a:srcRect/>
          <a:stretch/>
        </p:blipFill>
        <p:spPr>
          <a:xfrm>
            <a:off x="0" y="0"/>
            <a:ext cx="9144000" cy="6858000"/>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chemeClr val="dk1"/>
              </a:buClr>
              <a:buSzPts val="4400"/>
              <a:buFont typeface="Calibri"/>
              <a:buNone/>
            </a:pPr>
            <a:endParaRPr/>
          </a:p>
        </p:txBody>
      </p:sp>
      <p:sp>
        <p:nvSpPr>
          <p:cNvPr id="254" name="Google Shape;254;p2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255" name="Google Shape;255;p27"/>
          <p:cNvPicPr preferRelativeResize="0"/>
          <p:nvPr/>
        </p:nvPicPr>
        <p:blipFill rotWithShape="1">
          <a:blip r:embed="rId3">
            <a:alphaModFix/>
          </a:blip>
          <a:srcRect/>
          <a:stretch/>
        </p:blipFill>
        <p:spPr>
          <a:xfrm>
            <a:off x="304800" y="228600"/>
            <a:ext cx="8610600" cy="632460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1" name="Google Shape;261;p28"/>
          <p:cNvSpPr txBox="1">
            <a:spLocks noGrp="1"/>
          </p:cNvSpPr>
          <p:nvPr>
            <p:ph type="body" idx="1"/>
          </p:nvPr>
        </p:nvSpPr>
        <p:spPr>
          <a:xfrm>
            <a:off x="457200" y="701964"/>
            <a:ext cx="8229600" cy="5424199"/>
          </a:xfrm>
          <a:prstGeom prst="rect">
            <a:avLst/>
          </a:prstGeom>
          <a:noFill/>
          <a:ln>
            <a:noFill/>
          </a:ln>
        </p:spPr>
        <p:txBody>
          <a:bodyPr spcFirstLastPara="1" wrap="square" lIns="91425" tIns="45700" rIns="91425" bIns="45700" anchor="t" anchorCtr="0">
            <a:normAutofit/>
          </a:bodyPr>
          <a:lstStyle/>
          <a:p>
            <a:pPr marL="342900" lvl="0" indent="-342900" algn="just" rtl="0">
              <a:lnSpc>
                <a:spcPct val="90000"/>
              </a:lnSpc>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Other biomedical interventions to prevent some STIs include adult male circumcision and microbicides.</a:t>
            </a:r>
            <a:endParaRPr dirty="0">
              <a:latin typeface="Calibri" panose="020F0502020204030204" pitchFamily="34" charset="0"/>
              <a:cs typeface="Calibri" panose="020F0502020204030204" pitchFamily="34" charset="0"/>
            </a:endParaRPr>
          </a:p>
          <a:p>
            <a:pPr marL="1143000" lvl="2" indent="-228600" algn="just" rtl="0">
              <a:lnSpc>
                <a:spcPct val="90000"/>
              </a:lnSpc>
              <a:spcBef>
                <a:spcPts val="480"/>
              </a:spcBef>
              <a:spcAft>
                <a:spcPts val="0"/>
              </a:spcAft>
              <a:buClr>
                <a:schemeClr val="dk1"/>
              </a:buClr>
              <a:buSzPts val="2400"/>
              <a:buChar char="•"/>
            </a:pPr>
            <a:r>
              <a:rPr lang="en-US" dirty="0">
                <a:latin typeface="Calibri" panose="020F0502020204030204" pitchFamily="34" charset="0"/>
                <a:ea typeface="Times New Roman"/>
                <a:cs typeface="Calibri" panose="020F0502020204030204" pitchFamily="34" charset="0"/>
                <a:sym typeface="Times New Roman"/>
              </a:rPr>
              <a:t>Male circumcision reduces the risk of heterosexually acquired HIV infection in men by approximately 60% and </a:t>
            </a:r>
            <a:r>
              <a:rPr lang="en-US" b="1" dirty="0">
                <a:solidFill>
                  <a:schemeClr val="bg2">
                    <a:lumMod val="60000"/>
                    <a:lumOff val="40000"/>
                  </a:schemeClr>
                </a:solidFill>
                <a:latin typeface="Calibri" panose="020F0502020204030204" pitchFamily="34" charset="0"/>
                <a:ea typeface="Times New Roman"/>
                <a:cs typeface="Calibri" panose="020F0502020204030204" pitchFamily="34" charset="0"/>
                <a:sym typeface="Times New Roman"/>
              </a:rPr>
              <a:t>provides some </a:t>
            </a:r>
            <a:r>
              <a:rPr lang="en-US" dirty="0">
                <a:latin typeface="Calibri" panose="020F0502020204030204" pitchFamily="34" charset="0"/>
                <a:ea typeface="Times New Roman"/>
                <a:cs typeface="Calibri" panose="020F0502020204030204" pitchFamily="34" charset="0"/>
                <a:sym typeface="Times New Roman"/>
              </a:rPr>
              <a:t>protection against other STIs, such as herpes and HPV.</a:t>
            </a:r>
            <a:endParaRPr dirty="0">
              <a:latin typeface="Calibri" panose="020F0502020204030204" pitchFamily="34" charset="0"/>
              <a:cs typeface="Calibri" panose="020F0502020204030204" pitchFamily="34" charset="0"/>
            </a:endParaRPr>
          </a:p>
          <a:p>
            <a:pPr marL="1143000" lvl="2" indent="-76200" algn="just" rtl="0">
              <a:lnSpc>
                <a:spcPct val="90000"/>
              </a:lnSpc>
              <a:spcBef>
                <a:spcPts val="480"/>
              </a:spcBef>
              <a:spcAft>
                <a:spcPts val="0"/>
              </a:spcAft>
              <a:buClr>
                <a:schemeClr val="dk1"/>
              </a:buClr>
              <a:buSzPts val="2400"/>
              <a:buNone/>
            </a:pPr>
            <a:endParaRPr dirty="0">
              <a:latin typeface="Calibri" panose="020F0502020204030204" pitchFamily="34" charset="0"/>
              <a:ea typeface="Times New Roman"/>
              <a:cs typeface="Calibri" panose="020F0502020204030204" pitchFamily="34" charset="0"/>
              <a:sym typeface="Times New Roman"/>
            </a:endParaRPr>
          </a:p>
          <a:p>
            <a:pPr marL="1143000" lvl="2" indent="-228600" algn="just" rtl="0">
              <a:lnSpc>
                <a:spcPct val="90000"/>
              </a:lnSpc>
              <a:spcBef>
                <a:spcPts val="480"/>
              </a:spcBef>
              <a:spcAft>
                <a:spcPts val="0"/>
              </a:spcAft>
              <a:buClr>
                <a:schemeClr val="dk1"/>
              </a:buClr>
              <a:buSzPts val="2400"/>
              <a:buChar char="•"/>
            </a:pPr>
            <a:r>
              <a:rPr lang="en-US" dirty="0">
                <a:latin typeface="Calibri" panose="020F0502020204030204" pitchFamily="34" charset="0"/>
                <a:ea typeface="Times New Roman"/>
                <a:cs typeface="Calibri" panose="020F0502020204030204" pitchFamily="34" charset="0"/>
                <a:sym typeface="Times New Roman"/>
              </a:rPr>
              <a:t>Vaginal microbicide, has shown some effectiveness against HSV-2.</a:t>
            </a:r>
            <a:endParaRPr dirty="0">
              <a:latin typeface="Calibri" panose="020F0502020204030204" pitchFamily="34" charset="0"/>
              <a:cs typeface="Calibri" panose="020F0502020204030204" pitchFamily="34" charset="0"/>
            </a:endParaRPr>
          </a:p>
          <a:p>
            <a:pPr marL="342900" lvl="0" indent="-139700" algn="just" rtl="0">
              <a:lnSpc>
                <a:spcPct val="90000"/>
              </a:lnSpc>
              <a:spcBef>
                <a:spcPts val="640"/>
              </a:spcBef>
              <a:spcAft>
                <a:spcPts val="0"/>
              </a:spcAft>
              <a:buClr>
                <a:schemeClr val="dk1"/>
              </a:buClr>
              <a:buSzPts val="3200"/>
              <a:buNone/>
            </a:pPr>
            <a:endParaRPr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 name="Title 1">
            <a:extLst>
              <a:ext uri="{FF2B5EF4-FFF2-40B4-BE49-F238E27FC236}">
                <a16:creationId xmlns:a16="http://schemas.microsoft.com/office/drawing/2014/main" id="{B683703A-FBFB-4A06-BA08-C9A83274FA05}"/>
              </a:ext>
            </a:extLst>
          </p:cNvPr>
          <p:cNvSpPr>
            <a:spLocks noGrp="1"/>
          </p:cNvSpPr>
          <p:nvPr>
            <p:ph type="title"/>
          </p:nvPr>
        </p:nvSpPr>
        <p:spPr/>
        <p:txBody>
          <a:bodyPr/>
          <a:lstStyle/>
          <a:p>
            <a:pPr marL="514350" marR="0" lvl="0" indent="-514350" defTabSz="914400" rtl="0" eaLnBrk="1" fontAlgn="auto" latinLnBrk="0" hangingPunct="1">
              <a:lnSpc>
                <a:spcPct val="90000"/>
              </a:lnSpc>
              <a:spcBef>
                <a:spcPts val="0"/>
              </a:spcBef>
              <a:spcAft>
                <a:spcPts val="0"/>
              </a:spcAft>
              <a:tabLst/>
              <a:defRPr/>
            </a:pPr>
            <a:r>
              <a:rPr kumimoji="0" lang="en-US" sz="2700" b="1" i="0" u="none" strike="noStrike" kern="0" cap="none" spc="0" normalizeH="0" baseline="0" noProof="0" dirty="0">
                <a:ln>
                  <a:noFill/>
                </a:ln>
                <a:solidFill>
                  <a:srgbClr val="7030A0"/>
                </a:solidFill>
                <a:effectLst/>
                <a:uLnTx/>
                <a:uFillTx/>
                <a:latin typeface="Calibri" panose="020F0502020204030204" pitchFamily="34" charset="0"/>
                <a:ea typeface="Times New Roman"/>
                <a:cs typeface="Calibri" panose="020F0502020204030204" pitchFamily="34" charset="0"/>
                <a:sym typeface="Times New Roman"/>
              </a:rPr>
              <a:t>3. Health services for screening and treatment of STIs</a:t>
            </a:r>
            <a:endParaRPr lang="en-US" dirty="0">
              <a:latin typeface="Calibri" panose="020F0502020204030204" pitchFamily="34" charset="0"/>
              <a:cs typeface="Calibri" panose="020F0502020204030204" pitchFamily="34" charset="0"/>
            </a:endParaRPr>
          </a:p>
        </p:txBody>
      </p:sp>
      <p:sp>
        <p:nvSpPr>
          <p:cNvPr id="266" name="Google Shape;266;p29"/>
          <p:cNvSpPr txBox="1">
            <a:spLocks noGrp="1"/>
          </p:cNvSpPr>
          <p:nvPr>
            <p:ph type="body" idx="1"/>
          </p:nvPr>
        </p:nvSpPr>
        <p:spPr>
          <a:prstGeom prst="rect">
            <a:avLst/>
          </a:prstGeom>
          <a:noFill/>
          <a:ln>
            <a:noFill/>
          </a:ln>
        </p:spPr>
        <p:txBody>
          <a:bodyPr spcFirstLastPara="1" wrap="square" lIns="91425" tIns="45700" rIns="91425" bIns="45700" anchor="t" anchorCtr="0">
            <a:normAutofit fontScale="70000" lnSpcReduction="20000"/>
          </a:bodyPr>
          <a:lstStyle/>
          <a:p>
            <a:pPr marL="342900" lvl="0" indent="-342900" algn="just" rtl="0">
              <a:lnSpc>
                <a:spcPct val="9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People seeking screening and treatment for STIs face numerous problems;</a:t>
            </a:r>
            <a:endParaRPr dirty="0">
              <a:latin typeface="Calibri" panose="020F0502020204030204" pitchFamily="34" charset="0"/>
              <a:cs typeface="Calibri" panose="020F0502020204030204" pitchFamily="34" charset="0"/>
            </a:endParaRPr>
          </a:p>
          <a:p>
            <a:pPr marL="1143000" lvl="2" indent="-228600" algn="just" rtl="0">
              <a:lnSpc>
                <a:spcPct val="90000"/>
              </a:lnSpc>
              <a:spcBef>
                <a:spcPts val="444"/>
              </a:spcBef>
              <a:spcAft>
                <a:spcPts val="0"/>
              </a:spcAft>
              <a:buClr>
                <a:schemeClr val="dk1"/>
              </a:buClr>
              <a:buSzPts val="2220"/>
              <a:buChar char="•"/>
            </a:pPr>
            <a:r>
              <a:rPr lang="en-US" sz="2220" dirty="0">
                <a:latin typeface="Calibri" panose="020F0502020204030204" pitchFamily="34" charset="0"/>
                <a:ea typeface="Times New Roman"/>
                <a:cs typeface="Calibri" panose="020F0502020204030204" pitchFamily="34" charset="0"/>
                <a:sym typeface="Times New Roman"/>
              </a:rPr>
              <a:t>Limited resources </a:t>
            </a:r>
            <a:endParaRPr dirty="0">
              <a:latin typeface="Calibri" panose="020F0502020204030204" pitchFamily="34" charset="0"/>
              <a:cs typeface="Calibri" panose="020F0502020204030204" pitchFamily="34" charset="0"/>
            </a:endParaRPr>
          </a:p>
          <a:p>
            <a:pPr marL="1143000" lvl="2" indent="-228600" algn="just" rtl="0">
              <a:lnSpc>
                <a:spcPct val="90000"/>
              </a:lnSpc>
              <a:spcBef>
                <a:spcPts val="444"/>
              </a:spcBef>
              <a:spcAft>
                <a:spcPts val="0"/>
              </a:spcAft>
              <a:buClr>
                <a:schemeClr val="dk1"/>
              </a:buClr>
              <a:buSzPts val="2220"/>
              <a:buChar char="•"/>
            </a:pPr>
            <a:r>
              <a:rPr lang="en-US" sz="2220" dirty="0">
                <a:latin typeface="Calibri" panose="020F0502020204030204" pitchFamily="34" charset="0"/>
                <a:ea typeface="Times New Roman"/>
                <a:cs typeface="Calibri" panose="020F0502020204030204" pitchFamily="34" charset="0"/>
                <a:sym typeface="Times New Roman"/>
              </a:rPr>
              <a:t>Stigmatization </a:t>
            </a:r>
            <a:endParaRPr dirty="0">
              <a:latin typeface="Calibri" panose="020F0502020204030204" pitchFamily="34" charset="0"/>
              <a:cs typeface="Calibri" panose="020F0502020204030204" pitchFamily="34" charset="0"/>
            </a:endParaRPr>
          </a:p>
          <a:p>
            <a:pPr marL="1143000" lvl="2" indent="-228600" algn="just" rtl="0">
              <a:lnSpc>
                <a:spcPct val="90000"/>
              </a:lnSpc>
              <a:spcBef>
                <a:spcPts val="444"/>
              </a:spcBef>
              <a:spcAft>
                <a:spcPts val="0"/>
              </a:spcAft>
              <a:buClr>
                <a:schemeClr val="dk1"/>
              </a:buClr>
              <a:buSzPts val="2220"/>
              <a:buChar char="•"/>
            </a:pPr>
            <a:r>
              <a:rPr lang="en-US" sz="2220" dirty="0">
                <a:latin typeface="Calibri" panose="020F0502020204030204" pitchFamily="34" charset="0"/>
                <a:ea typeface="Times New Roman"/>
                <a:cs typeface="Calibri" panose="020F0502020204030204" pitchFamily="34" charset="0"/>
                <a:sym typeface="Times New Roman"/>
              </a:rPr>
              <a:t>Poor quality of services </a:t>
            </a:r>
            <a:endParaRPr dirty="0">
              <a:latin typeface="Calibri" panose="020F0502020204030204" pitchFamily="34" charset="0"/>
              <a:cs typeface="Calibri" panose="020F0502020204030204" pitchFamily="34" charset="0"/>
            </a:endParaRPr>
          </a:p>
          <a:p>
            <a:pPr marL="1143000" lvl="2" indent="-228600" algn="just" rtl="0">
              <a:lnSpc>
                <a:spcPct val="90000"/>
              </a:lnSpc>
              <a:spcBef>
                <a:spcPts val="444"/>
              </a:spcBef>
              <a:spcAft>
                <a:spcPts val="0"/>
              </a:spcAft>
              <a:buClr>
                <a:schemeClr val="dk1"/>
              </a:buClr>
              <a:buSzPts val="2220"/>
              <a:buChar char="•"/>
            </a:pPr>
            <a:r>
              <a:rPr lang="en-US" sz="2220" dirty="0">
                <a:latin typeface="Calibri" panose="020F0502020204030204" pitchFamily="34" charset="0"/>
                <a:ea typeface="Times New Roman"/>
                <a:cs typeface="Calibri" panose="020F0502020204030204" pitchFamily="34" charset="0"/>
                <a:sym typeface="Times New Roman"/>
              </a:rPr>
              <a:t>Little or no follow-up of sexual partners</a:t>
            </a:r>
            <a:endParaRPr dirty="0">
              <a:latin typeface="Calibri" panose="020F0502020204030204" pitchFamily="34" charset="0"/>
              <a:cs typeface="Calibri" panose="020F0502020204030204" pitchFamily="34" charset="0"/>
            </a:endParaRPr>
          </a:p>
          <a:p>
            <a:pPr marL="342900" lvl="0" indent="-154940" algn="just" rtl="0">
              <a:lnSpc>
                <a:spcPct val="9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9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In many countries, STI services are provided separately and not available in primary health care, family planning and other routine health services</a:t>
            </a:r>
          </a:p>
          <a:p>
            <a:pPr marL="342900" lvl="0" indent="-342900" algn="just" rtl="0">
              <a:lnSpc>
                <a:spcPct val="90000"/>
              </a:lnSpc>
              <a:spcBef>
                <a:spcPts val="592"/>
              </a:spcBef>
              <a:spcAft>
                <a:spcPts val="0"/>
              </a:spcAft>
              <a:buClr>
                <a:schemeClr val="dk1"/>
              </a:buClr>
              <a:buSzPts val="2960"/>
              <a:buChar char="•"/>
            </a:pPr>
            <a:endParaRPr lang="en-US" sz="2960" dirty="0">
              <a:latin typeface="Calibri" panose="020F0502020204030204" pitchFamily="34" charset="0"/>
              <a:cs typeface="Calibri" panose="020F0502020204030204" pitchFamily="34" charset="0"/>
              <a:sym typeface="Times New Roman"/>
            </a:endParaRPr>
          </a:p>
          <a:p>
            <a:pPr marL="342900" lvl="0" indent="-342900" algn="just" rtl="0">
              <a:lnSpc>
                <a:spcPct val="90000"/>
              </a:lnSpc>
              <a:spcBef>
                <a:spcPts val="592"/>
              </a:spcBef>
              <a:spcAft>
                <a:spcPts val="0"/>
              </a:spcAft>
              <a:buClr>
                <a:schemeClr val="dk1"/>
              </a:buClr>
              <a:buSzPts val="2960"/>
              <a:buChar char="•"/>
            </a:pPr>
            <a:r>
              <a:rPr lang="en-US" dirty="0">
                <a:latin typeface="Calibri" panose="020F0502020204030204" pitchFamily="34" charset="0"/>
                <a:cs typeface="Calibri" panose="020F0502020204030204" pitchFamily="34" charset="0"/>
              </a:rPr>
              <a:t>In many settings, services are often unable to provide screening for asymptomatic infections</a:t>
            </a:r>
          </a:p>
          <a:p>
            <a:pPr marL="342900" lvl="0" indent="-342900" algn="just" rtl="0">
              <a:lnSpc>
                <a:spcPct val="90000"/>
              </a:lnSpc>
              <a:spcBef>
                <a:spcPts val="592"/>
              </a:spcBef>
              <a:spcAft>
                <a:spcPts val="0"/>
              </a:spcAft>
              <a:buClr>
                <a:schemeClr val="dk1"/>
              </a:buClr>
              <a:buSzPts val="2960"/>
              <a:buChar char="•"/>
            </a:pPr>
            <a:endParaRPr lang="en-US" dirty="0">
              <a:latin typeface="Calibri" panose="020F0502020204030204" pitchFamily="34" charset="0"/>
              <a:cs typeface="Calibri" panose="020F0502020204030204" pitchFamily="34" charset="0"/>
            </a:endParaRPr>
          </a:p>
          <a:p>
            <a:pPr marL="342900" lvl="0" indent="-342900" algn="just" rtl="0">
              <a:lnSpc>
                <a:spcPct val="90000"/>
              </a:lnSpc>
              <a:spcBef>
                <a:spcPts val="592"/>
              </a:spcBef>
              <a:spcAft>
                <a:spcPts val="0"/>
              </a:spcAft>
              <a:buClr>
                <a:schemeClr val="dk1"/>
              </a:buClr>
              <a:buSzPts val="2960"/>
              <a:buChar char="•"/>
            </a:pPr>
            <a:r>
              <a:rPr lang="en-US" dirty="0">
                <a:latin typeface="Calibri" panose="020F0502020204030204" pitchFamily="34" charset="0"/>
                <a:cs typeface="Calibri" panose="020F0502020204030204" pitchFamily="34" charset="0"/>
              </a:rPr>
              <a:t>Marginalized populations with at high risk of STIs often do not have access to healthcare or STIs screening programs.</a:t>
            </a:r>
            <a:endParaRPr dirty="0">
              <a:latin typeface="Calibri" panose="020F0502020204030204" pitchFamily="34" charset="0"/>
              <a:cs typeface="Calibri" panose="020F0502020204030204" pitchFamily="34" charset="0"/>
            </a:endParaRPr>
          </a:p>
          <a:p>
            <a:pPr marL="342900" lvl="0" indent="-154940" algn="just" rtl="0">
              <a:lnSpc>
                <a:spcPct val="9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342900" lvl="0" indent="-154940" algn="just" rtl="0">
              <a:lnSpc>
                <a:spcPct val="9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rgbClr val="FF0000"/>
              </a:buClr>
              <a:buSzPts val="4400"/>
              <a:buFont typeface="Times New Roman"/>
              <a:buNone/>
            </a:pPr>
            <a:r>
              <a:rPr lang="en-US" b="1" dirty="0">
                <a:solidFill>
                  <a:srgbClr val="FF0000"/>
                </a:solidFill>
                <a:latin typeface="Calibri" panose="020F0502020204030204" pitchFamily="34" charset="0"/>
                <a:ea typeface="Times New Roman"/>
                <a:cs typeface="Calibri" panose="020F0502020204030204" pitchFamily="34" charset="0"/>
                <a:sym typeface="Times New Roman"/>
              </a:rPr>
              <a:t>Pelvic inflammatory disease (PID)</a:t>
            </a:r>
            <a:endParaRPr b="1" dirty="0">
              <a:latin typeface="Calibri" panose="020F0502020204030204" pitchFamily="34" charset="0"/>
              <a:cs typeface="Calibri" panose="020F0502020204030204" pitchFamily="34" charset="0"/>
            </a:endParaRPr>
          </a:p>
        </p:txBody>
      </p:sp>
      <p:sp>
        <p:nvSpPr>
          <p:cNvPr id="278" name="Google Shape;278;p3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dk1"/>
              </a:buClr>
              <a:buSzPts val="2480"/>
              <a:buChar char="•"/>
            </a:pPr>
            <a:r>
              <a:rPr lang="en-US" sz="2480" dirty="0">
                <a:latin typeface="Calibri" panose="020F0502020204030204" pitchFamily="34" charset="0"/>
                <a:ea typeface="Times New Roman"/>
                <a:cs typeface="Calibri" panose="020F0502020204030204" pitchFamily="34" charset="0"/>
                <a:sym typeface="Times New Roman"/>
              </a:rPr>
              <a:t>PID is a clinical syndrome that results from the ascension of microorganisms from the cervix and vagina to the upper genital tract</a:t>
            </a:r>
            <a:endParaRPr dirty="0">
              <a:latin typeface="Calibri" panose="020F0502020204030204" pitchFamily="34" charset="0"/>
              <a:cs typeface="Calibri" panose="020F0502020204030204" pitchFamily="34" charset="0"/>
            </a:endParaRPr>
          </a:p>
          <a:p>
            <a:pPr marL="0" lvl="0" indent="0" algn="just" rtl="0">
              <a:lnSpc>
                <a:spcPct val="80000"/>
              </a:lnSpc>
              <a:spcBef>
                <a:spcPts val="496"/>
              </a:spcBef>
              <a:spcAft>
                <a:spcPts val="0"/>
              </a:spcAft>
              <a:buClr>
                <a:schemeClr val="dk1"/>
              </a:buClr>
              <a:buSzPts val="2480"/>
              <a:buNone/>
            </a:pPr>
            <a:r>
              <a:rPr lang="en-US" sz="2480" dirty="0">
                <a:latin typeface="Calibri" panose="020F0502020204030204" pitchFamily="34" charset="0"/>
                <a:ea typeface="Times New Roman"/>
                <a:cs typeface="Calibri" panose="020F0502020204030204" pitchFamily="34" charset="0"/>
                <a:sym typeface="Times New Roman"/>
              </a:rPr>
              <a:t> </a:t>
            </a:r>
            <a:endParaRPr dirty="0">
              <a:latin typeface="Calibri" panose="020F0502020204030204" pitchFamily="34" charset="0"/>
              <a:cs typeface="Calibri" panose="020F0502020204030204" pitchFamily="34" charset="0"/>
            </a:endParaRPr>
          </a:p>
          <a:p>
            <a:pPr marL="342900" lvl="0" indent="-342900" algn="just" rtl="0">
              <a:lnSpc>
                <a:spcPct val="80000"/>
              </a:lnSpc>
              <a:spcBef>
                <a:spcPts val="496"/>
              </a:spcBef>
              <a:spcAft>
                <a:spcPts val="0"/>
              </a:spcAft>
              <a:buClr>
                <a:schemeClr val="dk1"/>
              </a:buClr>
              <a:buSzPts val="2480"/>
              <a:buChar char="•"/>
            </a:pPr>
            <a:r>
              <a:rPr lang="en-US" sz="2480" b="1" dirty="0">
                <a:solidFill>
                  <a:srgbClr val="7030A0"/>
                </a:solidFill>
                <a:latin typeface="Calibri" panose="020F0502020204030204" pitchFamily="34" charset="0"/>
                <a:ea typeface="Times New Roman"/>
                <a:cs typeface="Calibri" panose="020F0502020204030204" pitchFamily="34" charset="0"/>
                <a:sym typeface="Times New Roman"/>
              </a:rPr>
              <a:t>PID is a serious complication of some sexually transmitted diseases (STIs), </a:t>
            </a:r>
            <a:r>
              <a:rPr lang="en-US" sz="2480" dirty="0">
                <a:latin typeface="Calibri" panose="020F0502020204030204" pitchFamily="34" charset="0"/>
                <a:ea typeface="Times New Roman"/>
                <a:cs typeface="Calibri" panose="020F0502020204030204" pitchFamily="34" charset="0"/>
                <a:sym typeface="Times New Roman"/>
              </a:rPr>
              <a:t>especially chlamydia and gonorrhea</a:t>
            </a:r>
            <a:endParaRPr dirty="0">
              <a:latin typeface="Calibri" panose="020F0502020204030204" pitchFamily="34" charset="0"/>
              <a:cs typeface="Calibri" panose="020F0502020204030204" pitchFamily="34" charset="0"/>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496"/>
              </a:spcBef>
              <a:spcAft>
                <a:spcPts val="0"/>
              </a:spcAft>
              <a:buClr>
                <a:schemeClr val="dk1"/>
              </a:buClr>
              <a:buSzPts val="2480"/>
              <a:buChar char="•"/>
            </a:pPr>
            <a:r>
              <a:rPr lang="en-US" sz="2480" b="1" dirty="0">
                <a:latin typeface="Calibri" panose="020F0502020204030204" pitchFamily="34" charset="0"/>
                <a:ea typeface="Times New Roman"/>
                <a:cs typeface="Calibri" panose="020F0502020204030204" pitchFamily="34" charset="0"/>
                <a:sym typeface="Times New Roman"/>
              </a:rPr>
              <a:t>PID is a frequent </a:t>
            </a:r>
            <a:r>
              <a:rPr lang="en-US" sz="2480" dirty="0">
                <a:latin typeface="Calibri" panose="020F0502020204030204" pitchFamily="34" charset="0"/>
                <a:ea typeface="Times New Roman"/>
                <a:cs typeface="Calibri" panose="020F0502020204030204" pitchFamily="34" charset="0"/>
                <a:sym typeface="Times New Roman"/>
              </a:rPr>
              <a:t>and important infection that occurs among </a:t>
            </a:r>
            <a:r>
              <a:rPr lang="en-US" sz="2480" b="1" dirty="0">
                <a:solidFill>
                  <a:srgbClr val="7030A0"/>
                </a:solidFill>
                <a:latin typeface="Calibri" panose="020F0502020204030204" pitchFamily="34" charset="0"/>
                <a:ea typeface="Times New Roman"/>
                <a:cs typeface="Calibri" panose="020F0502020204030204" pitchFamily="34" charset="0"/>
                <a:sym typeface="Times New Roman"/>
              </a:rPr>
              <a:t>women </a:t>
            </a:r>
            <a:r>
              <a:rPr lang="en-US" sz="2480" dirty="0">
                <a:latin typeface="Calibri" panose="020F0502020204030204" pitchFamily="34" charset="0"/>
                <a:ea typeface="Times New Roman"/>
                <a:cs typeface="Calibri" panose="020F0502020204030204" pitchFamily="34" charset="0"/>
                <a:sym typeface="Times New Roman"/>
              </a:rPr>
              <a:t>of reproductive age </a:t>
            </a:r>
            <a:endParaRPr dirty="0">
              <a:latin typeface="Calibri" panose="020F0502020204030204" pitchFamily="34" charset="0"/>
              <a:cs typeface="Calibri" panose="020F0502020204030204" pitchFamily="34" charset="0"/>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496"/>
              </a:spcBef>
              <a:spcAft>
                <a:spcPts val="0"/>
              </a:spcAft>
              <a:buClr>
                <a:schemeClr val="dk1"/>
              </a:buClr>
              <a:buSzPts val="2480"/>
              <a:buChar char="•"/>
            </a:pPr>
            <a:r>
              <a:rPr lang="en-US" sz="2480" dirty="0">
                <a:latin typeface="Calibri" panose="020F0502020204030204" pitchFamily="34" charset="0"/>
                <a:ea typeface="Times New Roman"/>
                <a:cs typeface="Calibri" panose="020F0502020204030204" pitchFamily="34" charset="0"/>
                <a:sym typeface="Times New Roman"/>
              </a:rPr>
              <a:t>PID can lead to infertility and permanent damage of a woman’s reproductive organs</a:t>
            </a:r>
            <a:endParaRPr dirty="0">
              <a:latin typeface="Calibri" panose="020F0502020204030204" pitchFamily="34" charset="0"/>
              <a:cs typeface="Calibri" panose="020F0502020204030204" pitchFamily="34" charset="0"/>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4" name="Google Shape;284;p32"/>
          <p:cNvSpPr txBox="1">
            <a:spLocks noGrp="1"/>
          </p:cNvSpPr>
          <p:nvPr>
            <p:ph type="body" idx="1"/>
          </p:nvPr>
        </p:nvSpPr>
        <p:spPr>
          <a:xfrm>
            <a:off x="457200" y="600364"/>
            <a:ext cx="8229600" cy="5525799"/>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Approximately, 30-50% of PID cases is due to with </a:t>
            </a:r>
            <a:r>
              <a:rPr lang="en-US" i="1" dirty="0">
                <a:latin typeface="Calibri" panose="020F0502020204030204" pitchFamily="34" charset="0"/>
                <a:ea typeface="Times New Roman"/>
                <a:cs typeface="Calibri" panose="020F0502020204030204" pitchFamily="34" charset="0"/>
                <a:sym typeface="Times New Roman"/>
              </a:rPr>
              <a:t>Chlamydia trachomatis</a:t>
            </a:r>
            <a:r>
              <a:rPr lang="en-US" dirty="0">
                <a:latin typeface="Calibri" panose="020F0502020204030204" pitchFamily="34" charset="0"/>
                <a:ea typeface="Times New Roman"/>
                <a:cs typeface="Calibri" panose="020F0502020204030204" pitchFamily="34" charset="0"/>
                <a:sym typeface="Times New Roman"/>
              </a:rPr>
              <a:t> and </a:t>
            </a:r>
            <a:r>
              <a:rPr lang="en-US" i="1" dirty="0">
                <a:latin typeface="Calibri" panose="020F0502020204030204" pitchFamily="34" charset="0"/>
                <a:ea typeface="Times New Roman"/>
                <a:cs typeface="Calibri" panose="020F0502020204030204" pitchFamily="34" charset="0"/>
                <a:sym typeface="Times New Roman"/>
              </a:rPr>
              <a:t>Neisseria gonorrhoeae </a:t>
            </a:r>
            <a:r>
              <a:rPr lang="en-US" dirty="0">
                <a:latin typeface="Calibri" panose="020F0502020204030204" pitchFamily="34" charset="0"/>
                <a:ea typeface="Times New Roman"/>
                <a:cs typeface="Calibri" panose="020F0502020204030204" pitchFamily="34" charset="0"/>
                <a:sym typeface="Times New Roman"/>
              </a:rPr>
              <a:t>infection </a:t>
            </a:r>
            <a:endParaRPr dirty="0">
              <a:latin typeface="Calibri" panose="020F0502020204030204" pitchFamily="34" charset="0"/>
              <a:ea typeface="Times New Roman"/>
              <a:cs typeface="Calibri" panose="020F0502020204030204" pitchFamily="34" charset="0"/>
              <a:sym typeface="Times New Roman"/>
            </a:endParaRPr>
          </a:p>
          <a:p>
            <a:pPr marL="342900" lvl="0" indent="-139700" algn="just" rtl="0">
              <a:spcBef>
                <a:spcPts val="640"/>
              </a:spcBef>
              <a:spcAft>
                <a:spcPts val="0"/>
              </a:spcAft>
              <a:buClr>
                <a:schemeClr val="dk1"/>
              </a:buClr>
              <a:buSzPts val="3200"/>
              <a:buNone/>
            </a:pPr>
            <a:endParaRPr baseline="30000" dirty="0">
              <a:latin typeface="Calibri" panose="020F0502020204030204" pitchFamily="34" charset="0"/>
              <a:ea typeface="Times New Roman"/>
              <a:cs typeface="Calibri" panose="020F0502020204030204" pitchFamily="34" charset="0"/>
              <a:sym typeface="Times New Roman"/>
            </a:endParaRPr>
          </a:p>
          <a:p>
            <a:pPr marL="342900" lvl="0" indent="-342900" algn="just" rtl="0">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Endogenous microorganisms, found at high levels in women with bacterial vaginosis, also have been implicated in the pathogenesis of PID</a:t>
            </a:r>
            <a:endParaRPr dirty="0">
              <a:latin typeface="Calibri" panose="020F0502020204030204" pitchFamily="34" charset="0"/>
              <a:cs typeface="Calibri" panose="020F0502020204030204" pitchFamily="34" charset="0"/>
            </a:endParaRPr>
          </a:p>
          <a:p>
            <a:pPr marL="342900" lvl="0" indent="-139700" algn="just" rtl="0">
              <a:spcBef>
                <a:spcPts val="640"/>
              </a:spcBef>
              <a:spcAft>
                <a:spcPts val="0"/>
              </a:spcAft>
              <a:buClr>
                <a:schemeClr val="dk1"/>
              </a:buClr>
              <a:buSzPts val="3200"/>
              <a:buNone/>
            </a:pPr>
            <a:endParaRPr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rgbClr val="FF0000"/>
              </a:buClr>
              <a:buSzPts val="4000"/>
              <a:buFont typeface="Times New Roman"/>
              <a:buNone/>
            </a:pPr>
            <a:r>
              <a:rPr lang="en-US" sz="4000" b="1" dirty="0">
                <a:solidFill>
                  <a:srgbClr val="FF0000"/>
                </a:solidFill>
                <a:latin typeface="Calibri" panose="020F0502020204030204" pitchFamily="34" charset="0"/>
                <a:ea typeface="Times New Roman"/>
                <a:cs typeface="Calibri" panose="020F0502020204030204" pitchFamily="34" charset="0"/>
                <a:sym typeface="Times New Roman"/>
              </a:rPr>
              <a:t>Overview</a:t>
            </a:r>
            <a:endParaRPr sz="4000" b="1" dirty="0">
              <a:solidFill>
                <a:srgbClr val="FF0000"/>
              </a:solidFill>
              <a:latin typeface="Calibri" panose="020F0502020204030204" pitchFamily="34" charset="0"/>
              <a:ea typeface="Times New Roman"/>
              <a:cs typeface="Calibri" panose="020F0502020204030204" pitchFamily="34" charset="0"/>
              <a:sym typeface="Times New Roman"/>
            </a:endParaRPr>
          </a:p>
        </p:txBody>
      </p:sp>
      <p:sp>
        <p:nvSpPr>
          <p:cNvPr id="95" name="Google Shape;95;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dk1"/>
              </a:buClr>
              <a:buSzPts val="2720"/>
              <a:buChar char="•"/>
            </a:pPr>
            <a:r>
              <a:rPr lang="en-US" sz="2720" dirty="0">
                <a:latin typeface="Calibri" panose="020F0502020204030204" pitchFamily="34" charset="0"/>
                <a:ea typeface="Times New Roman"/>
                <a:cs typeface="Calibri" panose="020F0502020204030204" pitchFamily="34" charset="0"/>
                <a:sym typeface="Times New Roman"/>
              </a:rPr>
              <a:t>Sexually transmitted diseases (STIs) are infections that are passed from one person to another through sexual contact. </a:t>
            </a:r>
            <a:endParaRPr sz="2720" dirty="0">
              <a:latin typeface="Calibri" panose="020F0502020204030204" pitchFamily="34" charset="0"/>
              <a:ea typeface="Times New Roman"/>
              <a:cs typeface="Calibri" panose="020F0502020204030204" pitchFamily="34" charset="0"/>
              <a:sym typeface="Times New Roman"/>
            </a:endParaRPr>
          </a:p>
          <a:p>
            <a:pPr marL="228600" indent="-228600" algn="just">
              <a:lnSpc>
                <a:spcPct val="80000"/>
              </a:lnSpc>
              <a:spcBef>
                <a:spcPts val="408"/>
              </a:spcBef>
              <a:buSzPts val="2040"/>
            </a:pPr>
            <a:endParaRPr lang="en-US" sz="2840" dirty="0">
              <a:latin typeface="Calibri" panose="020F0502020204030204" pitchFamily="34" charset="0"/>
              <a:ea typeface="Times New Roman"/>
              <a:cs typeface="Calibri" panose="020F0502020204030204" pitchFamily="34" charset="0"/>
              <a:sym typeface="Times New Roman"/>
            </a:endParaRPr>
          </a:p>
          <a:p>
            <a:pPr marL="228600" indent="-228600" algn="just">
              <a:lnSpc>
                <a:spcPct val="80000"/>
              </a:lnSpc>
              <a:spcBef>
                <a:spcPts val="408"/>
              </a:spcBef>
              <a:buSzPts val="2040"/>
            </a:pPr>
            <a:r>
              <a:rPr lang="en-US" sz="2840" dirty="0">
                <a:latin typeface="Calibri" panose="020F0502020204030204" pitchFamily="34" charset="0"/>
                <a:ea typeface="Times New Roman"/>
                <a:cs typeface="Calibri" panose="020F0502020204030204" pitchFamily="34" charset="0"/>
                <a:sym typeface="Times New Roman"/>
              </a:rPr>
              <a:t>Some STIs can also be spread through non-sexual means</a:t>
            </a:r>
          </a:p>
          <a:p>
            <a:pPr marL="685800" lvl="1" indent="-228600" algn="just">
              <a:lnSpc>
                <a:spcPct val="80000"/>
              </a:lnSpc>
              <a:spcBef>
                <a:spcPts val="408"/>
              </a:spcBef>
              <a:buSzPts val="2040"/>
            </a:pPr>
            <a:r>
              <a:rPr lang="en-US" sz="2440" dirty="0">
                <a:latin typeface="Calibri" panose="020F0502020204030204" pitchFamily="34" charset="0"/>
                <a:ea typeface="Times New Roman"/>
                <a:cs typeface="Calibri" panose="020F0502020204030204" pitchFamily="34" charset="0"/>
                <a:sym typeface="Times New Roman"/>
              </a:rPr>
              <a:t>Blood or blood products </a:t>
            </a:r>
          </a:p>
          <a:p>
            <a:pPr marL="685800" lvl="1" indent="-228600" algn="just">
              <a:lnSpc>
                <a:spcPct val="80000"/>
              </a:lnSpc>
              <a:spcBef>
                <a:spcPts val="408"/>
              </a:spcBef>
              <a:buSzPts val="2040"/>
            </a:pPr>
            <a:r>
              <a:rPr lang="en-US" sz="2440" dirty="0">
                <a:latin typeface="Calibri" panose="020F0502020204030204" pitchFamily="34" charset="0"/>
                <a:ea typeface="Times New Roman"/>
                <a:cs typeface="Calibri" panose="020F0502020204030204" pitchFamily="34" charset="0"/>
                <a:sym typeface="Times New Roman"/>
              </a:rPr>
              <a:t>Mother to child during pregnancy and childbirth.</a:t>
            </a:r>
            <a:endParaRPr sz="2440" dirty="0">
              <a:latin typeface="Calibri" panose="020F0502020204030204" pitchFamily="34" charset="0"/>
              <a:ea typeface="Times New Roman"/>
              <a:cs typeface="Calibri" panose="020F0502020204030204" pitchFamily="34" charset="0"/>
              <a:sym typeface="Times New Roman"/>
            </a:endParaRPr>
          </a:p>
          <a:p>
            <a:pPr marL="342900" lvl="0" indent="-170180" algn="just" rtl="0">
              <a:lnSpc>
                <a:spcPct val="80000"/>
              </a:lnSpc>
              <a:spcBef>
                <a:spcPts val="544"/>
              </a:spcBef>
              <a:spcAft>
                <a:spcPts val="0"/>
              </a:spcAft>
              <a:buClr>
                <a:schemeClr val="dk1"/>
              </a:buClr>
              <a:buSzPts val="2720"/>
              <a:buNone/>
            </a:pPr>
            <a:endParaRPr sz="2720" dirty="0">
              <a:latin typeface="Calibri" panose="020F0502020204030204" pitchFamily="34" charset="0"/>
              <a:ea typeface="Times New Roman"/>
              <a:cs typeface="Calibri" panose="020F0502020204030204" pitchFamily="34" charset="0"/>
              <a:sym typeface="Times New Roman"/>
            </a:endParaRPr>
          </a:p>
          <a:p>
            <a:pPr marL="342900" lvl="0" indent="-170180" algn="just" rtl="0">
              <a:lnSpc>
                <a:spcPct val="80000"/>
              </a:lnSpc>
              <a:spcBef>
                <a:spcPts val="544"/>
              </a:spcBef>
              <a:spcAft>
                <a:spcPts val="0"/>
              </a:spcAft>
              <a:buClr>
                <a:schemeClr val="dk1"/>
              </a:buClr>
              <a:buSzPts val="2720"/>
              <a:buNone/>
            </a:pPr>
            <a:endParaRPr sz="2720" dirty="0">
              <a:latin typeface="Calibri" panose="020F0502020204030204" pitchFamily="34" charset="0"/>
              <a:ea typeface="Times New Roman"/>
              <a:cs typeface="Calibri" panose="020F0502020204030204" pitchFamily="34" charset="0"/>
              <a:sym typeface="Times New Roman"/>
            </a:endParaRPr>
          </a:p>
          <a:p>
            <a:pPr marL="342900" lvl="0" indent="-170180" algn="just" rtl="0">
              <a:lnSpc>
                <a:spcPct val="80000"/>
              </a:lnSpc>
              <a:spcBef>
                <a:spcPts val="544"/>
              </a:spcBef>
              <a:spcAft>
                <a:spcPts val="0"/>
              </a:spcAft>
              <a:buClr>
                <a:schemeClr val="dk1"/>
              </a:buClr>
              <a:buSzPts val="2720"/>
              <a:buNone/>
            </a:pPr>
            <a:endParaRPr sz="2720" dirty="0">
              <a:latin typeface="Calibri" panose="020F0502020204030204" pitchFamily="34" charset="0"/>
              <a:ea typeface="Times New Roman"/>
              <a:cs typeface="Calibri" panose="020F0502020204030204" pitchFamily="34" charset="0"/>
              <a:sym typeface="Times New Roman"/>
            </a:endParaRPr>
          </a:p>
          <a:p>
            <a:pPr marL="342900" lvl="0" indent="-170180" algn="just" rtl="0">
              <a:lnSpc>
                <a:spcPct val="80000"/>
              </a:lnSpc>
              <a:spcBef>
                <a:spcPts val="544"/>
              </a:spcBef>
              <a:spcAft>
                <a:spcPts val="0"/>
              </a:spcAft>
              <a:buClr>
                <a:schemeClr val="dk1"/>
              </a:buClr>
              <a:buSzPts val="2720"/>
              <a:buNone/>
            </a:pPr>
            <a:endParaRPr sz="272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rgbClr val="FF0000"/>
              </a:buClr>
              <a:buSzPts val="4000"/>
              <a:buFont typeface="Times New Roman"/>
              <a:buNone/>
            </a:pPr>
            <a:r>
              <a:rPr lang="en-US" sz="4000" dirty="0">
                <a:solidFill>
                  <a:srgbClr val="FF0000"/>
                </a:solidFill>
                <a:latin typeface="Calibri" panose="020F0502020204030204" pitchFamily="34" charset="0"/>
                <a:ea typeface="Times New Roman"/>
                <a:cs typeface="Calibri" panose="020F0502020204030204" pitchFamily="34" charset="0"/>
                <a:sym typeface="Times New Roman"/>
              </a:rPr>
              <a:t>Risk factors</a:t>
            </a:r>
            <a:endParaRPr sz="4000" dirty="0">
              <a:solidFill>
                <a:srgbClr val="FF0000"/>
              </a:solidFill>
              <a:latin typeface="Calibri" panose="020F0502020204030204" pitchFamily="34" charset="0"/>
              <a:ea typeface="Times New Roman"/>
              <a:cs typeface="Calibri" panose="020F0502020204030204" pitchFamily="34" charset="0"/>
              <a:sym typeface="Times New Roman"/>
            </a:endParaRPr>
          </a:p>
        </p:txBody>
      </p:sp>
      <p:sp>
        <p:nvSpPr>
          <p:cNvPr id="290" name="Google Shape;290;p33"/>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Risk factors for PID include factors associated with STIs acquisition</a:t>
            </a:r>
          </a:p>
          <a:p>
            <a:pPr marL="342900" lvl="0" indent="-342900" algn="just" rtl="0">
              <a:spcBef>
                <a:spcPts val="0"/>
              </a:spcBef>
              <a:spcAft>
                <a:spcPts val="0"/>
              </a:spcAft>
              <a:buClr>
                <a:schemeClr val="dk1"/>
              </a:buClr>
              <a:buSzPts val="3200"/>
              <a:buChar char="•"/>
            </a:pPr>
            <a:endParaRPr dirty="0">
              <a:latin typeface="Calibri" panose="020F0502020204030204" pitchFamily="34" charset="0"/>
              <a:cs typeface="Calibri" panose="020F0502020204030204" pitchFamily="34" charset="0"/>
            </a:endParaRPr>
          </a:p>
          <a:p>
            <a:pPr marL="342900" lvl="0" indent="-342900" algn="just" rtl="0">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History of STIs or prior PID</a:t>
            </a:r>
          </a:p>
          <a:p>
            <a:pPr marL="342900" lvl="0" indent="-342900" algn="just" rtl="0">
              <a:spcBef>
                <a:spcPts val="640"/>
              </a:spcBef>
              <a:spcAft>
                <a:spcPts val="0"/>
              </a:spcAft>
              <a:buClr>
                <a:schemeClr val="dk1"/>
              </a:buClr>
              <a:buSzPts val="3200"/>
              <a:buChar char="•"/>
            </a:pPr>
            <a:endParaRPr baseline="30000" dirty="0">
              <a:latin typeface="Calibri" panose="020F0502020204030204" pitchFamily="34" charset="0"/>
              <a:ea typeface="Times New Roman"/>
              <a:cs typeface="Calibri" panose="020F0502020204030204" pitchFamily="34" charset="0"/>
              <a:sym typeface="Times New Roman"/>
            </a:endParaRPr>
          </a:p>
          <a:p>
            <a:pPr marL="342900" lvl="0" indent="-342900" algn="just" rtl="0">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A small increased risk of PID associated with intrauterine device (IUD)</a:t>
            </a:r>
            <a:endParaRPr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rgbClr val="FF0000"/>
              </a:buClr>
              <a:buSzPts val="4000"/>
              <a:buFont typeface="Times New Roman"/>
              <a:buNone/>
            </a:pPr>
            <a:r>
              <a:rPr lang="en-US" sz="4000" dirty="0">
                <a:solidFill>
                  <a:srgbClr val="FF0000"/>
                </a:solidFill>
                <a:latin typeface="Calibri" panose="020F0502020204030204" pitchFamily="34" charset="0"/>
                <a:ea typeface="Times New Roman"/>
                <a:cs typeface="Calibri" panose="020F0502020204030204" pitchFamily="34" charset="0"/>
                <a:sym typeface="Times New Roman"/>
              </a:rPr>
              <a:t>Epidemiology of PID</a:t>
            </a:r>
            <a:endParaRPr sz="4000" dirty="0">
              <a:solidFill>
                <a:srgbClr val="FF0000"/>
              </a:solidFill>
              <a:latin typeface="Calibri" panose="020F0502020204030204" pitchFamily="34" charset="0"/>
              <a:ea typeface="Times New Roman"/>
              <a:cs typeface="Calibri" panose="020F0502020204030204" pitchFamily="34" charset="0"/>
              <a:sym typeface="Times New Roman"/>
            </a:endParaRPr>
          </a:p>
        </p:txBody>
      </p:sp>
      <p:sp>
        <p:nvSpPr>
          <p:cNvPr id="296" name="Google Shape;296;p34"/>
          <p:cNvSpPr txBox="1">
            <a:spLocks noGrp="1"/>
          </p:cNvSpPr>
          <p:nvPr>
            <p:ph type="body" idx="1"/>
          </p:nvPr>
        </p:nvSpPr>
        <p:spPr>
          <a:xfrm>
            <a:off x="457200" y="1600200"/>
            <a:ext cx="8229600" cy="5108825"/>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dk1"/>
              </a:buClr>
              <a:buSzPts val="2480"/>
              <a:buChar char="•"/>
            </a:pPr>
            <a:r>
              <a:rPr lang="en-US" sz="2480" dirty="0">
                <a:latin typeface="Calibri" panose="020F0502020204030204" pitchFamily="34" charset="0"/>
                <a:ea typeface="Times New Roman"/>
                <a:cs typeface="Calibri" panose="020F0502020204030204" pitchFamily="34" charset="0"/>
                <a:sym typeface="Times New Roman"/>
              </a:rPr>
              <a:t>In US, the estimated prevalence of self-reported lifetime PID was 4.4% in sexually experienced women of reproductive age (18–44 years). </a:t>
            </a:r>
            <a:endParaRPr sz="2480" dirty="0">
              <a:latin typeface="Calibri" panose="020F0502020204030204" pitchFamily="34" charset="0"/>
              <a:ea typeface="Times New Roman"/>
              <a:cs typeface="Calibri" panose="020F0502020204030204" pitchFamily="34" charset="0"/>
              <a:sym typeface="Times New Roman"/>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a:p>
            <a:pPr marL="742950" lvl="1" indent="-285750" algn="just" rtl="0">
              <a:lnSpc>
                <a:spcPct val="80000"/>
              </a:lnSpc>
              <a:spcBef>
                <a:spcPts val="434"/>
              </a:spcBef>
              <a:spcAft>
                <a:spcPts val="0"/>
              </a:spcAft>
              <a:buClr>
                <a:schemeClr val="dk1"/>
              </a:buClr>
              <a:buSzPts val="2170"/>
              <a:buChar char="–"/>
            </a:pPr>
            <a:r>
              <a:rPr lang="en-US" sz="2170" dirty="0">
                <a:latin typeface="Calibri" panose="020F0502020204030204" pitchFamily="34" charset="0"/>
                <a:ea typeface="Times New Roman"/>
                <a:cs typeface="Calibri" panose="020F0502020204030204" pitchFamily="34" charset="0"/>
                <a:sym typeface="Times New Roman"/>
              </a:rPr>
              <a:t>This estimated to 2.5 million women in the United States with a reported lifetime history of PID diagnosis . </a:t>
            </a:r>
            <a:endParaRPr sz="2170" dirty="0">
              <a:latin typeface="Calibri" panose="020F0502020204030204" pitchFamily="34" charset="0"/>
              <a:ea typeface="Times New Roman"/>
              <a:cs typeface="Calibri" panose="020F0502020204030204" pitchFamily="34" charset="0"/>
              <a:sym typeface="Times New Roman"/>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496"/>
              </a:spcBef>
              <a:spcAft>
                <a:spcPts val="0"/>
              </a:spcAft>
              <a:buClr>
                <a:schemeClr val="dk1"/>
              </a:buClr>
              <a:buSzPts val="2480"/>
              <a:buChar char="•"/>
            </a:pPr>
            <a:r>
              <a:rPr lang="en-US" sz="2480" dirty="0">
                <a:latin typeface="Calibri" panose="020F0502020204030204" pitchFamily="34" charset="0"/>
                <a:ea typeface="Times New Roman"/>
                <a:cs typeface="Calibri" panose="020F0502020204030204" pitchFamily="34" charset="0"/>
                <a:sym typeface="Times New Roman"/>
              </a:rPr>
              <a:t>The prevalence was highest in women at increased risk, such as those with previous sexually transmitted infections (STIs). </a:t>
            </a:r>
            <a:endParaRPr sz="2480" dirty="0">
              <a:latin typeface="Calibri" panose="020F0502020204030204" pitchFamily="34" charset="0"/>
              <a:ea typeface="Times New Roman"/>
              <a:cs typeface="Calibri" panose="020F0502020204030204" pitchFamily="34" charset="0"/>
              <a:sym typeface="Times New Roman"/>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496"/>
              </a:spcBef>
              <a:spcAft>
                <a:spcPts val="0"/>
              </a:spcAft>
              <a:buClr>
                <a:schemeClr val="dk1"/>
              </a:buClr>
              <a:buSzPts val="2480"/>
              <a:buChar char="•"/>
            </a:pPr>
            <a:r>
              <a:rPr lang="en-US" sz="2480" dirty="0">
                <a:latin typeface="Calibri" panose="020F0502020204030204" pitchFamily="34" charset="0"/>
                <a:ea typeface="Times New Roman"/>
                <a:cs typeface="Calibri" panose="020F0502020204030204" pitchFamily="34" charset="0"/>
                <a:sym typeface="Times New Roman"/>
              </a:rPr>
              <a:t>Direct medical expenditures for PID and its squeal were estimated at $1.88 billion in 1998</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rgbClr val="FF0000"/>
              </a:buClr>
              <a:buSzPts val="4000"/>
              <a:buFont typeface="Times New Roman"/>
              <a:buNone/>
            </a:pPr>
            <a:r>
              <a:rPr lang="en-US" sz="4000" dirty="0">
                <a:solidFill>
                  <a:srgbClr val="FF0000"/>
                </a:solidFill>
                <a:latin typeface="Calibri" panose="020F0502020204030204" pitchFamily="34" charset="0"/>
                <a:ea typeface="Times New Roman"/>
                <a:cs typeface="Calibri" panose="020F0502020204030204" pitchFamily="34" charset="0"/>
                <a:sym typeface="Times New Roman"/>
              </a:rPr>
              <a:t>Prevention</a:t>
            </a:r>
            <a:endParaRPr sz="4000" dirty="0">
              <a:solidFill>
                <a:srgbClr val="FF0000"/>
              </a:solidFill>
              <a:latin typeface="Calibri" panose="020F0502020204030204" pitchFamily="34" charset="0"/>
              <a:ea typeface="Times New Roman"/>
              <a:cs typeface="Calibri" panose="020F0502020204030204" pitchFamily="34" charset="0"/>
              <a:sym typeface="Times New Roman"/>
            </a:endParaRPr>
          </a:p>
        </p:txBody>
      </p:sp>
      <p:sp>
        <p:nvSpPr>
          <p:cNvPr id="302" name="Google Shape;302;p35"/>
          <p:cNvSpPr txBox="1">
            <a:spLocks noGrp="1"/>
          </p:cNvSpPr>
          <p:nvPr>
            <p:ph type="body" idx="1"/>
          </p:nvPr>
        </p:nvSpPr>
        <p:spPr>
          <a:xfrm>
            <a:off x="457200" y="1295400"/>
            <a:ext cx="8229600" cy="5257800"/>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496"/>
              </a:spcBef>
              <a:spcAft>
                <a:spcPts val="0"/>
              </a:spcAft>
              <a:buClr>
                <a:schemeClr val="dk1"/>
              </a:buClr>
              <a:buSzPts val="2480"/>
              <a:buChar char="•"/>
            </a:pPr>
            <a:r>
              <a:rPr lang="en-US" sz="2480" dirty="0">
                <a:latin typeface="Calibri" panose="020F0502020204030204" pitchFamily="34" charset="0"/>
                <a:ea typeface="Times New Roman"/>
                <a:cs typeface="Calibri" panose="020F0502020204030204" pitchFamily="34" charset="0"/>
                <a:sym typeface="Times New Roman"/>
              </a:rPr>
              <a:t>Preventing STIs. </a:t>
            </a:r>
            <a:endParaRPr sz="2480" dirty="0">
              <a:latin typeface="Calibri" panose="020F0502020204030204" pitchFamily="34" charset="0"/>
              <a:ea typeface="Times New Roman"/>
              <a:cs typeface="Calibri" panose="020F0502020204030204" pitchFamily="34" charset="0"/>
              <a:sym typeface="Times New Roman"/>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496"/>
              </a:spcBef>
              <a:spcAft>
                <a:spcPts val="0"/>
              </a:spcAft>
              <a:buClr>
                <a:schemeClr val="dk1"/>
              </a:buClr>
              <a:buSzPts val="2480"/>
              <a:buChar char="•"/>
            </a:pPr>
            <a:r>
              <a:rPr lang="en-US" sz="2480" dirty="0">
                <a:latin typeface="Calibri" panose="020F0502020204030204" pitchFamily="34" charset="0"/>
                <a:ea typeface="Times New Roman"/>
                <a:cs typeface="Calibri" panose="020F0502020204030204" pitchFamily="34" charset="0"/>
                <a:sym typeface="Times New Roman"/>
              </a:rPr>
              <a:t>Screening of women at risk for STIs and treatment of infected women and their sex partners can help to minimize the risk of PID.</a:t>
            </a:r>
            <a:endParaRPr dirty="0">
              <a:latin typeface="Calibri" panose="020F0502020204030204" pitchFamily="34" charset="0"/>
              <a:cs typeface="Calibri" panose="020F0502020204030204" pitchFamily="34" charset="0"/>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496"/>
              </a:spcBef>
              <a:spcAft>
                <a:spcPts val="0"/>
              </a:spcAft>
              <a:buClr>
                <a:schemeClr val="dk1"/>
              </a:buClr>
              <a:buSzPts val="2480"/>
              <a:buChar char="•"/>
            </a:pPr>
            <a:r>
              <a:rPr lang="en-US" sz="2480" dirty="0">
                <a:latin typeface="Calibri" panose="020F0502020204030204" pitchFamily="34" charset="0"/>
                <a:ea typeface="Times New Roman"/>
                <a:cs typeface="Calibri" panose="020F0502020204030204" pitchFamily="34" charset="0"/>
                <a:sym typeface="Times New Roman"/>
              </a:rPr>
              <a:t>Screening of young sexually active women for chlamydia has been shown to decrease the incidence of PID.</a:t>
            </a:r>
            <a:endParaRPr dirty="0">
              <a:latin typeface="Calibri" panose="020F0502020204030204" pitchFamily="34" charset="0"/>
              <a:cs typeface="Calibri" panose="020F0502020204030204" pitchFamily="34" charset="0"/>
            </a:endParaRPr>
          </a:p>
          <a:p>
            <a:pPr marL="342900" lvl="0" indent="-185420" algn="just" rtl="0">
              <a:lnSpc>
                <a:spcPct val="80000"/>
              </a:lnSpc>
              <a:spcBef>
                <a:spcPts val="496"/>
              </a:spcBef>
              <a:spcAft>
                <a:spcPts val="0"/>
              </a:spcAft>
              <a:buClr>
                <a:schemeClr val="dk1"/>
              </a:buClr>
              <a:buSzPts val="2480"/>
              <a:buNone/>
            </a:pPr>
            <a:endParaRPr sz="2480" dirty="0">
              <a:latin typeface="Calibri" panose="020F0502020204030204" pitchFamily="34" charset="0"/>
              <a:ea typeface="Times New Roman"/>
              <a:cs typeface="Calibri" panose="020F0502020204030204" pitchFamily="34" charset="0"/>
              <a:sym typeface="Times New Roman"/>
            </a:endParaRPr>
          </a:p>
          <a:p>
            <a:pPr marL="742950" lvl="1" indent="-285750" algn="just" rtl="0">
              <a:lnSpc>
                <a:spcPct val="80000"/>
              </a:lnSpc>
              <a:spcBef>
                <a:spcPts val="434"/>
              </a:spcBef>
              <a:spcAft>
                <a:spcPts val="0"/>
              </a:spcAft>
              <a:buClr>
                <a:schemeClr val="dk1"/>
              </a:buClr>
              <a:buSzPts val="2170"/>
              <a:buChar char="–"/>
            </a:pPr>
            <a:r>
              <a:rPr lang="en-US" sz="2170" dirty="0">
                <a:latin typeface="Calibri" panose="020F0502020204030204" pitchFamily="34" charset="0"/>
                <a:ea typeface="Times New Roman"/>
                <a:cs typeface="Calibri" panose="020F0502020204030204" pitchFamily="34" charset="0"/>
                <a:sym typeface="Times New Roman"/>
              </a:rPr>
              <a:t>CDC recommends that providers screen the following populations for chlamydia and gonorrhea:</a:t>
            </a:r>
          </a:p>
          <a:p>
            <a:pPr marL="1200150" lvl="2" indent="-285750" algn="just">
              <a:lnSpc>
                <a:spcPct val="80000"/>
              </a:lnSpc>
              <a:spcBef>
                <a:spcPts val="434"/>
              </a:spcBef>
              <a:buSzPts val="2170"/>
              <a:buChar char="–"/>
            </a:pPr>
            <a:r>
              <a:rPr lang="en-US" sz="1770" dirty="0">
                <a:latin typeface="Calibri" panose="020F0502020204030204" pitchFamily="34" charset="0"/>
                <a:ea typeface="Times New Roman"/>
                <a:cs typeface="Calibri" panose="020F0502020204030204" pitchFamily="34" charset="0"/>
                <a:sym typeface="Times New Roman"/>
              </a:rPr>
              <a:t> all sexually active women younger than 25 years</a:t>
            </a:r>
          </a:p>
          <a:p>
            <a:pPr marL="1200150" lvl="2" indent="-285750" algn="just">
              <a:lnSpc>
                <a:spcPct val="80000"/>
              </a:lnSpc>
              <a:spcBef>
                <a:spcPts val="434"/>
              </a:spcBef>
              <a:buSzPts val="2170"/>
              <a:buChar char="–"/>
            </a:pPr>
            <a:r>
              <a:rPr lang="en-US" sz="1770" dirty="0">
                <a:latin typeface="Calibri" panose="020F0502020204030204" pitchFamily="34" charset="0"/>
                <a:ea typeface="Times New Roman"/>
                <a:cs typeface="Calibri" panose="020F0502020204030204" pitchFamily="34" charset="0"/>
                <a:sym typeface="Times New Roman"/>
              </a:rPr>
              <a:t>older women with risk factors </a:t>
            </a:r>
          </a:p>
          <a:p>
            <a:pPr marL="1657350" lvl="3" indent="-285750" algn="just">
              <a:lnSpc>
                <a:spcPct val="80000"/>
              </a:lnSpc>
              <a:spcBef>
                <a:spcPts val="434"/>
              </a:spcBef>
              <a:buSzPts val="2170"/>
            </a:pPr>
            <a:r>
              <a:rPr lang="en-US" sz="1370" dirty="0">
                <a:latin typeface="Calibri" panose="020F0502020204030204" pitchFamily="34" charset="0"/>
                <a:ea typeface="Times New Roman"/>
                <a:cs typeface="Calibri" panose="020F0502020204030204" pitchFamily="34" charset="0"/>
                <a:sym typeface="Times New Roman"/>
              </a:rPr>
              <a:t>new or multiple sex partners</a:t>
            </a:r>
          </a:p>
          <a:p>
            <a:pPr marL="1657350" lvl="3" indent="-285750" algn="just">
              <a:lnSpc>
                <a:spcPct val="80000"/>
              </a:lnSpc>
              <a:spcBef>
                <a:spcPts val="434"/>
              </a:spcBef>
              <a:buSzPts val="2170"/>
            </a:pPr>
            <a:r>
              <a:rPr lang="en-US" sz="1370" dirty="0">
                <a:latin typeface="Calibri" panose="020F0502020204030204" pitchFamily="34" charset="0"/>
                <a:ea typeface="Times New Roman"/>
                <a:cs typeface="Calibri" panose="020F0502020204030204" pitchFamily="34" charset="0"/>
                <a:sym typeface="Times New Roman"/>
              </a:rPr>
              <a:t>sex partner who has a sexually transmitted infection</a:t>
            </a:r>
            <a:endParaRPr dirty="0">
              <a:latin typeface="Calibri" panose="020F0502020204030204" pitchFamily="34" charset="0"/>
              <a:cs typeface="Calibri" panose="020F0502020204030204"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4400"/>
              <a:buFont typeface="Calibri"/>
              <a:buNone/>
            </a:pPr>
            <a:r>
              <a:rPr lang="en-US" sz="4800" b="1" dirty="0">
                <a:solidFill>
                  <a:schemeClr val="accent6">
                    <a:lumMod val="75000"/>
                  </a:schemeClr>
                </a:solidFill>
              </a:rPr>
              <a:t>Epidemiology of urinary tract infections</a:t>
            </a:r>
            <a:endParaRPr sz="4800" b="1" dirty="0">
              <a:solidFill>
                <a:schemeClr val="accent6">
                  <a:lumMod val="75000"/>
                </a:schemeClr>
              </a:solidFill>
            </a:endParaRPr>
          </a:p>
        </p:txBody>
      </p:sp>
      <p:sp>
        <p:nvSpPr>
          <p:cNvPr id="85" name="Google Shape;85;p1"/>
          <p:cNvSpPr txBox="1">
            <a:spLocks noGrp="1"/>
          </p:cNvSpPr>
          <p:nvPr>
            <p:ph type="subTitle" idx="1"/>
          </p:nvPr>
        </p:nvSpPr>
        <p:spPr>
          <a:xfrm>
            <a:off x="1371600" y="4800600"/>
            <a:ext cx="6400800" cy="838200"/>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888888"/>
              </a:buClr>
              <a:buSzPts val="2720"/>
              <a:buNone/>
            </a:pPr>
            <a:r>
              <a:rPr lang="en-US" sz="2720" dirty="0"/>
              <a:t>Community medicine</a:t>
            </a:r>
          </a:p>
          <a:p>
            <a:pPr marL="0" lvl="0" indent="0" algn="ctr" rtl="0">
              <a:lnSpc>
                <a:spcPct val="80000"/>
              </a:lnSpc>
              <a:spcBef>
                <a:spcPts val="0"/>
              </a:spcBef>
              <a:spcAft>
                <a:spcPts val="0"/>
              </a:spcAft>
              <a:buClr>
                <a:srgbClr val="888888"/>
              </a:buClr>
              <a:buSzPts val="2720"/>
              <a:buNone/>
            </a:pPr>
            <a:r>
              <a:rPr lang="en-US" sz="2720" dirty="0"/>
              <a:t>Lecture 2</a:t>
            </a:r>
            <a:endParaRPr sz="272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rgbClr val="C00000"/>
              </a:buClr>
              <a:buSzPts val="4400"/>
              <a:buFont typeface="Calibri"/>
              <a:buNone/>
            </a:pPr>
            <a:r>
              <a:rPr lang="en-US" dirty="0">
                <a:solidFill>
                  <a:srgbClr val="C00000"/>
                </a:solidFill>
              </a:rPr>
              <a:t>Overview</a:t>
            </a:r>
            <a:endParaRPr dirty="0">
              <a:solidFill>
                <a:srgbClr val="C00000"/>
              </a:solidFill>
            </a:endParaRPr>
          </a:p>
        </p:txBody>
      </p:sp>
      <p:sp>
        <p:nvSpPr>
          <p:cNvPr id="91" name="Google Shape;91;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Char char="•"/>
            </a:pPr>
            <a:r>
              <a:rPr lang="en-US" sz="2480" dirty="0"/>
              <a:t>Urinary tract infections (UTIs) are among the most common bacterial infections acquired </a:t>
            </a:r>
            <a:r>
              <a:rPr lang="en-US" sz="2480" b="1" dirty="0"/>
              <a:t>in the community and in hospitals.</a:t>
            </a:r>
            <a:endParaRPr b="1" dirty="0"/>
          </a:p>
          <a:p>
            <a:pPr marL="342900" lvl="0" indent="-185420" algn="l" rtl="0">
              <a:lnSpc>
                <a:spcPct val="80000"/>
              </a:lnSpc>
              <a:spcBef>
                <a:spcPts val="496"/>
              </a:spcBef>
              <a:spcAft>
                <a:spcPts val="0"/>
              </a:spcAft>
              <a:buClr>
                <a:schemeClr val="dk1"/>
              </a:buClr>
              <a:buSzPts val="2480"/>
              <a:buNone/>
            </a:pPr>
            <a:endParaRPr sz="2480" dirty="0"/>
          </a:p>
          <a:p>
            <a:pPr marL="342900" lvl="0" indent="-342900" algn="l" rtl="0">
              <a:lnSpc>
                <a:spcPct val="80000"/>
              </a:lnSpc>
              <a:spcBef>
                <a:spcPts val="496"/>
              </a:spcBef>
              <a:spcAft>
                <a:spcPts val="0"/>
              </a:spcAft>
              <a:buClr>
                <a:schemeClr val="dk1"/>
              </a:buClr>
              <a:buSzPts val="2480"/>
              <a:buChar char="•"/>
            </a:pPr>
            <a:r>
              <a:rPr lang="en-US" sz="2480" b="1" dirty="0"/>
              <a:t>Women are at greater risk </a:t>
            </a:r>
            <a:r>
              <a:rPr lang="en-US" sz="2480" dirty="0"/>
              <a:t>of developing a UTI than are men. </a:t>
            </a:r>
            <a:endParaRPr sz="2480" dirty="0"/>
          </a:p>
          <a:p>
            <a:pPr marL="342900" lvl="0" indent="-185420" algn="l" rtl="0">
              <a:lnSpc>
                <a:spcPct val="80000"/>
              </a:lnSpc>
              <a:spcBef>
                <a:spcPts val="496"/>
              </a:spcBef>
              <a:spcAft>
                <a:spcPts val="0"/>
              </a:spcAft>
              <a:buClr>
                <a:schemeClr val="dk1"/>
              </a:buClr>
              <a:buSzPts val="2480"/>
              <a:buNone/>
            </a:pPr>
            <a:endParaRPr sz="2480" dirty="0"/>
          </a:p>
          <a:p>
            <a:pPr marL="342900" lvl="0" indent="-342900" algn="l" rtl="0">
              <a:lnSpc>
                <a:spcPct val="80000"/>
              </a:lnSpc>
              <a:spcBef>
                <a:spcPts val="496"/>
              </a:spcBef>
              <a:spcAft>
                <a:spcPts val="0"/>
              </a:spcAft>
              <a:buClr>
                <a:schemeClr val="dk1"/>
              </a:buClr>
              <a:buSzPts val="2480"/>
              <a:buChar char="•"/>
            </a:pPr>
            <a:r>
              <a:rPr lang="en-US" sz="2480" dirty="0"/>
              <a:t>Many women experience more than one infection during their lifetimes.</a:t>
            </a:r>
            <a:endParaRPr dirty="0"/>
          </a:p>
          <a:p>
            <a:pPr marL="0" lvl="0" indent="0" algn="l" rtl="0">
              <a:lnSpc>
                <a:spcPct val="80000"/>
              </a:lnSpc>
              <a:spcBef>
                <a:spcPts val="496"/>
              </a:spcBef>
              <a:spcAft>
                <a:spcPts val="0"/>
              </a:spcAft>
              <a:buClr>
                <a:schemeClr val="dk1"/>
              </a:buClr>
              <a:buSzPts val="2480"/>
              <a:buNone/>
            </a:pPr>
            <a:endParaRPr sz="2480" dirty="0"/>
          </a:p>
          <a:p>
            <a:pPr marL="342900" lvl="0" indent="-342900" algn="l" rtl="0">
              <a:lnSpc>
                <a:spcPct val="80000"/>
              </a:lnSpc>
              <a:spcBef>
                <a:spcPts val="496"/>
              </a:spcBef>
              <a:spcAft>
                <a:spcPts val="0"/>
              </a:spcAft>
              <a:buClr>
                <a:schemeClr val="dk1"/>
              </a:buClr>
              <a:buSzPts val="2480"/>
              <a:buChar char="•"/>
            </a:pPr>
            <a:r>
              <a:rPr lang="en-US" sz="2480" b="1" dirty="0"/>
              <a:t>UTIs are a significant cause of morbidity </a:t>
            </a:r>
            <a:r>
              <a:rPr lang="en-US" sz="2480" dirty="0"/>
              <a:t>in infant boys, older men and females of all ages.  </a:t>
            </a:r>
            <a:endParaRPr dirty="0"/>
          </a:p>
          <a:p>
            <a:pPr marL="342900" lvl="0" indent="-185420" algn="l" rtl="0">
              <a:lnSpc>
                <a:spcPct val="80000"/>
              </a:lnSpc>
              <a:spcBef>
                <a:spcPts val="496"/>
              </a:spcBef>
              <a:spcAft>
                <a:spcPts val="0"/>
              </a:spcAft>
              <a:buClr>
                <a:schemeClr val="dk1"/>
              </a:buClr>
              <a:buSzPts val="2480"/>
              <a:buNone/>
            </a:pPr>
            <a:endParaRPr sz="2480" dirty="0"/>
          </a:p>
          <a:p>
            <a:pPr marL="342900" lvl="0" indent="-185420" algn="l" rtl="0">
              <a:lnSpc>
                <a:spcPct val="80000"/>
              </a:lnSpc>
              <a:spcBef>
                <a:spcPts val="496"/>
              </a:spcBef>
              <a:spcAft>
                <a:spcPts val="0"/>
              </a:spcAft>
              <a:buClr>
                <a:schemeClr val="dk1"/>
              </a:buClr>
              <a:buSzPts val="2480"/>
              <a:buNone/>
            </a:pPr>
            <a:endParaRPr sz="248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4000" b="1" dirty="0">
                <a:solidFill>
                  <a:srgbClr val="C00000"/>
                </a:solidFill>
              </a:rPr>
              <a:t>Causative agents of UTIs</a:t>
            </a:r>
            <a:endParaRPr sz="4000" dirty="0">
              <a:solidFill>
                <a:srgbClr val="C00000"/>
              </a:solidFill>
            </a:endParaRPr>
          </a:p>
        </p:txBody>
      </p:sp>
      <p:sp>
        <p:nvSpPr>
          <p:cNvPr id="97" name="Google Shape;97;p3"/>
          <p:cNvSpPr txBox="1">
            <a:spLocks noGrp="1"/>
          </p:cNvSpPr>
          <p:nvPr>
            <p:ph type="body" idx="1"/>
          </p:nvPr>
        </p:nvSpPr>
        <p:spPr>
          <a:xfrm>
            <a:off x="457200" y="1600200"/>
            <a:ext cx="8229600" cy="4983162"/>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544"/>
              </a:spcBef>
              <a:spcAft>
                <a:spcPts val="0"/>
              </a:spcAft>
              <a:buClr>
                <a:schemeClr val="dk1"/>
              </a:buClr>
              <a:buSzPts val="2720"/>
              <a:buChar char="•"/>
            </a:pPr>
            <a:r>
              <a:rPr lang="en-US" sz="2720" dirty="0"/>
              <a:t>Caused by a range of pathogens, but most commonly by </a:t>
            </a:r>
          </a:p>
          <a:p>
            <a:pPr marL="800100" lvl="1">
              <a:lnSpc>
                <a:spcPct val="80000"/>
              </a:lnSpc>
              <a:spcBef>
                <a:spcPts val="544"/>
              </a:spcBef>
              <a:buSzPts val="2720"/>
              <a:buChar char="•"/>
            </a:pPr>
            <a:r>
              <a:rPr lang="en-US" sz="2320" b="1" i="1" dirty="0"/>
              <a:t>Escherichia coli</a:t>
            </a:r>
          </a:p>
          <a:p>
            <a:pPr marL="800100" lvl="1">
              <a:lnSpc>
                <a:spcPct val="80000"/>
              </a:lnSpc>
              <a:spcBef>
                <a:spcPts val="544"/>
              </a:spcBef>
              <a:buSzPts val="2720"/>
              <a:buChar char="•"/>
            </a:pPr>
            <a:r>
              <a:rPr lang="en-US" sz="2320" i="1" dirty="0"/>
              <a:t>Klebsiella pneumoniae</a:t>
            </a:r>
          </a:p>
          <a:p>
            <a:pPr marL="800100" lvl="1">
              <a:lnSpc>
                <a:spcPct val="80000"/>
              </a:lnSpc>
              <a:spcBef>
                <a:spcPts val="544"/>
              </a:spcBef>
              <a:buSzPts val="2720"/>
              <a:buChar char="•"/>
            </a:pPr>
            <a:r>
              <a:rPr lang="en-US" sz="2320" i="1" dirty="0"/>
              <a:t>Proteus mirabilis</a:t>
            </a:r>
          </a:p>
          <a:p>
            <a:pPr marL="800100" lvl="1">
              <a:lnSpc>
                <a:spcPct val="80000"/>
              </a:lnSpc>
              <a:spcBef>
                <a:spcPts val="544"/>
              </a:spcBef>
              <a:buSzPts val="2720"/>
              <a:buChar char="•"/>
            </a:pPr>
            <a:r>
              <a:rPr lang="en-US" sz="2320" i="1" dirty="0"/>
              <a:t>Enterococcus faecalis </a:t>
            </a:r>
            <a:endParaRPr lang="en-US" sz="2320" dirty="0"/>
          </a:p>
          <a:p>
            <a:pPr marL="800100" lvl="1">
              <a:lnSpc>
                <a:spcPct val="80000"/>
              </a:lnSpc>
              <a:spcBef>
                <a:spcPts val="544"/>
              </a:spcBef>
              <a:buSzPts val="2720"/>
              <a:buChar char="•"/>
            </a:pPr>
            <a:r>
              <a:rPr lang="en-US" sz="2320" i="1" dirty="0"/>
              <a:t>Staphylococcus saprophyticus. </a:t>
            </a:r>
            <a:endParaRPr sz="2320" dirty="0"/>
          </a:p>
          <a:p>
            <a:pPr marL="342900" lvl="0" indent="-170180" algn="l" rtl="0">
              <a:lnSpc>
                <a:spcPct val="80000"/>
              </a:lnSpc>
              <a:spcBef>
                <a:spcPts val="544"/>
              </a:spcBef>
              <a:spcAft>
                <a:spcPts val="0"/>
              </a:spcAft>
              <a:buClr>
                <a:schemeClr val="dk1"/>
              </a:buClr>
              <a:buSzPts val="2720"/>
              <a:buNone/>
            </a:pPr>
            <a:endParaRPr sz="2720" i="1" dirty="0"/>
          </a:p>
          <a:p>
            <a:pPr marL="342900" lvl="0" indent="-342900" algn="l" rtl="0">
              <a:lnSpc>
                <a:spcPct val="80000"/>
              </a:lnSpc>
              <a:spcBef>
                <a:spcPts val="544"/>
              </a:spcBef>
              <a:spcAft>
                <a:spcPts val="0"/>
              </a:spcAft>
              <a:buClr>
                <a:schemeClr val="dk1"/>
              </a:buClr>
              <a:buSzPts val="2720"/>
              <a:buChar char="•"/>
            </a:pPr>
            <a:r>
              <a:rPr lang="en-US" sz="2720" b="1" i="1" dirty="0"/>
              <a:t>Escherichia coli</a:t>
            </a:r>
            <a:r>
              <a:rPr lang="en-US" sz="2720" b="1" dirty="0"/>
              <a:t> (E.coli) </a:t>
            </a:r>
            <a:r>
              <a:rPr lang="en-US" sz="2720" dirty="0"/>
              <a:t>are the bacteria most frequently implicated in uncomplicated UTI and catheter-associated UTI, and are becoming increasingly resistant to antibiotics</a:t>
            </a:r>
          </a:p>
          <a:p>
            <a:pPr marL="1143000" lvl="2" indent="-342900" algn="l" rtl="0">
              <a:lnSpc>
                <a:spcPct val="80000"/>
              </a:lnSpc>
              <a:spcBef>
                <a:spcPts val="408"/>
              </a:spcBef>
              <a:spcAft>
                <a:spcPts val="0"/>
              </a:spcAft>
              <a:buClr>
                <a:schemeClr val="dk1"/>
              </a:buClr>
              <a:buSzPts val="2040"/>
              <a:buChar char="•"/>
            </a:pPr>
            <a:r>
              <a:rPr lang="en-US" sz="2800" dirty="0"/>
              <a:t>80% of community – acquired</a:t>
            </a:r>
            <a:endParaRPr sz="3200" dirty="0"/>
          </a:p>
          <a:p>
            <a:pPr marL="1143000" lvl="2" indent="-342900" algn="l" rtl="0">
              <a:lnSpc>
                <a:spcPct val="80000"/>
              </a:lnSpc>
              <a:spcBef>
                <a:spcPts val="408"/>
              </a:spcBef>
              <a:spcAft>
                <a:spcPts val="0"/>
              </a:spcAft>
              <a:buClr>
                <a:schemeClr val="dk1"/>
              </a:buClr>
              <a:buSzPts val="2040"/>
              <a:buChar char="•"/>
            </a:pPr>
            <a:r>
              <a:rPr lang="en-US" sz="2800" dirty="0"/>
              <a:t>50% of hospital-acquired </a:t>
            </a:r>
            <a:endParaRPr sz="32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03" name="Google Shape;103;p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04" name="Google Shape;104;p4"/>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8" name="Google Shape;118;p6"/>
          <p:cNvPicPr preferRelativeResize="0"/>
          <p:nvPr/>
        </p:nvPicPr>
        <p:blipFill rotWithShape="1">
          <a:blip r:embed="rId3">
            <a:alphaModFix/>
          </a:blip>
          <a:srcRect/>
          <a:stretch/>
        </p:blipFill>
        <p:spPr>
          <a:xfrm>
            <a:off x="0" y="0"/>
            <a:ext cx="9144000" cy="68580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4" name="Google Shape;124;p7"/>
          <p:cNvSpPr txBox="1">
            <a:spLocks noGrp="1"/>
          </p:cNvSpPr>
          <p:nvPr>
            <p:ph type="body" idx="1"/>
          </p:nvPr>
        </p:nvSpPr>
        <p:spPr>
          <a:xfrm>
            <a:off x="457200" y="990600"/>
            <a:ext cx="8229600" cy="5135563"/>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960"/>
              <a:buChar char="•"/>
            </a:pPr>
            <a:r>
              <a:rPr lang="en-US" b="1" dirty="0">
                <a:solidFill>
                  <a:srgbClr val="C00000"/>
                </a:solidFill>
              </a:rPr>
              <a:t>Complicated UTIs are those occurring in…</a:t>
            </a:r>
            <a:endParaRPr sz="3600" dirty="0">
              <a:solidFill>
                <a:srgbClr val="C00000"/>
              </a:solidFill>
            </a:endParaRPr>
          </a:p>
          <a:p>
            <a:pPr marL="0" lvl="0" indent="0" algn="l" rtl="0">
              <a:lnSpc>
                <a:spcPct val="80000"/>
              </a:lnSpc>
              <a:spcBef>
                <a:spcPts val="592"/>
              </a:spcBef>
              <a:spcAft>
                <a:spcPts val="0"/>
              </a:spcAft>
              <a:buClr>
                <a:schemeClr val="dk1"/>
              </a:buClr>
              <a:buSzPts val="2960"/>
              <a:buNone/>
            </a:pPr>
            <a:endParaRPr lang="en-US" sz="2960" dirty="0"/>
          </a:p>
          <a:p>
            <a:pPr marL="1143000" lvl="2" indent="-228600" algn="l" rtl="0">
              <a:lnSpc>
                <a:spcPct val="80000"/>
              </a:lnSpc>
              <a:spcBef>
                <a:spcPts val="444"/>
              </a:spcBef>
              <a:spcAft>
                <a:spcPts val="0"/>
              </a:spcAft>
              <a:buClr>
                <a:schemeClr val="dk1"/>
              </a:buClr>
              <a:buSzPts val="2220"/>
              <a:buChar char="•"/>
            </a:pPr>
            <a:r>
              <a:rPr lang="en-US" sz="2220" dirty="0"/>
              <a:t>Men</a:t>
            </a:r>
            <a:endParaRPr dirty="0"/>
          </a:p>
          <a:p>
            <a:pPr marL="1143000" lvl="2" indent="-228600" algn="l" rtl="0">
              <a:lnSpc>
                <a:spcPct val="80000"/>
              </a:lnSpc>
              <a:spcBef>
                <a:spcPts val="444"/>
              </a:spcBef>
              <a:spcAft>
                <a:spcPts val="0"/>
              </a:spcAft>
              <a:buClr>
                <a:schemeClr val="dk1"/>
              </a:buClr>
              <a:buSzPts val="2220"/>
              <a:buChar char="•"/>
            </a:pPr>
            <a:r>
              <a:rPr lang="en-US" sz="2220" dirty="0"/>
              <a:t>Children</a:t>
            </a:r>
            <a:endParaRPr dirty="0"/>
          </a:p>
          <a:p>
            <a:pPr marL="1143000" lvl="2" indent="-228600" algn="l" rtl="0">
              <a:lnSpc>
                <a:spcPct val="80000"/>
              </a:lnSpc>
              <a:spcBef>
                <a:spcPts val="444"/>
              </a:spcBef>
              <a:spcAft>
                <a:spcPts val="0"/>
              </a:spcAft>
              <a:buClr>
                <a:schemeClr val="dk1"/>
              </a:buClr>
              <a:buSzPts val="2220"/>
              <a:buChar char="•"/>
            </a:pPr>
            <a:r>
              <a:rPr lang="en-US" sz="2220" dirty="0"/>
              <a:t>Pregnancy</a:t>
            </a:r>
            <a:endParaRPr dirty="0"/>
          </a:p>
          <a:p>
            <a:pPr marL="1143000" lvl="2" indent="-228600" algn="l" rtl="0">
              <a:lnSpc>
                <a:spcPct val="80000"/>
              </a:lnSpc>
              <a:spcBef>
                <a:spcPts val="444"/>
              </a:spcBef>
              <a:spcAft>
                <a:spcPts val="0"/>
              </a:spcAft>
              <a:buClr>
                <a:schemeClr val="dk1"/>
              </a:buClr>
              <a:buSzPts val="2220"/>
              <a:buChar char="•"/>
            </a:pPr>
            <a:r>
              <a:rPr lang="en-US" sz="2220" dirty="0"/>
              <a:t>People with suspected pyelonephritis</a:t>
            </a:r>
            <a:endParaRPr dirty="0"/>
          </a:p>
          <a:p>
            <a:pPr marL="1143000" lvl="2" indent="-228600" algn="l" rtl="0">
              <a:lnSpc>
                <a:spcPct val="80000"/>
              </a:lnSpc>
              <a:spcBef>
                <a:spcPts val="444"/>
              </a:spcBef>
              <a:spcAft>
                <a:spcPts val="0"/>
              </a:spcAft>
              <a:buClr>
                <a:schemeClr val="dk1"/>
              </a:buClr>
              <a:buSzPts val="2220"/>
              <a:buChar char="•"/>
            </a:pPr>
            <a:r>
              <a:rPr lang="en-US" sz="2220" dirty="0"/>
              <a:t>People with recurrent UTI</a:t>
            </a:r>
            <a:endParaRPr dirty="0"/>
          </a:p>
          <a:p>
            <a:pPr marL="1143000" lvl="2" indent="-228600" algn="l" rtl="0">
              <a:lnSpc>
                <a:spcPct val="80000"/>
              </a:lnSpc>
              <a:spcBef>
                <a:spcPts val="444"/>
              </a:spcBef>
              <a:spcAft>
                <a:spcPts val="0"/>
              </a:spcAft>
              <a:buClr>
                <a:schemeClr val="dk1"/>
              </a:buClr>
              <a:buSzPts val="2220"/>
              <a:buChar char="•"/>
            </a:pPr>
            <a:r>
              <a:rPr lang="en-US" sz="2220" dirty="0"/>
              <a:t>Failed antibiotic treatment or persistent symptoms</a:t>
            </a:r>
            <a:endParaRPr dirty="0"/>
          </a:p>
          <a:p>
            <a:pPr marL="1143000" lvl="2" indent="-228600" algn="l" rtl="0">
              <a:lnSpc>
                <a:spcPct val="80000"/>
              </a:lnSpc>
              <a:spcBef>
                <a:spcPts val="444"/>
              </a:spcBef>
              <a:spcAft>
                <a:spcPts val="0"/>
              </a:spcAft>
              <a:buClr>
                <a:schemeClr val="dk1"/>
              </a:buClr>
              <a:buSzPts val="2220"/>
              <a:buChar char="•"/>
            </a:pPr>
            <a:r>
              <a:rPr lang="en-US" sz="2220" dirty="0"/>
              <a:t>Catheterized patients</a:t>
            </a:r>
            <a:endParaRPr dirty="0"/>
          </a:p>
          <a:p>
            <a:pPr marL="1143000" lvl="2" indent="-228600" algn="l" rtl="0">
              <a:lnSpc>
                <a:spcPct val="80000"/>
              </a:lnSpc>
              <a:spcBef>
                <a:spcPts val="444"/>
              </a:spcBef>
              <a:spcAft>
                <a:spcPts val="0"/>
              </a:spcAft>
              <a:buClr>
                <a:schemeClr val="dk1"/>
              </a:buClr>
              <a:buSzPts val="2220"/>
              <a:buChar char="•"/>
            </a:pPr>
            <a:r>
              <a:rPr lang="en-US" sz="2220" dirty="0"/>
              <a:t>Hospital-acquired infections</a:t>
            </a:r>
            <a:endParaRPr dirty="0"/>
          </a:p>
          <a:p>
            <a:pPr marL="1143000" lvl="2" indent="-228600" algn="l" rtl="0">
              <a:lnSpc>
                <a:spcPct val="80000"/>
              </a:lnSpc>
              <a:spcBef>
                <a:spcPts val="444"/>
              </a:spcBef>
              <a:spcAft>
                <a:spcPts val="0"/>
              </a:spcAft>
              <a:buClr>
                <a:schemeClr val="dk1"/>
              </a:buClr>
              <a:buSzPts val="2220"/>
              <a:buChar char="•"/>
            </a:pPr>
            <a:r>
              <a:rPr lang="en-US" sz="2220" dirty="0"/>
              <a:t>Recent urinary tract instrumentation</a:t>
            </a:r>
            <a:endParaRPr dirty="0"/>
          </a:p>
          <a:p>
            <a:pPr marL="1143000" lvl="2" indent="-228600" algn="l" rtl="0">
              <a:lnSpc>
                <a:spcPct val="80000"/>
              </a:lnSpc>
              <a:spcBef>
                <a:spcPts val="444"/>
              </a:spcBef>
              <a:spcAft>
                <a:spcPts val="0"/>
              </a:spcAft>
              <a:buClr>
                <a:schemeClr val="dk1"/>
              </a:buClr>
              <a:buSzPts val="2220"/>
              <a:buChar char="•"/>
            </a:pPr>
            <a:r>
              <a:rPr lang="en-US" sz="2220" dirty="0"/>
              <a:t>People with abnormalities of genitourinary tract</a:t>
            </a:r>
            <a:endParaRPr dirty="0"/>
          </a:p>
          <a:p>
            <a:pPr marL="1143000" lvl="2" indent="-228600" algn="l" rtl="0">
              <a:lnSpc>
                <a:spcPct val="80000"/>
              </a:lnSpc>
              <a:spcBef>
                <a:spcPts val="444"/>
              </a:spcBef>
              <a:spcAft>
                <a:spcPts val="0"/>
              </a:spcAft>
              <a:buClr>
                <a:schemeClr val="dk1"/>
              </a:buClr>
              <a:buSzPts val="2220"/>
              <a:buChar char="•"/>
            </a:pPr>
            <a:r>
              <a:rPr lang="en-US" sz="2220" dirty="0"/>
              <a:t>People with renal impairment </a:t>
            </a:r>
            <a:endParaRPr sz="2220" dirty="0"/>
          </a:p>
          <a:p>
            <a:pPr marL="1143000" lvl="2" indent="-228600" algn="l" rtl="0">
              <a:lnSpc>
                <a:spcPct val="80000"/>
              </a:lnSpc>
              <a:spcBef>
                <a:spcPts val="444"/>
              </a:spcBef>
              <a:spcAft>
                <a:spcPts val="0"/>
              </a:spcAft>
              <a:buClr>
                <a:schemeClr val="dk1"/>
              </a:buClr>
              <a:buSzPts val="2220"/>
              <a:buChar char="•"/>
            </a:pPr>
            <a:r>
              <a:rPr lang="en-US" sz="2220" dirty="0"/>
              <a:t>People with impaired host defenses</a:t>
            </a:r>
            <a:endParaRPr sz="222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dirty="0">
                <a:solidFill>
                  <a:srgbClr val="C00000"/>
                </a:solidFill>
              </a:rPr>
              <a:t>Epidemiology</a:t>
            </a:r>
            <a:endParaRPr dirty="0">
              <a:solidFill>
                <a:srgbClr val="C00000"/>
              </a:solidFill>
            </a:endParaRPr>
          </a:p>
        </p:txBody>
      </p:sp>
      <p:sp>
        <p:nvSpPr>
          <p:cNvPr id="130" name="Google Shape;130;p8"/>
          <p:cNvSpPr txBox="1">
            <a:spLocks noGrp="1"/>
          </p:cNvSpPr>
          <p:nvPr>
            <p:ph type="body" idx="1"/>
          </p:nvPr>
        </p:nvSpPr>
        <p:spPr>
          <a:xfrm>
            <a:off x="457200" y="1295400"/>
            <a:ext cx="8229600" cy="4830763"/>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240"/>
              <a:buNone/>
            </a:pPr>
            <a:endParaRPr sz="2240" dirty="0"/>
          </a:p>
          <a:p>
            <a:pPr marL="342900" lvl="0" indent="-342900" algn="l" rtl="0">
              <a:lnSpc>
                <a:spcPct val="80000"/>
              </a:lnSpc>
              <a:spcBef>
                <a:spcPts val="448"/>
              </a:spcBef>
              <a:spcAft>
                <a:spcPts val="0"/>
              </a:spcAft>
              <a:buClr>
                <a:schemeClr val="dk1"/>
              </a:buClr>
              <a:buSzPts val="2240"/>
              <a:buChar char="•"/>
            </a:pPr>
            <a:r>
              <a:rPr lang="en-US" sz="2800" dirty="0"/>
              <a:t>Urinary tract infections (UTIs) are some of the most common bacterial infections</a:t>
            </a:r>
            <a:r>
              <a:rPr lang="en-US" sz="2800" b="1" dirty="0"/>
              <a:t>, </a:t>
            </a:r>
            <a:r>
              <a:rPr lang="en-US" sz="2800" b="1" dirty="0">
                <a:solidFill>
                  <a:srgbClr val="00B050"/>
                </a:solidFill>
              </a:rPr>
              <a:t>affecting 150 million people each year worldwide </a:t>
            </a:r>
            <a:endParaRPr sz="4000" b="1" dirty="0">
              <a:solidFill>
                <a:srgbClr val="00B050"/>
              </a:solidFill>
            </a:endParaRPr>
          </a:p>
          <a:p>
            <a:pPr marL="1143000" lvl="2" indent="-228600" algn="l" rtl="0">
              <a:lnSpc>
                <a:spcPct val="80000"/>
              </a:lnSpc>
              <a:spcBef>
                <a:spcPts val="336"/>
              </a:spcBef>
              <a:spcAft>
                <a:spcPts val="0"/>
              </a:spcAft>
              <a:buClr>
                <a:schemeClr val="dk1"/>
              </a:buClr>
              <a:buSzPts val="1679"/>
              <a:buChar char="•"/>
            </a:pPr>
            <a:r>
              <a:rPr lang="en-US" sz="2800" dirty="0"/>
              <a:t>75 % sporadic</a:t>
            </a:r>
            <a:endParaRPr sz="4000" dirty="0"/>
          </a:p>
          <a:p>
            <a:pPr marL="1143000" lvl="2" indent="-228600" algn="l" rtl="0">
              <a:lnSpc>
                <a:spcPct val="80000"/>
              </a:lnSpc>
              <a:spcBef>
                <a:spcPts val="336"/>
              </a:spcBef>
              <a:spcAft>
                <a:spcPts val="0"/>
              </a:spcAft>
              <a:buClr>
                <a:schemeClr val="dk1"/>
              </a:buClr>
              <a:buSzPts val="1679"/>
              <a:buChar char="•"/>
            </a:pPr>
            <a:r>
              <a:rPr lang="en-US" sz="2800" dirty="0"/>
              <a:t>25 % recurrent</a:t>
            </a:r>
            <a:endParaRPr sz="4000" dirty="0"/>
          </a:p>
          <a:p>
            <a:pPr marL="1143000" lvl="2" indent="-228600" algn="l" rtl="0">
              <a:lnSpc>
                <a:spcPct val="80000"/>
              </a:lnSpc>
              <a:spcBef>
                <a:spcPts val="336"/>
              </a:spcBef>
              <a:spcAft>
                <a:spcPts val="0"/>
              </a:spcAft>
              <a:buClr>
                <a:schemeClr val="dk1"/>
              </a:buClr>
              <a:buSzPts val="1679"/>
              <a:buChar char="•"/>
            </a:pPr>
            <a:r>
              <a:rPr lang="en-US" sz="2800" dirty="0"/>
              <a:t>2 % complicated</a:t>
            </a:r>
            <a:endParaRPr sz="4000" dirty="0"/>
          </a:p>
          <a:p>
            <a:pPr marL="342900" lvl="0" indent="-200660" algn="l" rtl="0">
              <a:lnSpc>
                <a:spcPct val="80000"/>
              </a:lnSpc>
              <a:spcBef>
                <a:spcPts val="448"/>
              </a:spcBef>
              <a:spcAft>
                <a:spcPts val="0"/>
              </a:spcAft>
              <a:buClr>
                <a:schemeClr val="dk1"/>
              </a:buClr>
              <a:buSzPts val="2240"/>
              <a:buNone/>
            </a:pPr>
            <a:endParaRPr sz="2240" dirty="0"/>
          </a:p>
          <a:p>
            <a:pPr marL="342900" lvl="0" indent="-200660" algn="l" rtl="0">
              <a:lnSpc>
                <a:spcPct val="80000"/>
              </a:lnSpc>
              <a:spcBef>
                <a:spcPts val="448"/>
              </a:spcBef>
              <a:spcAft>
                <a:spcPts val="0"/>
              </a:spcAft>
              <a:buClr>
                <a:schemeClr val="dk1"/>
              </a:buClr>
              <a:buSzPts val="2240"/>
              <a:buNone/>
            </a:pPr>
            <a:endParaRPr sz="2240" dirty="0"/>
          </a:p>
          <a:p>
            <a:pPr marL="342900" lvl="0" indent="-342900" algn="l" rtl="0">
              <a:lnSpc>
                <a:spcPct val="80000"/>
              </a:lnSpc>
              <a:spcBef>
                <a:spcPts val="448"/>
              </a:spcBef>
              <a:spcAft>
                <a:spcPts val="0"/>
              </a:spcAft>
              <a:buClr>
                <a:schemeClr val="dk1"/>
              </a:buClr>
              <a:buSzPts val="2240"/>
              <a:buChar char="•"/>
            </a:pPr>
            <a:r>
              <a:rPr lang="en-US" sz="2800" dirty="0"/>
              <a:t>In 2007, in the United States alone, there were an estimated 10.5 million office visits for UTI symptoms and 2–3 million emergency department visits </a:t>
            </a:r>
            <a:endParaRPr sz="4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EE7872F-E110-4E5A-84F3-11A402E2E22D}"/>
              </a:ext>
            </a:extLst>
          </p:cNvPr>
          <p:cNvSpPr>
            <a:spLocks noGrp="1"/>
          </p:cNvSpPr>
          <p:nvPr>
            <p:ph type="body" idx="1"/>
          </p:nvPr>
        </p:nvSpPr>
        <p:spPr>
          <a:xfrm>
            <a:off x="457200" y="586854"/>
            <a:ext cx="8229600" cy="5539309"/>
          </a:xfrm>
        </p:spPr>
        <p:txBody>
          <a:bodyPr>
            <a:normAutofit/>
          </a:bodyPr>
          <a:lstStyle/>
          <a:p>
            <a:r>
              <a:rPr lang="en-US" dirty="0"/>
              <a:t>Eight of these pathogens are linked to the greatest incidence of sexually transmitted disease</a:t>
            </a:r>
          </a:p>
          <a:p>
            <a:pPr lvl="1"/>
            <a:r>
              <a:rPr lang="en-US" dirty="0"/>
              <a:t>Syphilis</a:t>
            </a:r>
          </a:p>
          <a:p>
            <a:pPr lvl="1"/>
            <a:r>
              <a:rPr lang="en-US" dirty="0" err="1"/>
              <a:t>Gonorrhoea</a:t>
            </a:r>
            <a:endParaRPr lang="en-US" dirty="0"/>
          </a:p>
          <a:p>
            <a:pPr lvl="1"/>
            <a:r>
              <a:rPr lang="en-US" dirty="0"/>
              <a:t>Chlamydia</a:t>
            </a:r>
          </a:p>
          <a:p>
            <a:pPr lvl="1"/>
            <a:r>
              <a:rPr lang="en-US" dirty="0"/>
              <a:t>Trichomoniasis</a:t>
            </a:r>
          </a:p>
          <a:p>
            <a:pPr lvl="1"/>
            <a:r>
              <a:rPr lang="en-US" dirty="0"/>
              <a:t>Hepatitis B</a:t>
            </a:r>
          </a:p>
          <a:p>
            <a:pPr lvl="1"/>
            <a:r>
              <a:rPr lang="en-US" dirty="0"/>
              <a:t>Herpes simplex virus (HSV or herpes)</a:t>
            </a:r>
          </a:p>
          <a:p>
            <a:pPr lvl="1"/>
            <a:r>
              <a:rPr lang="en-US" dirty="0"/>
              <a:t>HIV</a:t>
            </a:r>
          </a:p>
          <a:p>
            <a:pPr lvl="1"/>
            <a:r>
              <a:rPr lang="en-US" dirty="0"/>
              <a:t>Human papillomavirus (HPV)</a:t>
            </a:r>
          </a:p>
          <a:p>
            <a:endParaRPr lang="en-US" dirty="0"/>
          </a:p>
        </p:txBody>
      </p:sp>
    </p:spTree>
    <p:extLst>
      <p:ext uri="{BB962C8B-B14F-4D97-AF65-F5344CB8AC3E}">
        <p14:creationId xmlns:p14="http://schemas.microsoft.com/office/powerpoint/2010/main" val="204109628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6" name="Google Shape;136;p9"/>
          <p:cNvSpPr txBox="1">
            <a:spLocks noGrp="1"/>
          </p:cNvSpPr>
          <p:nvPr>
            <p:ph type="body" idx="1"/>
          </p:nvPr>
        </p:nvSpPr>
        <p:spPr>
          <a:xfrm>
            <a:off x="457200" y="1058238"/>
            <a:ext cx="8229600" cy="5067926"/>
          </a:xfrm>
          <a:prstGeom prst="rect">
            <a:avLst/>
          </a:prstGeom>
          <a:noFill/>
          <a:ln>
            <a:noFill/>
          </a:ln>
        </p:spPr>
        <p:txBody>
          <a:bodyPr spcFirstLastPara="1" wrap="square" lIns="91425" tIns="45700" rIns="91425" bIns="45700" anchor="t" anchorCtr="0">
            <a:normAutofit lnSpcReduction="10000"/>
          </a:bodyPr>
          <a:lstStyle/>
          <a:p>
            <a:pPr marL="342900" lvl="0" indent="-342900" algn="l" rtl="0">
              <a:lnSpc>
                <a:spcPct val="80000"/>
              </a:lnSpc>
              <a:spcBef>
                <a:spcPts val="0"/>
              </a:spcBef>
              <a:spcAft>
                <a:spcPts val="0"/>
              </a:spcAft>
              <a:buClr>
                <a:schemeClr val="dk1"/>
              </a:buClr>
              <a:buSzPts val="2960"/>
              <a:buChar char="•"/>
            </a:pPr>
            <a:r>
              <a:rPr lang="en-US" sz="2960" dirty="0"/>
              <a:t>Currently, the societal costs of these infections, including health care costs and time missed from work, are approximately $3.5 billion per year in the US alone. </a:t>
            </a:r>
            <a:endParaRPr dirty="0"/>
          </a:p>
          <a:p>
            <a:pPr marL="342900" lvl="0" indent="-154940" algn="l" rtl="0">
              <a:lnSpc>
                <a:spcPct val="80000"/>
              </a:lnSpc>
              <a:spcBef>
                <a:spcPts val="592"/>
              </a:spcBef>
              <a:spcAft>
                <a:spcPts val="0"/>
              </a:spcAft>
              <a:buClr>
                <a:schemeClr val="dk1"/>
              </a:buClr>
              <a:buSzPts val="2960"/>
              <a:buNone/>
            </a:pPr>
            <a:endParaRPr sz="2960" dirty="0"/>
          </a:p>
          <a:p>
            <a:pPr marL="342900" lvl="0" indent="-342900" algn="l" rtl="0">
              <a:lnSpc>
                <a:spcPct val="80000"/>
              </a:lnSpc>
              <a:spcBef>
                <a:spcPts val="592"/>
              </a:spcBef>
              <a:spcAft>
                <a:spcPts val="0"/>
              </a:spcAft>
              <a:buClr>
                <a:schemeClr val="dk1"/>
              </a:buClr>
              <a:buSzPts val="2960"/>
              <a:buChar char="•"/>
            </a:pPr>
            <a:r>
              <a:rPr lang="en-US" sz="2960" b="1" dirty="0">
                <a:solidFill>
                  <a:schemeClr val="accent6">
                    <a:lumMod val="75000"/>
                  </a:schemeClr>
                </a:solidFill>
              </a:rPr>
              <a:t>Serious sequel of UTI include; </a:t>
            </a:r>
          </a:p>
          <a:p>
            <a:pPr marL="342900" lvl="0" indent="-342900" algn="l" rtl="0">
              <a:lnSpc>
                <a:spcPct val="80000"/>
              </a:lnSpc>
              <a:spcBef>
                <a:spcPts val="592"/>
              </a:spcBef>
              <a:spcAft>
                <a:spcPts val="0"/>
              </a:spcAft>
              <a:buClr>
                <a:schemeClr val="dk1"/>
              </a:buClr>
              <a:buSzPts val="2960"/>
              <a:buChar char="•"/>
            </a:pPr>
            <a:endParaRPr b="1" dirty="0">
              <a:solidFill>
                <a:schemeClr val="accent6">
                  <a:lumMod val="75000"/>
                </a:schemeClr>
              </a:solidFill>
            </a:endParaRPr>
          </a:p>
          <a:p>
            <a:pPr marL="1143000" lvl="2" indent="-228600" algn="l" rtl="0">
              <a:lnSpc>
                <a:spcPct val="80000"/>
              </a:lnSpc>
              <a:spcBef>
                <a:spcPts val="444"/>
              </a:spcBef>
              <a:spcAft>
                <a:spcPts val="0"/>
              </a:spcAft>
              <a:buClr>
                <a:schemeClr val="dk1"/>
              </a:buClr>
              <a:buSzPts val="2220"/>
              <a:buChar char="•"/>
            </a:pPr>
            <a:r>
              <a:rPr lang="en-US" sz="2800" dirty="0"/>
              <a:t>Frequent recurrences, </a:t>
            </a:r>
            <a:endParaRPr sz="3200" dirty="0"/>
          </a:p>
          <a:p>
            <a:pPr marL="1143000" lvl="2" indent="-228600" algn="l" rtl="0">
              <a:lnSpc>
                <a:spcPct val="80000"/>
              </a:lnSpc>
              <a:spcBef>
                <a:spcPts val="444"/>
              </a:spcBef>
              <a:spcAft>
                <a:spcPts val="0"/>
              </a:spcAft>
              <a:buClr>
                <a:schemeClr val="dk1"/>
              </a:buClr>
              <a:buSzPts val="2220"/>
              <a:buChar char="•"/>
            </a:pPr>
            <a:r>
              <a:rPr lang="en-US" sz="2800" dirty="0"/>
              <a:t>Pyelonephritis with sepsis, </a:t>
            </a:r>
            <a:endParaRPr sz="3200" dirty="0"/>
          </a:p>
          <a:p>
            <a:pPr marL="1143000" lvl="2" indent="-228600" algn="l" rtl="0">
              <a:lnSpc>
                <a:spcPct val="80000"/>
              </a:lnSpc>
              <a:spcBef>
                <a:spcPts val="444"/>
              </a:spcBef>
              <a:spcAft>
                <a:spcPts val="0"/>
              </a:spcAft>
              <a:buClr>
                <a:schemeClr val="dk1"/>
              </a:buClr>
              <a:buSzPts val="2220"/>
              <a:buChar char="•"/>
            </a:pPr>
            <a:r>
              <a:rPr lang="en-US" sz="2800" dirty="0"/>
              <a:t>Renal damage in young children, </a:t>
            </a:r>
            <a:endParaRPr sz="3200" dirty="0"/>
          </a:p>
          <a:p>
            <a:pPr marL="1143000" lvl="2" indent="-228600" algn="l" rtl="0">
              <a:lnSpc>
                <a:spcPct val="80000"/>
              </a:lnSpc>
              <a:spcBef>
                <a:spcPts val="444"/>
              </a:spcBef>
              <a:spcAft>
                <a:spcPts val="0"/>
              </a:spcAft>
              <a:buClr>
                <a:schemeClr val="dk1"/>
              </a:buClr>
              <a:buSzPts val="2220"/>
              <a:buChar char="•"/>
            </a:pPr>
            <a:r>
              <a:rPr lang="en-US" sz="2800" dirty="0"/>
              <a:t>Pre-term birth, </a:t>
            </a:r>
            <a:endParaRPr sz="3200" dirty="0"/>
          </a:p>
          <a:p>
            <a:pPr marL="1143000" lvl="2" indent="-228600" algn="l" rtl="0">
              <a:lnSpc>
                <a:spcPct val="80000"/>
              </a:lnSpc>
              <a:spcBef>
                <a:spcPts val="444"/>
              </a:spcBef>
              <a:spcAft>
                <a:spcPts val="0"/>
              </a:spcAft>
              <a:buClr>
                <a:schemeClr val="dk1"/>
              </a:buClr>
              <a:buSzPts val="2220"/>
              <a:buChar char="•"/>
            </a:pPr>
            <a:r>
              <a:rPr lang="en-US" sz="2800" dirty="0"/>
              <a:t>Complications caused by frequent antimicrobial use.</a:t>
            </a:r>
            <a:endParaRPr sz="3200" dirty="0"/>
          </a:p>
          <a:p>
            <a:pPr marL="342900" lvl="0" indent="-154940" algn="l" rtl="0">
              <a:lnSpc>
                <a:spcPct val="80000"/>
              </a:lnSpc>
              <a:spcBef>
                <a:spcPts val="592"/>
              </a:spcBef>
              <a:spcAft>
                <a:spcPts val="0"/>
              </a:spcAft>
              <a:buClr>
                <a:schemeClr val="dk1"/>
              </a:buClr>
              <a:buSzPts val="2960"/>
              <a:buNone/>
            </a:pPr>
            <a:endParaRPr sz="2960"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10"/>
          <p:cNvSpPr txBox="1">
            <a:spLocks noGrp="1"/>
          </p:cNvSpPr>
          <p:nvPr>
            <p:ph type="body" idx="1"/>
          </p:nvPr>
        </p:nvSpPr>
        <p:spPr>
          <a:xfrm>
            <a:off x="457200" y="794328"/>
            <a:ext cx="8229600" cy="533183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b="1" dirty="0"/>
              <a:t>About </a:t>
            </a:r>
            <a:r>
              <a:rPr lang="en-US" dirty="0"/>
              <a:t>20-30 % of pregnant women with asymptomatic bacteriuria.</a:t>
            </a:r>
            <a:endParaRPr dirty="0"/>
          </a:p>
          <a:p>
            <a:pPr marL="742950" lvl="1" indent="-285750" algn="l" rtl="0">
              <a:spcBef>
                <a:spcPts val="560"/>
              </a:spcBef>
              <a:spcAft>
                <a:spcPts val="0"/>
              </a:spcAft>
              <a:buClr>
                <a:schemeClr val="dk1"/>
              </a:buClr>
              <a:buSzPts val="2800"/>
              <a:buChar char="–"/>
            </a:pPr>
            <a:r>
              <a:rPr lang="en-US" dirty="0"/>
              <a:t>Screening for UTI during pregnancy is recommended. </a:t>
            </a:r>
            <a:endParaRPr dirty="0"/>
          </a:p>
          <a:p>
            <a:pPr marL="457200" lvl="1" indent="0" algn="l" rtl="0">
              <a:spcBef>
                <a:spcPts val="560"/>
              </a:spcBef>
              <a:spcAft>
                <a:spcPts val="0"/>
              </a:spcAft>
              <a:buClr>
                <a:schemeClr val="dk1"/>
              </a:buClr>
              <a:buSzPts val="2800"/>
              <a:buNone/>
            </a:pPr>
            <a:endParaRPr dirty="0"/>
          </a:p>
          <a:p>
            <a:pPr marL="342900" lvl="0" indent="-342900" algn="l" rtl="0">
              <a:spcBef>
                <a:spcPts val="640"/>
              </a:spcBef>
              <a:spcAft>
                <a:spcPts val="0"/>
              </a:spcAft>
              <a:buClr>
                <a:schemeClr val="dk1"/>
              </a:buClr>
              <a:buSzPts val="3200"/>
              <a:buChar char="•"/>
            </a:pPr>
            <a:r>
              <a:rPr lang="en-US" dirty="0"/>
              <a:t>Effects of UTI in pregnancy : Increased incidence of fetal death and growth retardation.</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8" name="Google Shape;148;p11"/>
          <p:cNvSpPr txBox="1">
            <a:spLocks noGrp="1"/>
          </p:cNvSpPr>
          <p:nvPr>
            <p:ph type="body" idx="1"/>
          </p:nvPr>
        </p:nvSpPr>
        <p:spPr>
          <a:xfrm>
            <a:off x="457200" y="794328"/>
            <a:ext cx="8229600" cy="5331836"/>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t>UTI is one of the most common hospital-acquired infections;</a:t>
            </a:r>
            <a:endParaRPr dirty="0"/>
          </a:p>
          <a:p>
            <a:pPr marL="742950" lvl="1" indent="-285750" algn="l" rtl="0">
              <a:spcBef>
                <a:spcPts val="560"/>
              </a:spcBef>
              <a:spcAft>
                <a:spcPts val="0"/>
              </a:spcAft>
              <a:buClr>
                <a:schemeClr val="dk1"/>
              </a:buClr>
              <a:buSzPts val="2800"/>
              <a:buChar char="–"/>
            </a:pPr>
            <a:r>
              <a:rPr lang="en-US" dirty="0"/>
              <a:t>In the US, 70–80% of complicated UTIs are attributable to indwelling catheters, accounting for 1 million cases per year.</a:t>
            </a:r>
            <a:endParaRPr dirty="0"/>
          </a:p>
          <a:p>
            <a:pPr marL="0" lvl="0" indent="0" algn="l" rtl="0">
              <a:spcBef>
                <a:spcPts val="640"/>
              </a:spcBef>
              <a:spcAft>
                <a:spcPts val="0"/>
              </a:spcAft>
              <a:buClr>
                <a:schemeClr val="dk1"/>
              </a:buClr>
              <a:buSzPts val="3200"/>
              <a:buNone/>
            </a:pPr>
            <a:endParaRPr dirty="0"/>
          </a:p>
          <a:p>
            <a:pPr marL="342900" lvl="0" indent="-342900" algn="l" rtl="0">
              <a:spcBef>
                <a:spcPts val="640"/>
              </a:spcBef>
              <a:spcAft>
                <a:spcPts val="0"/>
              </a:spcAft>
              <a:buClr>
                <a:schemeClr val="dk1"/>
              </a:buClr>
              <a:buSzPts val="3200"/>
              <a:buChar char="•"/>
            </a:pPr>
            <a:r>
              <a:rPr lang="en-US" dirty="0"/>
              <a:t>About 12-60%  inpatients will have a urinary catheter at some time during admission.</a:t>
            </a: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12"/>
          <p:cNvSpPr txBox="1">
            <a:spLocks noGrp="1"/>
          </p:cNvSpPr>
          <p:nvPr>
            <p:ph type="title"/>
          </p:nvPr>
        </p:nvSpPr>
        <p:spPr>
          <a:xfrm>
            <a:off x="457200" y="493160"/>
            <a:ext cx="8229600" cy="924478"/>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3959"/>
              <a:buFont typeface="Calibri"/>
              <a:buNone/>
            </a:pPr>
            <a:r>
              <a:rPr lang="en-US" b="1" dirty="0">
                <a:solidFill>
                  <a:schemeClr val="accent6">
                    <a:lumMod val="75000"/>
                  </a:schemeClr>
                </a:solidFill>
              </a:rPr>
              <a:t>Risk factors</a:t>
            </a:r>
            <a:endParaRPr sz="3959" b="1" dirty="0"/>
          </a:p>
        </p:txBody>
      </p:sp>
      <p:sp>
        <p:nvSpPr>
          <p:cNvPr id="154" name="Google Shape;154;p12"/>
          <p:cNvSpPr txBox="1">
            <a:spLocks noGrp="1"/>
          </p:cNvSpPr>
          <p:nvPr>
            <p:ph type="body" idx="1"/>
          </p:nvPr>
        </p:nvSpPr>
        <p:spPr>
          <a:xfrm>
            <a:off x="457200" y="1417638"/>
            <a:ext cx="8229600" cy="5250290"/>
          </a:xfrm>
          <a:prstGeom prst="rect">
            <a:avLst/>
          </a:prstGeom>
          <a:noFill/>
          <a:ln>
            <a:noFill/>
          </a:ln>
        </p:spPr>
        <p:txBody>
          <a:bodyPr spcFirstLastPara="1" wrap="square" lIns="91425" tIns="45700" rIns="91425" bIns="45700" anchor="t" anchorCtr="0">
            <a:normAutofit/>
          </a:bodyPr>
          <a:lstStyle/>
          <a:p>
            <a:pPr marL="0" lvl="0" indent="0" algn="l" rtl="0">
              <a:lnSpc>
                <a:spcPct val="80000"/>
              </a:lnSpc>
              <a:spcBef>
                <a:spcPts val="0"/>
              </a:spcBef>
              <a:spcAft>
                <a:spcPts val="0"/>
              </a:spcAft>
              <a:buClr>
                <a:schemeClr val="dk1"/>
              </a:buClr>
              <a:buSzPts val="2000"/>
              <a:buNone/>
            </a:pPr>
            <a:r>
              <a:rPr lang="en-US" sz="2400" b="1" dirty="0">
                <a:solidFill>
                  <a:schemeClr val="accent2">
                    <a:lumMod val="75000"/>
                  </a:schemeClr>
                </a:solidFill>
              </a:rPr>
              <a:t>Risk factors specific to women for UTIs include:</a:t>
            </a:r>
            <a:endParaRPr sz="3600" b="1" dirty="0">
              <a:solidFill>
                <a:schemeClr val="accent2">
                  <a:lumMod val="75000"/>
                </a:schemeClr>
              </a:solidFill>
            </a:endParaRPr>
          </a:p>
          <a:p>
            <a:pPr marL="342900" lvl="0" indent="-215900" algn="l" rtl="0">
              <a:lnSpc>
                <a:spcPct val="80000"/>
              </a:lnSpc>
              <a:spcBef>
                <a:spcPts val="400"/>
              </a:spcBef>
              <a:spcAft>
                <a:spcPts val="0"/>
              </a:spcAft>
              <a:buClr>
                <a:schemeClr val="dk1"/>
              </a:buClr>
              <a:buSzPts val="2000"/>
              <a:buNone/>
            </a:pPr>
            <a:endParaRPr sz="2000" dirty="0"/>
          </a:p>
          <a:p>
            <a:pPr marL="342900" lvl="0" indent="-342900" algn="l" rtl="0">
              <a:lnSpc>
                <a:spcPct val="80000"/>
              </a:lnSpc>
              <a:spcBef>
                <a:spcPts val="400"/>
              </a:spcBef>
              <a:spcAft>
                <a:spcPts val="0"/>
              </a:spcAft>
              <a:buClr>
                <a:schemeClr val="dk1"/>
              </a:buClr>
              <a:buSzPts val="2000"/>
              <a:buChar char="•"/>
            </a:pPr>
            <a:r>
              <a:rPr lang="en-US" sz="2000" b="1" dirty="0"/>
              <a:t>Female anatomy.</a:t>
            </a:r>
            <a:r>
              <a:rPr lang="en-US" sz="2000" dirty="0"/>
              <a:t> A woman has a shorter urethra than a man does, which shortens the distance that bacteria must travel to reach the bladder.</a:t>
            </a:r>
            <a:endParaRPr dirty="0"/>
          </a:p>
          <a:p>
            <a:pPr marL="342900" lvl="0" indent="-215900" algn="l" rtl="0">
              <a:lnSpc>
                <a:spcPct val="80000"/>
              </a:lnSpc>
              <a:spcBef>
                <a:spcPts val="400"/>
              </a:spcBef>
              <a:spcAft>
                <a:spcPts val="0"/>
              </a:spcAft>
              <a:buClr>
                <a:schemeClr val="dk1"/>
              </a:buClr>
              <a:buSzPts val="2000"/>
              <a:buNone/>
            </a:pPr>
            <a:endParaRPr sz="2000" dirty="0"/>
          </a:p>
          <a:p>
            <a:pPr marL="342900" lvl="0" indent="-342900" algn="l" rtl="0">
              <a:lnSpc>
                <a:spcPct val="80000"/>
              </a:lnSpc>
              <a:spcBef>
                <a:spcPts val="400"/>
              </a:spcBef>
              <a:spcAft>
                <a:spcPts val="0"/>
              </a:spcAft>
              <a:buClr>
                <a:schemeClr val="dk1"/>
              </a:buClr>
              <a:buSzPts val="2000"/>
              <a:buChar char="•"/>
            </a:pPr>
            <a:r>
              <a:rPr lang="en-US" sz="2000" b="1" dirty="0"/>
              <a:t>Sexual activity.</a:t>
            </a:r>
            <a:r>
              <a:rPr lang="en-US" sz="2000" dirty="0"/>
              <a:t> Sexually active women tend to have more UTIs than do women who aren't sexually active. Having a new sexual partner also increases risk.</a:t>
            </a:r>
            <a:endParaRPr dirty="0"/>
          </a:p>
          <a:p>
            <a:pPr marL="342900" lvl="0" indent="-215900" algn="l" rtl="0">
              <a:lnSpc>
                <a:spcPct val="80000"/>
              </a:lnSpc>
              <a:spcBef>
                <a:spcPts val="400"/>
              </a:spcBef>
              <a:spcAft>
                <a:spcPts val="0"/>
              </a:spcAft>
              <a:buClr>
                <a:schemeClr val="dk1"/>
              </a:buClr>
              <a:buSzPts val="2000"/>
              <a:buNone/>
            </a:pPr>
            <a:endParaRPr sz="2000" dirty="0"/>
          </a:p>
          <a:p>
            <a:pPr marL="342900" lvl="0" indent="-342900" algn="l" rtl="0">
              <a:lnSpc>
                <a:spcPct val="80000"/>
              </a:lnSpc>
              <a:spcBef>
                <a:spcPts val="400"/>
              </a:spcBef>
              <a:spcAft>
                <a:spcPts val="0"/>
              </a:spcAft>
              <a:buClr>
                <a:schemeClr val="dk1"/>
              </a:buClr>
              <a:buSzPts val="2000"/>
              <a:buChar char="•"/>
            </a:pPr>
            <a:r>
              <a:rPr lang="en-US" sz="2000" b="1" dirty="0"/>
              <a:t>Certain types of birth control.</a:t>
            </a:r>
            <a:r>
              <a:rPr lang="en-US" sz="2000" dirty="0"/>
              <a:t> Women who use diaphragms for birth control may be at higher risk, as well as women who use spermicidal agents.</a:t>
            </a:r>
            <a:endParaRPr dirty="0"/>
          </a:p>
          <a:p>
            <a:pPr marL="342900" lvl="0" indent="-215900" algn="l" rtl="0">
              <a:lnSpc>
                <a:spcPct val="80000"/>
              </a:lnSpc>
              <a:spcBef>
                <a:spcPts val="400"/>
              </a:spcBef>
              <a:spcAft>
                <a:spcPts val="0"/>
              </a:spcAft>
              <a:buClr>
                <a:schemeClr val="dk1"/>
              </a:buClr>
              <a:buSzPts val="2000"/>
              <a:buNone/>
            </a:pPr>
            <a:endParaRPr sz="2000" dirty="0"/>
          </a:p>
          <a:p>
            <a:pPr marL="342900" lvl="0" indent="-342900" algn="l" rtl="0">
              <a:lnSpc>
                <a:spcPct val="80000"/>
              </a:lnSpc>
              <a:spcBef>
                <a:spcPts val="400"/>
              </a:spcBef>
              <a:spcAft>
                <a:spcPts val="0"/>
              </a:spcAft>
              <a:buClr>
                <a:schemeClr val="dk1"/>
              </a:buClr>
              <a:buSzPts val="2000"/>
              <a:buChar char="•"/>
            </a:pPr>
            <a:r>
              <a:rPr lang="en-US" sz="2000" b="1" dirty="0"/>
              <a:t>Menopause.</a:t>
            </a:r>
            <a:r>
              <a:rPr lang="en-US" sz="2000" dirty="0"/>
              <a:t> After menopause, a decline in circulating estrogen causes changes in the urinary tract that make you more vulnerable to infection.</a:t>
            </a:r>
            <a:endParaRPr dirty="0"/>
          </a:p>
          <a:p>
            <a:pPr marL="342900" lvl="0" indent="-215900" algn="l" rtl="0">
              <a:lnSpc>
                <a:spcPct val="80000"/>
              </a:lnSpc>
              <a:spcBef>
                <a:spcPts val="400"/>
              </a:spcBef>
              <a:spcAft>
                <a:spcPts val="0"/>
              </a:spcAft>
              <a:buClr>
                <a:schemeClr val="dk1"/>
              </a:buClr>
              <a:buSzPts val="2000"/>
              <a:buNone/>
            </a:pPr>
            <a:endParaRPr sz="2000" dirty="0"/>
          </a:p>
          <a:p>
            <a:pPr marL="342900" lvl="0" indent="-215900" algn="l" rtl="0">
              <a:lnSpc>
                <a:spcPct val="80000"/>
              </a:lnSpc>
              <a:spcBef>
                <a:spcPts val="400"/>
              </a:spcBef>
              <a:spcAft>
                <a:spcPts val="0"/>
              </a:spcAft>
              <a:buClr>
                <a:schemeClr val="dk1"/>
              </a:buClr>
              <a:buSzPts val="2000"/>
              <a:buNone/>
            </a:pPr>
            <a:endParaRPr sz="20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title"/>
          </p:nvPr>
        </p:nvSpPr>
        <p:spPr>
          <a:xfrm>
            <a:off x="457200" y="73605"/>
            <a:ext cx="8229600" cy="794613"/>
          </a:xfrm>
          <a:prstGeom prst="rect">
            <a:avLst/>
          </a:prstGeom>
          <a:noFill/>
          <a:ln>
            <a:noFill/>
          </a:ln>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4400"/>
              <a:buFont typeface="Calibri"/>
              <a:buNone/>
            </a:pPr>
            <a:r>
              <a:rPr lang="en-US" dirty="0"/>
              <a:t>Other risk factors for UTIs include:</a:t>
            </a:r>
            <a:endParaRPr dirty="0"/>
          </a:p>
        </p:txBody>
      </p:sp>
      <p:sp>
        <p:nvSpPr>
          <p:cNvPr id="160" name="Google Shape;160;p13"/>
          <p:cNvSpPr txBox="1">
            <a:spLocks noGrp="1"/>
          </p:cNvSpPr>
          <p:nvPr>
            <p:ph type="body" idx="1"/>
          </p:nvPr>
        </p:nvSpPr>
        <p:spPr>
          <a:xfrm>
            <a:off x="374073" y="868218"/>
            <a:ext cx="8229600" cy="5479759"/>
          </a:xfrm>
          <a:prstGeom prst="rect">
            <a:avLst/>
          </a:prstGeom>
          <a:noFill/>
          <a:ln>
            <a:noFill/>
          </a:ln>
        </p:spPr>
        <p:txBody>
          <a:bodyPr spcFirstLastPara="1" wrap="square" lIns="91425" tIns="45700" rIns="91425" bIns="45700" anchor="t" anchorCtr="0">
            <a:noAutofit/>
          </a:bodyPr>
          <a:lstStyle/>
          <a:p>
            <a:pPr marL="342900" lvl="0" indent="-342900" algn="l" rtl="0">
              <a:spcBef>
                <a:spcPts val="320"/>
              </a:spcBef>
              <a:spcAft>
                <a:spcPts val="0"/>
              </a:spcAft>
              <a:buClr>
                <a:schemeClr val="dk1"/>
              </a:buClr>
              <a:buSzPts val="1600"/>
              <a:buChar char="•"/>
            </a:pPr>
            <a:r>
              <a:rPr lang="en-US" sz="1800" b="1" dirty="0"/>
              <a:t>Urinary tract abnormalities.</a:t>
            </a:r>
            <a:r>
              <a:rPr lang="en-US" sz="1800" dirty="0"/>
              <a:t> Babies born with urinary tract abnormalities that don't allow urine to leave the body normally or cause urine to back up in the urethra have an increased risk of UTIs.</a:t>
            </a:r>
            <a:endParaRPr sz="3600" dirty="0"/>
          </a:p>
          <a:p>
            <a:pPr marL="342900" lvl="0" indent="-241300" algn="l" rtl="0">
              <a:spcBef>
                <a:spcPts val="320"/>
              </a:spcBef>
              <a:spcAft>
                <a:spcPts val="0"/>
              </a:spcAft>
              <a:buClr>
                <a:schemeClr val="dk1"/>
              </a:buClr>
              <a:buSzPts val="1600"/>
              <a:buNone/>
            </a:pPr>
            <a:endParaRPr sz="1800" dirty="0"/>
          </a:p>
          <a:p>
            <a:pPr marL="342900" lvl="0" indent="-342900" algn="l" rtl="0">
              <a:spcBef>
                <a:spcPts val="320"/>
              </a:spcBef>
              <a:spcAft>
                <a:spcPts val="0"/>
              </a:spcAft>
              <a:buClr>
                <a:schemeClr val="dk1"/>
              </a:buClr>
              <a:buSzPts val="1600"/>
              <a:buChar char="•"/>
            </a:pPr>
            <a:r>
              <a:rPr lang="en-US" sz="1800" b="1" dirty="0"/>
              <a:t>Blockages in the urinary tract.</a:t>
            </a:r>
            <a:r>
              <a:rPr lang="en-US" sz="1800" dirty="0"/>
              <a:t> Kidney stones or an enlarged prostate can trap urine in the bladder and increase the risk of UTIs.</a:t>
            </a:r>
            <a:endParaRPr sz="3600" dirty="0"/>
          </a:p>
          <a:p>
            <a:pPr marL="342900" lvl="0" indent="-241300" algn="l" rtl="0">
              <a:spcBef>
                <a:spcPts val="320"/>
              </a:spcBef>
              <a:spcAft>
                <a:spcPts val="0"/>
              </a:spcAft>
              <a:buClr>
                <a:schemeClr val="dk1"/>
              </a:buClr>
              <a:buSzPts val="1600"/>
              <a:buNone/>
            </a:pPr>
            <a:endParaRPr sz="1800" dirty="0"/>
          </a:p>
          <a:p>
            <a:pPr marL="342900" lvl="0" indent="-342900" algn="l" rtl="0">
              <a:spcBef>
                <a:spcPts val="320"/>
              </a:spcBef>
              <a:spcAft>
                <a:spcPts val="0"/>
              </a:spcAft>
              <a:buClr>
                <a:schemeClr val="dk1"/>
              </a:buClr>
              <a:buSzPts val="1600"/>
              <a:buChar char="•"/>
            </a:pPr>
            <a:r>
              <a:rPr lang="en-US" sz="1800" b="1" dirty="0"/>
              <a:t>A suppressed immune system.</a:t>
            </a:r>
            <a:r>
              <a:rPr lang="en-US" sz="1800" dirty="0"/>
              <a:t> Diabetes and other diseases that impair the immune system — the body's defense against germs — can increase the risk of UTIs.</a:t>
            </a:r>
            <a:endParaRPr sz="3600" dirty="0"/>
          </a:p>
          <a:p>
            <a:pPr marL="342900" lvl="0" indent="-241300" algn="l" rtl="0">
              <a:spcBef>
                <a:spcPts val="320"/>
              </a:spcBef>
              <a:spcAft>
                <a:spcPts val="0"/>
              </a:spcAft>
              <a:buClr>
                <a:schemeClr val="dk1"/>
              </a:buClr>
              <a:buSzPts val="1600"/>
              <a:buNone/>
            </a:pPr>
            <a:endParaRPr sz="1800" dirty="0"/>
          </a:p>
          <a:p>
            <a:pPr marL="342900" lvl="0" indent="-342900" algn="l" rtl="0">
              <a:spcBef>
                <a:spcPts val="320"/>
              </a:spcBef>
              <a:spcAft>
                <a:spcPts val="0"/>
              </a:spcAft>
              <a:buClr>
                <a:schemeClr val="dk1"/>
              </a:buClr>
              <a:buSzPts val="1600"/>
              <a:buChar char="•"/>
            </a:pPr>
            <a:r>
              <a:rPr lang="en-US" sz="1800" b="1" dirty="0"/>
              <a:t>Catheter use.</a:t>
            </a:r>
            <a:r>
              <a:rPr lang="en-US" sz="1800" dirty="0"/>
              <a:t> People who can't urinate on their own and use a tube (catheter) to urinate have an increased risk of UTIs. This may include people who are hospitalized, people with neurological problems that make it difficult to control their ability to urinate and people who are paralyzed.</a:t>
            </a:r>
            <a:endParaRPr sz="3600" dirty="0"/>
          </a:p>
          <a:p>
            <a:pPr marL="0" lvl="0" indent="0" algn="l" rtl="0">
              <a:spcBef>
                <a:spcPts val="320"/>
              </a:spcBef>
              <a:spcAft>
                <a:spcPts val="0"/>
              </a:spcAft>
              <a:buClr>
                <a:schemeClr val="dk1"/>
              </a:buClr>
              <a:buSzPts val="1600"/>
              <a:buNone/>
            </a:pPr>
            <a:endParaRPr sz="1800" dirty="0"/>
          </a:p>
          <a:p>
            <a:pPr marL="342900" lvl="0" indent="-342900" algn="l" rtl="0">
              <a:spcBef>
                <a:spcPts val="320"/>
              </a:spcBef>
              <a:spcAft>
                <a:spcPts val="0"/>
              </a:spcAft>
              <a:buClr>
                <a:schemeClr val="dk1"/>
              </a:buClr>
              <a:buSzPts val="1600"/>
              <a:buChar char="•"/>
            </a:pPr>
            <a:r>
              <a:rPr lang="en-US" sz="1800" b="1" dirty="0"/>
              <a:t>A recent urinary procedure.</a:t>
            </a:r>
            <a:r>
              <a:rPr lang="en-US" sz="1800" dirty="0"/>
              <a:t> Urinary surgery or an exam of your urinary tract that involves medical instruments can both increase your risk of developing a urinary tract infection.</a:t>
            </a:r>
            <a:endParaRPr sz="1800" dirty="0"/>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1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endParaRPr/>
          </a:p>
        </p:txBody>
      </p:sp>
      <p:sp>
        <p:nvSpPr>
          <p:cNvPr id="166" name="Google Shape;166;p1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139700" algn="l" rtl="0">
              <a:spcBef>
                <a:spcPts val="0"/>
              </a:spcBef>
              <a:spcAft>
                <a:spcPts val="0"/>
              </a:spcAft>
              <a:buClr>
                <a:schemeClr val="dk1"/>
              </a:buClr>
              <a:buSzPts val="3200"/>
              <a:buNone/>
            </a:pPr>
            <a:endParaRPr/>
          </a:p>
        </p:txBody>
      </p:sp>
      <p:pic>
        <p:nvPicPr>
          <p:cNvPr id="167" name="Google Shape;167;p14"/>
          <p:cNvPicPr preferRelativeResize="0"/>
          <p:nvPr/>
        </p:nvPicPr>
        <p:blipFill rotWithShape="1">
          <a:blip r:embed="rId3">
            <a:alphaModFix/>
          </a:blip>
          <a:srcRect/>
          <a:stretch/>
        </p:blipFill>
        <p:spPr>
          <a:xfrm>
            <a:off x="228600" y="228601"/>
            <a:ext cx="8686800" cy="6468506"/>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pic>
        <p:nvPicPr>
          <p:cNvPr id="174" name="Google Shape;174;p15"/>
          <p:cNvPicPr preferRelativeResize="0"/>
          <p:nvPr/>
        </p:nvPicPr>
        <p:blipFill rotWithShape="1">
          <a:blip r:embed="rId3">
            <a:alphaModFix/>
          </a:blip>
          <a:srcRect/>
          <a:stretch/>
        </p:blipFill>
        <p:spPr>
          <a:xfrm>
            <a:off x="0" y="0"/>
            <a:ext cx="8891081" cy="6858000"/>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1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342900" marR="0" lvl="0" indent="-342900" algn="l" defTabSz="914400" rtl="0" eaLnBrk="1" fontAlgn="auto" latinLnBrk="0" hangingPunct="1">
              <a:lnSpc>
                <a:spcPct val="100000"/>
              </a:lnSpc>
              <a:spcBef>
                <a:spcPts val="0"/>
              </a:spcBef>
              <a:spcAft>
                <a:spcPts val="0"/>
              </a:spcAft>
              <a:tabLst/>
              <a:defRPr/>
            </a:pPr>
            <a:r>
              <a:rPr kumimoji="0" lang="en-US" sz="2800" b="1" i="0" u="none" strike="noStrike" kern="0" cap="none" spc="0" normalizeH="0" baseline="0" noProof="0" dirty="0">
                <a:ln>
                  <a:noFill/>
                </a:ln>
                <a:solidFill>
                  <a:srgbClr val="002060"/>
                </a:solidFill>
                <a:effectLst/>
                <a:uLnTx/>
                <a:uFillTx/>
                <a:latin typeface="Calibri"/>
                <a:cs typeface="Calibri"/>
                <a:sym typeface="Calibri"/>
              </a:rPr>
              <a:t>Risk factors for developing a catheter acquired UTI (CAUTI) include:</a:t>
            </a:r>
            <a:endParaRPr dirty="0"/>
          </a:p>
        </p:txBody>
      </p:sp>
      <p:sp>
        <p:nvSpPr>
          <p:cNvPr id="180" name="Google Shape;180;p1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0" lvl="0" indent="0" algn="l" rtl="0">
              <a:spcBef>
                <a:spcPts val="640"/>
              </a:spcBef>
              <a:spcAft>
                <a:spcPts val="0"/>
              </a:spcAft>
              <a:buClr>
                <a:schemeClr val="dk1"/>
              </a:buClr>
              <a:buSzPts val="3200"/>
              <a:buNone/>
            </a:pPr>
            <a:r>
              <a:rPr lang="en-US" dirty="0"/>
              <a:t> </a:t>
            </a:r>
            <a:endParaRPr dirty="0"/>
          </a:p>
          <a:p>
            <a:pPr marL="1143000" lvl="2" indent="-228600" algn="l" rtl="0">
              <a:spcBef>
                <a:spcPts val="480"/>
              </a:spcBef>
              <a:spcAft>
                <a:spcPts val="0"/>
              </a:spcAft>
              <a:buClr>
                <a:schemeClr val="dk1"/>
              </a:buClr>
              <a:buSzPts val="2400"/>
              <a:buChar char="•"/>
            </a:pPr>
            <a:r>
              <a:rPr lang="en-US" dirty="0"/>
              <a:t>Prolonged catheterization, is the most important risk.</a:t>
            </a:r>
            <a:endParaRPr dirty="0"/>
          </a:p>
          <a:p>
            <a:pPr marL="1143000" lvl="2" indent="-228600" algn="l" rtl="0">
              <a:spcBef>
                <a:spcPts val="480"/>
              </a:spcBef>
              <a:spcAft>
                <a:spcPts val="0"/>
              </a:spcAft>
              <a:buClr>
                <a:schemeClr val="dk1"/>
              </a:buClr>
              <a:buSzPts val="2400"/>
              <a:buChar char="•"/>
            </a:pPr>
            <a:r>
              <a:rPr lang="en-US" dirty="0"/>
              <a:t>Female gender, </a:t>
            </a:r>
            <a:endParaRPr dirty="0"/>
          </a:p>
          <a:p>
            <a:pPr marL="1143000" lvl="2" indent="-228600" algn="l" rtl="0">
              <a:spcBef>
                <a:spcPts val="480"/>
              </a:spcBef>
              <a:spcAft>
                <a:spcPts val="0"/>
              </a:spcAft>
              <a:buClr>
                <a:schemeClr val="dk1"/>
              </a:buClr>
              <a:buSzPts val="2400"/>
              <a:buChar char="•"/>
            </a:pPr>
            <a:r>
              <a:rPr lang="en-US" dirty="0"/>
              <a:t>Older age</a:t>
            </a:r>
            <a:endParaRPr dirty="0"/>
          </a:p>
          <a:p>
            <a:pPr marL="1143000" lvl="2" indent="-228600" algn="l" rtl="0">
              <a:spcBef>
                <a:spcPts val="480"/>
              </a:spcBef>
              <a:spcAft>
                <a:spcPts val="0"/>
              </a:spcAft>
              <a:buClr>
                <a:schemeClr val="dk1"/>
              </a:buClr>
              <a:buSzPts val="2400"/>
              <a:buChar char="•"/>
            </a:pPr>
            <a:r>
              <a:rPr lang="en-US" dirty="0"/>
              <a:t>Diabetes.</a:t>
            </a:r>
            <a:endParaRPr dirty="0"/>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fontScale="90000"/>
          </a:bodyPr>
          <a:lstStyle/>
          <a:p>
            <a:pPr marL="0" lvl="0" indent="0" algn="ctr" rtl="0">
              <a:spcBef>
                <a:spcPts val="0"/>
              </a:spcBef>
              <a:spcAft>
                <a:spcPts val="0"/>
              </a:spcAft>
              <a:buClr>
                <a:schemeClr val="dk1"/>
              </a:buClr>
              <a:buSzPts val="3959"/>
              <a:buFont typeface="Calibri"/>
              <a:buNone/>
            </a:pPr>
            <a:r>
              <a:rPr lang="en-US" sz="3959"/>
              <a:t>Hospital acquired UTI was the highest nosocomial infection in 90s</a:t>
            </a:r>
            <a:endParaRPr sz="3959"/>
          </a:p>
        </p:txBody>
      </p:sp>
      <p:pic>
        <p:nvPicPr>
          <p:cNvPr id="186" name="Google Shape;186;p17"/>
          <p:cNvPicPr preferRelativeResize="0">
            <a:picLocks noGrp="1"/>
          </p:cNvPicPr>
          <p:nvPr>
            <p:ph type="body" idx="1"/>
          </p:nvPr>
        </p:nvPicPr>
        <p:blipFill rotWithShape="1">
          <a:blip r:embed="rId3">
            <a:alphaModFix/>
          </a:blip>
          <a:srcRect/>
          <a:stretch/>
        </p:blipFill>
        <p:spPr>
          <a:xfrm>
            <a:off x="1447800" y="1981200"/>
            <a:ext cx="5791200" cy="4525963"/>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2" name="Google Shape;192;p1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3200"/>
              <a:buChar char="•"/>
            </a:pPr>
            <a:r>
              <a:rPr lang="en-US" dirty="0"/>
              <a:t>This nosocomial UTI rate has been changed due to effective prevention strategies to minimize </a:t>
            </a:r>
            <a:r>
              <a:rPr lang="en-US" dirty="0" err="1"/>
              <a:t>cath</a:t>
            </a:r>
            <a:r>
              <a:rPr lang="en-US" dirty="0"/>
              <a:t>-related UTI.</a:t>
            </a:r>
            <a:endParaRPr dirty="0"/>
          </a:p>
          <a:p>
            <a:pPr marL="342900" lvl="0" indent="-139700" algn="l" rtl="0">
              <a:spcBef>
                <a:spcPts val="640"/>
              </a:spcBef>
              <a:spcAft>
                <a:spcPts val="0"/>
              </a:spcAft>
              <a:buClr>
                <a:schemeClr val="dk1"/>
              </a:buClr>
              <a:buSzPts val="3200"/>
              <a:buNone/>
            </a:pPr>
            <a:endParaRPr dirty="0"/>
          </a:p>
          <a:p>
            <a:pPr marL="342900" lvl="0" indent="-342900" algn="l" rtl="0">
              <a:spcBef>
                <a:spcPts val="640"/>
              </a:spcBef>
              <a:spcAft>
                <a:spcPts val="0"/>
              </a:spcAft>
              <a:buClr>
                <a:schemeClr val="dk1"/>
              </a:buClr>
              <a:buSzPts val="3200"/>
              <a:buChar char="•"/>
            </a:pPr>
            <a:r>
              <a:rPr lang="en-US" dirty="0"/>
              <a:t>In 2015, hospital acquired UTI rate were declined, and pneumonia and GI tract infections become the most common nosocomial infection.</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9"/>
        <p:cNvGrpSpPr/>
        <p:nvPr/>
      </p:nvGrpSpPr>
      <p:grpSpPr>
        <a:xfrm>
          <a:off x="0" y="0"/>
          <a:ext cx="0" cy="0"/>
          <a:chOff x="0" y="0"/>
          <a:chExt cx="0" cy="0"/>
        </a:xfrm>
      </p:grpSpPr>
      <p:sp>
        <p:nvSpPr>
          <p:cNvPr id="101" name="Google Shape;101;p3"/>
          <p:cNvSpPr txBox="1">
            <a:spLocks noGrp="1"/>
          </p:cNvSpPr>
          <p:nvPr>
            <p:ph type="body" idx="1"/>
          </p:nvPr>
        </p:nvSpPr>
        <p:spPr>
          <a:xfrm>
            <a:off x="457200" y="621438"/>
            <a:ext cx="8229600" cy="5504726"/>
          </a:xfrm>
          <a:prstGeom prst="rect">
            <a:avLst/>
          </a:prstGeom>
          <a:noFill/>
          <a:ln>
            <a:noFill/>
          </a:ln>
        </p:spPr>
        <p:txBody>
          <a:bodyPr spcFirstLastPara="1" wrap="square" lIns="91425" tIns="45700" rIns="91425" bIns="45700" anchor="t" anchorCtr="0">
            <a:normAutofit/>
          </a:bodyPr>
          <a:lstStyle/>
          <a:p>
            <a:pPr marL="342900" lvl="0" indent="-342900" algn="just" rtl="0">
              <a:lnSpc>
                <a:spcPct val="80000"/>
              </a:lnSpc>
              <a:spcBef>
                <a:spcPts val="0"/>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Most STDs affect both men and women, but in many cases, it can be more severe for women. </a:t>
            </a:r>
            <a:endParaRPr dirty="0">
              <a:latin typeface="Calibri" panose="020F0502020204030204" pitchFamily="34" charset="0"/>
              <a:cs typeface="Calibri" panose="020F0502020204030204" pitchFamily="34" charset="0"/>
            </a:endParaRPr>
          </a:p>
          <a:p>
            <a:pPr marL="342900" lvl="0" indent="-154940" algn="just" rtl="0">
              <a:lnSpc>
                <a:spcPct val="8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STIs can have serious reproductive health consequences beyond the immediate impact of the infection itself (e.g., infertility or mother-to-child transmission).</a:t>
            </a:r>
            <a:endParaRPr dirty="0">
              <a:latin typeface="Calibri" panose="020F0502020204030204" pitchFamily="34" charset="0"/>
              <a:cs typeface="Calibri" panose="020F0502020204030204" pitchFamily="34" charset="0"/>
            </a:endParaRPr>
          </a:p>
          <a:p>
            <a:pPr marL="342900" lvl="0" indent="-154940" algn="just" rtl="0">
              <a:lnSpc>
                <a:spcPct val="80000"/>
              </a:lnSpc>
              <a:spcBef>
                <a:spcPts val="592"/>
              </a:spcBef>
              <a:spcAft>
                <a:spcPts val="0"/>
              </a:spcAft>
              <a:buClr>
                <a:schemeClr val="dk1"/>
              </a:buClr>
              <a:buSzPts val="2960"/>
              <a:buNone/>
            </a:pPr>
            <a:endParaRPr sz="2960" b="1"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8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The majority of STIs have no symptoms or only mild symptoms that may not be recognized as an STI </a:t>
            </a:r>
            <a:r>
              <a:rPr lang="en-US" sz="2960" dirty="0">
                <a:solidFill>
                  <a:srgbClr val="FF0000"/>
                </a:solidFill>
                <a:latin typeface="Calibri" panose="020F0502020204030204" pitchFamily="34" charset="0"/>
                <a:ea typeface="Times New Roman"/>
                <a:cs typeface="Calibri" panose="020F0502020204030204" pitchFamily="34" charset="0"/>
                <a:sym typeface="Times New Roman"/>
              </a:rPr>
              <a:t>(Asymptomatic).</a:t>
            </a:r>
            <a:endParaRPr dirty="0">
              <a:solidFill>
                <a:srgbClr val="FF0000"/>
              </a:solidFill>
              <a:latin typeface="Calibri" panose="020F0502020204030204" pitchFamily="34" charset="0"/>
              <a:cs typeface="Calibri" panose="020F0502020204030204" pitchFamily="34" charset="0"/>
            </a:endParaRPr>
          </a:p>
          <a:p>
            <a:pPr marL="342900" lvl="0" indent="-154940" algn="just" rtl="0">
              <a:lnSpc>
                <a:spcPct val="8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9"/>
          <p:cNvSpPr txBox="1">
            <a:spLocks noGrp="1"/>
          </p:cNvSpPr>
          <p:nvPr>
            <p:ph type="title"/>
          </p:nvPr>
        </p:nvSpPr>
        <p:spPr>
          <a:xfrm>
            <a:off x="457200" y="609600"/>
            <a:ext cx="8229600" cy="808038"/>
          </a:xfrm>
          <a:prstGeom prst="rect">
            <a:avLst/>
          </a:prstGeom>
          <a:noFill/>
          <a:ln>
            <a:noFill/>
          </a:ln>
        </p:spPr>
        <p:txBody>
          <a:bodyPr spcFirstLastPara="1" wrap="square" lIns="91425" tIns="45700" rIns="91425" bIns="45700" anchor="ctr" anchorCtr="0">
            <a:normAutofit fontScale="90000"/>
          </a:bodyPr>
          <a:lstStyle/>
          <a:p>
            <a:pPr marL="0" lvl="0" indent="0" rtl="0">
              <a:spcBef>
                <a:spcPts val="0"/>
              </a:spcBef>
              <a:spcAft>
                <a:spcPts val="0"/>
              </a:spcAft>
              <a:buClr>
                <a:schemeClr val="dk1"/>
              </a:buClr>
              <a:buSzPts val="3959"/>
              <a:buFont typeface="Calibri"/>
              <a:buNone/>
            </a:pPr>
            <a:r>
              <a:rPr lang="en-US" dirty="0">
                <a:solidFill>
                  <a:schemeClr val="accent6">
                    <a:lumMod val="75000"/>
                  </a:schemeClr>
                </a:solidFill>
              </a:rPr>
              <a:t>Prevention</a:t>
            </a:r>
            <a:br>
              <a:rPr lang="en-US" sz="3959" dirty="0"/>
            </a:br>
            <a:endParaRPr sz="3959" dirty="0"/>
          </a:p>
        </p:txBody>
      </p:sp>
      <p:sp>
        <p:nvSpPr>
          <p:cNvPr id="198" name="Google Shape;198;p19"/>
          <p:cNvSpPr txBox="1">
            <a:spLocks noGrp="1"/>
          </p:cNvSpPr>
          <p:nvPr>
            <p:ph type="body" idx="1"/>
          </p:nvPr>
        </p:nvSpPr>
        <p:spPr>
          <a:xfrm>
            <a:off x="457200" y="1447800"/>
            <a:ext cx="8229600" cy="4678363"/>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lnSpc>
                <a:spcPct val="80000"/>
              </a:lnSpc>
              <a:spcBef>
                <a:spcPts val="592"/>
              </a:spcBef>
              <a:spcAft>
                <a:spcPts val="0"/>
              </a:spcAft>
              <a:buClr>
                <a:schemeClr val="dk1"/>
              </a:buClr>
              <a:buSzPts val="2960"/>
              <a:buChar char="•"/>
            </a:pPr>
            <a:r>
              <a:rPr lang="en-US" sz="2960" dirty="0"/>
              <a:t>Drink plenty of liquids, especially water</a:t>
            </a:r>
          </a:p>
          <a:p>
            <a:pPr marL="0" lvl="0" indent="0" algn="l" rtl="0">
              <a:lnSpc>
                <a:spcPct val="80000"/>
              </a:lnSpc>
              <a:spcBef>
                <a:spcPts val="592"/>
              </a:spcBef>
              <a:spcAft>
                <a:spcPts val="0"/>
              </a:spcAft>
              <a:buClr>
                <a:schemeClr val="dk1"/>
              </a:buClr>
              <a:buSzPts val="2960"/>
              <a:buNone/>
            </a:pPr>
            <a:r>
              <a:rPr lang="en-US" sz="2960" dirty="0"/>
              <a:t> </a:t>
            </a:r>
            <a:endParaRPr sz="2960" dirty="0"/>
          </a:p>
          <a:p>
            <a:pPr marL="342900" lvl="0" indent="-342900" algn="l" rtl="0">
              <a:lnSpc>
                <a:spcPct val="80000"/>
              </a:lnSpc>
              <a:spcBef>
                <a:spcPts val="592"/>
              </a:spcBef>
              <a:spcAft>
                <a:spcPts val="0"/>
              </a:spcAft>
              <a:buClr>
                <a:schemeClr val="dk1"/>
              </a:buClr>
              <a:buSzPts val="2960"/>
              <a:buChar char="•"/>
            </a:pPr>
            <a:r>
              <a:rPr lang="en-US" sz="2960" dirty="0"/>
              <a:t>Drink cranberry juice</a:t>
            </a:r>
          </a:p>
          <a:p>
            <a:pPr marL="0" lvl="0" indent="0" algn="l" rtl="0">
              <a:lnSpc>
                <a:spcPct val="80000"/>
              </a:lnSpc>
              <a:spcBef>
                <a:spcPts val="592"/>
              </a:spcBef>
              <a:spcAft>
                <a:spcPts val="0"/>
              </a:spcAft>
              <a:buClr>
                <a:schemeClr val="dk1"/>
              </a:buClr>
              <a:buSzPts val="2960"/>
              <a:buNone/>
            </a:pPr>
            <a:r>
              <a:rPr lang="en-US" sz="2960" dirty="0"/>
              <a:t> </a:t>
            </a:r>
            <a:endParaRPr sz="2960" dirty="0"/>
          </a:p>
          <a:p>
            <a:pPr marL="342900" lvl="0" indent="-342900" algn="l" rtl="0">
              <a:lnSpc>
                <a:spcPct val="80000"/>
              </a:lnSpc>
              <a:spcBef>
                <a:spcPts val="592"/>
              </a:spcBef>
              <a:spcAft>
                <a:spcPts val="0"/>
              </a:spcAft>
              <a:buClr>
                <a:schemeClr val="dk1"/>
              </a:buClr>
              <a:buSzPts val="2960"/>
              <a:buChar char="•"/>
            </a:pPr>
            <a:r>
              <a:rPr lang="en-US" sz="2960" dirty="0"/>
              <a:t>Wipe from front to back</a:t>
            </a:r>
          </a:p>
          <a:p>
            <a:pPr marL="0" lvl="0" indent="0" algn="l" rtl="0">
              <a:lnSpc>
                <a:spcPct val="80000"/>
              </a:lnSpc>
              <a:spcBef>
                <a:spcPts val="592"/>
              </a:spcBef>
              <a:spcAft>
                <a:spcPts val="0"/>
              </a:spcAft>
              <a:buClr>
                <a:schemeClr val="dk1"/>
              </a:buClr>
              <a:buSzPts val="2960"/>
              <a:buNone/>
            </a:pPr>
            <a:r>
              <a:rPr lang="en-US" sz="2960" dirty="0"/>
              <a:t> </a:t>
            </a:r>
            <a:endParaRPr sz="2960" dirty="0"/>
          </a:p>
          <a:p>
            <a:pPr marL="342900" lvl="0" indent="-342900" algn="l" rtl="0">
              <a:lnSpc>
                <a:spcPct val="80000"/>
              </a:lnSpc>
              <a:spcBef>
                <a:spcPts val="592"/>
              </a:spcBef>
              <a:spcAft>
                <a:spcPts val="0"/>
              </a:spcAft>
              <a:buClr>
                <a:schemeClr val="dk1"/>
              </a:buClr>
              <a:buSzPts val="2960"/>
              <a:buChar char="•"/>
            </a:pPr>
            <a:r>
              <a:rPr lang="en-US" sz="2960" dirty="0"/>
              <a:t>Empty your bladder soon after intercourse</a:t>
            </a:r>
          </a:p>
          <a:p>
            <a:pPr marL="0" lvl="0" indent="0" algn="l" rtl="0">
              <a:lnSpc>
                <a:spcPct val="80000"/>
              </a:lnSpc>
              <a:spcBef>
                <a:spcPts val="592"/>
              </a:spcBef>
              <a:spcAft>
                <a:spcPts val="0"/>
              </a:spcAft>
              <a:buClr>
                <a:schemeClr val="dk1"/>
              </a:buClr>
              <a:buSzPts val="2960"/>
              <a:buNone/>
            </a:pPr>
            <a:r>
              <a:rPr lang="en-US" sz="2960" dirty="0"/>
              <a:t> </a:t>
            </a:r>
            <a:endParaRPr dirty="0"/>
          </a:p>
          <a:p>
            <a:pPr marL="342900" lvl="0" indent="-342900" algn="l" rtl="0">
              <a:lnSpc>
                <a:spcPct val="80000"/>
              </a:lnSpc>
              <a:spcBef>
                <a:spcPts val="592"/>
              </a:spcBef>
              <a:spcAft>
                <a:spcPts val="0"/>
              </a:spcAft>
              <a:buClr>
                <a:schemeClr val="dk1"/>
              </a:buClr>
              <a:buSzPts val="2960"/>
              <a:buChar char="•"/>
            </a:pPr>
            <a:r>
              <a:rPr lang="en-US" sz="2960" dirty="0"/>
              <a:t>Avoid potentially irritating feminine products.</a:t>
            </a:r>
          </a:p>
          <a:p>
            <a:pPr marL="800100" lvl="1">
              <a:lnSpc>
                <a:spcPct val="80000"/>
              </a:lnSpc>
              <a:spcBef>
                <a:spcPts val="592"/>
              </a:spcBef>
              <a:buSzPts val="2960"/>
              <a:buChar char="•"/>
            </a:pPr>
            <a:r>
              <a:rPr lang="en-US" sz="2560" dirty="0"/>
              <a:t>Using deodorant sprays or other feminine products, such as douches and powders, in the genital area can irritate the urethra</a:t>
            </a:r>
          </a:p>
          <a:p>
            <a:pPr marL="0" lvl="0" indent="0" algn="l" rtl="0">
              <a:lnSpc>
                <a:spcPct val="80000"/>
              </a:lnSpc>
              <a:spcBef>
                <a:spcPts val="592"/>
              </a:spcBef>
              <a:spcAft>
                <a:spcPts val="0"/>
              </a:spcAft>
              <a:buClr>
                <a:schemeClr val="dk1"/>
              </a:buClr>
              <a:buSzPts val="2960"/>
              <a:buNone/>
            </a:pPr>
            <a:endParaRPr dirty="0"/>
          </a:p>
          <a:p>
            <a:pPr marL="342900" lvl="0" indent="-342900" algn="l" rtl="0">
              <a:lnSpc>
                <a:spcPct val="80000"/>
              </a:lnSpc>
              <a:spcBef>
                <a:spcPts val="592"/>
              </a:spcBef>
              <a:spcAft>
                <a:spcPts val="0"/>
              </a:spcAft>
              <a:buClr>
                <a:schemeClr val="dk1"/>
              </a:buClr>
              <a:buSzPts val="2960"/>
              <a:buChar char="•"/>
            </a:pPr>
            <a:r>
              <a:rPr lang="en-US" sz="2960" dirty="0"/>
              <a:t>Change your birth control method. </a:t>
            </a:r>
          </a:p>
          <a:p>
            <a:pPr marL="800100" lvl="1">
              <a:lnSpc>
                <a:spcPct val="80000"/>
              </a:lnSpc>
              <a:spcBef>
                <a:spcPts val="592"/>
              </a:spcBef>
              <a:buSzPts val="2960"/>
              <a:buChar char="•"/>
            </a:pPr>
            <a:r>
              <a:rPr lang="en-US" sz="2560" dirty="0"/>
              <a:t>Diaphragms, or un-lubricated or spermicide-treated condoms.</a:t>
            </a:r>
            <a:endParaRPr sz="256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iabetes and Urinary Tract Infections – Things You Need To Know">
            <a:extLst>
              <a:ext uri="{FF2B5EF4-FFF2-40B4-BE49-F238E27FC236}">
                <a16:creationId xmlns:a16="http://schemas.microsoft.com/office/drawing/2014/main" id="{E343D26E-EBF9-4DE7-AD49-609A109521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98900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20"/>
          <p:cNvSpPr txBox="1">
            <a:spLocks noGrp="1"/>
          </p:cNvSpPr>
          <p:nvPr>
            <p:ph type="title"/>
          </p:nvPr>
        </p:nvSpPr>
        <p:spPr>
          <a:xfrm>
            <a:off x="381000" y="381000"/>
            <a:ext cx="8229600" cy="762000"/>
          </a:xfrm>
          <a:prstGeom prst="rect">
            <a:avLst/>
          </a:prstGeom>
          <a:noFill/>
          <a:ln>
            <a:noFill/>
          </a:ln>
        </p:spPr>
        <p:txBody>
          <a:bodyPr spcFirstLastPara="1" wrap="square" lIns="91425" tIns="45700" rIns="91425" bIns="45700" anchor="ctr" anchorCtr="0">
            <a:normAutofit fontScale="90000"/>
          </a:bodyPr>
          <a:lstStyle/>
          <a:p>
            <a:pPr marL="0" lvl="0" indent="0" rtl="0">
              <a:spcBef>
                <a:spcPts val="0"/>
              </a:spcBef>
              <a:spcAft>
                <a:spcPts val="0"/>
              </a:spcAft>
              <a:buClr>
                <a:schemeClr val="dk1"/>
              </a:buClr>
              <a:buSzPts val="3959"/>
              <a:buFont typeface="Calibri"/>
              <a:buNone/>
            </a:pPr>
            <a:br>
              <a:rPr lang="en-US" sz="3959" dirty="0"/>
            </a:br>
            <a:r>
              <a:rPr lang="en-US" sz="3959" dirty="0"/>
              <a:t> </a:t>
            </a:r>
            <a:r>
              <a:rPr lang="en-US" sz="3600" b="1" dirty="0">
                <a:solidFill>
                  <a:schemeClr val="accent6">
                    <a:lumMod val="75000"/>
                  </a:schemeClr>
                </a:solidFill>
              </a:rPr>
              <a:t>GUIDELINE FOR PREVENTION OF CAUTI</a:t>
            </a:r>
            <a:endParaRPr sz="3959" dirty="0">
              <a:solidFill>
                <a:schemeClr val="accent6">
                  <a:lumMod val="75000"/>
                </a:schemeClr>
              </a:solidFill>
            </a:endParaRPr>
          </a:p>
        </p:txBody>
      </p:sp>
      <p:sp>
        <p:nvSpPr>
          <p:cNvPr id="204" name="Google Shape;204;p20"/>
          <p:cNvSpPr txBox="1">
            <a:spLocks noGrp="1"/>
          </p:cNvSpPr>
          <p:nvPr>
            <p:ph type="body" idx="1"/>
          </p:nvPr>
        </p:nvSpPr>
        <p:spPr>
          <a:xfrm>
            <a:off x="457200" y="1941816"/>
            <a:ext cx="8229600" cy="4535184"/>
          </a:xfrm>
          <a:prstGeom prst="rect">
            <a:avLst/>
          </a:prstGeom>
          <a:noFill/>
          <a:ln>
            <a:noFill/>
          </a:ln>
        </p:spPr>
        <p:txBody>
          <a:bodyPr spcFirstLastPara="1" wrap="square" lIns="91425" tIns="45700" rIns="91425" bIns="45700" anchor="t" anchorCtr="0">
            <a:normAutofit/>
          </a:bodyPr>
          <a:lstStyle/>
          <a:p>
            <a:pPr marL="342900" lvl="0" indent="-342900" algn="l" rtl="0">
              <a:lnSpc>
                <a:spcPct val="90000"/>
              </a:lnSpc>
              <a:spcBef>
                <a:spcPts val="0"/>
              </a:spcBef>
              <a:spcAft>
                <a:spcPts val="0"/>
              </a:spcAft>
              <a:buClr>
                <a:schemeClr val="dk1"/>
              </a:buClr>
              <a:buSzPts val="2960"/>
              <a:buChar char="•"/>
            </a:pPr>
            <a:r>
              <a:rPr lang="en-US" sz="2960" dirty="0"/>
              <a:t>CDC guidelines provide recommendations for catheter use, catheter insertion, catheter care, and implementation of programs to prevent CAUTI. </a:t>
            </a:r>
            <a:endParaRPr sz="2960" dirty="0"/>
          </a:p>
          <a:p>
            <a:pPr marL="342900" lvl="0" indent="-154940" algn="l" rtl="0">
              <a:lnSpc>
                <a:spcPct val="90000"/>
              </a:lnSpc>
              <a:spcBef>
                <a:spcPts val="592"/>
              </a:spcBef>
              <a:spcAft>
                <a:spcPts val="0"/>
              </a:spcAft>
              <a:buClr>
                <a:schemeClr val="dk1"/>
              </a:buClr>
              <a:buSzPts val="2960"/>
              <a:buNone/>
            </a:pPr>
            <a:endParaRPr sz="2960" dirty="0"/>
          </a:p>
          <a:p>
            <a:pPr marL="342900" lvl="0" indent="-342900" algn="l" rtl="0">
              <a:lnSpc>
                <a:spcPct val="90000"/>
              </a:lnSpc>
              <a:spcBef>
                <a:spcPts val="592"/>
              </a:spcBef>
              <a:spcAft>
                <a:spcPts val="0"/>
              </a:spcAft>
              <a:buClr>
                <a:schemeClr val="dk1"/>
              </a:buClr>
              <a:buSzPts val="2960"/>
              <a:buChar char="•"/>
            </a:pPr>
            <a:r>
              <a:rPr lang="en-US" sz="2960" b="1" dirty="0"/>
              <a:t>Reducing un- necessary </a:t>
            </a:r>
            <a:r>
              <a:rPr lang="en-US" sz="2960" dirty="0"/>
              <a:t>catheter placement and </a:t>
            </a:r>
            <a:r>
              <a:rPr lang="en-US" sz="2960" b="1" dirty="0"/>
              <a:t>minimizing the duration </a:t>
            </a:r>
            <a:r>
              <a:rPr lang="en-US" sz="2960" dirty="0"/>
              <a:t>the catheter are the primary strategies for CAUTI prevention.</a:t>
            </a:r>
            <a:endParaRPr sz="2960" dirty="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68EE6-D4B9-4116-B890-B0901FB25DA9}"/>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F5B33FD9-920D-47BE-AB29-7E6531998ACB}"/>
              </a:ext>
            </a:extLst>
          </p:cNvPr>
          <p:cNvPicPr>
            <a:picLocks noChangeAspect="1"/>
          </p:cNvPicPr>
          <p:nvPr/>
        </p:nvPicPr>
        <p:blipFill>
          <a:blip r:embed="rId2"/>
          <a:stretch>
            <a:fillRect/>
          </a:stretch>
        </p:blipFill>
        <p:spPr>
          <a:xfrm>
            <a:off x="457200" y="575966"/>
            <a:ext cx="8349589" cy="6007396"/>
          </a:xfrm>
          <a:prstGeom prst="rect">
            <a:avLst/>
          </a:prstGeom>
        </p:spPr>
      </p:pic>
    </p:spTree>
    <p:extLst>
      <p:ext uri="{BB962C8B-B14F-4D97-AF65-F5344CB8AC3E}">
        <p14:creationId xmlns:p14="http://schemas.microsoft.com/office/powerpoint/2010/main" val="10845509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10" name="Google Shape;210;p21"/>
          <p:cNvSpPr txBox="1">
            <a:spLocks noGrp="1"/>
          </p:cNvSpPr>
          <p:nvPr>
            <p:ph type="body" idx="1"/>
          </p:nvPr>
        </p:nvSpPr>
        <p:spPr>
          <a:xfrm>
            <a:off x="457200" y="719191"/>
            <a:ext cx="8229600" cy="6000107"/>
          </a:xfrm>
          <a:prstGeom prst="rect">
            <a:avLst/>
          </a:prstGeom>
          <a:noFill/>
          <a:ln>
            <a:noFill/>
          </a:ln>
        </p:spPr>
        <p:txBody>
          <a:bodyPr spcFirstLastPara="1" wrap="square" lIns="91425" tIns="45700" rIns="91425" bIns="45700" anchor="t" anchorCtr="0">
            <a:normAutofit fontScale="77500" lnSpcReduction="20000"/>
          </a:bodyPr>
          <a:lstStyle/>
          <a:p>
            <a:pPr marL="342900" lvl="0" indent="-342900" algn="l" rtl="0">
              <a:lnSpc>
                <a:spcPct val="90000"/>
              </a:lnSpc>
              <a:spcBef>
                <a:spcPts val="0"/>
              </a:spcBef>
              <a:spcAft>
                <a:spcPts val="0"/>
              </a:spcAft>
              <a:buClr>
                <a:schemeClr val="dk1"/>
              </a:buClr>
              <a:buSzPts val="3200"/>
              <a:buChar char="•"/>
            </a:pPr>
            <a:r>
              <a:rPr lang="en-US" dirty="0">
                <a:solidFill>
                  <a:srgbClr val="00B050"/>
                </a:solidFill>
              </a:rPr>
              <a:t>The </a:t>
            </a:r>
            <a:r>
              <a:rPr lang="en-US" b="1" dirty="0">
                <a:solidFill>
                  <a:srgbClr val="00B050"/>
                </a:solidFill>
              </a:rPr>
              <a:t>Summary of Recommendations </a:t>
            </a:r>
            <a:r>
              <a:rPr lang="en-US" dirty="0">
                <a:solidFill>
                  <a:srgbClr val="00B050"/>
                </a:solidFill>
              </a:rPr>
              <a:t>is organized as follows: </a:t>
            </a:r>
          </a:p>
          <a:p>
            <a:pPr marL="342900" lvl="0" indent="-342900" algn="l" rtl="0">
              <a:lnSpc>
                <a:spcPct val="90000"/>
              </a:lnSpc>
              <a:spcBef>
                <a:spcPts val="0"/>
              </a:spcBef>
              <a:spcAft>
                <a:spcPts val="0"/>
              </a:spcAft>
              <a:buClr>
                <a:schemeClr val="dk1"/>
              </a:buClr>
              <a:buSzPts val="3200"/>
              <a:buChar char="•"/>
            </a:pPr>
            <a:endParaRPr dirty="0"/>
          </a:p>
          <a:p>
            <a:pPr lvl="2" indent="-457200" algn="l" rtl="0">
              <a:lnSpc>
                <a:spcPct val="90000"/>
              </a:lnSpc>
              <a:spcBef>
                <a:spcPts val="480"/>
              </a:spcBef>
              <a:spcAft>
                <a:spcPts val="0"/>
              </a:spcAft>
              <a:buClr>
                <a:schemeClr val="dk1"/>
              </a:buClr>
              <a:buSzPts val="2400"/>
              <a:buFont typeface="+mj-lt"/>
              <a:buAutoNum type="arabicPeriod"/>
            </a:pPr>
            <a:r>
              <a:rPr lang="en-US" sz="2600" b="1" dirty="0"/>
              <a:t>Recommendations for who should receive indwelling urinary catheters</a:t>
            </a:r>
            <a:r>
              <a:rPr lang="en-US" sz="2600" dirty="0"/>
              <a:t> </a:t>
            </a:r>
          </a:p>
          <a:p>
            <a:pPr lvl="3" indent="-457200">
              <a:lnSpc>
                <a:spcPct val="90000"/>
              </a:lnSpc>
              <a:spcBef>
                <a:spcPts val="480"/>
              </a:spcBef>
              <a:buSzPts val="2400"/>
            </a:pPr>
            <a:r>
              <a:rPr lang="en-US" sz="2200" dirty="0"/>
              <a:t>(or, for certain populations, alternatives to indwelling catheters) </a:t>
            </a:r>
          </a:p>
          <a:p>
            <a:pPr lvl="2" indent="-457200" algn="l" rtl="0">
              <a:lnSpc>
                <a:spcPct val="90000"/>
              </a:lnSpc>
              <a:spcBef>
                <a:spcPts val="480"/>
              </a:spcBef>
              <a:spcAft>
                <a:spcPts val="0"/>
              </a:spcAft>
              <a:buClr>
                <a:schemeClr val="dk1"/>
              </a:buClr>
              <a:buSzPts val="2400"/>
              <a:buAutoNum type="arabicPeriod"/>
            </a:pPr>
            <a:endParaRPr sz="2600" dirty="0"/>
          </a:p>
          <a:p>
            <a:pPr lvl="2" indent="-457200" algn="l" rtl="0">
              <a:lnSpc>
                <a:spcPct val="90000"/>
              </a:lnSpc>
              <a:spcBef>
                <a:spcPts val="480"/>
              </a:spcBef>
              <a:spcAft>
                <a:spcPts val="0"/>
              </a:spcAft>
              <a:buClr>
                <a:schemeClr val="dk1"/>
              </a:buClr>
              <a:buSzPts val="2400"/>
              <a:buFont typeface="+mj-lt"/>
              <a:buAutoNum type="arabicPeriod"/>
            </a:pPr>
            <a:r>
              <a:rPr lang="en-US" sz="2600" b="1" dirty="0"/>
              <a:t>Recommendations for catheter insertion</a:t>
            </a:r>
          </a:p>
          <a:p>
            <a:pPr lvl="3" indent="-457200">
              <a:lnSpc>
                <a:spcPct val="90000"/>
              </a:lnSpc>
              <a:spcBef>
                <a:spcPts val="480"/>
              </a:spcBef>
              <a:buSzPts val="2400"/>
            </a:pPr>
            <a:r>
              <a:rPr lang="en-US" sz="2200" dirty="0"/>
              <a:t> (proper way and aseptic techniques) </a:t>
            </a:r>
          </a:p>
          <a:p>
            <a:pPr lvl="2" indent="-457200" algn="l" rtl="0">
              <a:lnSpc>
                <a:spcPct val="90000"/>
              </a:lnSpc>
              <a:spcBef>
                <a:spcPts val="480"/>
              </a:spcBef>
              <a:spcAft>
                <a:spcPts val="0"/>
              </a:spcAft>
              <a:buClr>
                <a:schemeClr val="dk1"/>
              </a:buClr>
              <a:buSzPts val="2400"/>
              <a:buFont typeface="+mj-lt"/>
              <a:buAutoNum type="arabicPeriod"/>
            </a:pPr>
            <a:endParaRPr sz="2600" dirty="0"/>
          </a:p>
          <a:p>
            <a:pPr lvl="2" indent="-457200" algn="l" rtl="0">
              <a:lnSpc>
                <a:spcPct val="90000"/>
              </a:lnSpc>
              <a:spcBef>
                <a:spcPts val="480"/>
              </a:spcBef>
              <a:spcAft>
                <a:spcPts val="0"/>
              </a:spcAft>
              <a:buClr>
                <a:schemeClr val="dk1"/>
              </a:buClr>
              <a:buSzPts val="2400"/>
              <a:buFont typeface="+mj-lt"/>
              <a:buAutoNum type="arabicPeriod"/>
            </a:pPr>
            <a:r>
              <a:rPr lang="en-US" sz="2600" b="1" dirty="0"/>
              <a:t>Recommendations for catheter maintenance</a:t>
            </a:r>
          </a:p>
          <a:p>
            <a:pPr lvl="3" indent="-457200">
              <a:lnSpc>
                <a:spcPct val="90000"/>
              </a:lnSpc>
              <a:spcBef>
                <a:spcPts val="480"/>
              </a:spcBef>
              <a:buSzPts val="2400"/>
            </a:pPr>
            <a:r>
              <a:rPr lang="en-US" sz="2200" dirty="0"/>
              <a:t>(regular check, re-placement guidelines, &amp; duration); </a:t>
            </a:r>
          </a:p>
          <a:p>
            <a:pPr lvl="2" indent="-457200" algn="l" rtl="0">
              <a:lnSpc>
                <a:spcPct val="90000"/>
              </a:lnSpc>
              <a:spcBef>
                <a:spcPts val="480"/>
              </a:spcBef>
              <a:spcAft>
                <a:spcPts val="0"/>
              </a:spcAft>
              <a:buClr>
                <a:schemeClr val="dk1"/>
              </a:buClr>
              <a:buSzPts val="2400"/>
              <a:buFont typeface="+mj-lt"/>
              <a:buAutoNum type="arabicPeriod"/>
            </a:pPr>
            <a:endParaRPr sz="2600" dirty="0"/>
          </a:p>
          <a:p>
            <a:pPr lvl="2" indent="-457200" algn="l" rtl="0">
              <a:lnSpc>
                <a:spcPct val="90000"/>
              </a:lnSpc>
              <a:spcBef>
                <a:spcPts val="480"/>
              </a:spcBef>
              <a:spcAft>
                <a:spcPts val="0"/>
              </a:spcAft>
              <a:buClr>
                <a:schemeClr val="dk1"/>
              </a:buClr>
              <a:buSzPts val="2400"/>
              <a:buFont typeface="+mj-lt"/>
              <a:buAutoNum type="arabicPeriod"/>
            </a:pPr>
            <a:r>
              <a:rPr lang="en-US" sz="2600" b="1" dirty="0"/>
              <a:t>Quality improvement programs to achieve appropriate placement, care, and removal of catheters</a:t>
            </a:r>
            <a:r>
              <a:rPr lang="en-US" sz="2600" dirty="0"/>
              <a:t> </a:t>
            </a:r>
            <a:endParaRPr sz="2600" dirty="0"/>
          </a:p>
          <a:p>
            <a:pPr lvl="2" indent="-457200" algn="l" rtl="0">
              <a:lnSpc>
                <a:spcPct val="90000"/>
              </a:lnSpc>
              <a:spcBef>
                <a:spcPts val="480"/>
              </a:spcBef>
              <a:spcAft>
                <a:spcPts val="0"/>
              </a:spcAft>
              <a:buClr>
                <a:schemeClr val="dk1"/>
              </a:buClr>
              <a:buSzPts val="2400"/>
              <a:buFont typeface="+mj-lt"/>
              <a:buAutoNum type="arabicPeriod"/>
            </a:pPr>
            <a:endParaRPr lang="en-US" sz="2600" dirty="0"/>
          </a:p>
          <a:p>
            <a:pPr lvl="2" indent="-457200" algn="l" rtl="0">
              <a:lnSpc>
                <a:spcPct val="90000"/>
              </a:lnSpc>
              <a:spcBef>
                <a:spcPts val="480"/>
              </a:spcBef>
              <a:spcAft>
                <a:spcPts val="0"/>
              </a:spcAft>
              <a:buClr>
                <a:schemeClr val="dk1"/>
              </a:buClr>
              <a:buSzPts val="2400"/>
              <a:buFont typeface="+mj-lt"/>
              <a:buAutoNum type="arabicPeriod"/>
            </a:pPr>
            <a:r>
              <a:rPr lang="en-US" sz="2600" b="1" dirty="0"/>
              <a:t>Administrative infrastructure required</a:t>
            </a:r>
            <a:endParaRPr sz="2600" dirty="0"/>
          </a:p>
          <a:p>
            <a:pPr lvl="2" indent="-457200" algn="l" rtl="0">
              <a:lnSpc>
                <a:spcPct val="90000"/>
              </a:lnSpc>
              <a:spcBef>
                <a:spcPts val="480"/>
              </a:spcBef>
              <a:spcAft>
                <a:spcPts val="0"/>
              </a:spcAft>
              <a:buClr>
                <a:schemeClr val="dk1"/>
              </a:buClr>
              <a:buSzPts val="2400"/>
              <a:buFont typeface="+mj-lt"/>
              <a:buAutoNum type="arabicPeriod"/>
            </a:pPr>
            <a:endParaRPr lang="en-US" sz="2600" dirty="0"/>
          </a:p>
          <a:p>
            <a:pPr lvl="2" indent="-457200" algn="l" rtl="0">
              <a:lnSpc>
                <a:spcPct val="90000"/>
              </a:lnSpc>
              <a:spcBef>
                <a:spcPts val="480"/>
              </a:spcBef>
              <a:spcAft>
                <a:spcPts val="0"/>
              </a:spcAft>
              <a:buClr>
                <a:schemeClr val="dk1"/>
              </a:buClr>
              <a:buSzPts val="2400"/>
              <a:buFont typeface="+mj-lt"/>
              <a:buAutoNum type="arabicPeriod"/>
            </a:pPr>
            <a:r>
              <a:rPr lang="en-US" sz="2600" b="1" dirty="0"/>
              <a:t>Surveillance strategies </a:t>
            </a:r>
          </a:p>
          <a:p>
            <a:pPr lvl="3" indent="-457200">
              <a:lnSpc>
                <a:spcPct val="90000"/>
              </a:lnSpc>
              <a:spcBef>
                <a:spcPts val="480"/>
              </a:spcBef>
              <a:buSzPts val="2400"/>
            </a:pPr>
            <a:r>
              <a:rPr lang="en-US" sz="2200" dirty="0"/>
              <a:t>(screening for infections especially for long term inpatient on catheter). </a:t>
            </a:r>
            <a:endParaRPr sz="2200" dirty="0"/>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dirty="0">
                <a:solidFill>
                  <a:schemeClr val="accent6">
                    <a:lumMod val="75000"/>
                  </a:schemeClr>
                </a:solidFill>
              </a:rPr>
              <a:t>Pediatric UTI</a:t>
            </a:r>
            <a:endParaRPr b="1" dirty="0">
              <a:solidFill>
                <a:schemeClr val="accent6">
                  <a:lumMod val="75000"/>
                </a:schemeClr>
              </a:solidFill>
            </a:endParaRPr>
          </a:p>
        </p:txBody>
      </p:sp>
      <p:sp>
        <p:nvSpPr>
          <p:cNvPr id="216" name="Google Shape;216;p22"/>
          <p:cNvSpPr txBox="1">
            <a:spLocks noGrp="1"/>
          </p:cNvSpPr>
          <p:nvPr>
            <p:ph type="body" idx="1"/>
          </p:nvPr>
        </p:nvSpPr>
        <p:spPr>
          <a:xfrm>
            <a:off x="457200" y="1417638"/>
            <a:ext cx="8229600" cy="4743017"/>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lnSpc>
                <a:spcPct val="80000"/>
              </a:lnSpc>
              <a:spcBef>
                <a:spcPts val="0"/>
              </a:spcBef>
              <a:spcAft>
                <a:spcPts val="0"/>
              </a:spcAft>
              <a:buClr>
                <a:schemeClr val="dk1"/>
              </a:buClr>
              <a:buSzPts val="2000"/>
              <a:buChar char="•"/>
            </a:pPr>
            <a:r>
              <a:rPr lang="en-US" sz="2400" dirty="0"/>
              <a:t>Affect 3% of children every year </a:t>
            </a:r>
            <a:endParaRPr sz="2400" dirty="0"/>
          </a:p>
          <a:p>
            <a:pPr marL="342900" lvl="0" indent="-215900" algn="l" rtl="0">
              <a:lnSpc>
                <a:spcPct val="80000"/>
              </a:lnSpc>
              <a:spcBef>
                <a:spcPts val="400"/>
              </a:spcBef>
              <a:spcAft>
                <a:spcPts val="0"/>
              </a:spcAft>
              <a:buClr>
                <a:schemeClr val="dk1"/>
              </a:buClr>
              <a:buSzPts val="2000"/>
              <a:buNone/>
            </a:pPr>
            <a:endParaRPr sz="2400" dirty="0"/>
          </a:p>
          <a:p>
            <a:pPr marL="342900" lvl="0" indent="-342900" algn="l" rtl="0">
              <a:lnSpc>
                <a:spcPct val="80000"/>
              </a:lnSpc>
              <a:spcBef>
                <a:spcPts val="400"/>
              </a:spcBef>
              <a:spcAft>
                <a:spcPts val="0"/>
              </a:spcAft>
              <a:buClr>
                <a:schemeClr val="dk1"/>
              </a:buClr>
              <a:buSzPts val="2000"/>
              <a:buChar char="•"/>
            </a:pPr>
            <a:r>
              <a:rPr lang="en-US" sz="2400" dirty="0"/>
              <a:t>Annually, pediatric UTI's account for over 1 million office visits in the U.S.</a:t>
            </a:r>
          </a:p>
          <a:p>
            <a:pPr marL="800100" lvl="1">
              <a:lnSpc>
                <a:spcPct val="80000"/>
              </a:lnSpc>
              <a:spcBef>
                <a:spcPts val="400"/>
              </a:spcBef>
              <a:buSzPts val="2000"/>
              <a:buChar char="•"/>
            </a:pPr>
            <a:r>
              <a:rPr lang="en-US" sz="2000" dirty="0"/>
              <a:t>0.7% of all physician visits by children </a:t>
            </a:r>
            <a:endParaRPr sz="2000" dirty="0"/>
          </a:p>
          <a:p>
            <a:pPr marL="342900" lvl="0" indent="-215900" algn="l" rtl="0">
              <a:lnSpc>
                <a:spcPct val="80000"/>
              </a:lnSpc>
              <a:spcBef>
                <a:spcPts val="400"/>
              </a:spcBef>
              <a:spcAft>
                <a:spcPts val="0"/>
              </a:spcAft>
              <a:buClr>
                <a:schemeClr val="dk1"/>
              </a:buClr>
              <a:buSzPts val="2000"/>
              <a:buNone/>
            </a:pPr>
            <a:endParaRPr sz="2400" dirty="0"/>
          </a:p>
          <a:p>
            <a:pPr marL="342900" lvl="0" indent="-342900" algn="l" rtl="0">
              <a:lnSpc>
                <a:spcPct val="80000"/>
              </a:lnSpc>
              <a:spcBef>
                <a:spcPts val="400"/>
              </a:spcBef>
              <a:spcAft>
                <a:spcPts val="0"/>
              </a:spcAft>
              <a:buClr>
                <a:schemeClr val="dk1"/>
              </a:buClr>
              <a:buSzPts val="2000"/>
              <a:buChar char="•"/>
            </a:pPr>
            <a:r>
              <a:rPr lang="en-US" sz="2400" dirty="0"/>
              <a:t>Each year there are approximately 13,000 pediatric admissions for pyelonephritis, with inpatient costs exceeding $180 million</a:t>
            </a:r>
          </a:p>
          <a:p>
            <a:pPr marL="342900" lvl="0" indent="-342900" algn="l" rtl="0">
              <a:lnSpc>
                <a:spcPct val="80000"/>
              </a:lnSpc>
              <a:spcBef>
                <a:spcPts val="400"/>
              </a:spcBef>
              <a:spcAft>
                <a:spcPts val="0"/>
              </a:spcAft>
              <a:buClr>
                <a:schemeClr val="dk1"/>
              </a:buClr>
              <a:buSzPts val="2000"/>
              <a:buChar char="•"/>
            </a:pPr>
            <a:endParaRPr lang="en-US" sz="2400" dirty="0"/>
          </a:p>
          <a:p>
            <a:pPr marL="342900" lvl="0" indent="-342900" algn="l" rtl="0">
              <a:lnSpc>
                <a:spcPct val="80000"/>
              </a:lnSpc>
              <a:spcBef>
                <a:spcPts val="400"/>
              </a:spcBef>
              <a:spcAft>
                <a:spcPts val="0"/>
              </a:spcAft>
              <a:buClr>
                <a:schemeClr val="dk1"/>
              </a:buClr>
              <a:buSzPts val="2000"/>
              <a:buChar char="•"/>
            </a:pPr>
            <a:r>
              <a:rPr lang="en-US" sz="2400" dirty="0"/>
              <a:t>Throughout childhood, the risk of UTI is 8% for girls and 2% for boys </a:t>
            </a:r>
          </a:p>
          <a:p>
            <a:pPr marL="342900" lvl="0" indent="-342900" algn="l" rtl="0">
              <a:lnSpc>
                <a:spcPct val="80000"/>
              </a:lnSpc>
              <a:spcBef>
                <a:spcPts val="400"/>
              </a:spcBef>
              <a:spcAft>
                <a:spcPts val="0"/>
              </a:spcAft>
              <a:buClr>
                <a:schemeClr val="dk1"/>
              </a:buClr>
              <a:buSzPts val="2000"/>
              <a:buChar char="•"/>
            </a:pPr>
            <a:endParaRPr lang="en-US" sz="2400" dirty="0"/>
          </a:p>
          <a:p>
            <a:pPr marL="342900" lvl="0" indent="-342900" algn="l" rtl="0">
              <a:lnSpc>
                <a:spcPct val="80000"/>
              </a:lnSpc>
              <a:spcBef>
                <a:spcPts val="400"/>
              </a:spcBef>
              <a:spcAft>
                <a:spcPts val="0"/>
              </a:spcAft>
              <a:buClr>
                <a:schemeClr val="dk1"/>
              </a:buClr>
              <a:buSzPts val="2000"/>
              <a:buChar char="•"/>
            </a:pPr>
            <a:r>
              <a:rPr lang="en-US" sz="2400" dirty="0"/>
              <a:t>Sexually active girls experience more UTIs than sexually inactive girls </a:t>
            </a:r>
          </a:p>
          <a:p>
            <a:pPr marL="342900" lvl="0" indent="-342900" algn="l" rtl="0">
              <a:lnSpc>
                <a:spcPct val="80000"/>
              </a:lnSpc>
              <a:spcBef>
                <a:spcPts val="400"/>
              </a:spcBef>
              <a:spcAft>
                <a:spcPts val="0"/>
              </a:spcAft>
              <a:buClr>
                <a:schemeClr val="dk1"/>
              </a:buClr>
              <a:buSzPts val="2000"/>
              <a:buChar char="•"/>
            </a:pPr>
            <a:endParaRPr lang="en-US" sz="2400" dirty="0"/>
          </a:p>
          <a:p>
            <a:pPr marL="342900" lvl="0" indent="-342900" algn="l" rtl="0">
              <a:lnSpc>
                <a:spcPct val="80000"/>
              </a:lnSpc>
              <a:spcBef>
                <a:spcPts val="400"/>
              </a:spcBef>
              <a:spcAft>
                <a:spcPts val="0"/>
              </a:spcAft>
              <a:buClr>
                <a:schemeClr val="dk1"/>
              </a:buClr>
              <a:buSzPts val="2000"/>
              <a:buChar char="•"/>
            </a:pPr>
            <a:r>
              <a:rPr lang="en-US" sz="2400" dirty="0"/>
              <a:t>During the first year of life, more boys than girls get UTI's, with a tenfold increased risk for uncircumcised compared to circumcised boys.</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400"/>
              <a:buFont typeface="Calibri"/>
              <a:buNone/>
            </a:pPr>
            <a:r>
              <a:rPr lang="en-US" b="1" dirty="0">
                <a:solidFill>
                  <a:schemeClr val="accent6">
                    <a:lumMod val="75000"/>
                  </a:schemeClr>
                </a:solidFill>
              </a:rPr>
              <a:t>Risk factors </a:t>
            </a:r>
            <a:endParaRPr b="1" dirty="0">
              <a:solidFill>
                <a:schemeClr val="accent6">
                  <a:lumMod val="75000"/>
                </a:schemeClr>
              </a:solidFill>
            </a:endParaRPr>
          </a:p>
        </p:txBody>
      </p:sp>
      <p:sp>
        <p:nvSpPr>
          <p:cNvPr id="228" name="Google Shape;228;p24"/>
          <p:cNvSpPr txBox="1">
            <a:spLocks noGrp="1"/>
          </p:cNvSpPr>
          <p:nvPr>
            <p:ph type="body" idx="1"/>
          </p:nvPr>
        </p:nvSpPr>
        <p:spPr>
          <a:xfrm>
            <a:off x="457200" y="1417638"/>
            <a:ext cx="8229600" cy="5270838"/>
          </a:xfrm>
          <a:prstGeom prst="rect">
            <a:avLst/>
          </a:prstGeom>
          <a:noFill/>
          <a:ln>
            <a:noFill/>
          </a:ln>
        </p:spPr>
        <p:txBody>
          <a:bodyPr spcFirstLastPara="1" wrap="square" lIns="91425" tIns="45700" rIns="91425" bIns="45700" anchor="t" anchorCtr="0">
            <a:normAutofit fontScale="92500" lnSpcReduction="20000"/>
          </a:bodyPr>
          <a:lstStyle/>
          <a:p>
            <a:pPr marL="342900">
              <a:spcBef>
                <a:spcPts val="0"/>
              </a:spcBef>
              <a:buSzPts val="3200"/>
            </a:pPr>
            <a:r>
              <a:rPr lang="en-US" dirty="0"/>
              <a:t>Structural abnormalities of the urinary tract.</a:t>
            </a:r>
          </a:p>
          <a:p>
            <a:pPr marL="0" lvl="0" indent="0" algn="l" rtl="0">
              <a:spcBef>
                <a:spcPts val="0"/>
              </a:spcBef>
              <a:spcAft>
                <a:spcPts val="0"/>
              </a:spcAft>
              <a:buClr>
                <a:schemeClr val="dk1"/>
              </a:buClr>
              <a:buSzPts val="3200"/>
              <a:buNone/>
            </a:pPr>
            <a:endParaRPr lang="en-US" dirty="0"/>
          </a:p>
          <a:p>
            <a:pPr marL="342900" lvl="0" indent="-342900" algn="l" rtl="0">
              <a:spcBef>
                <a:spcPts val="0"/>
              </a:spcBef>
              <a:spcAft>
                <a:spcPts val="0"/>
              </a:spcAft>
              <a:buClr>
                <a:schemeClr val="dk1"/>
              </a:buClr>
              <a:buSzPts val="3200"/>
              <a:buChar char="•"/>
            </a:pPr>
            <a:r>
              <a:rPr lang="en-US" dirty="0"/>
              <a:t>Acquired Causes of UTI</a:t>
            </a:r>
            <a:endParaRPr dirty="0"/>
          </a:p>
          <a:p>
            <a:pPr marL="1143000" lvl="2" indent="-228600" algn="l" rtl="0">
              <a:spcBef>
                <a:spcPts val="480"/>
              </a:spcBef>
              <a:spcAft>
                <a:spcPts val="0"/>
              </a:spcAft>
              <a:buClr>
                <a:schemeClr val="dk1"/>
              </a:buClr>
              <a:buSzPts val="2400"/>
              <a:buChar char="•"/>
            </a:pPr>
            <a:r>
              <a:rPr lang="en-US" sz="3000" dirty="0"/>
              <a:t>Urinary Stones</a:t>
            </a:r>
            <a:endParaRPr sz="3000" dirty="0"/>
          </a:p>
          <a:p>
            <a:pPr marL="1143000" lvl="2" indent="-228600" algn="l" rtl="0">
              <a:spcBef>
                <a:spcPts val="480"/>
              </a:spcBef>
              <a:spcAft>
                <a:spcPts val="0"/>
              </a:spcAft>
              <a:buClr>
                <a:schemeClr val="dk1"/>
              </a:buClr>
              <a:buSzPts val="2400"/>
              <a:buChar char="•"/>
            </a:pPr>
            <a:r>
              <a:rPr lang="en-US" sz="3000" dirty="0"/>
              <a:t>Sexual Abuse</a:t>
            </a:r>
            <a:endParaRPr sz="3000" dirty="0"/>
          </a:p>
          <a:p>
            <a:pPr marL="1143000" lvl="2" indent="-228600" algn="l" rtl="0">
              <a:spcBef>
                <a:spcPts val="480"/>
              </a:spcBef>
              <a:spcAft>
                <a:spcPts val="0"/>
              </a:spcAft>
              <a:buClr>
                <a:schemeClr val="dk1"/>
              </a:buClr>
              <a:buSzPts val="2400"/>
              <a:buChar char="•"/>
            </a:pPr>
            <a:r>
              <a:rPr lang="en-US" sz="3000" dirty="0"/>
              <a:t>Dysfunctional Voiding Syndrome</a:t>
            </a:r>
          </a:p>
          <a:p>
            <a:pPr marL="1143000" lvl="2" indent="-228600" algn="l" rtl="0">
              <a:spcBef>
                <a:spcPts val="480"/>
              </a:spcBef>
              <a:spcAft>
                <a:spcPts val="0"/>
              </a:spcAft>
              <a:buClr>
                <a:schemeClr val="dk1"/>
              </a:buClr>
              <a:buSzPts val="2400"/>
              <a:buChar char="•"/>
            </a:pPr>
            <a:endParaRPr lang="en-US" dirty="0"/>
          </a:p>
          <a:p>
            <a:pPr marL="1143000" lvl="2" indent="-228600">
              <a:spcBef>
                <a:spcPts val="480"/>
              </a:spcBef>
              <a:buSzPts val="2400"/>
            </a:pPr>
            <a:endParaRPr lang="en-US" dirty="0"/>
          </a:p>
          <a:p>
            <a:pPr marL="228600" indent="-228600">
              <a:spcBef>
                <a:spcPts val="480"/>
              </a:spcBef>
              <a:buSzPts val="2400"/>
            </a:pPr>
            <a:r>
              <a:rPr lang="en-US" b="1" dirty="0">
                <a:solidFill>
                  <a:schemeClr val="accent6">
                    <a:lumMod val="75000"/>
                  </a:schemeClr>
                </a:solidFill>
              </a:rPr>
              <a:t>Fungal UTIs </a:t>
            </a:r>
            <a:r>
              <a:rPr lang="en-US" dirty="0"/>
              <a:t>have associated risk factors that include</a:t>
            </a:r>
          </a:p>
          <a:p>
            <a:pPr marL="685800" lvl="1" indent="-228600">
              <a:spcBef>
                <a:spcPts val="480"/>
              </a:spcBef>
              <a:buSzPts val="2400"/>
            </a:pPr>
            <a:r>
              <a:rPr lang="en-US" dirty="0"/>
              <a:t> immunosuppression</a:t>
            </a:r>
          </a:p>
          <a:p>
            <a:pPr marL="685800" lvl="1" indent="-228600">
              <a:spcBef>
                <a:spcPts val="480"/>
              </a:spcBef>
              <a:buSzPts val="2400"/>
            </a:pPr>
            <a:r>
              <a:rPr lang="en-US" dirty="0"/>
              <a:t>underlying structural abnormalities of the urinary tract </a:t>
            </a:r>
          </a:p>
          <a:p>
            <a:pPr marL="685800" lvl="1" indent="-228600">
              <a:spcBef>
                <a:spcPts val="480"/>
              </a:spcBef>
              <a:buSzPts val="2400"/>
            </a:pPr>
            <a:r>
              <a:rPr lang="en-US" dirty="0"/>
              <a:t>invasive vascular access lines</a:t>
            </a:r>
          </a:p>
          <a:p>
            <a:pPr marL="1143000" lvl="2" indent="-228600">
              <a:spcBef>
                <a:spcPts val="480"/>
              </a:spcBef>
              <a:buSzPts val="2400"/>
            </a:pPr>
            <a:endParaRP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rtl="0">
              <a:spcBef>
                <a:spcPts val="0"/>
              </a:spcBef>
              <a:spcAft>
                <a:spcPts val="0"/>
              </a:spcAft>
              <a:buClr>
                <a:schemeClr val="dk1"/>
              </a:buClr>
              <a:buSzPts val="4400"/>
              <a:buFont typeface="Calibri"/>
              <a:buNone/>
            </a:pPr>
            <a:r>
              <a:rPr lang="en-US" sz="4000" b="1" dirty="0">
                <a:solidFill>
                  <a:schemeClr val="accent6">
                    <a:lumMod val="75000"/>
                  </a:schemeClr>
                </a:solidFill>
              </a:rPr>
              <a:t>Older adults UTI</a:t>
            </a:r>
            <a:endParaRPr sz="4000" b="1" dirty="0">
              <a:solidFill>
                <a:schemeClr val="accent6">
                  <a:lumMod val="75000"/>
                </a:schemeClr>
              </a:solidFill>
            </a:endParaRPr>
          </a:p>
        </p:txBody>
      </p:sp>
      <p:sp>
        <p:nvSpPr>
          <p:cNvPr id="234" name="Google Shape;234;p25"/>
          <p:cNvSpPr txBox="1">
            <a:spLocks noGrp="1"/>
          </p:cNvSpPr>
          <p:nvPr>
            <p:ph type="body" idx="1"/>
          </p:nvPr>
        </p:nvSpPr>
        <p:spPr>
          <a:xfrm>
            <a:off x="457200" y="1263722"/>
            <a:ext cx="8229600" cy="510937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240"/>
              <a:buChar char="•"/>
            </a:pPr>
            <a:r>
              <a:rPr lang="en-US" sz="2800" b="1" dirty="0">
                <a:solidFill>
                  <a:srgbClr val="FF0000"/>
                </a:solidFill>
              </a:rPr>
              <a:t>The second most common </a:t>
            </a:r>
            <a:r>
              <a:rPr lang="en-US" sz="2800" dirty="0"/>
              <a:t>infection in geriatric population. </a:t>
            </a:r>
            <a:endParaRPr sz="2800" dirty="0"/>
          </a:p>
          <a:p>
            <a:pPr marL="342900" lvl="0" indent="-200660" algn="l" rtl="0">
              <a:lnSpc>
                <a:spcPct val="80000"/>
              </a:lnSpc>
              <a:spcBef>
                <a:spcPts val="448"/>
              </a:spcBef>
              <a:spcAft>
                <a:spcPts val="0"/>
              </a:spcAft>
              <a:buClr>
                <a:schemeClr val="dk1"/>
              </a:buClr>
              <a:buSzPts val="2240"/>
              <a:buNone/>
            </a:pPr>
            <a:endParaRPr sz="2400" dirty="0"/>
          </a:p>
          <a:p>
            <a:pPr marL="342900" lvl="0" indent="-342900" algn="l" rtl="0">
              <a:lnSpc>
                <a:spcPct val="80000"/>
              </a:lnSpc>
              <a:spcBef>
                <a:spcPts val="448"/>
              </a:spcBef>
              <a:spcAft>
                <a:spcPts val="0"/>
              </a:spcAft>
              <a:buClr>
                <a:schemeClr val="dk1"/>
              </a:buClr>
              <a:buSzPts val="2240"/>
              <a:buChar char="•"/>
            </a:pPr>
            <a:r>
              <a:rPr lang="en-US" sz="2400" dirty="0"/>
              <a:t>It is the most frequently diagnosed infection in long-term care residents, accounting for over a third of all nursing home-associated.</a:t>
            </a:r>
            <a:endParaRPr sz="3600" dirty="0"/>
          </a:p>
          <a:p>
            <a:pPr marL="342900" lvl="0" indent="-200660" algn="l" rtl="0">
              <a:lnSpc>
                <a:spcPct val="80000"/>
              </a:lnSpc>
              <a:spcBef>
                <a:spcPts val="448"/>
              </a:spcBef>
              <a:spcAft>
                <a:spcPts val="0"/>
              </a:spcAft>
              <a:buClr>
                <a:schemeClr val="dk1"/>
              </a:buClr>
              <a:buSzPts val="2240"/>
              <a:buNone/>
            </a:pPr>
            <a:endParaRPr lang="en-US" sz="2400" dirty="0"/>
          </a:p>
          <a:p>
            <a:pPr marL="485140">
              <a:lnSpc>
                <a:spcPct val="80000"/>
              </a:lnSpc>
              <a:spcBef>
                <a:spcPts val="448"/>
              </a:spcBef>
              <a:buSzPts val="2240"/>
            </a:pPr>
            <a:r>
              <a:rPr lang="en-US" sz="2800" dirty="0"/>
              <a:t>The incidence of UTI is higher in women compared with men across all age groups.</a:t>
            </a:r>
          </a:p>
          <a:p>
            <a:pPr marL="1399540" lvl="2">
              <a:lnSpc>
                <a:spcPct val="80000"/>
              </a:lnSpc>
              <a:spcBef>
                <a:spcPts val="448"/>
              </a:spcBef>
              <a:buSzPts val="2240"/>
            </a:pPr>
            <a:r>
              <a:rPr lang="en-US" dirty="0"/>
              <a:t>Over 10% of women older than 65 years of age reported having a UTI within the past 12 months . </a:t>
            </a:r>
          </a:p>
          <a:p>
            <a:pPr marL="1399540" lvl="2">
              <a:lnSpc>
                <a:spcPct val="80000"/>
              </a:lnSpc>
              <a:spcBef>
                <a:spcPts val="448"/>
              </a:spcBef>
              <a:buSzPts val="2240"/>
            </a:pPr>
            <a:r>
              <a:rPr lang="en-US" dirty="0"/>
              <a:t>This number increases to almost 30% in women over the age of 85 years</a:t>
            </a:r>
          </a:p>
          <a:p>
            <a:pPr marL="342900" indent="-200660">
              <a:lnSpc>
                <a:spcPct val="80000"/>
              </a:lnSpc>
              <a:spcBef>
                <a:spcPts val="448"/>
              </a:spcBef>
              <a:buSzPts val="2240"/>
              <a:buNone/>
            </a:pPr>
            <a:endParaRPr lang="en-US" sz="2400" dirty="0"/>
          </a:p>
          <a:p>
            <a:pPr marL="342900" lvl="0" indent="-200660" algn="l" rtl="0">
              <a:lnSpc>
                <a:spcPct val="80000"/>
              </a:lnSpc>
              <a:spcBef>
                <a:spcPts val="448"/>
              </a:spcBef>
              <a:spcAft>
                <a:spcPts val="0"/>
              </a:spcAft>
              <a:buClr>
                <a:schemeClr val="dk1"/>
              </a:buClr>
              <a:buSzPts val="2240"/>
              <a:buNone/>
            </a:pPr>
            <a:endParaRPr sz="2240"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8BB2F5-2ADC-450A-B165-0F2C24C54BBB}"/>
              </a:ext>
            </a:extLst>
          </p:cNvPr>
          <p:cNvSpPr>
            <a:spLocks noGrp="1"/>
          </p:cNvSpPr>
          <p:nvPr>
            <p:ph type="title"/>
          </p:nvPr>
        </p:nvSpPr>
        <p:spPr/>
        <p:txBody>
          <a:bodyPr/>
          <a:lstStyle/>
          <a:p>
            <a:r>
              <a:rPr lang="en-US" dirty="0">
                <a:solidFill>
                  <a:schemeClr val="accent6">
                    <a:lumMod val="75000"/>
                  </a:schemeClr>
                </a:solidFill>
              </a:rPr>
              <a:t>Risk factors</a:t>
            </a:r>
          </a:p>
        </p:txBody>
      </p:sp>
      <p:sp>
        <p:nvSpPr>
          <p:cNvPr id="3" name="Text Placeholder 2">
            <a:extLst>
              <a:ext uri="{FF2B5EF4-FFF2-40B4-BE49-F238E27FC236}">
                <a16:creationId xmlns:a16="http://schemas.microsoft.com/office/drawing/2014/main" id="{EF8DA3A5-867B-4E92-A445-9CEF4780B998}"/>
              </a:ext>
            </a:extLst>
          </p:cNvPr>
          <p:cNvSpPr>
            <a:spLocks noGrp="1"/>
          </p:cNvSpPr>
          <p:nvPr>
            <p:ph type="body" idx="1"/>
          </p:nvPr>
        </p:nvSpPr>
        <p:spPr/>
        <p:txBody>
          <a:bodyPr>
            <a:normAutofit fontScale="77500" lnSpcReduction="20000"/>
          </a:bodyPr>
          <a:lstStyle/>
          <a:p>
            <a:pPr marL="342900" lvl="0">
              <a:lnSpc>
                <a:spcPct val="80000"/>
              </a:lnSpc>
              <a:spcBef>
                <a:spcPts val="448"/>
              </a:spcBef>
              <a:buSzPts val="2240"/>
            </a:pPr>
            <a:r>
              <a:rPr lang="en-US" sz="2800" b="1" dirty="0">
                <a:solidFill>
                  <a:srgbClr val="C00000"/>
                </a:solidFill>
              </a:rPr>
              <a:t>Factors facilitating </a:t>
            </a:r>
            <a:r>
              <a:rPr lang="en-US" sz="2800" dirty="0"/>
              <a:t>the development of UTI include:</a:t>
            </a:r>
          </a:p>
          <a:p>
            <a:pPr marL="800100" lvl="1">
              <a:lnSpc>
                <a:spcPct val="80000"/>
              </a:lnSpc>
              <a:spcBef>
                <a:spcPts val="448"/>
              </a:spcBef>
              <a:buSzPts val="2240"/>
              <a:buChar char="•"/>
            </a:pPr>
            <a:r>
              <a:rPr lang="en-US" sz="2400" dirty="0"/>
              <a:t>Pelvic prolapse</a:t>
            </a:r>
          </a:p>
          <a:p>
            <a:pPr marL="800100" lvl="1">
              <a:lnSpc>
                <a:spcPct val="80000"/>
              </a:lnSpc>
              <a:spcBef>
                <a:spcPts val="448"/>
              </a:spcBef>
              <a:buSzPts val="2240"/>
              <a:buChar char="•"/>
            </a:pPr>
            <a:r>
              <a:rPr lang="en-US" sz="2400" dirty="0"/>
              <a:t>Cystocele</a:t>
            </a:r>
          </a:p>
          <a:p>
            <a:pPr marL="800100" lvl="1">
              <a:lnSpc>
                <a:spcPct val="80000"/>
              </a:lnSpc>
              <a:spcBef>
                <a:spcPts val="448"/>
              </a:spcBef>
              <a:buSzPts val="2240"/>
              <a:buChar char="•"/>
            </a:pPr>
            <a:r>
              <a:rPr lang="en-US" sz="2400" dirty="0"/>
              <a:t>Rectocele</a:t>
            </a:r>
          </a:p>
          <a:p>
            <a:pPr marL="800100" lvl="1">
              <a:lnSpc>
                <a:spcPct val="80000"/>
              </a:lnSpc>
              <a:spcBef>
                <a:spcPts val="448"/>
              </a:spcBef>
              <a:buSzPts val="2240"/>
              <a:buChar char="•"/>
            </a:pPr>
            <a:r>
              <a:rPr lang="en-US" sz="2400" dirty="0"/>
              <a:t>Bladder diverticulum</a:t>
            </a:r>
          </a:p>
          <a:p>
            <a:pPr marL="800100" lvl="1">
              <a:lnSpc>
                <a:spcPct val="80000"/>
              </a:lnSpc>
              <a:spcBef>
                <a:spcPts val="448"/>
              </a:spcBef>
              <a:buSzPts val="2240"/>
              <a:buChar char="•"/>
            </a:pPr>
            <a:r>
              <a:rPr lang="en-US" sz="2400" dirty="0"/>
              <a:t>Urinary reflux</a:t>
            </a:r>
          </a:p>
          <a:p>
            <a:pPr marL="800100" lvl="1">
              <a:lnSpc>
                <a:spcPct val="80000"/>
              </a:lnSpc>
              <a:spcBef>
                <a:spcPts val="448"/>
              </a:spcBef>
              <a:buSzPts val="2240"/>
              <a:buChar char="•"/>
            </a:pPr>
            <a:r>
              <a:rPr lang="en-US" sz="2400" dirty="0"/>
              <a:t>Incontinence</a:t>
            </a:r>
          </a:p>
          <a:p>
            <a:pPr marL="800100" lvl="1">
              <a:lnSpc>
                <a:spcPct val="80000"/>
              </a:lnSpc>
              <a:spcBef>
                <a:spcPts val="448"/>
              </a:spcBef>
              <a:buSzPts val="2240"/>
              <a:buChar char="•"/>
            </a:pPr>
            <a:r>
              <a:rPr lang="en-US" sz="2400" dirty="0"/>
              <a:t>Lack of perineal hygiene</a:t>
            </a:r>
          </a:p>
          <a:p>
            <a:pPr marL="800100" lvl="1">
              <a:lnSpc>
                <a:spcPct val="80000"/>
              </a:lnSpc>
              <a:spcBef>
                <a:spcPts val="448"/>
              </a:spcBef>
              <a:buSzPts val="2240"/>
              <a:buChar char="•"/>
            </a:pPr>
            <a:r>
              <a:rPr lang="en-US" sz="2400" dirty="0"/>
              <a:t>Vaginal atrophy</a:t>
            </a:r>
          </a:p>
          <a:p>
            <a:pPr marL="800100" lvl="1">
              <a:lnSpc>
                <a:spcPct val="80000"/>
              </a:lnSpc>
              <a:spcBef>
                <a:spcPts val="448"/>
              </a:spcBef>
              <a:buSzPts val="2240"/>
              <a:buChar char="•"/>
            </a:pPr>
            <a:r>
              <a:rPr lang="en-US" sz="2400" dirty="0"/>
              <a:t>Estrogen deficiency in women</a:t>
            </a:r>
          </a:p>
          <a:p>
            <a:pPr marL="800100" lvl="1">
              <a:lnSpc>
                <a:spcPct val="80000"/>
              </a:lnSpc>
              <a:spcBef>
                <a:spcPts val="448"/>
              </a:spcBef>
              <a:buSzPts val="2240"/>
              <a:buChar char="•"/>
            </a:pPr>
            <a:r>
              <a:rPr lang="en-US" sz="2400" dirty="0"/>
              <a:t>Prostate diseases in men </a:t>
            </a:r>
          </a:p>
          <a:p>
            <a:pPr marL="342900" lvl="0" indent="-200660">
              <a:lnSpc>
                <a:spcPct val="80000"/>
              </a:lnSpc>
              <a:spcBef>
                <a:spcPts val="448"/>
              </a:spcBef>
              <a:buSzPts val="2240"/>
              <a:buNone/>
            </a:pPr>
            <a:endParaRPr lang="en-US" dirty="0"/>
          </a:p>
          <a:p>
            <a:pPr marL="342900" lvl="0">
              <a:lnSpc>
                <a:spcPct val="80000"/>
              </a:lnSpc>
              <a:spcBef>
                <a:spcPts val="448"/>
              </a:spcBef>
              <a:buSzPts val="2240"/>
            </a:pPr>
            <a:r>
              <a:rPr lang="en-US" b="1" dirty="0">
                <a:solidFill>
                  <a:srgbClr val="FF0000"/>
                </a:solidFill>
              </a:rPr>
              <a:t>The  main risk factors in the elderly</a:t>
            </a:r>
          </a:p>
          <a:p>
            <a:pPr marL="800100" lvl="1">
              <a:lnSpc>
                <a:spcPct val="80000"/>
              </a:lnSpc>
              <a:spcBef>
                <a:spcPts val="448"/>
              </a:spcBef>
              <a:buSzPts val="2240"/>
            </a:pPr>
            <a:r>
              <a:rPr lang="en-US" sz="2400" dirty="0"/>
              <a:t>Mental status changes</a:t>
            </a:r>
          </a:p>
          <a:p>
            <a:pPr marL="800100" lvl="1">
              <a:lnSpc>
                <a:spcPct val="80000"/>
              </a:lnSpc>
              <a:spcBef>
                <a:spcPts val="448"/>
              </a:spcBef>
              <a:buSzPts val="2240"/>
            </a:pPr>
            <a:r>
              <a:rPr lang="en-US" sz="2400" dirty="0"/>
              <a:t>Immunosuppression</a:t>
            </a:r>
          </a:p>
          <a:p>
            <a:pPr marL="800100" lvl="1">
              <a:lnSpc>
                <a:spcPct val="80000"/>
              </a:lnSpc>
              <a:spcBef>
                <a:spcPts val="448"/>
              </a:spcBef>
              <a:buSzPts val="2240"/>
            </a:pPr>
            <a:r>
              <a:rPr lang="en-US" sz="2400" dirty="0"/>
              <a:t>DM</a:t>
            </a:r>
          </a:p>
          <a:p>
            <a:pPr marL="800100" lvl="1">
              <a:lnSpc>
                <a:spcPct val="80000"/>
              </a:lnSpc>
              <a:spcBef>
                <a:spcPts val="448"/>
              </a:spcBef>
              <a:buSzPts val="2240"/>
            </a:pPr>
            <a:r>
              <a:rPr lang="en-US" sz="2400" dirty="0"/>
              <a:t>Neurological diseases</a:t>
            </a:r>
          </a:p>
          <a:p>
            <a:pPr marL="800100" lvl="1">
              <a:lnSpc>
                <a:spcPct val="80000"/>
              </a:lnSpc>
              <a:spcBef>
                <a:spcPts val="448"/>
              </a:spcBef>
              <a:buSzPts val="2240"/>
            </a:pPr>
            <a:r>
              <a:rPr lang="en-US" sz="2400" dirty="0"/>
              <a:t>Invasive procedures</a:t>
            </a:r>
          </a:p>
          <a:p>
            <a:pPr marL="800100" lvl="1">
              <a:lnSpc>
                <a:spcPct val="80000"/>
              </a:lnSpc>
              <a:spcBef>
                <a:spcPts val="448"/>
              </a:spcBef>
              <a:buSzPts val="2240"/>
            </a:pPr>
            <a:r>
              <a:rPr lang="en-US" sz="2400" dirty="0"/>
              <a:t>Strictures and anatomical changes</a:t>
            </a:r>
            <a:endParaRPr lang="en-US" sz="3600" dirty="0"/>
          </a:p>
          <a:p>
            <a:endParaRPr lang="en-US" dirty="0"/>
          </a:p>
        </p:txBody>
      </p:sp>
    </p:spTree>
    <p:extLst>
      <p:ext uri="{BB962C8B-B14F-4D97-AF65-F5344CB8AC3E}">
        <p14:creationId xmlns:p14="http://schemas.microsoft.com/office/powerpoint/2010/main" val="19254341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7"/>
          <p:cNvSpPr txBox="1">
            <a:spLocks noGrp="1"/>
          </p:cNvSpPr>
          <p:nvPr>
            <p:ph type="title"/>
          </p:nvPr>
        </p:nvSpPr>
        <p:spPr>
          <a:xfrm>
            <a:off x="457200" y="482884"/>
            <a:ext cx="8229600" cy="934753"/>
          </a:xfrm>
          <a:prstGeom prst="rect">
            <a:avLst/>
          </a:prstGeom>
          <a:noFill/>
          <a:ln>
            <a:noFill/>
          </a:ln>
        </p:spPr>
        <p:txBody>
          <a:bodyPr spcFirstLastPara="1" wrap="square" lIns="91425" tIns="45700" rIns="91425" bIns="45700" anchor="ctr" anchorCtr="0">
            <a:normAutofit fontScale="90000"/>
          </a:bodyPr>
          <a:lstStyle/>
          <a:p>
            <a:pPr marL="0" lvl="0" indent="0" rtl="0">
              <a:spcBef>
                <a:spcPts val="0"/>
              </a:spcBef>
              <a:spcAft>
                <a:spcPts val="0"/>
              </a:spcAft>
              <a:buClr>
                <a:schemeClr val="dk1"/>
              </a:buClr>
              <a:buSzPts val="3959"/>
              <a:buFont typeface="Calibri"/>
              <a:buNone/>
            </a:pPr>
            <a:r>
              <a:rPr lang="en-US" sz="3959" b="1" dirty="0">
                <a:solidFill>
                  <a:srgbClr val="C00000"/>
                </a:solidFill>
              </a:rPr>
              <a:t>Prevention of UTI among elderly</a:t>
            </a:r>
            <a:br>
              <a:rPr lang="en-US" sz="3959" dirty="0"/>
            </a:br>
            <a:endParaRPr sz="3959" dirty="0"/>
          </a:p>
        </p:txBody>
      </p:sp>
      <p:sp>
        <p:nvSpPr>
          <p:cNvPr id="246" name="Google Shape;246;p27"/>
          <p:cNvSpPr txBox="1">
            <a:spLocks noGrp="1"/>
          </p:cNvSpPr>
          <p:nvPr>
            <p:ph type="body" idx="1"/>
          </p:nvPr>
        </p:nvSpPr>
        <p:spPr>
          <a:xfrm>
            <a:off x="457200" y="1447800"/>
            <a:ext cx="8229600" cy="5199580"/>
          </a:xfrm>
          <a:prstGeom prst="rect">
            <a:avLst/>
          </a:prstGeom>
          <a:noFill/>
          <a:ln>
            <a:noFill/>
          </a:ln>
        </p:spPr>
        <p:txBody>
          <a:bodyPr spcFirstLastPara="1" wrap="square" lIns="91425" tIns="45700" rIns="91425" bIns="45700" anchor="t" anchorCtr="0">
            <a:normAutofit/>
          </a:bodyPr>
          <a:lstStyle/>
          <a:p>
            <a:pPr marL="342900" lvl="0" indent="-342900" algn="l" rtl="0">
              <a:lnSpc>
                <a:spcPct val="80000"/>
              </a:lnSpc>
              <a:spcBef>
                <a:spcPts val="0"/>
              </a:spcBef>
              <a:spcAft>
                <a:spcPts val="0"/>
              </a:spcAft>
              <a:buClr>
                <a:schemeClr val="dk1"/>
              </a:buClr>
              <a:buSzPts val="2480"/>
              <a:buChar char="•"/>
            </a:pPr>
            <a:r>
              <a:rPr lang="en-US" sz="2480" b="1" dirty="0">
                <a:solidFill>
                  <a:srgbClr val="0070C0"/>
                </a:solidFill>
              </a:rPr>
              <a:t>Prevention strategies for recurrent UTI in postmenopausal include:</a:t>
            </a:r>
            <a:endParaRPr b="1" dirty="0">
              <a:solidFill>
                <a:srgbClr val="0070C0"/>
              </a:solidFill>
            </a:endParaRPr>
          </a:p>
          <a:p>
            <a:pPr marL="1143000" lvl="2" indent="-228600" algn="l" rtl="0">
              <a:lnSpc>
                <a:spcPct val="80000"/>
              </a:lnSpc>
              <a:spcBef>
                <a:spcPts val="372"/>
              </a:spcBef>
              <a:spcAft>
                <a:spcPts val="0"/>
              </a:spcAft>
              <a:buClr>
                <a:schemeClr val="dk1"/>
              </a:buClr>
              <a:buSzPts val="1860"/>
              <a:buChar char="•"/>
            </a:pPr>
            <a:r>
              <a:rPr lang="en-US" dirty="0"/>
              <a:t>Use of antibiotic as a prophylaxis</a:t>
            </a:r>
            <a:endParaRPr sz="3200" dirty="0"/>
          </a:p>
          <a:p>
            <a:pPr marL="1143000" lvl="2" indent="-228600" algn="l" rtl="0">
              <a:lnSpc>
                <a:spcPct val="80000"/>
              </a:lnSpc>
              <a:spcBef>
                <a:spcPts val="372"/>
              </a:spcBef>
              <a:spcAft>
                <a:spcPts val="0"/>
              </a:spcAft>
              <a:buClr>
                <a:schemeClr val="dk1"/>
              </a:buClr>
              <a:buSzPts val="1860"/>
              <a:buChar char="•"/>
            </a:pPr>
            <a:r>
              <a:rPr lang="en-US" dirty="0"/>
              <a:t>Non-antimicrobial therapies, such as estrogen replacement therapy and cranberry formulations</a:t>
            </a:r>
            <a:endParaRPr sz="3200" dirty="0"/>
          </a:p>
          <a:p>
            <a:pPr marL="342900" lvl="0" indent="-185420" algn="l" rtl="0">
              <a:lnSpc>
                <a:spcPct val="80000"/>
              </a:lnSpc>
              <a:spcBef>
                <a:spcPts val="496"/>
              </a:spcBef>
              <a:spcAft>
                <a:spcPts val="0"/>
              </a:spcAft>
              <a:buClr>
                <a:schemeClr val="dk1"/>
              </a:buClr>
              <a:buSzPts val="2480"/>
              <a:buNone/>
            </a:pPr>
            <a:endParaRPr sz="2480" dirty="0"/>
          </a:p>
          <a:p>
            <a:pPr marL="342900" lvl="0" indent="-342900" algn="l" rtl="0">
              <a:lnSpc>
                <a:spcPct val="80000"/>
              </a:lnSpc>
              <a:spcBef>
                <a:spcPts val="496"/>
              </a:spcBef>
              <a:spcAft>
                <a:spcPts val="0"/>
              </a:spcAft>
              <a:buClr>
                <a:schemeClr val="dk1"/>
              </a:buClr>
              <a:buSzPts val="2480"/>
              <a:buChar char="•"/>
            </a:pPr>
            <a:r>
              <a:rPr lang="en-US" sz="2480" dirty="0"/>
              <a:t>Development of prevention strategies, </a:t>
            </a:r>
            <a:r>
              <a:rPr lang="en-US" sz="2480" b="1" dirty="0">
                <a:solidFill>
                  <a:srgbClr val="0070C0"/>
                </a:solidFill>
              </a:rPr>
              <a:t>including aseptic insertion of urinary catheters, minimizing use of catheters and minimizing duration of catheter use,</a:t>
            </a:r>
            <a:r>
              <a:rPr lang="en-US" sz="2480" dirty="0"/>
              <a:t> has led to a decrease in the incidence of CA-UTI . </a:t>
            </a:r>
            <a:endParaRPr dirty="0"/>
          </a:p>
          <a:p>
            <a:pPr marL="342900" lvl="0" indent="-185420" algn="l" rtl="0">
              <a:lnSpc>
                <a:spcPct val="80000"/>
              </a:lnSpc>
              <a:spcBef>
                <a:spcPts val="496"/>
              </a:spcBef>
              <a:spcAft>
                <a:spcPts val="0"/>
              </a:spcAft>
              <a:buClr>
                <a:schemeClr val="dk1"/>
              </a:buClr>
              <a:buSzPts val="2480"/>
              <a:buNone/>
            </a:pPr>
            <a:endParaRPr sz="2480" dirty="0"/>
          </a:p>
          <a:p>
            <a:pPr marL="342900" lvl="0" indent="-342900" algn="l" rtl="0">
              <a:lnSpc>
                <a:spcPct val="80000"/>
              </a:lnSpc>
              <a:spcBef>
                <a:spcPts val="496"/>
              </a:spcBef>
              <a:spcAft>
                <a:spcPts val="0"/>
              </a:spcAft>
              <a:buClr>
                <a:schemeClr val="dk1"/>
              </a:buClr>
              <a:buSzPts val="2480"/>
              <a:buChar char="•"/>
            </a:pPr>
            <a:r>
              <a:rPr lang="en-US" sz="2480" dirty="0"/>
              <a:t>In adults who require catheterization, the use of </a:t>
            </a:r>
            <a:r>
              <a:rPr lang="en-US" sz="2480" b="1" dirty="0">
                <a:solidFill>
                  <a:srgbClr val="0070C0"/>
                </a:solidFill>
              </a:rPr>
              <a:t>antimicrobial-coated catheters </a:t>
            </a:r>
            <a:r>
              <a:rPr lang="en-US" sz="2480" dirty="0"/>
              <a:t>may delay bacterial colonization and thus decreases the incidence of CA-UTI</a:t>
            </a:r>
            <a:endParaRP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4"/>
          <p:cNvSpPr txBox="1">
            <a:spLocks noGrp="1"/>
          </p:cNvSpPr>
          <p:nvPr>
            <p:ph type="title"/>
          </p:nvPr>
        </p:nvSpPr>
        <p:spPr>
          <a:xfrm>
            <a:off x="457200" y="336283"/>
            <a:ext cx="8229600" cy="1143000"/>
          </a:xfrm>
          <a:prstGeom prst="rect">
            <a:avLst/>
          </a:prstGeom>
          <a:noFill/>
          <a:ln>
            <a:noFill/>
          </a:ln>
        </p:spPr>
        <p:txBody>
          <a:bodyPr spcFirstLastPara="1" wrap="square" lIns="91425" tIns="45700" rIns="91425" bIns="45700" anchor="ctr" anchorCtr="0">
            <a:noAutofit/>
          </a:bodyPr>
          <a:lstStyle/>
          <a:p>
            <a:pPr marL="0" lvl="0" indent="0" rtl="0">
              <a:spcBef>
                <a:spcPts val="0"/>
              </a:spcBef>
              <a:spcAft>
                <a:spcPts val="0"/>
              </a:spcAft>
              <a:buClr>
                <a:srgbClr val="FF0000"/>
              </a:buClr>
              <a:buSzPts val="3600"/>
              <a:buFont typeface="Times New Roman"/>
              <a:buNone/>
            </a:pPr>
            <a:r>
              <a:rPr lang="en-US" sz="3600" dirty="0">
                <a:solidFill>
                  <a:srgbClr val="FF0000"/>
                </a:solidFill>
                <a:latin typeface="Calibri" panose="020F0502020204030204" pitchFamily="34" charset="0"/>
                <a:ea typeface="Times New Roman"/>
                <a:cs typeface="Calibri" panose="020F0502020204030204" pitchFamily="34" charset="0"/>
                <a:sym typeface="Times New Roman"/>
              </a:rPr>
              <a:t>Worldwide STIs Negative impact on health</a:t>
            </a:r>
            <a:endParaRPr sz="3600" dirty="0">
              <a:solidFill>
                <a:srgbClr val="FF0000"/>
              </a:solidFill>
              <a:latin typeface="Calibri" panose="020F0502020204030204" pitchFamily="34" charset="0"/>
              <a:ea typeface="Times New Roman"/>
              <a:cs typeface="Calibri" panose="020F0502020204030204" pitchFamily="34" charset="0"/>
              <a:sym typeface="Times New Roman"/>
            </a:endParaRPr>
          </a:p>
        </p:txBody>
      </p:sp>
      <p:sp>
        <p:nvSpPr>
          <p:cNvPr id="107" name="Google Shape;107;p4"/>
          <p:cNvSpPr txBox="1">
            <a:spLocks noGrp="1"/>
          </p:cNvSpPr>
          <p:nvPr>
            <p:ph type="body" idx="1"/>
          </p:nvPr>
        </p:nvSpPr>
        <p:spPr>
          <a:xfrm>
            <a:off x="457200" y="1600200"/>
            <a:ext cx="8229600" cy="4921517"/>
          </a:xfrm>
          <a:prstGeom prst="rect">
            <a:avLst/>
          </a:prstGeom>
          <a:noFill/>
          <a:ln>
            <a:noFill/>
          </a:ln>
        </p:spPr>
        <p:txBody>
          <a:bodyPr spcFirstLastPara="1" wrap="square" lIns="91425" tIns="45700" rIns="91425" bIns="45700" anchor="t" anchorCtr="0">
            <a:normAutofit/>
          </a:bodyPr>
          <a:lstStyle/>
          <a:p>
            <a:pPr marL="514350" lvl="0" indent="-514350" algn="just" rtl="0">
              <a:spcBef>
                <a:spcPts val="0"/>
              </a:spcBef>
              <a:spcAft>
                <a:spcPts val="0"/>
              </a:spcAft>
              <a:buClr>
                <a:schemeClr val="dk1"/>
              </a:buClr>
              <a:buSzPts val="2960"/>
              <a:buFont typeface="+mj-lt"/>
              <a:buAutoNum type="alphaUcPeriod"/>
            </a:pPr>
            <a:r>
              <a:rPr lang="en-US" sz="2960" b="1" dirty="0">
                <a:latin typeface="Calibri" panose="020F0502020204030204" pitchFamily="34" charset="0"/>
                <a:ea typeface="Times New Roman"/>
                <a:cs typeface="Calibri" panose="020F0502020204030204" pitchFamily="34" charset="0"/>
                <a:sym typeface="Times New Roman"/>
              </a:rPr>
              <a:t>Fetal and neonatal deaths:</a:t>
            </a:r>
          </a:p>
          <a:p>
            <a:pPr marL="800100" lvl="1" algn="just">
              <a:spcBef>
                <a:spcPts val="0"/>
              </a:spcBef>
              <a:buSzPts val="2960"/>
              <a:buChar char="•"/>
            </a:pPr>
            <a:r>
              <a:rPr lang="en-US" sz="2560" dirty="0">
                <a:latin typeface="Calibri" panose="020F0502020204030204" pitchFamily="34" charset="0"/>
                <a:ea typeface="Times New Roman"/>
                <a:cs typeface="Calibri" panose="020F0502020204030204" pitchFamily="34" charset="0"/>
                <a:sym typeface="Times New Roman"/>
              </a:rPr>
              <a:t>Syphilis in pregnancy leads to over 300 000 fetal and neonatal deaths each year and places an additional 215 000 infants at increased risk of early death.</a:t>
            </a:r>
            <a:endParaRPr dirty="0">
              <a:latin typeface="Calibri" panose="020F0502020204030204" pitchFamily="34" charset="0"/>
              <a:cs typeface="Calibri" panose="020F0502020204030204" pitchFamily="34" charset="0"/>
            </a:endParaRPr>
          </a:p>
          <a:p>
            <a:pPr marL="342900" lvl="0" indent="-154940" algn="just" rtl="0">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0" lvl="0" indent="0" algn="just" rtl="0">
              <a:spcBef>
                <a:spcPts val="592"/>
              </a:spcBef>
              <a:spcAft>
                <a:spcPts val="0"/>
              </a:spcAft>
              <a:buClr>
                <a:schemeClr val="dk1"/>
              </a:buClr>
              <a:buSzPts val="2960"/>
              <a:buNone/>
            </a:pPr>
            <a:r>
              <a:rPr lang="en-US" sz="2960" dirty="0">
                <a:latin typeface="Calibri" panose="020F0502020204030204" pitchFamily="34" charset="0"/>
                <a:ea typeface="Times New Roman"/>
                <a:cs typeface="Calibri" panose="020F0502020204030204" pitchFamily="34" charset="0"/>
                <a:sym typeface="Times New Roman"/>
              </a:rPr>
              <a:t>B. </a:t>
            </a:r>
            <a:r>
              <a:rPr lang="en-US" sz="2960" b="1" dirty="0">
                <a:latin typeface="Calibri" panose="020F0502020204030204" pitchFamily="34" charset="0"/>
                <a:ea typeface="Times New Roman"/>
                <a:cs typeface="Calibri" panose="020F0502020204030204" pitchFamily="34" charset="0"/>
                <a:sym typeface="Times New Roman"/>
              </a:rPr>
              <a:t>Cervical cancer:</a:t>
            </a:r>
          </a:p>
          <a:p>
            <a:pPr marL="800100" lvl="1" algn="just">
              <a:spcBef>
                <a:spcPts val="592"/>
              </a:spcBef>
              <a:buSzPts val="2960"/>
              <a:buChar char="•"/>
            </a:pPr>
            <a:r>
              <a:rPr lang="en-US" sz="2560" dirty="0">
                <a:latin typeface="Calibri" panose="020F0502020204030204" pitchFamily="34" charset="0"/>
                <a:ea typeface="Times New Roman"/>
                <a:cs typeface="Calibri" panose="020F0502020204030204" pitchFamily="34" charset="0"/>
                <a:sym typeface="Times New Roman"/>
              </a:rPr>
              <a:t>The human papillomavirus infection is responsible for an estimated 530 000 cases of cervical cancer and 264 000 cervical cancer deaths each year.</a:t>
            </a:r>
            <a:endParaRPr dirty="0">
              <a:latin typeface="Calibri" panose="020F0502020204030204" pitchFamily="34" charset="0"/>
              <a:cs typeface="Calibri" panose="020F0502020204030204" pitchFamily="34" charset="0"/>
            </a:endParaRPr>
          </a:p>
          <a:p>
            <a:pPr marL="342900" lvl="0" indent="-154940" algn="just" rtl="0">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3" name="Google Shape;113;p5"/>
          <p:cNvSpPr txBox="1">
            <a:spLocks noGrp="1"/>
          </p:cNvSpPr>
          <p:nvPr>
            <p:ph type="body" idx="1"/>
          </p:nvPr>
        </p:nvSpPr>
        <p:spPr>
          <a:xfrm>
            <a:off x="457200" y="612559"/>
            <a:ext cx="8229600" cy="5970803"/>
          </a:xfrm>
          <a:prstGeom prst="rect">
            <a:avLst/>
          </a:prstGeom>
          <a:noFill/>
          <a:ln>
            <a:noFill/>
          </a:ln>
        </p:spPr>
        <p:txBody>
          <a:bodyPr spcFirstLastPara="1" wrap="square" lIns="91425" tIns="45700" rIns="91425" bIns="45700" anchor="t" anchorCtr="0">
            <a:normAutofit/>
          </a:bodyPr>
          <a:lstStyle/>
          <a:p>
            <a:pPr marL="0" lvl="0" indent="0" rtl="0">
              <a:lnSpc>
                <a:spcPct val="80000"/>
              </a:lnSpc>
              <a:spcBef>
                <a:spcPts val="0"/>
              </a:spcBef>
              <a:spcAft>
                <a:spcPts val="0"/>
              </a:spcAft>
              <a:buClr>
                <a:schemeClr val="dk1"/>
              </a:buClr>
              <a:buSzPts val="2960"/>
              <a:buNone/>
            </a:pPr>
            <a:r>
              <a:rPr lang="en-US" sz="2960" dirty="0">
                <a:latin typeface="Calibri" panose="020F0502020204030204" pitchFamily="34" charset="0"/>
                <a:ea typeface="Times New Roman"/>
                <a:cs typeface="Calibri" panose="020F0502020204030204" pitchFamily="34" charset="0"/>
                <a:sym typeface="Times New Roman"/>
              </a:rPr>
              <a:t>C. </a:t>
            </a:r>
            <a:r>
              <a:rPr lang="en-US" sz="2960" b="1" dirty="0">
                <a:latin typeface="Calibri" panose="020F0502020204030204" pitchFamily="34" charset="0"/>
                <a:ea typeface="Times New Roman"/>
                <a:cs typeface="Calibri" panose="020F0502020204030204" pitchFamily="34" charset="0"/>
                <a:sym typeface="Times New Roman"/>
              </a:rPr>
              <a:t>Infertility:</a:t>
            </a:r>
          </a:p>
          <a:p>
            <a:pPr marL="800100" lvl="1">
              <a:lnSpc>
                <a:spcPct val="80000"/>
              </a:lnSpc>
              <a:spcBef>
                <a:spcPts val="0"/>
              </a:spcBef>
              <a:buSzPts val="2960"/>
              <a:buChar char="•"/>
            </a:pPr>
            <a:r>
              <a:rPr lang="en-US" sz="2560" dirty="0">
                <a:latin typeface="Calibri" panose="020F0502020204030204" pitchFamily="34" charset="0"/>
                <a:ea typeface="Times New Roman"/>
                <a:cs typeface="Calibri" panose="020F0502020204030204" pitchFamily="34" charset="0"/>
                <a:sym typeface="Times New Roman"/>
              </a:rPr>
              <a:t>STIs, such as gonorrhea and chlamydia, are important causes of infertility worldwide.</a:t>
            </a:r>
            <a:endParaRPr dirty="0">
              <a:latin typeface="Calibri" panose="020F0502020204030204" pitchFamily="34" charset="0"/>
              <a:cs typeface="Calibri" panose="020F0502020204030204" pitchFamily="34" charset="0"/>
            </a:endParaRPr>
          </a:p>
          <a:p>
            <a:pPr marL="342900" lvl="0" indent="-154940" rtl="0">
              <a:lnSpc>
                <a:spcPct val="8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0" lvl="0" indent="0" rtl="0">
              <a:lnSpc>
                <a:spcPct val="80000"/>
              </a:lnSpc>
              <a:spcBef>
                <a:spcPts val="592"/>
              </a:spcBef>
              <a:spcAft>
                <a:spcPts val="0"/>
              </a:spcAft>
              <a:buClr>
                <a:schemeClr val="dk1"/>
              </a:buClr>
              <a:buSzPts val="2960"/>
              <a:buNone/>
            </a:pPr>
            <a:r>
              <a:rPr lang="en-US" sz="2960" dirty="0">
                <a:latin typeface="Calibri" panose="020F0502020204030204" pitchFamily="34" charset="0"/>
                <a:ea typeface="Times New Roman"/>
                <a:cs typeface="Calibri" panose="020F0502020204030204" pitchFamily="34" charset="0"/>
                <a:sym typeface="Times New Roman"/>
              </a:rPr>
              <a:t>D. </a:t>
            </a:r>
            <a:r>
              <a:rPr lang="en-US" sz="2960" b="1" dirty="0">
                <a:latin typeface="Calibri" panose="020F0502020204030204" pitchFamily="34" charset="0"/>
                <a:ea typeface="Times New Roman"/>
                <a:cs typeface="Calibri" panose="020F0502020204030204" pitchFamily="34" charset="0"/>
                <a:sym typeface="Times New Roman"/>
              </a:rPr>
              <a:t>HIV risk:</a:t>
            </a:r>
          </a:p>
          <a:p>
            <a:pPr marL="800100" lvl="1">
              <a:lnSpc>
                <a:spcPct val="80000"/>
              </a:lnSpc>
              <a:spcBef>
                <a:spcPts val="592"/>
              </a:spcBef>
              <a:buSzPts val="2960"/>
              <a:buChar char="•"/>
            </a:pPr>
            <a:r>
              <a:rPr lang="en-US" sz="2560" dirty="0">
                <a:latin typeface="Calibri" panose="020F0502020204030204" pitchFamily="34" charset="0"/>
                <a:ea typeface="Times New Roman"/>
                <a:cs typeface="Calibri" panose="020F0502020204030204" pitchFamily="34" charset="0"/>
                <a:sym typeface="Times New Roman"/>
              </a:rPr>
              <a:t>The presence of STIs increases the risk of acquiring or transmitting HIV infection (by two to three times, in some populations).</a:t>
            </a:r>
            <a:endParaRPr dirty="0">
              <a:latin typeface="Calibri" panose="020F0502020204030204" pitchFamily="34" charset="0"/>
              <a:cs typeface="Calibri" panose="020F0502020204030204" pitchFamily="34" charset="0"/>
            </a:endParaRPr>
          </a:p>
          <a:p>
            <a:pPr marL="342900" lvl="0" indent="-154940" rtl="0">
              <a:lnSpc>
                <a:spcPct val="8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396875" lvl="0" indent="-396875" rtl="0">
              <a:lnSpc>
                <a:spcPct val="80000"/>
              </a:lnSpc>
              <a:spcBef>
                <a:spcPts val="592"/>
              </a:spcBef>
              <a:spcAft>
                <a:spcPts val="0"/>
              </a:spcAft>
              <a:buClr>
                <a:schemeClr val="dk1"/>
              </a:buClr>
              <a:buSzPts val="2960"/>
              <a:buNone/>
            </a:pPr>
            <a:r>
              <a:rPr lang="en-US" sz="2960" dirty="0">
                <a:latin typeface="Calibri" panose="020F0502020204030204" pitchFamily="34" charset="0"/>
                <a:ea typeface="Times New Roman"/>
                <a:cs typeface="Calibri" panose="020F0502020204030204" pitchFamily="34" charset="0"/>
                <a:sym typeface="Times New Roman"/>
              </a:rPr>
              <a:t>E. Physical, psychological and social consequences of STIs severely compromise the quality of life of those infected.</a:t>
            </a:r>
            <a:endParaRPr dirty="0">
              <a:latin typeface="Calibri" panose="020F0502020204030204" pitchFamily="34" charset="0"/>
              <a:cs typeface="Calibri" panose="020F0502020204030204" pitchFamily="34" charset="0"/>
            </a:endParaRPr>
          </a:p>
          <a:p>
            <a:pPr marL="342900" lvl="0" indent="-154940" algn="just" rtl="0">
              <a:lnSpc>
                <a:spcPct val="8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rgbClr val="FF0000"/>
              </a:buClr>
              <a:buSzPts val="4000"/>
              <a:buFont typeface="Times New Roman"/>
              <a:buNone/>
            </a:pPr>
            <a:r>
              <a:rPr lang="en-US" sz="4000" dirty="0">
                <a:solidFill>
                  <a:srgbClr val="FF0000"/>
                </a:solidFill>
                <a:latin typeface="Calibri" panose="020F0502020204030204" pitchFamily="34" charset="0"/>
                <a:ea typeface="Times New Roman"/>
                <a:cs typeface="Calibri" panose="020F0502020204030204" pitchFamily="34" charset="0"/>
                <a:sym typeface="Times New Roman"/>
              </a:rPr>
              <a:t>Risk factors of STIs</a:t>
            </a:r>
            <a:endParaRPr sz="4000" dirty="0">
              <a:solidFill>
                <a:srgbClr val="FF0000"/>
              </a:solidFill>
              <a:latin typeface="Calibri" panose="020F0502020204030204" pitchFamily="34" charset="0"/>
              <a:ea typeface="Times New Roman"/>
              <a:cs typeface="Calibri" panose="020F0502020204030204" pitchFamily="34" charset="0"/>
              <a:sym typeface="Times New Roman"/>
            </a:endParaRPr>
          </a:p>
        </p:txBody>
      </p:sp>
      <p:sp>
        <p:nvSpPr>
          <p:cNvPr id="119" name="Google Shape;119;p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algn="just" rtl="0">
              <a:spcBef>
                <a:spcPts val="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Unprotected sex.</a:t>
            </a:r>
            <a:endParaRPr dirty="0">
              <a:latin typeface="Calibri" panose="020F0502020204030204" pitchFamily="34" charset="0"/>
              <a:cs typeface="Calibri" panose="020F0502020204030204" pitchFamily="34" charset="0"/>
            </a:endParaRPr>
          </a:p>
          <a:p>
            <a:pPr marL="342900" lvl="0" indent="-342900" algn="just" rtl="0">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Multiple partners.</a:t>
            </a:r>
            <a:endParaRPr dirty="0">
              <a:latin typeface="Calibri" panose="020F0502020204030204" pitchFamily="34" charset="0"/>
              <a:cs typeface="Calibri" panose="020F0502020204030204" pitchFamily="34" charset="0"/>
            </a:endParaRPr>
          </a:p>
          <a:p>
            <a:pPr marL="342900" lvl="0" indent="-342900" algn="just" rtl="0">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Young age &lt;25.</a:t>
            </a:r>
            <a:endParaRPr dirty="0">
              <a:latin typeface="Calibri" panose="020F0502020204030204" pitchFamily="34" charset="0"/>
              <a:cs typeface="Calibri" panose="020F0502020204030204" pitchFamily="34" charset="0"/>
            </a:endParaRPr>
          </a:p>
          <a:p>
            <a:pPr marL="342900" lvl="0" indent="-342900" algn="just" rtl="0">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Alcohol and Drug use.</a:t>
            </a:r>
            <a:endParaRPr dirty="0">
              <a:latin typeface="Calibri" panose="020F0502020204030204" pitchFamily="34" charset="0"/>
              <a:cs typeface="Calibri" panose="020F0502020204030204" pitchFamily="34" charset="0"/>
            </a:endParaRPr>
          </a:p>
          <a:p>
            <a:pPr marL="342900" lvl="0" indent="-342900" algn="just" rtl="0">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Homosexuality.  </a:t>
            </a:r>
            <a:endParaRPr dirty="0">
              <a:latin typeface="Calibri" panose="020F0502020204030204" pitchFamily="34" charset="0"/>
              <a:cs typeface="Calibri" panose="020F0502020204030204" pitchFamily="34" charset="0"/>
            </a:endParaRPr>
          </a:p>
          <a:p>
            <a:pPr marL="342900" lvl="0" indent="-342900" algn="just" rtl="0">
              <a:spcBef>
                <a:spcPts val="640"/>
              </a:spcBef>
              <a:spcAft>
                <a:spcPts val="0"/>
              </a:spcAft>
              <a:buClr>
                <a:schemeClr val="dk1"/>
              </a:buClr>
              <a:buSzPts val="3200"/>
              <a:buChar char="•"/>
            </a:pPr>
            <a:r>
              <a:rPr lang="en-US" dirty="0">
                <a:latin typeface="Calibri" panose="020F0502020204030204" pitchFamily="34" charset="0"/>
                <a:ea typeface="Times New Roman"/>
                <a:cs typeface="Calibri" panose="020F0502020204030204" pitchFamily="34" charset="0"/>
                <a:sym typeface="Times New Roman"/>
              </a:rPr>
              <a:t>History of STIs.</a:t>
            </a:r>
            <a:endParaRPr dirty="0">
              <a:latin typeface="Calibri" panose="020F0502020204030204" pitchFamily="34" charset="0"/>
              <a:cs typeface="Calibri" panose="020F0502020204030204" pitchFamily="34" charset="0"/>
            </a:endParaRPr>
          </a:p>
          <a:p>
            <a:pPr marL="342900" lvl="0" indent="-139700" algn="just" rtl="0">
              <a:spcBef>
                <a:spcPts val="640"/>
              </a:spcBef>
              <a:spcAft>
                <a:spcPts val="0"/>
              </a:spcAft>
              <a:buClr>
                <a:schemeClr val="dk1"/>
              </a:buClr>
              <a:buSzPts val="3200"/>
              <a:buNone/>
            </a:pPr>
            <a:endParaRPr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p>
            <a:pPr marL="0" lvl="0" indent="0" algn="just" rtl="0">
              <a:spcBef>
                <a:spcPts val="0"/>
              </a:spcBef>
              <a:spcAft>
                <a:spcPts val="0"/>
              </a:spcAft>
              <a:buClr>
                <a:srgbClr val="FF0000"/>
              </a:buClr>
              <a:buSzPts val="4000"/>
              <a:buFont typeface="Times New Roman"/>
              <a:buNone/>
            </a:pPr>
            <a:r>
              <a:rPr lang="en-US" sz="4000" dirty="0">
                <a:solidFill>
                  <a:srgbClr val="FF0000"/>
                </a:solidFill>
                <a:latin typeface="Calibri" panose="020F0502020204030204" pitchFamily="34" charset="0"/>
                <a:ea typeface="Times New Roman"/>
                <a:cs typeface="Calibri" panose="020F0502020204030204" pitchFamily="34" charset="0"/>
                <a:sym typeface="Times New Roman"/>
              </a:rPr>
              <a:t>Epidemiology </a:t>
            </a:r>
            <a:endParaRPr sz="4000" dirty="0">
              <a:solidFill>
                <a:srgbClr val="FF0000"/>
              </a:solidFill>
              <a:latin typeface="Calibri" panose="020F0502020204030204" pitchFamily="34" charset="0"/>
              <a:ea typeface="Times New Roman"/>
              <a:cs typeface="Calibri" panose="020F0502020204030204" pitchFamily="34" charset="0"/>
              <a:sym typeface="Times New Roman"/>
            </a:endParaRPr>
          </a:p>
        </p:txBody>
      </p:sp>
      <p:sp>
        <p:nvSpPr>
          <p:cNvPr id="125" name="Google Shape;125;p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342900" lvl="0" indent="-342900" rtl="0">
              <a:lnSpc>
                <a:spcPct val="90000"/>
              </a:lnSpc>
              <a:spcBef>
                <a:spcPts val="0"/>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Every day, there is more than 1 million sexually transmitted infections (STIs) are acquired worldwide.</a:t>
            </a:r>
            <a:endParaRPr dirty="0">
              <a:latin typeface="Calibri" panose="020F0502020204030204" pitchFamily="34" charset="0"/>
              <a:cs typeface="Calibri" panose="020F0502020204030204" pitchFamily="34" charset="0"/>
            </a:endParaRPr>
          </a:p>
          <a:p>
            <a:pPr marL="342900" lvl="0" indent="-154940" algn="just" rtl="0">
              <a:lnSpc>
                <a:spcPct val="9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342900" lvl="0" indent="-342900" algn="just" rtl="0">
              <a:lnSpc>
                <a:spcPct val="90000"/>
              </a:lnSpc>
              <a:spcBef>
                <a:spcPts val="592"/>
              </a:spcBef>
              <a:spcAft>
                <a:spcPts val="0"/>
              </a:spcAft>
              <a:buClr>
                <a:schemeClr val="dk1"/>
              </a:buClr>
              <a:buSzPts val="2960"/>
              <a:buChar char="•"/>
            </a:pPr>
            <a:r>
              <a:rPr lang="en-US" sz="2960" dirty="0">
                <a:latin typeface="Calibri" panose="020F0502020204030204" pitchFamily="34" charset="0"/>
                <a:ea typeface="Times New Roman"/>
                <a:cs typeface="Calibri" panose="020F0502020204030204" pitchFamily="34" charset="0"/>
                <a:sym typeface="Times New Roman"/>
              </a:rPr>
              <a:t>Each year, there are an estimated 357 million new infections with 1 of 4 STIs: </a:t>
            </a:r>
            <a:endParaRPr sz="2960" dirty="0">
              <a:latin typeface="Calibri" panose="020F0502020204030204" pitchFamily="34" charset="0"/>
              <a:ea typeface="Times New Roman"/>
              <a:cs typeface="Calibri" panose="020F0502020204030204" pitchFamily="34" charset="0"/>
              <a:sym typeface="Times New Roman"/>
            </a:endParaRPr>
          </a:p>
          <a:p>
            <a:pPr marL="1143000" lvl="2" indent="-228600" algn="just" rtl="0">
              <a:lnSpc>
                <a:spcPct val="90000"/>
              </a:lnSpc>
              <a:spcBef>
                <a:spcPts val="444"/>
              </a:spcBef>
              <a:spcAft>
                <a:spcPts val="0"/>
              </a:spcAft>
              <a:buClr>
                <a:schemeClr val="dk1"/>
              </a:buClr>
              <a:buSzPts val="2220"/>
              <a:buChar char="•"/>
            </a:pPr>
            <a:r>
              <a:rPr lang="en-US" sz="2220" dirty="0">
                <a:latin typeface="Calibri" panose="020F0502020204030204" pitchFamily="34" charset="0"/>
                <a:ea typeface="Times New Roman"/>
                <a:cs typeface="Calibri" panose="020F0502020204030204" pitchFamily="34" charset="0"/>
                <a:sym typeface="Times New Roman"/>
              </a:rPr>
              <a:t>Trichomoniasis (143 million),</a:t>
            </a:r>
            <a:endParaRPr dirty="0">
              <a:latin typeface="Calibri" panose="020F0502020204030204" pitchFamily="34" charset="0"/>
              <a:cs typeface="Calibri" panose="020F0502020204030204" pitchFamily="34" charset="0"/>
            </a:endParaRPr>
          </a:p>
          <a:p>
            <a:pPr marL="1143000" lvl="2" indent="-228600" algn="just" rtl="0">
              <a:lnSpc>
                <a:spcPct val="90000"/>
              </a:lnSpc>
              <a:spcBef>
                <a:spcPts val="444"/>
              </a:spcBef>
              <a:spcAft>
                <a:spcPts val="0"/>
              </a:spcAft>
              <a:buClr>
                <a:schemeClr val="dk1"/>
              </a:buClr>
              <a:buSzPts val="2220"/>
              <a:buChar char="•"/>
            </a:pPr>
            <a:r>
              <a:rPr lang="en-US" sz="2220" dirty="0">
                <a:latin typeface="Calibri" panose="020F0502020204030204" pitchFamily="34" charset="0"/>
                <a:ea typeface="Times New Roman"/>
                <a:cs typeface="Calibri" panose="020F0502020204030204" pitchFamily="34" charset="0"/>
                <a:sym typeface="Times New Roman"/>
              </a:rPr>
              <a:t>Chlamydia (131 million), </a:t>
            </a:r>
            <a:endParaRPr dirty="0">
              <a:latin typeface="Calibri" panose="020F0502020204030204" pitchFamily="34" charset="0"/>
              <a:cs typeface="Calibri" panose="020F0502020204030204" pitchFamily="34" charset="0"/>
            </a:endParaRPr>
          </a:p>
          <a:p>
            <a:pPr marL="1143000" lvl="2" indent="-228600" algn="just" rtl="0">
              <a:lnSpc>
                <a:spcPct val="90000"/>
              </a:lnSpc>
              <a:spcBef>
                <a:spcPts val="444"/>
              </a:spcBef>
              <a:spcAft>
                <a:spcPts val="0"/>
              </a:spcAft>
              <a:buClr>
                <a:schemeClr val="dk1"/>
              </a:buClr>
              <a:buSzPts val="2220"/>
              <a:buChar char="•"/>
            </a:pPr>
            <a:r>
              <a:rPr lang="en-US" sz="2220" dirty="0">
                <a:latin typeface="Calibri" panose="020F0502020204030204" pitchFamily="34" charset="0"/>
                <a:ea typeface="Times New Roman"/>
                <a:cs typeface="Calibri" panose="020F0502020204030204" pitchFamily="34" charset="0"/>
                <a:sym typeface="Times New Roman"/>
              </a:rPr>
              <a:t>Gonorrhea (78 million), </a:t>
            </a:r>
            <a:endParaRPr dirty="0">
              <a:latin typeface="Calibri" panose="020F0502020204030204" pitchFamily="34" charset="0"/>
              <a:cs typeface="Calibri" panose="020F0502020204030204" pitchFamily="34" charset="0"/>
            </a:endParaRPr>
          </a:p>
          <a:p>
            <a:pPr marL="1143000" lvl="2" indent="-228600" algn="just" rtl="0">
              <a:lnSpc>
                <a:spcPct val="90000"/>
              </a:lnSpc>
              <a:spcBef>
                <a:spcPts val="444"/>
              </a:spcBef>
              <a:spcAft>
                <a:spcPts val="0"/>
              </a:spcAft>
              <a:buClr>
                <a:schemeClr val="dk1"/>
              </a:buClr>
              <a:buSzPts val="2220"/>
              <a:buChar char="•"/>
            </a:pPr>
            <a:r>
              <a:rPr lang="en-US" sz="2220" dirty="0">
                <a:latin typeface="Calibri" panose="020F0502020204030204" pitchFamily="34" charset="0"/>
                <a:ea typeface="Times New Roman"/>
                <a:cs typeface="Calibri" panose="020F0502020204030204" pitchFamily="34" charset="0"/>
                <a:sym typeface="Times New Roman"/>
              </a:rPr>
              <a:t>Syphilis (5.6 million). </a:t>
            </a:r>
            <a:endParaRPr dirty="0">
              <a:latin typeface="Calibri" panose="020F0502020204030204" pitchFamily="34" charset="0"/>
              <a:cs typeface="Calibri" panose="020F0502020204030204" pitchFamily="34" charset="0"/>
            </a:endParaRPr>
          </a:p>
          <a:p>
            <a:pPr marL="342900" lvl="0" indent="-154940" algn="just" rtl="0">
              <a:lnSpc>
                <a:spcPct val="9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a:p>
            <a:pPr marL="0" lvl="0" indent="0" algn="just" rtl="0">
              <a:lnSpc>
                <a:spcPct val="90000"/>
              </a:lnSpc>
              <a:spcBef>
                <a:spcPts val="592"/>
              </a:spcBef>
              <a:spcAft>
                <a:spcPts val="0"/>
              </a:spcAft>
              <a:buClr>
                <a:schemeClr val="dk1"/>
              </a:buClr>
              <a:buSzPts val="2960"/>
              <a:buNone/>
            </a:pPr>
            <a:endParaRPr sz="2960" b="1" dirty="0">
              <a:latin typeface="Calibri" panose="020F0502020204030204" pitchFamily="34" charset="0"/>
              <a:ea typeface="Times New Roman"/>
              <a:cs typeface="Calibri" panose="020F0502020204030204" pitchFamily="34" charset="0"/>
              <a:sym typeface="Times New Roman"/>
            </a:endParaRPr>
          </a:p>
          <a:p>
            <a:pPr marL="342900" lvl="0" indent="-154940" algn="just" rtl="0">
              <a:lnSpc>
                <a:spcPct val="90000"/>
              </a:lnSpc>
              <a:spcBef>
                <a:spcPts val="592"/>
              </a:spcBef>
              <a:spcAft>
                <a:spcPts val="0"/>
              </a:spcAft>
              <a:buClr>
                <a:schemeClr val="dk1"/>
              </a:buClr>
              <a:buSzPts val="2960"/>
              <a:buNone/>
            </a:pPr>
            <a:endParaRPr sz="2960" dirty="0">
              <a:latin typeface="Calibri" panose="020F0502020204030204" pitchFamily="34" charset="0"/>
              <a:ea typeface="Times New Roman"/>
              <a:cs typeface="Calibri" panose="020F0502020204030204" pitchFamily="34" charset="0"/>
              <a:sym typeface="Times New Roman"/>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252</TotalTime>
  <Words>2827</Words>
  <Application>Microsoft Office PowerPoint</Application>
  <PresentationFormat>On-screen Show (4:3)</PresentationFormat>
  <Paragraphs>395</Paragraphs>
  <Slides>59</Slides>
  <Notes>53</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Office Theme</vt:lpstr>
      <vt:lpstr>Epidemiology of sexual transmitted diseases</vt:lpstr>
      <vt:lpstr>PowerPoint Presentation</vt:lpstr>
      <vt:lpstr>Overview</vt:lpstr>
      <vt:lpstr>PowerPoint Presentation</vt:lpstr>
      <vt:lpstr>PowerPoint Presentation</vt:lpstr>
      <vt:lpstr>Worldwide STIs Negative impact on health</vt:lpstr>
      <vt:lpstr>PowerPoint Presentation</vt:lpstr>
      <vt:lpstr>Risk factors of STIs</vt:lpstr>
      <vt:lpstr>Epidemiology </vt:lpstr>
      <vt:lpstr>PowerPoint Presentation</vt:lpstr>
      <vt:lpstr>PowerPoint Presentation</vt:lpstr>
      <vt:lpstr>Mortality rate associated with viral hepatitis: </vt:lpstr>
      <vt:lpstr>Emerging disease that can be sexually transmitted</vt:lpstr>
      <vt:lpstr>PowerPoint Presentation</vt:lpstr>
      <vt:lpstr>PowerPoint Presentation</vt:lpstr>
      <vt:lpstr>STIs in Middle East</vt:lpstr>
      <vt:lpstr>STIs epidemiology in Jordan</vt:lpstr>
      <vt:lpstr>PowerPoint Presentation</vt:lpstr>
      <vt:lpstr>Prevention and control of STIs</vt:lpstr>
      <vt:lpstr>Prevention strategies</vt:lpstr>
      <vt:lpstr>1. Counseling and behavioral approaches</vt:lpstr>
      <vt:lpstr>Barriers of prevention</vt:lpstr>
      <vt:lpstr>2. Vaccines and other biomedical interventions</vt:lpstr>
      <vt:lpstr>PowerPoint Presentation</vt:lpstr>
      <vt:lpstr>PowerPoint Presentation</vt:lpstr>
      <vt:lpstr>PowerPoint Presentation</vt:lpstr>
      <vt:lpstr>3. Health services for screening and treatment of STIs</vt:lpstr>
      <vt:lpstr>Pelvic inflammatory disease (PID)</vt:lpstr>
      <vt:lpstr>PowerPoint Presentation</vt:lpstr>
      <vt:lpstr>Risk factors</vt:lpstr>
      <vt:lpstr>Epidemiology of PID</vt:lpstr>
      <vt:lpstr>Prevention</vt:lpstr>
      <vt:lpstr>Epidemiology of urinary tract infections</vt:lpstr>
      <vt:lpstr>Overview</vt:lpstr>
      <vt:lpstr>Causative agents of UTIs</vt:lpstr>
      <vt:lpstr>PowerPoint Presentation</vt:lpstr>
      <vt:lpstr>PowerPoint Presentation</vt:lpstr>
      <vt:lpstr>PowerPoint Presentation</vt:lpstr>
      <vt:lpstr>Epidemiology</vt:lpstr>
      <vt:lpstr>PowerPoint Presentation</vt:lpstr>
      <vt:lpstr>PowerPoint Presentation</vt:lpstr>
      <vt:lpstr>PowerPoint Presentation</vt:lpstr>
      <vt:lpstr>Risk factors</vt:lpstr>
      <vt:lpstr>Other risk factors for UTIs include:</vt:lpstr>
      <vt:lpstr>PowerPoint Presentation</vt:lpstr>
      <vt:lpstr>PowerPoint Presentation</vt:lpstr>
      <vt:lpstr>Risk factors for developing a catheter acquired UTI (CAUTI) include:</vt:lpstr>
      <vt:lpstr>Hospital acquired UTI was the highest nosocomial infection in 90s</vt:lpstr>
      <vt:lpstr>PowerPoint Presentation</vt:lpstr>
      <vt:lpstr>Prevention </vt:lpstr>
      <vt:lpstr>PowerPoint Presentation</vt:lpstr>
      <vt:lpstr>  GUIDELINE FOR PREVENTION OF CAUTI</vt:lpstr>
      <vt:lpstr>PowerPoint Presentation</vt:lpstr>
      <vt:lpstr>PowerPoint Presentation</vt:lpstr>
      <vt:lpstr>Pediatric UTI</vt:lpstr>
      <vt:lpstr>Risk factors </vt:lpstr>
      <vt:lpstr>Older adults UTI</vt:lpstr>
      <vt:lpstr>Risk factors</vt:lpstr>
      <vt:lpstr>Prevention of UTI among elderly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Epidemiology of sexual transmitted diseases</dc:title>
  <dc:creator>yumc</dc:creator>
  <cp:lastModifiedBy>hamzeh otoom</cp:lastModifiedBy>
  <cp:revision>31</cp:revision>
  <dcterms:created xsi:type="dcterms:W3CDTF">2019-05-06T08:21:17Z</dcterms:created>
  <dcterms:modified xsi:type="dcterms:W3CDTF">2021-05-16T15:39:18Z</dcterms:modified>
</cp:coreProperties>
</file>