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1"/>
  </p:notesMasterIdLst>
  <p:sldIdLst>
    <p:sldId id="256" r:id="rId2"/>
    <p:sldId id="257" r:id="rId3"/>
    <p:sldId id="258" r:id="rId4"/>
    <p:sldId id="259" r:id="rId5"/>
    <p:sldId id="277" r:id="rId6"/>
    <p:sldId id="278" r:id="rId7"/>
    <p:sldId id="260" r:id="rId8"/>
    <p:sldId id="288" r:id="rId9"/>
    <p:sldId id="261" r:id="rId10"/>
    <p:sldId id="262" r:id="rId11"/>
    <p:sldId id="267" r:id="rId12"/>
    <p:sldId id="279" r:id="rId13"/>
    <p:sldId id="266" r:id="rId14"/>
    <p:sldId id="263" r:id="rId15"/>
    <p:sldId id="268" r:id="rId16"/>
    <p:sldId id="269" r:id="rId17"/>
    <p:sldId id="283" r:id="rId18"/>
    <p:sldId id="284" r:id="rId19"/>
    <p:sldId id="285" r:id="rId20"/>
    <p:sldId id="286" r:id="rId21"/>
    <p:sldId id="289" r:id="rId22"/>
    <p:sldId id="276" r:id="rId23"/>
    <p:sldId id="281" r:id="rId24"/>
    <p:sldId id="282" r:id="rId25"/>
    <p:sldId id="271" r:id="rId26"/>
    <p:sldId id="272" r:id="rId27"/>
    <p:sldId id="273" r:id="rId28"/>
    <p:sldId id="275" r:id="rId29"/>
    <p:sldId id="291"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72"/>
      </p:cViewPr>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JO"/>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1DA35D9-658E-4A70-A2C8-243B479F869F}" type="datetimeFigureOut">
              <a:rPr lang="ar-JO" smtClean="0"/>
              <a:pPr/>
              <a:t>29/09/1442</a:t>
            </a:fld>
            <a:endParaRPr lang="ar-J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J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JO"/>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4AF26C5-8200-4AF3-BFCB-BDB94CBD72B9}" type="slidenum">
              <a:rPr lang="ar-JO" smtClean="0"/>
              <a:pPr/>
              <a:t>‹#›</a:t>
            </a:fld>
            <a:endParaRPr lang="ar-JO"/>
          </a:p>
        </p:txBody>
      </p:sp>
    </p:spTree>
    <p:extLst>
      <p:ext uri="{BB962C8B-B14F-4D97-AF65-F5344CB8AC3E}">
        <p14:creationId xmlns:p14="http://schemas.microsoft.com/office/powerpoint/2010/main" val="368602194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Prolactin release in episodic fashion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Profiles of pulsatile PRL release in relation to sleep in a representative postmenopausal woman (a), man (b), and cycling woman (c). Serum PRL values were determined at 10-min intervals for 24 h. The </a:t>
            </a:r>
            <a:r>
              <a:rPr lang="en-US" i="1" dirty="0" smtClean="0"/>
              <a:t>black bar</a:t>
            </a:r>
            <a:r>
              <a:rPr lang="en-US" dirty="0" smtClean="0"/>
              <a:t> refers to the period of sleep.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Prolactin is a hormone found in both males and females and is primarily responsible for the female's ability to produce milk. Though </a:t>
            </a:r>
            <a:r>
              <a:rPr lang="en-US" b="1" dirty="0" smtClean="0"/>
              <a:t>healthy males do not seem to make use of the hormone</a:t>
            </a:r>
            <a:r>
              <a:rPr lang="en-US" dirty="0" smtClean="0"/>
              <a:t>, the presence of low levels does not seem to have any adverse or undesirable effects on men. </a:t>
            </a:r>
            <a:r>
              <a:rPr lang="en-US" b="1" dirty="0" smtClean="0"/>
              <a:t>High levels of prolactin, however, interfere with the male's ability to produce testosterone</a:t>
            </a:r>
            <a:r>
              <a:rPr lang="en-US" dirty="0" smtClean="0"/>
              <a:t>, which can lead to a number of problems.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Both males and females normally have low levels of prolactin. In males, between 2 and 18 </a:t>
            </a:r>
            <a:r>
              <a:rPr lang="en-US" dirty="0" err="1" smtClean="0"/>
              <a:t>nanograms</a:t>
            </a:r>
            <a:r>
              <a:rPr lang="en-US" dirty="0" smtClean="0"/>
              <a:t> per milliliter is considered normal. At this concentration, the hormone does not interfere with the male sex hormones and causes no ill effects. It is believed that prolactin may be linked to immune function because certain immune cells have been shown to secrete small levels of it. It does not, however, appear that this hormone is necessary for proper immune response, so higher levels that are still within the normal range may not be indicative of greater immune health.</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mammals, prolactin is the primary hormone responsible for the production of milk and the enlargement of the mammary glands. Though only females nurse their young, </a:t>
            </a:r>
            <a:r>
              <a:rPr lang="en-US" b="1" dirty="0" smtClean="0"/>
              <a:t>males do have underdeveloped mammary glands</a:t>
            </a:r>
            <a:r>
              <a:rPr lang="en-US" dirty="0" smtClean="0"/>
              <a:t>. One of the effects of prolactin in males is that it </a:t>
            </a:r>
            <a:r>
              <a:rPr lang="en-US" b="1" dirty="0" smtClean="0"/>
              <a:t>can cause these glands to swell and, rarely, the presence of high levels of this hormone over a long period of time can cause males to produce small amounts of milk</a:t>
            </a:r>
            <a:r>
              <a:rPr lang="en-US"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High levels of prolactin are also linked to low levels of testosterone. A deficiency of this male sex hormone can seriously interfere with a male's sex characteristics. The presence of too much prolactin in males can lead to the loss of sexual desire and a significantly lowered sperm count. Over time, too much can lead to temporary infertility and impotence. These symptoms go away when a male's prolactin level is returned to normal.</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addition to affecting sex characteristics, high levels of prolactin in men can lead to other problems related to the lack of testosterone. Fatigue is a common effect of low testosterone, as is a loss of muscle mass and of strength. If left untreated, high levels of prolactin can lead to loss of bone density, which greatly increases the chance of breaking or fracturing a bone, and can lead to loss of height as well.</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827CC318-B8EF-4227-8C6A-CF4E7A4F5E80}" type="slidenum">
              <a:rPr lang="en-US" smtClean="0"/>
              <a:pPr/>
              <a:t>17</a:t>
            </a:fld>
            <a:endParaRPr lang="en-US"/>
          </a:p>
        </p:txBody>
      </p:sp>
    </p:spTree>
    <p:extLst>
      <p:ext uri="{BB962C8B-B14F-4D97-AF65-F5344CB8AC3E}">
        <p14:creationId xmlns:p14="http://schemas.microsoft.com/office/powerpoint/2010/main" val="307789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Prolactin release in episodic fashion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Profiles of pulsatile PRL release in relation to sleep in a representative postmenopausal woman (a), man (b), and cycling woman (c). Serum PRL values were determined at 10-min intervals for 24 h. The </a:t>
            </a:r>
            <a:r>
              <a:rPr lang="en-US" i="1" dirty="0" smtClean="0"/>
              <a:t>black bar</a:t>
            </a:r>
            <a:r>
              <a:rPr lang="en-US" dirty="0" smtClean="0"/>
              <a:t> refers to the period of sleep.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Prolactin is a hormone found in both males and females and is primarily responsible for the female's ability to produce milk. Though </a:t>
            </a:r>
            <a:r>
              <a:rPr lang="en-US" b="1" dirty="0" smtClean="0"/>
              <a:t>healthy males do not seem to make use of the hormone</a:t>
            </a:r>
            <a:r>
              <a:rPr lang="en-US" dirty="0" smtClean="0"/>
              <a:t>, the presence of low levels does not seem to have any adverse or undesirable effects on men. </a:t>
            </a:r>
            <a:r>
              <a:rPr lang="en-US" b="1" dirty="0" smtClean="0"/>
              <a:t>High levels of prolactin, however, interfere with the male's ability to produce testosterone</a:t>
            </a:r>
            <a:r>
              <a:rPr lang="en-US" dirty="0" smtClean="0"/>
              <a:t>, which can lead to a number of problems.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Both males and females normally have low levels of prolactin. In males, between 2 and 18 </a:t>
            </a:r>
            <a:r>
              <a:rPr lang="en-US" dirty="0" err="1" smtClean="0"/>
              <a:t>nanograms</a:t>
            </a:r>
            <a:r>
              <a:rPr lang="en-US" dirty="0" smtClean="0"/>
              <a:t> per milliliter is considered normal. At this concentration, the hormone does not interfere with the male sex hormones and causes no ill effects. It is believed that prolactin may be linked to immune function because certain immune cells have been shown to secrete small levels of it. It does not, however, appear that this hormone is necessary for proper immune response, so higher levels that are still within the normal range may not be indicative of greater immune health.</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mammals, prolactin is the primary hormone responsible for the production of milk and the enlargement of the mammary glands. Though only females nurse their young, </a:t>
            </a:r>
            <a:r>
              <a:rPr lang="en-US" b="1" dirty="0" smtClean="0"/>
              <a:t>males do have underdeveloped mammary glands</a:t>
            </a:r>
            <a:r>
              <a:rPr lang="en-US" dirty="0" smtClean="0"/>
              <a:t>. One of the effects of prolactin in males is that it </a:t>
            </a:r>
            <a:r>
              <a:rPr lang="en-US" b="1" dirty="0" smtClean="0"/>
              <a:t>can cause these glands to swell and, rarely, the presence of high levels of this hormone over a long period of time can cause males to produce small amounts of milk</a:t>
            </a:r>
            <a:r>
              <a:rPr lang="en-US"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High levels of prolactin are also linked to low levels of testosterone. A deficiency of this male sex hormone can seriously interfere with a male's sex characteristics. The presence of too much prolactin in males can lead to the loss of sexual desire and a significantly lowered sperm count. Over time, too much can lead to temporary infertility and impotence. These symptoms go away when a male's prolactin level is returned to normal.</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addition to affecting sex characteristics, high levels of prolactin in men can lead to other problems related to the lack of testosterone. Fatigue is a common effect of low testosterone, as is a loss of muscle mass and of strength. If left untreated, high levels of prolactin can lead to loss of bone density, which greatly increases the chance of breaking or fracturing a bone, and can lead to loss of height as well.</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827CC318-B8EF-4227-8C6A-CF4E7A4F5E80}" type="slidenum">
              <a:rPr lang="en-US" smtClean="0"/>
              <a:pPr/>
              <a:t>18</a:t>
            </a:fld>
            <a:endParaRPr lang="en-US"/>
          </a:p>
        </p:txBody>
      </p:sp>
    </p:spTree>
    <p:extLst>
      <p:ext uri="{BB962C8B-B14F-4D97-AF65-F5344CB8AC3E}">
        <p14:creationId xmlns:p14="http://schemas.microsoft.com/office/powerpoint/2010/main" val="3077899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Prolactin release in episodic fashion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Profiles of pulsatile PRL release in relation to sleep in a representative postmenopausal woman (a), man (b), and cycling woman (c). Serum PRL values were determined at 10-min intervals for 24 h. The </a:t>
            </a:r>
            <a:r>
              <a:rPr lang="en-US" i="1" dirty="0" smtClean="0"/>
              <a:t>black bar</a:t>
            </a:r>
            <a:r>
              <a:rPr lang="en-US" dirty="0" smtClean="0"/>
              <a:t> refers to the period of sleep.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Prolactin is a hormone found in both males and females and is primarily responsible for the female's ability to produce milk. Though </a:t>
            </a:r>
            <a:r>
              <a:rPr lang="en-US" b="1" dirty="0" smtClean="0"/>
              <a:t>healthy males do not seem to make use of the hormone</a:t>
            </a:r>
            <a:r>
              <a:rPr lang="en-US" dirty="0" smtClean="0"/>
              <a:t>, the presence of low levels does not seem to have any adverse or undesirable effects on men. </a:t>
            </a:r>
            <a:r>
              <a:rPr lang="en-US" b="1" dirty="0" smtClean="0"/>
              <a:t>High levels of prolactin, however, interfere with the male's ability to produce testosterone</a:t>
            </a:r>
            <a:r>
              <a:rPr lang="en-US" dirty="0" smtClean="0"/>
              <a:t>, which can lead to a number of problems.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Both males and females normally have low levels of prolactin. In males, between 2 and 18 </a:t>
            </a:r>
            <a:r>
              <a:rPr lang="en-US" dirty="0" err="1" smtClean="0"/>
              <a:t>nanograms</a:t>
            </a:r>
            <a:r>
              <a:rPr lang="en-US" dirty="0" smtClean="0"/>
              <a:t> per milliliter is considered normal. At this concentration, the hormone does not interfere with the male sex hormones and causes no ill effects. It is believed that prolactin may be linked to immune function because certain immune cells have been shown to secrete small levels of it. It does not, however, appear that this hormone is necessary for proper immune response, so higher levels that are still within the normal range may not be indicative of greater immune health.</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mammals, prolactin is the primary hormone responsible for the production of milk and the enlargement of the mammary glands. Though only females nurse their young, </a:t>
            </a:r>
            <a:r>
              <a:rPr lang="en-US" b="1" dirty="0" smtClean="0"/>
              <a:t>males do have underdeveloped mammary glands</a:t>
            </a:r>
            <a:r>
              <a:rPr lang="en-US" dirty="0" smtClean="0"/>
              <a:t>. One of the effects of prolactin in males is that it </a:t>
            </a:r>
            <a:r>
              <a:rPr lang="en-US" b="1" dirty="0" smtClean="0"/>
              <a:t>can cause these glands to swell and, rarely, the presence of high levels of this hormone over a long period of time can cause males to produce small amounts of milk</a:t>
            </a:r>
            <a:r>
              <a:rPr lang="en-US"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High levels of prolactin are also linked to low levels of testosterone. A deficiency of this male sex hormone can seriously interfere with a male's sex characteristics. The presence of too much prolactin in males can lead to the loss of sexual desire and a significantly lowered sperm count. Over time, too much can lead to temporary infertility and impotence. These symptoms go away when a male's prolactin level is returned to normal.</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addition to affecting sex characteristics, high levels of prolactin in men can lead to other problems related to the lack of testosterone. Fatigue is a common effect of low testosterone, as is a loss of muscle mass and of strength. If left untreated, high levels of prolactin can lead to loss of bone density, which greatly increases the chance of breaking or fracturing a bone, and can lead to loss of height as well.</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827CC318-B8EF-4227-8C6A-CF4E7A4F5E80}" type="slidenum">
              <a:rPr lang="en-US" smtClean="0"/>
              <a:pPr/>
              <a:t>19</a:t>
            </a:fld>
            <a:endParaRPr lang="en-US"/>
          </a:p>
        </p:txBody>
      </p:sp>
    </p:spTree>
    <p:extLst>
      <p:ext uri="{BB962C8B-B14F-4D97-AF65-F5344CB8AC3E}">
        <p14:creationId xmlns:p14="http://schemas.microsoft.com/office/powerpoint/2010/main" val="3077899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Prolactin release in episodic fashion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Profiles of pulsatile PRL release in relation to sleep in a representative postmenopausal woman (a), man (b), and cycling woman (c). Serum PRL values were determined at 10-min intervals for 24 h. The </a:t>
            </a:r>
            <a:r>
              <a:rPr lang="en-US" i="1" dirty="0" smtClean="0"/>
              <a:t>black bar</a:t>
            </a:r>
            <a:r>
              <a:rPr lang="en-US" dirty="0" smtClean="0"/>
              <a:t> refers to the period of sleep.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Prolactin is a hormone found in both males and females and is primarily responsible for the female's ability to produce milk. Though </a:t>
            </a:r>
            <a:r>
              <a:rPr lang="en-US" b="1" dirty="0" smtClean="0"/>
              <a:t>healthy males do not seem to make use of the hormone</a:t>
            </a:r>
            <a:r>
              <a:rPr lang="en-US" dirty="0" smtClean="0"/>
              <a:t>, the presence of low levels does not seem to have any adverse or undesirable effects on men. </a:t>
            </a:r>
            <a:r>
              <a:rPr lang="en-US" b="1" dirty="0" smtClean="0"/>
              <a:t>High levels of prolactin, however, interfere with the male's ability to produce testosterone</a:t>
            </a:r>
            <a:r>
              <a:rPr lang="en-US" dirty="0" smtClean="0"/>
              <a:t>, which can lead to a number of problems.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Both males and females normally have low levels of prolactin. In males, between 2 and 18 </a:t>
            </a:r>
            <a:r>
              <a:rPr lang="en-US" dirty="0" err="1" smtClean="0"/>
              <a:t>nanograms</a:t>
            </a:r>
            <a:r>
              <a:rPr lang="en-US" dirty="0" smtClean="0"/>
              <a:t> per milliliter is considered normal. At this concentration, the hormone does not interfere with the male sex hormones and causes no ill effects. It is believed that prolactin may be linked to immune function because certain immune cells have been shown to secrete small levels of it. It does not, however, appear that this hormone is necessary for proper immune response, so higher levels that are still within the normal range may not be indicative of greater immune health.</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mammals, prolactin is the primary hormone responsible for the production of milk and the enlargement of the mammary glands. Though only females nurse their young, </a:t>
            </a:r>
            <a:r>
              <a:rPr lang="en-US" b="1" dirty="0" smtClean="0"/>
              <a:t>males do have underdeveloped mammary glands</a:t>
            </a:r>
            <a:r>
              <a:rPr lang="en-US" dirty="0" smtClean="0"/>
              <a:t>. One of the effects of prolactin in males is that it </a:t>
            </a:r>
            <a:r>
              <a:rPr lang="en-US" b="1" dirty="0" smtClean="0"/>
              <a:t>can cause these glands to swell and, rarely, the presence of high levels of this hormone over a long period of time can cause males to produce small amounts of milk</a:t>
            </a:r>
            <a:r>
              <a:rPr lang="en-US"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High levels of prolactin are also linked to low levels of testosterone. A deficiency of this male sex hormone can seriously interfere with a male's sex characteristics. The presence of too much prolactin in males can lead to the loss of sexual desire and a significantly lowered sperm count. Over time, too much can lead to temporary infertility and impotence. These symptoms go away when a male's prolactin level is returned to normal.</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addition to affecting sex characteristics, high levels of prolactin in men can lead to other problems related to the lack of testosterone. Fatigue is a common effect of low testosterone, as is a loss of muscle mass and of strength. If left untreated, high levels of prolactin can lead to loss of bone density, which greatly increases the chance of breaking or fracturing a bone, and can lead to loss of height as well.</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827CC318-B8EF-4227-8C6A-CF4E7A4F5E80}" type="slidenum">
              <a:rPr lang="en-US" smtClean="0"/>
              <a:pPr/>
              <a:t>20</a:t>
            </a:fld>
            <a:endParaRPr lang="en-US"/>
          </a:p>
        </p:txBody>
      </p:sp>
    </p:spTree>
    <p:extLst>
      <p:ext uri="{BB962C8B-B14F-4D97-AF65-F5344CB8AC3E}">
        <p14:creationId xmlns:p14="http://schemas.microsoft.com/office/powerpoint/2010/main" val="3077899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Prolactin release in episodic fashion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Profiles of pulsatile PRL release in relation to sleep in a representative postmenopausal woman (a), man (b), and cycling woman (c). Serum PRL values were determined at 10-min intervals for 24 h. The </a:t>
            </a:r>
            <a:r>
              <a:rPr lang="en-US" i="1" dirty="0" smtClean="0"/>
              <a:t>black bar</a:t>
            </a:r>
            <a:r>
              <a:rPr lang="en-US" dirty="0" smtClean="0"/>
              <a:t> refers to the period of sleep.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Prolactin is a hormone found in both males and females and is primarily responsible for the female's ability to produce milk. Though </a:t>
            </a:r>
            <a:r>
              <a:rPr lang="en-US" b="1" dirty="0" smtClean="0"/>
              <a:t>healthy males do not seem to make use of the hormone</a:t>
            </a:r>
            <a:r>
              <a:rPr lang="en-US" dirty="0" smtClean="0"/>
              <a:t>, the presence of low levels does not seem to have any adverse or undesirable effects on men. </a:t>
            </a:r>
            <a:r>
              <a:rPr lang="en-US" b="1" dirty="0" smtClean="0"/>
              <a:t>High levels of prolactin, however, interfere with the male's ability to produce testosterone</a:t>
            </a:r>
            <a:r>
              <a:rPr lang="en-US" dirty="0" smtClean="0"/>
              <a:t>, which can lead to a number of problems.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Both males and females normally have low levels of prolactin. In males, between 2 and 18 </a:t>
            </a:r>
            <a:r>
              <a:rPr lang="en-US" dirty="0" err="1" smtClean="0"/>
              <a:t>nanograms</a:t>
            </a:r>
            <a:r>
              <a:rPr lang="en-US" dirty="0" smtClean="0"/>
              <a:t> per milliliter is considered normal. At this concentration, the hormone does not interfere with the male sex hormones and causes no ill effects. It is believed that prolactin may be linked to immune function because certain immune cells have been shown to secrete small levels of it. It does not, however, appear that this hormone is necessary for proper immune response, so higher levels that are still within the normal range may not be indicative of greater immune health.</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mammals, prolactin is the primary hormone responsible for the production of milk and the enlargement of the mammary glands. Though only females nurse their young, </a:t>
            </a:r>
            <a:r>
              <a:rPr lang="en-US" b="1" dirty="0" smtClean="0"/>
              <a:t>males do have underdeveloped mammary glands</a:t>
            </a:r>
            <a:r>
              <a:rPr lang="en-US" dirty="0" smtClean="0"/>
              <a:t>. One of the effects of prolactin in males is that it </a:t>
            </a:r>
            <a:r>
              <a:rPr lang="en-US" b="1" dirty="0" smtClean="0"/>
              <a:t>can cause these glands to swell and, rarely, the presence of high levels of this hormone over a long period of time can cause males to produce small amounts of milk</a:t>
            </a:r>
            <a:r>
              <a:rPr lang="en-US"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High levels of prolactin are also linked to low levels of testosterone. A deficiency of this male sex hormone can seriously interfere with a male's sex characteristics. The presence of too much prolactin in males can lead to the loss of sexual desire and a significantly lowered sperm count. Over time, too much can lead to temporary infertility and impotence. These symptoms go away when a male's prolactin level is returned to normal.</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addition to affecting sex characteristics, high levels of prolactin in men can lead to other problems related to the lack of testosterone. Fatigue is a common effect of low testosterone, as is a loss of muscle mass and of strength. If left untreated, high levels of prolactin can lead to loss of bone density, which greatly increases the chance of breaking or fracturing a bone, and can lead to loss of height as well.</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827CC318-B8EF-4227-8C6A-CF4E7A4F5E80}" type="slidenum">
              <a:rPr lang="en-US" smtClean="0"/>
              <a:pPr/>
              <a:t>21</a:t>
            </a:fld>
            <a:endParaRPr lang="en-US"/>
          </a:p>
        </p:txBody>
      </p:sp>
    </p:spTree>
    <p:extLst>
      <p:ext uri="{BB962C8B-B14F-4D97-AF65-F5344CB8AC3E}">
        <p14:creationId xmlns:p14="http://schemas.microsoft.com/office/powerpoint/2010/main" val="3077899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295400" y="1676400"/>
            <a:ext cx="7406640" cy="1472184"/>
          </a:xfrm>
        </p:spPr>
        <p:txBody>
          <a:bodyPr anchor="b"/>
          <a:lstStyle>
            <a:lvl1pPr algn="l">
              <a:defRPr/>
            </a:lvl1pPr>
            <a:extLst/>
          </a:lstStyle>
          <a:p>
            <a:r>
              <a:rPr kumimoji="0" lang="en-US" smtClean="0"/>
              <a:t>Click to edit Master title style</a:t>
            </a:r>
            <a:endParaRPr kumimoji="0" lang="en-US"/>
          </a:p>
        </p:txBody>
      </p:sp>
      <p:sp>
        <p:nvSpPr>
          <p:cNvPr id="10" name="Slide Number Placeholder 9"/>
          <p:cNvSpPr>
            <a:spLocks noGrp="1"/>
          </p:cNvSpPr>
          <p:nvPr>
            <p:ph type="sldNum" sz="quarter" idx="12"/>
          </p:nvPr>
        </p:nvSpPr>
        <p:spPr/>
        <p:txBody>
          <a:bodyPr/>
          <a:lstStyle>
            <a:lvl1pPr>
              <a:defRPr>
                <a:solidFill>
                  <a:schemeClr val="tx2">
                    <a:lumMod val="75000"/>
                  </a:schemeClr>
                </a:solidFill>
              </a:defRPr>
            </a:lvl1pPr>
            <a:extLst/>
          </a:lstStyle>
          <a:p>
            <a:fld id="{5CFD0AA0-7829-4368-90FD-8FF297E1E8C9}"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5A3B2C-D0B0-45AC-82EF-7B4CBF6CFFA1}" type="datetime1">
              <a:rPr lang="en-US" smtClean="0"/>
              <a:pPr/>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D0AA0-7829-4368-90FD-8FF297E1E8C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3D0003-AD01-4576-8CB2-9373B8468450}" type="datetime1">
              <a:rPr lang="en-US" smtClean="0"/>
              <a:pPr/>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D0AA0-7829-4368-90FD-8FF297E1E8C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848600" cy="838200"/>
          </a:xfrm>
        </p:spPr>
        <p:txBody>
          <a:bodyPr>
            <a:normAutofit/>
          </a:bodyPr>
          <a:lstStyle>
            <a:lvl1pPr>
              <a:defRPr sz="3600" b="1" u="sng">
                <a:latin typeface="Calibri" pitchFamily="34" charset="0"/>
                <a:cs typeface="Calibri" pitchFamily="34" charset="0"/>
              </a:defRPr>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1124712" y="1295400"/>
            <a:ext cx="7943088" cy="5562600"/>
          </a:xfrm>
        </p:spPr>
        <p:txBody>
          <a:bodyPr>
            <a:normAutofit/>
          </a:bodyPr>
          <a:lstStyle>
            <a:lvl1pPr marL="342900" indent="-342900">
              <a:buClr>
                <a:schemeClr val="tx2">
                  <a:lumMod val="60000"/>
                  <a:lumOff val="40000"/>
                </a:schemeClr>
              </a:buClr>
              <a:buSzPct val="70000"/>
              <a:defRPr sz="3200">
                <a:latin typeface="Calibri" pitchFamily="34" charset="0"/>
                <a:cs typeface="Calibri" pitchFamily="34" charset="0"/>
              </a:defRPr>
            </a:lvl1pPr>
            <a:lvl2pPr marL="457200" indent="-279400">
              <a:buClr>
                <a:schemeClr val="accent3">
                  <a:lumMod val="75000"/>
                </a:schemeClr>
              </a:buClr>
              <a:buFont typeface="Arial" pitchFamily="34" charset="0"/>
              <a:buChar char="•"/>
              <a:defRPr sz="2800">
                <a:latin typeface="Calibri" pitchFamily="34" charset="0"/>
                <a:cs typeface="Calibri" pitchFamily="34" charset="0"/>
              </a:defRPr>
            </a:lvl2pPr>
            <a:lvl3pPr marL="571500" indent="-284163">
              <a:defRPr sz="2800">
                <a:latin typeface="Calibri" pitchFamily="34" charset="0"/>
                <a:cs typeface="Calibri" pitchFamily="34" charset="0"/>
              </a:defRPr>
            </a:lvl3pPr>
            <a:lvl4pPr>
              <a:defRPr sz="2400">
                <a:latin typeface="Calibri" pitchFamily="34" charset="0"/>
                <a:cs typeface="Calibri" pitchFamily="34" charset="0"/>
              </a:defRPr>
            </a:lvl4pPr>
            <a:lvl5pPr>
              <a:defRPr sz="2400">
                <a:latin typeface="Calibri" pitchFamily="34" charset="0"/>
                <a:cs typeface="Calibri" pitchFamily="34" charset="0"/>
              </a:defRPr>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a:xfrm>
            <a:off x="8534400" y="6248400"/>
            <a:ext cx="536448" cy="476250"/>
          </a:xfrm>
        </p:spPr>
        <p:txBody>
          <a:bodyPr/>
          <a:lstStyle>
            <a:lvl1pPr>
              <a:defRPr sz="1600">
                <a:solidFill>
                  <a:schemeClr val="accent5">
                    <a:lumMod val="75000"/>
                  </a:schemeClr>
                </a:solidFill>
              </a:defRPr>
            </a:lvl1pPr>
            <a:extLst/>
          </a:lstStyle>
          <a:p>
            <a:fld id="{5CFD0AA0-7829-4368-90FD-8FF297E1E8C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48CEAD1-3D32-4672-AF62-C27D9EE3CCA6}" type="datetime1">
              <a:rPr lang="en-US" smtClean="0"/>
              <a:pPr/>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D0AA0-7829-4368-90FD-8FF297E1E8C9}"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9B5A9F1-6862-4CFE-BA9B-6710D614FF39}" type="datetime1">
              <a:rPr lang="en-US" smtClean="0"/>
              <a:pPr/>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FD0AA0-7829-4368-90FD-8FF297E1E8C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933F9B5-9280-4349-83E3-837E6876002D}" type="datetime1">
              <a:rPr lang="en-US" smtClean="0"/>
              <a:pPr/>
              <a:t>5/10/2021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FD0AA0-7829-4368-90FD-8FF297E1E8C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23EBE93-3240-4958-A762-2532BDD2B0AC}" type="datetime1">
              <a:rPr lang="en-US" smtClean="0"/>
              <a:pPr/>
              <a:t>5/10/2021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FD0AA0-7829-4368-90FD-8FF297E1E8C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46E8C704-827A-4699-A14A-FA4B29A09E47}" type="datetime1">
              <a:rPr lang="en-US" smtClean="0"/>
              <a:pPr/>
              <a:t>5/10/2021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FD0AA0-7829-4368-90FD-8FF297E1E8C9}"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6C594F1-0136-47EA-866E-68AC936B0E5B}" type="datetime1">
              <a:rPr lang="en-US" smtClean="0"/>
              <a:pPr/>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FD0AA0-7829-4368-90FD-8FF297E1E8C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8F21555-F538-4D01-BFAE-5F176E8CA2B4}" type="datetime1">
              <a:rPr lang="en-US" smtClean="0"/>
              <a:pPr/>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FD0AA0-7829-4368-90FD-8FF297E1E8C9}"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066800" y="0"/>
            <a:ext cx="7848600" cy="838200"/>
          </a:xfrm>
          <a:prstGeom prst="rect">
            <a:avLst/>
          </a:prstGeom>
        </p:spPr>
        <p:txBody>
          <a:bodyPr anchor="ctr">
            <a:normAutofit/>
          </a:bodyPr>
          <a:lstStyle/>
          <a:p>
            <a:r>
              <a:rPr kumimoji="0" lang="en-US" dirty="0" smtClean="0"/>
              <a:t>Click to edit Master title style</a:t>
            </a:r>
            <a:endParaRPr kumimoji="0" lang="en-US" dirty="0"/>
          </a:p>
        </p:txBody>
      </p:sp>
      <p:sp>
        <p:nvSpPr>
          <p:cNvPr id="9" name="Text Placeholder 8"/>
          <p:cNvSpPr>
            <a:spLocks noGrp="1"/>
          </p:cNvSpPr>
          <p:nvPr>
            <p:ph type="body" idx="1"/>
          </p:nvPr>
        </p:nvSpPr>
        <p:spPr>
          <a:xfrm>
            <a:off x="990600" y="1066800"/>
            <a:ext cx="7943088" cy="5181600"/>
          </a:xfrm>
          <a:prstGeom prst="rect">
            <a:avLst/>
          </a:prstGeom>
        </p:spPr>
        <p:txBody>
          <a:bodyPr>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186B2BE-71FF-4C21-A8B7-5922B1799B71}" type="datetime1">
              <a:rPr lang="en-US" smtClean="0"/>
              <a:pPr/>
              <a:t>5/10/2021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CFD0AA0-7829-4368-90FD-8FF297E1E8C9}"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3200" kern="1200">
          <a:solidFill>
            <a:schemeClr val="tx2">
              <a:satMod val="130000"/>
            </a:schemeClr>
          </a:solidFill>
          <a:effectLst/>
          <a:latin typeface="+mj-lt"/>
          <a:ea typeface="+mj-ea"/>
          <a:cs typeface="+mj-cs"/>
        </a:defRPr>
      </a:lvl1pPr>
      <a:extLst/>
    </p:titleStyle>
    <p:bodyStyle>
      <a:lvl1pPr marL="231775" indent="-231775" algn="l" rtl="0" eaLnBrk="1" latinLnBrk="0" hangingPunct="1">
        <a:lnSpc>
          <a:spcPct val="100000"/>
        </a:lnSpc>
        <a:spcBef>
          <a:spcPts val="600"/>
        </a:spcBef>
        <a:buClr>
          <a:schemeClr val="accent1"/>
        </a:buClr>
        <a:buSzPct val="80000"/>
        <a:buFont typeface="Wingdings 2"/>
        <a:buChar char=""/>
        <a:defRPr kumimoji="0" sz="2800" kern="1200">
          <a:solidFill>
            <a:schemeClr val="tx1"/>
          </a:solidFill>
          <a:latin typeface="+mn-lt"/>
          <a:ea typeface="+mn-ea"/>
          <a:cs typeface="+mn-cs"/>
        </a:defRPr>
      </a:lvl1pPr>
      <a:lvl2pPr marL="395288" indent="-217488" algn="l" rtl="0" eaLnBrk="1" latinLnBrk="0" hangingPunct="1">
        <a:lnSpc>
          <a:spcPct val="100000"/>
        </a:lnSpc>
        <a:spcBef>
          <a:spcPts val="550"/>
        </a:spcBef>
        <a:buClr>
          <a:schemeClr val="accent1"/>
        </a:buClr>
        <a:buFont typeface="Verdana"/>
        <a:buChar char="◦"/>
        <a:defRPr kumimoji="0" sz="2600" kern="1200">
          <a:solidFill>
            <a:schemeClr val="tx1"/>
          </a:solidFill>
          <a:latin typeface="+mn-lt"/>
          <a:ea typeface="+mn-ea"/>
          <a:cs typeface="+mn-cs"/>
        </a:defRPr>
      </a:lvl2pPr>
      <a:lvl3pPr marL="463550" indent="-176213"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682625" indent="-219075" algn="l" rtl="0" eaLnBrk="1" latinLnBrk="0" hangingPunct="1">
        <a:lnSpc>
          <a:spcPct val="100000"/>
        </a:lnSpc>
        <a:spcBef>
          <a:spcPct val="20000"/>
        </a:spcBef>
        <a:buClr>
          <a:schemeClr val="accent3"/>
        </a:buClr>
        <a:buFont typeface="Wingdings 2"/>
        <a:buChar char=""/>
        <a:defRPr kumimoji="0" sz="2200" kern="1200">
          <a:solidFill>
            <a:schemeClr val="tx1"/>
          </a:solidFill>
          <a:latin typeface="+mn-lt"/>
          <a:ea typeface="+mn-ea"/>
          <a:cs typeface="+mn-cs"/>
        </a:defRPr>
      </a:lvl4pPr>
      <a:lvl5pPr marL="860425" indent="-17780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1600200"/>
            <a:ext cx="7086600" cy="2438400"/>
          </a:xfrm>
        </p:spPr>
        <p:txBody>
          <a:bodyPr>
            <a:normAutofit fontScale="90000"/>
          </a:bodyPr>
          <a:lstStyle/>
          <a:p>
            <a:pPr algn="ctr"/>
            <a:r>
              <a:rPr lang="en-US" sz="6000" b="1" dirty="0" smtClean="0">
                <a:solidFill>
                  <a:schemeClr val="accent3">
                    <a:lumMod val="75000"/>
                  </a:schemeClr>
                </a:solidFill>
                <a:latin typeface="Calibri" pitchFamily="34" charset="0"/>
                <a:cs typeface="Calibri" pitchFamily="34" charset="0"/>
              </a:rPr>
              <a:t>Parturition </a:t>
            </a:r>
            <a:br>
              <a:rPr lang="en-US" sz="6000" b="1" dirty="0" smtClean="0">
                <a:solidFill>
                  <a:schemeClr val="accent3">
                    <a:lumMod val="75000"/>
                  </a:schemeClr>
                </a:solidFill>
                <a:latin typeface="Calibri" pitchFamily="34" charset="0"/>
                <a:cs typeface="Calibri" pitchFamily="34" charset="0"/>
              </a:rPr>
            </a:br>
            <a:r>
              <a:rPr lang="en-US" sz="6000" b="1" dirty="0" smtClean="0">
                <a:solidFill>
                  <a:schemeClr val="accent3">
                    <a:lumMod val="75000"/>
                  </a:schemeClr>
                </a:solidFill>
                <a:latin typeface="Calibri" pitchFamily="34" charset="0"/>
                <a:cs typeface="Calibri" pitchFamily="34" charset="0"/>
              </a:rPr>
              <a:t>and lactation</a:t>
            </a:r>
            <a:r>
              <a:rPr lang="en-US" sz="3600" dirty="0" smtClean="0"/>
              <a:t/>
            </a:r>
            <a:br>
              <a:rPr lang="en-US" sz="3600" dirty="0" smtClean="0"/>
            </a:br>
            <a:endParaRPr lang="en-US" sz="3600" b="1" dirty="0">
              <a:solidFill>
                <a:schemeClr val="tx2">
                  <a:lumMod val="60000"/>
                  <a:lumOff val="40000"/>
                </a:schemeClr>
              </a:solidFill>
            </a:endParaRPr>
          </a:p>
        </p:txBody>
      </p:sp>
      <p:sp>
        <p:nvSpPr>
          <p:cNvPr id="3" name="Slide Number Placeholder 2"/>
          <p:cNvSpPr>
            <a:spLocks noGrp="1"/>
          </p:cNvSpPr>
          <p:nvPr>
            <p:ph type="sldNum" sz="quarter" idx="12"/>
          </p:nvPr>
        </p:nvSpPr>
        <p:spPr/>
        <p:txBody>
          <a:bodyPr/>
          <a:lstStyle/>
          <a:p>
            <a:fld id="{5CFD0AA0-7829-4368-90FD-8FF297E1E8C9}"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
            <a:ext cx="8476488" cy="7315200"/>
          </a:xfrm>
          <a:solidFill>
            <a:schemeClr val="bg1"/>
          </a:solidFill>
        </p:spPr>
        <p:txBody>
          <a:bodyPr>
            <a:normAutofit/>
          </a:bodyPr>
          <a:lstStyle/>
          <a:p>
            <a:pPr marL="514350" indent="-514350">
              <a:buSzPct val="96000"/>
              <a:buNone/>
            </a:pPr>
            <a:endParaRPr lang="en-US" sz="3000" b="1" dirty="0" smtClean="0"/>
          </a:p>
          <a:p>
            <a:pPr marL="628650" indent="-514350">
              <a:lnSpc>
                <a:spcPts val="4000"/>
              </a:lnSpc>
              <a:buSzPct val="96000"/>
              <a:buFont typeface="+mj-lt"/>
              <a:buAutoNum type="arabicPeriod" startAt="6"/>
            </a:pPr>
            <a:r>
              <a:rPr lang="en-US" sz="3000" b="1" dirty="0" err="1" smtClean="0"/>
              <a:t>Oxytocin</a:t>
            </a:r>
            <a:r>
              <a:rPr lang="en-US" sz="3000" dirty="0" smtClean="0"/>
              <a:t> is a powerful stimulant of uterine contractions (indeed, it is used to induce labor). </a:t>
            </a:r>
          </a:p>
          <a:p>
            <a:pPr marL="628650" lvl="1" indent="-400050">
              <a:lnSpc>
                <a:spcPts val="4000"/>
              </a:lnSpc>
              <a:buSzPct val="90000"/>
              <a:buFont typeface="Wingdings" pitchFamily="2" charset="2"/>
              <a:buChar char="Ø"/>
            </a:pPr>
            <a:r>
              <a:rPr lang="en-US" sz="2600" dirty="0" smtClean="0"/>
              <a:t>Uterine </a:t>
            </a:r>
            <a:r>
              <a:rPr lang="en-US" sz="2600" dirty="0" err="1" smtClean="0"/>
              <a:t>oxytocin</a:t>
            </a:r>
            <a:r>
              <a:rPr lang="en-US" sz="2600" dirty="0" smtClean="0"/>
              <a:t> receptors are up-regulated toward the end of gestation.</a:t>
            </a:r>
          </a:p>
          <a:p>
            <a:pPr marL="628650" lvl="1" indent="-400050">
              <a:lnSpc>
                <a:spcPts val="4000"/>
              </a:lnSpc>
              <a:buSzPct val="90000"/>
              <a:buFont typeface="Wingdings" pitchFamily="2" charset="2"/>
              <a:buChar char="Ø"/>
            </a:pPr>
            <a:r>
              <a:rPr lang="en-US" sz="2600" dirty="0" smtClean="0"/>
              <a:t>Dilation of the cervix, as occurs during the progression of labor, stimulates oxytocin secretion. </a:t>
            </a:r>
          </a:p>
          <a:p>
            <a:pPr marL="628650" lvl="1" indent="-400050">
              <a:lnSpc>
                <a:spcPts val="4000"/>
              </a:lnSpc>
              <a:buSzPct val="90000"/>
              <a:buNone/>
            </a:pPr>
            <a:endParaRPr lang="en-US" sz="2600" dirty="0" smtClean="0"/>
          </a:p>
          <a:p>
            <a:pPr>
              <a:lnSpc>
                <a:spcPts val="4000"/>
              </a:lnSpc>
            </a:pPr>
            <a:r>
              <a:rPr lang="en-US" sz="3000" dirty="0" smtClean="0"/>
              <a:t>However, maternal blood levels of </a:t>
            </a:r>
            <a:r>
              <a:rPr lang="en-US" sz="3000" dirty="0" err="1" smtClean="0"/>
              <a:t>oxytocin</a:t>
            </a:r>
            <a:r>
              <a:rPr lang="en-US" sz="3000" dirty="0" smtClean="0"/>
              <a:t> </a:t>
            </a:r>
            <a:r>
              <a:rPr lang="en-US" sz="3000" i="1" dirty="0" smtClean="0"/>
              <a:t>do not increase near term. </a:t>
            </a:r>
          </a:p>
          <a:p>
            <a:pPr marL="628650" lvl="1" indent="-400050">
              <a:lnSpc>
                <a:spcPts val="4000"/>
              </a:lnSpc>
              <a:buSzPct val="90000"/>
              <a:buFont typeface="Wingdings" pitchFamily="2" charset="2"/>
              <a:buChar char="Ø"/>
            </a:pPr>
            <a:r>
              <a:rPr lang="en-US" dirty="0" smtClean="0"/>
              <a:t>physiologic role of </a:t>
            </a:r>
            <a:r>
              <a:rPr lang="en-US" dirty="0" err="1" smtClean="0"/>
              <a:t>oxytocin</a:t>
            </a:r>
            <a:r>
              <a:rPr lang="en-US" dirty="0" smtClean="0"/>
              <a:t> is uncertain.</a:t>
            </a:r>
            <a:endParaRPr lang="ar-JO" dirty="0"/>
          </a:p>
        </p:txBody>
      </p:sp>
      <p:sp>
        <p:nvSpPr>
          <p:cNvPr id="4" name="Slide Number Placeholder 3"/>
          <p:cNvSpPr>
            <a:spLocks noGrp="1"/>
          </p:cNvSpPr>
          <p:nvPr>
            <p:ph type="sldNum" sz="quarter" idx="12"/>
          </p:nvPr>
        </p:nvSpPr>
        <p:spPr/>
        <p:txBody>
          <a:bodyPr/>
          <a:lstStyle/>
          <a:p>
            <a:fld id="{5CFD0AA0-7829-4368-90FD-8FF297E1E8C9}"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848600" cy="838200"/>
          </a:xfrm>
        </p:spPr>
        <p:txBody>
          <a:bodyPr>
            <a:normAutofit/>
          </a:bodyPr>
          <a:lstStyle/>
          <a:p>
            <a:r>
              <a:rPr lang="en-US" dirty="0" smtClean="0"/>
              <a:t>Stages of normal labor</a:t>
            </a:r>
            <a:endParaRPr lang="ar-JO" dirty="0"/>
          </a:p>
        </p:txBody>
      </p:sp>
      <p:sp>
        <p:nvSpPr>
          <p:cNvPr id="3" name="Content Placeholder 2"/>
          <p:cNvSpPr>
            <a:spLocks noGrp="1"/>
          </p:cNvSpPr>
          <p:nvPr>
            <p:ph idx="1"/>
          </p:nvPr>
        </p:nvSpPr>
        <p:spPr>
          <a:xfrm>
            <a:off x="990600" y="1219200"/>
            <a:ext cx="8077200" cy="5410200"/>
          </a:xfrm>
        </p:spPr>
        <p:txBody>
          <a:bodyPr>
            <a:normAutofit/>
          </a:bodyPr>
          <a:lstStyle/>
          <a:p>
            <a:r>
              <a:rPr lang="en-US" sz="3000" b="1" dirty="0" smtClean="0"/>
              <a:t>First stage: </a:t>
            </a:r>
            <a:r>
              <a:rPr lang="en-US" sz="3000" dirty="0" smtClean="0"/>
              <a:t>a period of progressive cervical dilatation. </a:t>
            </a:r>
          </a:p>
          <a:p>
            <a:endParaRPr lang="en-US" dirty="0" smtClean="0"/>
          </a:p>
          <a:p>
            <a:pPr lvl="1">
              <a:lnSpc>
                <a:spcPts val="3800"/>
              </a:lnSpc>
            </a:pPr>
            <a:r>
              <a:rPr lang="en-US" dirty="0" smtClean="0"/>
              <a:t>Uterine contractions originating at the </a:t>
            </a:r>
            <a:r>
              <a:rPr lang="en-US" dirty="0" err="1" smtClean="0"/>
              <a:t>fundus</a:t>
            </a:r>
            <a:r>
              <a:rPr lang="en-US" dirty="0" smtClean="0"/>
              <a:t> and sweeping downward move the head of the fetus toward the cervix and progressively widen </a:t>
            </a:r>
            <a:r>
              <a:rPr lang="af-ZA" dirty="0" smtClean="0"/>
              <a:t>and thin the cervix.</a:t>
            </a:r>
          </a:p>
          <a:p>
            <a:pPr lvl="1">
              <a:lnSpc>
                <a:spcPts val="3800"/>
              </a:lnSpc>
            </a:pPr>
            <a:endParaRPr lang="af-ZA" dirty="0" smtClean="0"/>
          </a:p>
          <a:p>
            <a:pPr lvl="1">
              <a:lnSpc>
                <a:spcPts val="3800"/>
              </a:lnSpc>
            </a:pPr>
            <a:r>
              <a:rPr lang="af-ZA" dirty="0" smtClean="0"/>
              <a:t>It lasts for </a:t>
            </a:r>
            <a:r>
              <a:rPr lang="af-ZA" dirty="0" smtClean="0"/>
              <a:t>hours </a:t>
            </a:r>
            <a:endParaRPr lang="af-ZA" dirty="0" smtClean="0"/>
          </a:p>
          <a:p>
            <a:pPr>
              <a:buNone/>
            </a:pPr>
            <a:endParaRPr lang="ar-JO" dirty="0" smtClean="0"/>
          </a:p>
        </p:txBody>
      </p:sp>
      <p:sp>
        <p:nvSpPr>
          <p:cNvPr id="4" name="Slide Number Placeholder 3"/>
          <p:cNvSpPr>
            <a:spLocks noGrp="1"/>
          </p:cNvSpPr>
          <p:nvPr>
            <p:ph type="sldNum" sz="quarter" idx="12"/>
          </p:nvPr>
        </p:nvSpPr>
        <p:spPr/>
        <p:txBody>
          <a:bodyPr/>
          <a:lstStyle/>
          <a:p>
            <a:fld id="{5CFD0AA0-7829-4368-90FD-8FF297E1E8C9}"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228600"/>
            <a:ext cx="8077200" cy="6553200"/>
          </a:xfrm>
        </p:spPr>
        <p:txBody>
          <a:bodyPr>
            <a:normAutofit/>
          </a:bodyPr>
          <a:lstStyle/>
          <a:p>
            <a:pPr>
              <a:lnSpc>
                <a:spcPts val="4200"/>
              </a:lnSpc>
            </a:pPr>
            <a:r>
              <a:rPr lang="af-ZA" b="1" dirty="0" smtClean="0"/>
              <a:t>Second stage</a:t>
            </a:r>
          </a:p>
          <a:p>
            <a:pPr>
              <a:lnSpc>
                <a:spcPts val="4200"/>
              </a:lnSpc>
            </a:pPr>
            <a:endParaRPr lang="af-ZA" b="1" dirty="0" smtClean="0"/>
          </a:p>
          <a:p>
            <a:pPr lvl="1">
              <a:lnSpc>
                <a:spcPts val="4400"/>
              </a:lnSpc>
            </a:pPr>
            <a:r>
              <a:rPr lang="af-ZA" dirty="0" smtClean="0"/>
              <a:t>Once the cervix is fully dilated, fetal membranes rupture and the amniotic fluid is lost suddenly through the vagina.</a:t>
            </a:r>
          </a:p>
          <a:p>
            <a:pPr lvl="1">
              <a:lnSpc>
                <a:spcPts val="4400"/>
              </a:lnSpc>
            </a:pPr>
            <a:r>
              <a:rPr lang="af-ZA" dirty="0" smtClean="0"/>
              <a:t>The fetus’s head moves rapidly into the birth canal until it </a:t>
            </a:r>
            <a:r>
              <a:rPr lang="en-US" dirty="0" smtClean="0"/>
              <a:t>is forced through the cervix and delivered through </a:t>
            </a:r>
            <a:r>
              <a:rPr lang="af-ZA" dirty="0" smtClean="0"/>
              <a:t>the vagina.</a:t>
            </a:r>
            <a:r>
              <a:rPr lang="en-US" dirty="0" smtClean="0"/>
              <a:t> </a:t>
            </a:r>
          </a:p>
          <a:p>
            <a:pPr lvl="1">
              <a:lnSpc>
                <a:spcPts val="4400"/>
              </a:lnSpc>
            </a:pPr>
            <a:r>
              <a:rPr lang="en-US" dirty="0" smtClean="0"/>
              <a:t>May last 30 minutes or more in the first pregnancy and as little as 1 minute after many </a:t>
            </a:r>
            <a:r>
              <a:rPr lang="en-US" dirty="0" err="1" smtClean="0"/>
              <a:t>pregnacies</a:t>
            </a:r>
            <a:r>
              <a:rPr lang="en-US" dirty="0" smtClean="0"/>
              <a:t>.</a:t>
            </a:r>
          </a:p>
          <a:p>
            <a:pPr lvl="1"/>
            <a:endParaRPr lang="en-US" dirty="0" smtClean="0"/>
          </a:p>
        </p:txBody>
      </p:sp>
      <p:sp>
        <p:nvSpPr>
          <p:cNvPr id="4" name="Slide Number Placeholder 3"/>
          <p:cNvSpPr>
            <a:spLocks noGrp="1"/>
          </p:cNvSpPr>
          <p:nvPr>
            <p:ph type="sldNum" sz="quarter" idx="12"/>
          </p:nvPr>
        </p:nvSpPr>
        <p:spPr/>
        <p:txBody>
          <a:bodyPr/>
          <a:lstStyle/>
          <a:p>
            <a:fld id="{5CFD0AA0-7829-4368-90FD-8FF297E1E8C9}"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381000"/>
            <a:ext cx="8077200" cy="6477000"/>
          </a:xfrm>
        </p:spPr>
        <p:txBody>
          <a:bodyPr>
            <a:normAutofit/>
          </a:bodyPr>
          <a:lstStyle/>
          <a:p>
            <a:r>
              <a:rPr lang="en-US" sz="3000" b="1" dirty="0" smtClean="0"/>
              <a:t>Third stage: </a:t>
            </a:r>
            <a:r>
              <a:rPr lang="en-US" sz="3000" dirty="0" smtClean="0"/>
              <a:t>the placenta separates from the uterine </a:t>
            </a:r>
            <a:r>
              <a:rPr lang="en-US" sz="3000" dirty="0" err="1" smtClean="0"/>
              <a:t>decidual</a:t>
            </a:r>
            <a:r>
              <a:rPr lang="en-US" sz="3000" dirty="0" smtClean="0"/>
              <a:t> tissue and is delivered.</a:t>
            </a:r>
          </a:p>
          <a:p>
            <a:endParaRPr lang="en-US" dirty="0" smtClean="0"/>
          </a:p>
          <a:p>
            <a:pPr lvl="1">
              <a:lnSpc>
                <a:spcPts val="3600"/>
              </a:lnSpc>
            </a:pPr>
            <a:r>
              <a:rPr lang="en-US" dirty="0" smtClean="0"/>
              <a:t>During this last stage, powerful contractions of the uterus also serve to constrict uterine blood vessels </a:t>
            </a:r>
            <a:r>
              <a:rPr lang="af-ZA" dirty="0" smtClean="0"/>
              <a:t>and limit postpartum bleeding.</a:t>
            </a:r>
          </a:p>
          <a:p>
            <a:pPr lvl="1">
              <a:lnSpc>
                <a:spcPts val="3600"/>
              </a:lnSpc>
            </a:pPr>
            <a:r>
              <a:rPr lang="en-US" dirty="0" smtClean="0"/>
              <a:t>(10-45 minutes)</a:t>
            </a:r>
            <a:endParaRPr lang="af-ZA" dirty="0" smtClean="0"/>
          </a:p>
          <a:p>
            <a:pPr lvl="1">
              <a:lnSpc>
                <a:spcPts val="3600"/>
              </a:lnSpc>
            </a:pPr>
            <a:endParaRPr lang="af-ZA" dirty="0" smtClean="0"/>
          </a:p>
          <a:p>
            <a:pPr lvl="1">
              <a:lnSpc>
                <a:spcPts val="3600"/>
              </a:lnSpc>
            </a:pPr>
            <a:r>
              <a:rPr lang="af-ZA" dirty="0" smtClean="0"/>
              <a:t>After delivery of the </a:t>
            </a:r>
            <a:r>
              <a:rPr lang="en-US" dirty="0" smtClean="0"/>
              <a:t>placenta, hormone concentrations return to their </a:t>
            </a:r>
            <a:r>
              <a:rPr lang="en-US" dirty="0" err="1" smtClean="0"/>
              <a:t>prepregnant</a:t>
            </a:r>
            <a:r>
              <a:rPr lang="en-US" dirty="0" smtClean="0"/>
              <a:t> levels, except for </a:t>
            </a:r>
            <a:r>
              <a:rPr lang="en-US" dirty="0" err="1" smtClean="0"/>
              <a:t>prolactin</a:t>
            </a:r>
            <a:r>
              <a:rPr lang="en-US" dirty="0" smtClean="0"/>
              <a:t>, whose levels remain high if the mother breastfeeds the infant.</a:t>
            </a:r>
          </a:p>
        </p:txBody>
      </p:sp>
      <p:sp>
        <p:nvSpPr>
          <p:cNvPr id="4" name="Slide Number Placeholder 3"/>
          <p:cNvSpPr>
            <a:spLocks noGrp="1"/>
          </p:cNvSpPr>
          <p:nvPr>
            <p:ph type="sldNum" sz="quarter" idx="12"/>
          </p:nvPr>
        </p:nvSpPr>
        <p:spPr/>
        <p:txBody>
          <a:bodyPr/>
          <a:lstStyle/>
          <a:p>
            <a:fld id="{5CFD0AA0-7829-4368-90FD-8FF297E1E8C9}"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2362200"/>
            <a:ext cx="3962400" cy="838200"/>
          </a:xfrm>
        </p:spPr>
        <p:txBody>
          <a:bodyPr>
            <a:normAutofit/>
          </a:bodyPr>
          <a:lstStyle/>
          <a:p>
            <a:pPr algn="ctr"/>
            <a:r>
              <a:rPr lang="en-US" sz="4400" dirty="0" smtClean="0"/>
              <a:t>Lactation</a:t>
            </a:r>
            <a:endParaRPr lang="ar-JO" sz="4400" dirty="0"/>
          </a:p>
        </p:txBody>
      </p:sp>
      <p:sp>
        <p:nvSpPr>
          <p:cNvPr id="4" name="Slide Number Placeholder 3"/>
          <p:cNvSpPr>
            <a:spLocks noGrp="1"/>
          </p:cNvSpPr>
          <p:nvPr>
            <p:ph type="sldNum" sz="quarter" idx="12"/>
          </p:nvPr>
        </p:nvSpPr>
        <p:spPr/>
        <p:txBody>
          <a:bodyPr/>
          <a:lstStyle/>
          <a:p>
            <a:fld id="{5CFD0AA0-7829-4368-90FD-8FF297E1E8C9}"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228600"/>
            <a:ext cx="8001000" cy="6400800"/>
          </a:xfrm>
        </p:spPr>
        <p:txBody>
          <a:bodyPr>
            <a:normAutofit/>
          </a:bodyPr>
          <a:lstStyle/>
          <a:p>
            <a:r>
              <a:rPr lang="en-US" sz="3000" dirty="0" smtClean="0"/>
              <a:t>Throughout pregnancy, </a:t>
            </a:r>
            <a:r>
              <a:rPr lang="en-US" sz="3000" b="1" dirty="0" smtClean="0"/>
              <a:t>estrogen and progesterone</a:t>
            </a:r>
            <a:r>
              <a:rPr lang="en-US" sz="3000" dirty="0" smtClean="0"/>
              <a:t> stimulate the growth and development of the breasts, preparing them for lactation. </a:t>
            </a:r>
          </a:p>
          <a:p>
            <a:endParaRPr lang="en-US" sz="3000" dirty="0" smtClean="0"/>
          </a:p>
          <a:p>
            <a:r>
              <a:rPr lang="en-US" sz="3000" dirty="0" smtClean="0"/>
              <a:t>Estrogen also stimulates </a:t>
            </a:r>
            <a:r>
              <a:rPr lang="en-US" sz="3000" b="1" dirty="0" err="1" smtClean="0"/>
              <a:t>prolactin</a:t>
            </a:r>
            <a:r>
              <a:rPr lang="en-US" sz="3000" dirty="0" smtClean="0"/>
              <a:t> secretion by the anterior pituitary, and </a:t>
            </a:r>
            <a:r>
              <a:rPr lang="en-US" sz="3000" dirty="0" err="1" smtClean="0"/>
              <a:t>prolactin</a:t>
            </a:r>
            <a:r>
              <a:rPr lang="en-US" sz="3000" dirty="0" smtClean="0"/>
              <a:t> levels steadily increase over the course of pregnancy.</a:t>
            </a:r>
          </a:p>
          <a:p>
            <a:endParaRPr lang="en-US" sz="3000" dirty="0" smtClean="0"/>
          </a:p>
          <a:p>
            <a:r>
              <a:rPr lang="en-US" sz="3000" dirty="0" smtClean="0"/>
              <a:t>However, although prolactin levels are high during pregnancy, lactation </a:t>
            </a:r>
            <a:r>
              <a:rPr lang="en-US" sz="3000" i="1" dirty="0" smtClean="0"/>
              <a:t>does not </a:t>
            </a:r>
            <a:r>
              <a:rPr lang="en-US" sz="3000" dirty="0" smtClean="0"/>
              <a:t>occur </a:t>
            </a:r>
            <a:r>
              <a:rPr lang="en-US" sz="3000" dirty="0" smtClean="0"/>
              <a:t>as progesterone blocks </a:t>
            </a:r>
            <a:r>
              <a:rPr lang="en-US" sz="3000" dirty="0" smtClean="0"/>
              <a:t>the action of prolactin on the breast. </a:t>
            </a:r>
            <a:endParaRPr lang="ar-JO" sz="3000" dirty="0"/>
          </a:p>
        </p:txBody>
      </p:sp>
      <p:sp>
        <p:nvSpPr>
          <p:cNvPr id="4" name="Slide Number Placeholder 3"/>
          <p:cNvSpPr>
            <a:spLocks noGrp="1"/>
          </p:cNvSpPr>
          <p:nvPr>
            <p:ph type="sldNum" sz="quarter" idx="12"/>
          </p:nvPr>
        </p:nvSpPr>
        <p:spPr/>
        <p:txBody>
          <a:bodyPr/>
          <a:lstStyle/>
          <a:p>
            <a:fld id="{5CFD0AA0-7829-4368-90FD-8FF297E1E8C9}"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609600"/>
            <a:ext cx="7772400" cy="6096000"/>
          </a:xfrm>
        </p:spPr>
        <p:txBody>
          <a:bodyPr>
            <a:normAutofit/>
          </a:bodyPr>
          <a:lstStyle/>
          <a:p>
            <a:pPr marL="0" indent="0">
              <a:buNone/>
            </a:pPr>
            <a:endParaRPr lang="en-US" dirty="0" smtClean="0"/>
          </a:p>
          <a:p>
            <a:r>
              <a:rPr lang="en-US" dirty="0" smtClean="0"/>
              <a:t>Lactation is maintained by </a:t>
            </a:r>
            <a:r>
              <a:rPr lang="en-US" i="1" dirty="0" smtClean="0"/>
              <a:t>suckling</a:t>
            </a:r>
            <a:r>
              <a:rPr lang="en-US" dirty="0" smtClean="0"/>
              <a:t>, which stimulates the secretion of both </a:t>
            </a:r>
            <a:r>
              <a:rPr lang="en-US" b="1" dirty="0" err="1" smtClean="0"/>
              <a:t>oxytocin</a:t>
            </a:r>
            <a:r>
              <a:rPr lang="en-US" dirty="0" smtClean="0"/>
              <a:t> and </a:t>
            </a:r>
            <a:r>
              <a:rPr lang="en-US" b="1" dirty="0" err="1" smtClean="0"/>
              <a:t>prolactin</a:t>
            </a:r>
            <a:r>
              <a:rPr lang="en-US" dirty="0" smtClean="0"/>
              <a:t>.</a:t>
            </a:r>
          </a:p>
        </p:txBody>
      </p:sp>
      <p:sp>
        <p:nvSpPr>
          <p:cNvPr id="4" name="Slide Number Placeholder 3"/>
          <p:cNvSpPr>
            <a:spLocks noGrp="1"/>
          </p:cNvSpPr>
          <p:nvPr>
            <p:ph type="sldNum" sz="quarter" idx="12"/>
          </p:nvPr>
        </p:nvSpPr>
        <p:spPr/>
        <p:txBody>
          <a:bodyPr/>
          <a:lstStyle/>
          <a:p>
            <a:fld id="{5CFD0AA0-7829-4368-90FD-8FF297E1E8C9}"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7543800" cy="1066800"/>
          </a:xfrm>
        </p:spPr>
        <p:txBody>
          <a:bodyPr vert="horz" lIns="91440" tIns="45720" rIns="91440" bIns="45720" rtlCol="0" anchor="ctr">
            <a:noAutofit/>
          </a:bodyPr>
          <a:lstStyle/>
          <a:p>
            <a:r>
              <a:rPr lang="en-US" dirty="0"/>
              <a:t>Prolactin</a:t>
            </a:r>
          </a:p>
        </p:txBody>
      </p:sp>
      <p:sp>
        <p:nvSpPr>
          <p:cNvPr id="3" name="Content Placeholder 2"/>
          <p:cNvSpPr>
            <a:spLocks noGrp="1"/>
          </p:cNvSpPr>
          <p:nvPr>
            <p:ph idx="1"/>
          </p:nvPr>
        </p:nvSpPr>
        <p:spPr>
          <a:xfrm>
            <a:off x="1066800" y="1371600"/>
            <a:ext cx="7620000" cy="5410200"/>
          </a:xfrm>
        </p:spPr>
        <p:txBody>
          <a:bodyPr>
            <a:noAutofit/>
          </a:bodyPr>
          <a:lstStyle/>
          <a:p>
            <a:pPr>
              <a:lnSpc>
                <a:spcPts val="4000"/>
              </a:lnSpc>
            </a:pPr>
            <a:r>
              <a:rPr lang="en-US" dirty="0" smtClean="0"/>
              <a:t>Peptide hormone synthesized by </a:t>
            </a:r>
            <a:r>
              <a:rPr lang="en-US" dirty="0" err="1" smtClean="0"/>
              <a:t>lactotropes</a:t>
            </a:r>
            <a:r>
              <a:rPr lang="en-US" dirty="0" smtClean="0"/>
              <a:t> </a:t>
            </a:r>
            <a:endParaRPr lang="en-US" dirty="0" smtClean="0"/>
          </a:p>
          <a:p>
            <a:pPr marL="0" indent="0">
              <a:lnSpc>
                <a:spcPts val="4000"/>
              </a:lnSpc>
              <a:buNone/>
            </a:pPr>
            <a:endParaRPr lang="en-US" dirty="0" smtClean="0"/>
          </a:p>
          <a:p>
            <a:pPr>
              <a:lnSpc>
                <a:spcPts val="4000"/>
              </a:lnSpc>
            </a:pPr>
            <a:r>
              <a:rPr lang="en-US" dirty="0" smtClean="0"/>
              <a:t>Prolactin </a:t>
            </a:r>
            <a:r>
              <a:rPr lang="en-US" dirty="0" smtClean="0"/>
              <a:t>promotes mammary gland development and </a:t>
            </a:r>
            <a:r>
              <a:rPr lang="af-ZA" dirty="0" smtClean="0"/>
              <a:t>milk production.</a:t>
            </a:r>
          </a:p>
          <a:p>
            <a:pPr>
              <a:buNone/>
            </a:pPr>
            <a:endParaRPr lang="en-US" sz="2200" dirty="0" smtClean="0"/>
          </a:p>
          <a:p>
            <a:pPr>
              <a:buFont typeface="Arial" pitchFamily="34" charset="0"/>
              <a:buChar char="•"/>
            </a:pPr>
            <a:endParaRPr lang="en-US" sz="2200" dirty="0" smtClean="0"/>
          </a:p>
          <a:p>
            <a:pPr>
              <a:buFont typeface="Wingdings" pitchFamily="2" charset="2"/>
              <a:buChar char="q"/>
            </a:pPr>
            <a:endParaRPr lang="en-US" sz="1600" dirty="0" smtClean="0"/>
          </a:p>
          <a:p>
            <a:pPr>
              <a:buNone/>
            </a:pPr>
            <a:endParaRPr lang="en-US" sz="1600" dirty="0" smtClean="0"/>
          </a:p>
          <a:p>
            <a:endParaRPr lang="en-US" sz="16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2395987565"/>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7467600" cy="838200"/>
          </a:xfrm>
        </p:spPr>
        <p:txBody>
          <a:bodyPr vert="horz" lIns="91440" tIns="45720" rIns="91440" bIns="45720" rtlCol="0" anchor="ctr">
            <a:noAutofit/>
          </a:bodyPr>
          <a:lstStyle/>
          <a:p>
            <a:r>
              <a:rPr lang="en-US" dirty="0"/>
              <a:t>Prolactin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39878" y="1143000"/>
            <a:ext cx="4251722" cy="28956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Content Placeholder 7"/>
          <p:cNvSpPr>
            <a:spLocks noGrp="1"/>
          </p:cNvSpPr>
          <p:nvPr>
            <p:ph idx="1"/>
          </p:nvPr>
        </p:nvSpPr>
        <p:spPr>
          <a:xfrm>
            <a:off x="1066800" y="1066800"/>
            <a:ext cx="3429000" cy="3429000"/>
          </a:xfrm>
        </p:spPr>
        <p:txBody>
          <a:bodyPr>
            <a:normAutofit/>
          </a:bodyPr>
          <a:lstStyle/>
          <a:p>
            <a:pPr marL="0" indent="0">
              <a:lnSpc>
                <a:spcPct val="110000"/>
              </a:lnSpc>
              <a:spcBef>
                <a:spcPct val="20000"/>
              </a:spcBef>
              <a:buClr>
                <a:schemeClr val="accent3">
                  <a:lumMod val="75000"/>
                </a:schemeClr>
              </a:buClr>
              <a:buSzPct val="100000"/>
              <a:buNone/>
            </a:pPr>
            <a:r>
              <a:rPr lang="en-US" sz="2800" dirty="0" smtClean="0"/>
              <a:t>Secreted in a </a:t>
            </a:r>
            <a:r>
              <a:rPr lang="en-US" sz="2800" dirty="0" err="1" smtClean="0"/>
              <a:t>pulsatile</a:t>
            </a:r>
            <a:r>
              <a:rPr lang="en-US" sz="2800" dirty="0" smtClean="0"/>
              <a:t> fashion (about 14 pulses per day in the late follicular phase to about 9 pulses per day in the late </a:t>
            </a:r>
            <a:r>
              <a:rPr lang="en-US" sz="2800" dirty="0" err="1" smtClean="0"/>
              <a:t>luteal</a:t>
            </a:r>
            <a:r>
              <a:rPr lang="en-US" sz="2800" dirty="0" smtClean="0"/>
              <a:t> phase). </a:t>
            </a:r>
          </a:p>
          <a:p>
            <a:pPr marL="342900" indent="-342900">
              <a:spcBef>
                <a:spcPct val="20000"/>
              </a:spcBef>
              <a:buClr>
                <a:schemeClr val="accent3">
                  <a:lumMod val="75000"/>
                </a:schemeClr>
              </a:buClr>
              <a:buSzPct val="100000"/>
            </a:pPr>
            <a:endParaRPr lang="en-US" sz="2200" dirty="0" smtClean="0">
              <a:solidFill>
                <a:srgbClr val="55554A"/>
              </a:solidFill>
            </a:endParaRPr>
          </a:p>
          <a:p>
            <a:endParaRPr lang="ar-JO" dirty="0"/>
          </a:p>
        </p:txBody>
      </p:sp>
      <p:sp>
        <p:nvSpPr>
          <p:cNvPr id="9" name="TextBox 8"/>
          <p:cNvSpPr txBox="1"/>
          <p:nvPr/>
        </p:nvSpPr>
        <p:spPr>
          <a:xfrm>
            <a:off x="1066800" y="4431030"/>
            <a:ext cx="7772400" cy="2092881"/>
          </a:xfrm>
          <a:prstGeom prst="rect">
            <a:avLst/>
          </a:prstGeom>
          <a:noFill/>
        </p:spPr>
        <p:txBody>
          <a:bodyPr wrap="square" rtlCol="1">
            <a:spAutoFit/>
          </a:bodyPr>
          <a:lstStyle/>
          <a:p>
            <a:pPr>
              <a:buClr>
                <a:schemeClr val="accent3">
                  <a:lumMod val="75000"/>
                </a:schemeClr>
              </a:buClr>
            </a:pPr>
            <a:endParaRPr lang="en-US" sz="2800" dirty="0" smtClean="0">
              <a:latin typeface="Calibri" pitchFamily="34" charset="0"/>
              <a:cs typeface="Calibri" pitchFamily="34" charset="0"/>
            </a:endParaRPr>
          </a:p>
          <a:p>
            <a:pPr>
              <a:buClr>
                <a:schemeClr val="accent3">
                  <a:lumMod val="75000"/>
                </a:schemeClr>
              </a:buClr>
            </a:pPr>
            <a:r>
              <a:rPr lang="en-US" sz="2800" dirty="0" smtClean="0">
                <a:latin typeface="Calibri" pitchFamily="34" charset="0"/>
                <a:cs typeface="Calibri" pitchFamily="34" charset="0"/>
              </a:rPr>
              <a:t>Diurnal variation with the lowest levels occurring the midmorning after the patient awakes. Levels rise 1 hour after the onset of sleep.</a:t>
            </a:r>
          </a:p>
          <a:p>
            <a:endParaRPr lang="ar-JO" dirty="0"/>
          </a:p>
        </p:txBody>
      </p:sp>
    </p:spTree>
    <p:extLst>
      <p:ext uri="{BB962C8B-B14F-4D97-AF65-F5344CB8AC3E}">
        <p14:creationId xmlns:p14="http://schemas.microsoft.com/office/powerpoint/2010/main" val="23959875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848600" cy="990600"/>
          </a:xfrm>
          <a:solidFill>
            <a:schemeClr val="bg1"/>
          </a:solidFill>
        </p:spPr>
        <p:txBody>
          <a:bodyPr vert="horz" lIns="91440" tIns="45720" rIns="91440" bIns="45720" rtlCol="0" anchor="ctr">
            <a:noAutofit/>
          </a:bodyPr>
          <a:lstStyle/>
          <a:p>
            <a:r>
              <a:rPr lang="en-US" u="none" dirty="0" smtClean="0"/>
              <a:t> </a:t>
            </a:r>
            <a:r>
              <a:rPr lang="en-US" dirty="0" err="1" smtClean="0"/>
              <a:t>Prolactin</a:t>
            </a:r>
            <a:r>
              <a:rPr lang="en-US" dirty="0" smtClean="0"/>
              <a:t> in pregnancy</a:t>
            </a:r>
            <a:endParaRPr lang="en-US" dirty="0"/>
          </a:p>
        </p:txBody>
      </p:sp>
      <p:sp>
        <p:nvSpPr>
          <p:cNvPr id="3" name="Content Placeholder 2"/>
          <p:cNvSpPr>
            <a:spLocks noGrp="1"/>
          </p:cNvSpPr>
          <p:nvPr>
            <p:ph idx="1"/>
          </p:nvPr>
        </p:nvSpPr>
        <p:spPr>
          <a:xfrm>
            <a:off x="1066800" y="1295400"/>
            <a:ext cx="7924800" cy="5486400"/>
          </a:xfrm>
          <a:solidFill>
            <a:schemeClr val="bg1"/>
          </a:solidFill>
        </p:spPr>
        <p:txBody>
          <a:bodyPr>
            <a:noAutofit/>
          </a:bodyPr>
          <a:lstStyle/>
          <a:p>
            <a:pPr>
              <a:lnSpc>
                <a:spcPts val="3600"/>
              </a:lnSpc>
            </a:pPr>
            <a:r>
              <a:rPr lang="en-US" sz="2800" dirty="0" err="1" smtClean="0"/>
              <a:t>Prolactin</a:t>
            </a:r>
            <a:r>
              <a:rPr lang="en-US" sz="2800" dirty="0" smtClean="0"/>
              <a:t> contributes  to the growth of the </a:t>
            </a:r>
            <a:r>
              <a:rPr lang="en-US" sz="2800" dirty="0" err="1" smtClean="0"/>
              <a:t>ductal</a:t>
            </a:r>
            <a:r>
              <a:rPr lang="en-US" sz="2800" dirty="0" smtClean="0"/>
              <a:t> system in breast.</a:t>
            </a:r>
          </a:p>
          <a:p>
            <a:pPr>
              <a:lnSpc>
                <a:spcPts val="3600"/>
              </a:lnSpc>
            </a:pPr>
            <a:endParaRPr lang="en-US" sz="2800" dirty="0" smtClean="0"/>
          </a:p>
          <a:p>
            <a:pPr>
              <a:lnSpc>
                <a:spcPts val="3600"/>
              </a:lnSpc>
            </a:pPr>
            <a:r>
              <a:rPr lang="en-US" sz="2800" dirty="0" smtClean="0"/>
              <a:t>During pregnancy, the anterior pituitary gland of the mother enlarges at least 50 percent and increases its production of </a:t>
            </a:r>
            <a:r>
              <a:rPr lang="en-US" sz="2800" dirty="0" err="1" smtClean="0"/>
              <a:t>prolactin</a:t>
            </a:r>
            <a:r>
              <a:rPr lang="en-US" sz="2800" i="1" dirty="0" smtClean="0"/>
              <a:t>.</a:t>
            </a:r>
          </a:p>
          <a:p>
            <a:pPr>
              <a:lnSpc>
                <a:spcPts val="3600"/>
              </a:lnSpc>
            </a:pPr>
            <a:r>
              <a:rPr lang="en-US" sz="2800" dirty="0" err="1" smtClean="0"/>
              <a:t>Prolactin</a:t>
            </a:r>
            <a:r>
              <a:rPr lang="en-US" sz="2800" dirty="0" smtClean="0"/>
              <a:t> concentration in blood rises steadily from the fifth week of pregnancy until birth of the baby, at which time it has risen to 10 to 20 times the </a:t>
            </a:r>
            <a:r>
              <a:rPr lang="af-ZA" sz="2800" dirty="0" smtClean="0"/>
              <a:t>normal nonpregnant level to promote milk secretion.</a:t>
            </a:r>
          </a:p>
          <a:p>
            <a:endParaRPr lang="en-US" sz="2600" i="1" dirty="0" smtClean="0"/>
          </a:p>
          <a:p>
            <a:endParaRPr lang="en-US" sz="2600" i="1" dirty="0" smtClean="0"/>
          </a:p>
          <a:p>
            <a:pPr>
              <a:buNone/>
            </a:pPr>
            <a:endParaRPr lang="en-US" sz="2000" dirty="0" smtClean="0"/>
          </a:p>
          <a:p>
            <a:pPr>
              <a:buNone/>
            </a:pPr>
            <a:endParaRPr lang="en-US" sz="2200" dirty="0" smtClean="0"/>
          </a:p>
          <a:p>
            <a:pPr>
              <a:buFont typeface="Arial" pitchFamily="34" charset="0"/>
              <a:buChar char="•"/>
            </a:pPr>
            <a:endParaRPr lang="en-US" sz="2200" dirty="0" smtClean="0"/>
          </a:p>
          <a:p>
            <a:pPr>
              <a:buFont typeface="Wingdings" pitchFamily="2" charset="2"/>
              <a:buChar char="q"/>
            </a:pPr>
            <a:endParaRPr lang="en-US" sz="1600" dirty="0" smtClean="0"/>
          </a:p>
          <a:p>
            <a:pPr>
              <a:buNone/>
            </a:pPr>
            <a:endParaRPr lang="en-US" sz="1600" dirty="0" smtClean="0"/>
          </a:p>
          <a:p>
            <a:endParaRPr lang="en-US" sz="1600" dirty="0" smtClean="0"/>
          </a:p>
        </p:txBody>
      </p:sp>
      <p:sp>
        <p:nvSpPr>
          <p:cNvPr id="4" name="Slide Number Placeholder 3"/>
          <p:cNvSpPr>
            <a:spLocks noGrp="1"/>
          </p:cNvSpPr>
          <p:nvPr>
            <p:ph type="sldNum" sz="quarter" idx="12"/>
          </p:nvPr>
        </p:nvSpPr>
        <p:spPr>
          <a:xfrm>
            <a:off x="8382000" y="6492240"/>
            <a:ext cx="762000" cy="365760"/>
          </a:xfrm>
        </p:spPr>
        <p:txBody>
          <a:bodyPr/>
          <a:lstStyle/>
          <a:p>
            <a:fld id="{B6F15528-21DE-4FAA-801E-634DDDAF4B2B}" type="slidenum">
              <a:rPr lang="en-US" smtClean="0"/>
              <a:pPr/>
              <a:t>19</a:t>
            </a:fld>
            <a:endParaRPr lang="en-US" dirty="0"/>
          </a:p>
        </p:txBody>
      </p:sp>
    </p:spTree>
    <p:extLst>
      <p:ext uri="{BB962C8B-B14F-4D97-AF65-F5344CB8AC3E}">
        <p14:creationId xmlns:p14="http://schemas.microsoft.com/office/powerpoint/2010/main" val="239598756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Parturition</a:t>
            </a:r>
            <a:endParaRPr lang="ar-JO" dirty="0"/>
          </a:p>
        </p:txBody>
      </p:sp>
      <p:sp>
        <p:nvSpPr>
          <p:cNvPr id="3" name="Content Placeholder 2"/>
          <p:cNvSpPr>
            <a:spLocks noGrp="1"/>
          </p:cNvSpPr>
          <p:nvPr>
            <p:ph idx="1"/>
          </p:nvPr>
        </p:nvSpPr>
        <p:spPr>
          <a:xfrm>
            <a:off x="1066800" y="1447800"/>
            <a:ext cx="7943088" cy="4800600"/>
          </a:xfrm>
        </p:spPr>
        <p:txBody>
          <a:bodyPr/>
          <a:lstStyle/>
          <a:p>
            <a:r>
              <a:rPr lang="en-US" dirty="0" smtClean="0"/>
              <a:t>Parturition is the delivery of the fetus.</a:t>
            </a:r>
          </a:p>
          <a:p>
            <a:endParaRPr lang="en-US" dirty="0" smtClean="0"/>
          </a:p>
          <a:p>
            <a:pPr>
              <a:lnSpc>
                <a:spcPct val="150000"/>
              </a:lnSpc>
            </a:pPr>
            <a:r>
              <a:rPr lang="af-ZA" dirty="0" smtClean="0"/>
              <a:t>Occurs approximately </a:t>
            </a:r>
            <a:r>
              <a:rPr lang="en-US" dirty="0" smtClean="0"/>
              <a:t>40 weeks after the onset of the last menstrual </a:t>
            </a:r>
            <a:r>
              <a:rPr lang="af-ZA" dirty="0" smtClean="0"/>
              <a:t>period.</a:t>
            </a:r>
          </a:p>
          <a:p>
            <a:endParaRPr lang="ar-JO" dirty="0"/>
          </a:p>
        </p:txBody>
      </p:sp>
      <p:sp>
        <p:nvSpPr>
          <p:cNvPr id="4" name="Slide Number Placeholder 3"/>
          <p:cNvSpPr>
            <a:spLocks noGrp="1"/>
          </p:cNvSpPr>
          <p:nvPr>
            <p:ph type="sldNum" sz="quarter" idx="12"/>
          </p:nvPr>
        </p:nvSpPr>
        <p:spPr/>
        <p:txBody>
          <a:bodyPr/>
          <a:lstStyle/>
          <a:p>
            <a:fld id="{5CFD0AA0-7829-4368-90FD-8FF297E1E8C9}"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76200"/>
            <a:ext cx="7543800" cy="1066800"/>
          </a:xfrm>
        </p:spPr>
        <p:txBody>
          <a:bodyPr vert="horz" lIns="91440" tIns="45720" rIns="91440" bIns="45720" rtlCol="0" anchor="ctr">
            <a:noAutofit/>
          </a:bodyPr>
          <a:lstStyle/>
          <a:p>
            <a:r>
              <a:rPr lang="en-US" sz="3200" dirty="0"/>
              <a:t>Prolactin</a:t>
            </a:r>
            <a:endParaRPr lang="en-US" dirty="0"/>
          </a:p>
        </p:txBody>
      </p:sp>
      <p:sp>
        <p:nvSpPr>
          <p:cNvPr id="3" name="Content Placeholder 2"/>
          <p:cNvSpPr>
            <a:spLocks noGrp="1"/>
          </p:cNvSpPr>
          <p:nvPr>
            <p:ph idx="1"/>
          </p:nvPr>
        </p:nvSpPr>
        <p:spPr>
          <a:xfrm>
            <a:off x="1066800" y="1219200"/>
            <a:ext cx="7924800" cy="5334000"/>
          </a:xfrm>
        </p:spPr>
        <p:txBody>
          <a:bodyPr>
            <a:noAutofit/>
          </a:bodyPr>
          <a:lstStyle/>
          <a:p>
            <a:pPr marL="238125" indent="-238125">
              <a:lnSpc>
                <a:spcPts val="4000"/>
              </a:lnSpc>
            </a:pPr>
            <a:r>
              <a:rPr lang="en-US" sz="2800" dirty="0" smtClean="0"/>
              <a:t>After birth of the baby, the basal level of </a:t>
            </a:r>
            <a:r>
              <a:rPr lang="en-US" sz="2800" dirty="0" err="1" smtClean="0"/>
              <a:t>prolactin</a:t>
            </a:r>
            <a:r>
              <a:rPr lang="en-US" sz="2800" dirty="0" smtClean="0"/>
              <a:t> secretion returns to the </a:t>
            </a:r>
            <a:r>
              <a:rPr lang="en-US" sz="2800" dirty="0" err="1" smtClean="0"/>
              <a:t>nonpregnant</a:t>
            </a:r>
            <a:r>
              <a:rPr lang="en-US" sz="2800" dirty="0" smtClean="0"/>
              <a:t> level over the next few </a:t>
            </a:r>
            <a:r>
              <a:rPr lang="af-ZA" sz="2800" dirty="0" smtClean="0"/>
              <a:t>weeks. </a:t>
            </a:r>
          </a:p>
          <a:p>
            <a:pPr marL="238125" indent="-238125">
              <a:lnSpc>
                <a:spcPts val="4000"/>
              </a:lnSpc>
            </a:pPr>
            <a:endParaRPr lang="af-ZA" sz="2800" dirty="0" smtClean="0"/>
          </a:p>
          <a:p>
            <a:pPr marL="238125" indent="-238125">
              <a:lnSpc>
                <a:spcPts val="4000"/>
              </a:lnSpc>
            </a:pPr>
            <a:r>
              <a:rPr lang="af-ZA" sz="2800" dirty="0" smtClean="0"/>
              <a:t>Each time the </a:t>
            </a:r>
            <a:r>
              <a:rPr lang="en-US" sz="2800" dirty="0" smtClean="0"/>
              <a:t>mother nurses her baby, nervous signals from the nipples to the hypothalamus cause a 10- to 20-fold surge in </a:t>
            </a:r>
            <a:r>
              <a:rPr lang="en-US" sz="2800" dirty="0" err="1" smtClean="0"/>
              <a:t>prolactin</a:t>
            </a:r>
            <a:r>
              <a:rPr lang="en-US" sz="2800" dirty="0" smtClean="0"/>
              <a:t> secretion that lasts for about 1 hour. </a:t>
            </a:r>
          </a:p>
          <a:p>
            <a:pPr>
              <a:buNone/>
            </a:pPr>
            <a:endParaRPr lang="en-US" sz="2200" dirty="0" smtClean="0"/>
          </a:p>
          <a:p>
            <a:endParaRPr lang="en-US" sz="2200" dirty="0" smtClean="0"/>
          </a:p>
          <a:p>
            <a:pPr>
              <a:buFont typeface="Arial" pitchFamily="34" charset="0"/>
              <a:buChar char="•"/>
            </a:pPr>
            <a:endParaRPr lang="en-US" sz="2200" dirty="0" smtClean="0"/>
          </a:p>
          <a:p>
            <a:pPr>
              <a:buFont typeface="Wingdings" pitchFamily="2" charset="2"/>
              <a:buChar char="q"/>
            </a:pPr>
            <a:endParaRPr lang="en-US" sz="1600" dirty="0" smtClean="0"/>
          </a:p>
          <a:p>
            <a:pPr>
              <a:buNone/>
            </a:pPr>
            <a:endParaRPr lang="en-US" sz="1600" dirty="0" smtClean="0"/>
          </a:p>
          <a:p>
            <a:endParaRPr lang="en-US" sz="16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2395987565"/>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543800" cy="1066800"/>
          </a:xfrm>
        </p:spPr>
        <p:txBody>
          <a:bodyPr vert="horz" lIns="91440" tIns="45720" rIns="91440" bIns="45720" rtlCol="0" anchor="ctr">
            <a:noAutofit/>
          </a:bodyPr>
          <a:lstStyle/>
          <a:p>
            <a:r>
              <a:rPr lang="en-US" sz="3200" dirty="0"/>
              <a:t>Prolactin</a:t>
            </a:r>
            <a:endParaRPr lang="en-US" dirty="0"/>
          </a:p>
        </p:txBody>
      </p:sp>
      <p:sp>
        <p:nvSpPr>
          <p:cNvPr id="3" name="Content Placeholder 2"/>
          <p:cNvSpPr>
            <a:spLocks noGrp="1"/>
          </p:cNvSpPr>
          <p:nvPr>
            <p:ph idx="1"/>
          </p:nvPr>
        </p:nvSpPr>
        <p:spPr>
          <a:xfrm>
            <a:off x="990600" y="1066800"/>
            <a:ext cx="7924800" cy="4724400"/>
          </a:xfrm>
        </p:spPr>
        <p:txBody>
          <a:bodyPr>
            <a:noAutofit/>
          </a:bodyPr>
          <a:lstStyle/>
          <a:p>
            <a:pPr marL="238125" indent="-238125">
              <a:buNone/>
            </a:pPr>
            <a:endParaRPr lang="en-US" sz="2800" dirty="0" smtClean="0"/>
          </a:p>
          <a:p>
            <a:pPr marL="238125" indent="-238125">
              <a:lnSpc>
                <a:spcPts val="4000"/>
              </a:lnSpc>
            </a:pPr>
            <a:r>
              <a:rPr lang="en-US" sz="2800" dirty="0" smtClean="0"/>
              <a:t>This </a:t>
            </a:r>
            <a:r>
              <a:rPr lang="en-US" sz="2800" dirty="0" err="1" smtClean="0"/>
              <a:t>prolactin</a:t>
            </a:r>
            <a:r>
              <a:rPr lang="en-US" sz="2800" dirty="0" smtClean="0"/>
              <a:t> acts on the mother’s breasts to keep the mammary glands secreting milk into the alveoli for the subsequent nursing periods.</a:t>
            </a:r>
          </a:p>
          <a:p>
            <a:pPr marL="238125" indent="-238125">
              <a:lnSpc>
                <a:spcPts val="4000"/>
              </a:lnSpc>
            </a:pPr>
            <a:endParaRPr lang="en-US" sz="2800" dirty="0" smtClean="0"/>
          </a:p>
          <a:p>
            <a:pPr marL="238125" indent="-238125">
              <a:lnSpc>
                <a:spcPts val="4000"/>
              </a:lnSpc>
            </a:pPr>
            <a:r>
              <a:rPr lang="en-US" sz="2800" dirty="0" smtClean="0"/>
              <a:t>If this </a:t>
            </a:r>
            <a:r>
              <a:rPr lang="en-US" sz="2800" dirty="0" err="1" smtClean="0"/>
              <a:t>prolactin</a:t>
            </a:r>
            <a:r>
              <a:rPr lang="en-US" sz="2800" dirty="0" smtClean="0"/>
              <a:t> surge is absent or blocked, the breasts lose their ability to produce milk within </a:t>
            </a:r>
            <a:r>
              <a:rPr lang="af-ZA" sz="2800" dirty="0" smtClean="0"/>
              <a:t>1 week.</a:t>
            </a:r>
            <a:endParaRPr lang="en-US" sz="2800" dirty="0" smtClean="0"/>
          </a:p>
          <a:p>
            <a:endParaRPr lang="en-US" sz="2200" dirty="0" smtClean="0"/>
          </a:p>
          <a:p>
            <a:endParaRPr lang="en-US" sz="2200" dirty="0" smtClean="0"/>
          </a:p>
          <a:p>
            <a:pPr>
              <a:buFont typeface="Arial" pitchFamily="34" charset="0"/>
              <a:buChar char="•"/>
            </a:pPr>
            <a:endParaRPr lang="en-US" sz="2200" dirty="0" smtClean="0"/>
          </a:p>
          <a:p>
            <a:pPr>
              <a:buFont typeface="Wingdings" pitchFamily="2" charset="2"/>
              <a:buChar char="q"/>
            </a:pPr>
            <a:endParaRPr lang="en-US" sz="1600" dirty="0" smtClean="0"/>
          </a:p>
          <a:p>
            <a:pPr>
              <a:buNone/>
            </a:pPr>
            <a:endParaRPr lang="en-US" sz="1600" dirty="0" smtClean="0"/>
          </a:p>
          <a:p>
            <a:endParaRPr lang="en-US" sz="16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2395987565"/>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609600"/>
            <a:ext cx="7772400" cy="6096000"/>
          </a:xfrm>
        </p:spPr>
        <p:txBody>
          <a:bodyPr>
            <a:normAutofit/>
          </a:bodyPr>
          <a:lstStyle/>
          <a:p>
            <a:r>
              <a:rPr lang="en-US" dirty="0" smtClean="0"/>
              <a:t>As long as lactation continues, there is </a:t>
            </a:r>
            <a:r>
              <a:rPr lang="en-US" b="1" dirty="0" smtClean="0"/>
              <a:t>suppression of ovulation </a:t>
            </a:r>
            <a:r>
              <a:rPr lang="en-US" dirty="0" smtClean="0"/>
              <a:t>because </a:t>
            </a:r>
            <a:r>
              <a:rPr lang="en-US" dirty="0" err="1" smtClean="0"/>
              <a:t>prolactin</a:t>
            </a:r>
            <a:r>
              <a:rPr lang="en-US" dirty="0" smtClean="0"/>
              <a:t>:</a:t>
            </a:r>
          </a:p>
          <a:p>
            <a:pPr>
              <a:buNone/>
            </a:pPr>
            <a:endParaRPr lang="en-US" dirty="0" smtClean="0"/>
          </a:p>
          <a:p>
            <a:pPr lvl="1">
              <a:lnSpc>
                <a:spcPts val="4200"/>
              </a:lnSpc>
            </a:pPr>
            <a:r>
              <a:rPr lang="en-US" sz="3000" dirty="0" smtClean="0"/>
              <a:t>inhibits </a:t>
            </a:r>
            <a:r>
              <a:rPr lang="en-US" sz="3000" dirty="0" err="1" smtClean="0"/>
              <a:t>GnRH</a:t>
            </a:r>
            <a:r>
              <a:rPr lang="en-US" sz="3000" dirty="0" smtClean="0"/>
              <a:t> secretion by the hypothalamus </a:t>
            </a:r>
          </a:p>
          <a:p>
            <a:pPr lvl="1">
              <a:lnSpc>
                <a:spcPts val="4200"/>
              </a:lnSpc>
            </a:pPr>
            <a:r>
              <a:rPr lang="en-US" sz="3000" dirty="0" smtClean="0"/>
              <a:t>Inhibits the action of </a:t>
            </a:r>
            <a:r>
              <a:rPr lang="en-US" sz="3000" dirty="0" err="1" smtClean="0"/>
              <a:t>GnRH</a:t>
            </a:r>
            <a:r>
              <a:rPr lang="en-US" sz="3000" dirty="0" smtClean="0"/>
              <a:t> on the anterior pituitary </a:t>
            </a:r>
            <a:r>
              <a:rPr lang="en-US" sz="3000" dirty="0" smtClean="0">
                <a:sym typeface="Wingdings" pitchFamily="2" charset="2"/>
              </a:rPr>
              <a:t> inhibits </a:t>
            </a:r>
            <a:r>
              <a:rPr lang="en-US" sz="3000" dirty="0" smtClean="0"/>
              <a:t>FSH and LH secretion</a:t>
            </a:r>
          </a:p>
          <a:p>
            <a:pPr lvl="1">
              <a:lnSpc>
                <a:spcPts val="4200"/>
              </a:lnSpc>
            </a:pPr>
            <a:r>
              <a:rPr lang="en-US" sz="3000" dirty="0" smtClean="0"/>
              <a:t>Antagonizes the actions of LH and FSH on the ovaries.</a:t>
            </a:r>
          </a:p>
          <a:p>
            <a:pPr lvl="1"/>
            <a:endParaRPr lang="en-US" dirty="0" smtClean="0"/>
          </a:p>
        </p:txBody>
      </p:sp>
      <p:sp>
        <p:nvSpPr>
          <p:cNvPr id="4" name="Slide Number Placeholder 3"/>
          <p:cNvSpPr>
            <a:spLocks noGrp="1"/>
          </p:cNvSpPr>
          <p:nvPr>
            <p:ph type="sldNum" sz="quarter" idx="12"/>
          </p:nvPr>
        </p:nvSpPr>
        <p:spPr/>
        <p:txBody>
          <a:bodyPr/>
          <a:lstStyle/>
          <a:p>
            <a:fld id="{5CFD0AA0-7829-4368-90FD-8FF297E1E8C9}" type="slidenum">
              <a:rPr lang="en-US" smtClean="0"/>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CFD0AA0-7829-4368-90FD-8FF297E1E8C9}" type="slidenum">
              <a:rPr lang="en-US" smtClean="0"/>
              <a:pPr/>
              <a:t>23</a:t>
            </a:fld>
            <a:endParaRPr lang="en-US" dirty="0"/>
          </a:p>
        </p:txBody>
      </p:sp>
      <p:sp>
        <p:nvSpPr>
          <p:cNvPr id="5" name="Title 1"/>
          <p:cNvSpPr>
            <a:spLocks noGrp="1"/>
          </p:cNvSpPr>
          <p:nvPr>
            <p:ph type="title"/>
          </p:nvPr>
        </p:nvSpPr>
        <p:spPr>
          <a:xfrm>
            <a:off x="0" y="-152400"/>
            <a:ext cx="3581400" cy="1676400"/>
          </a:xfrm>
          <a:solidFill>
            <a:schemeClr val="bg1"/>
          </a:solidFill>
        </p:spPr>
        <p:txBody>
          <a:bodyPr>
            <a:normAutofit/>
          </a:bodyPr>
          <a:lstStyle/>
          <a:p>
            <a:pPr marL="171450"/>
            <a:r>
              <a:rPr lang="en-US" sz="3200" dirty="0" smtClean="0"/>
              <a:t>Effects of </a:t>
            </a:r>
            <a:r>
              <a:rPr lang="en-US" sz="3200" dirty="0" err="1" smtClean="0"/>
              <a:t>oxytocin</a:t>
            </a:r>
            <a:r>
              <a:rPr lang="en-US" sz="3200" dirty="0" smtClean="0"/>
              <a:t> on milk ejection</a:t>
            </a:r>
            <a:endParaRPr lang="ar-JO" sz="3200" dirty="0"/>
          </a:p>
        </p:txBody>
      </p:sp>
      <p:sp>
        <p:nvSpPr>
          <p:cNvPr id="10" name="Rectangle 9"/>
          <p:cNvSpPr/>
          <p:nvPr/>
        </p:nvSpPr>
        <p:spPr>
          <a:xfrm>
            <a:off x="0" y="1524000"/>
            <a:ext cx="1524000" cy="5334000"/>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1" anchor="ctr"/>
          <a:lstStyle/>
          <a:p>
            <a:pPr algn="ctr"/>
            <a:endParaRPr lang="ar-JO"/>
          </a:p>
        </p:txBody>
      </p:sp>
      <p:pic>
        <p:nvPicPr>
          <p:cNvPr id="12" name="Picture 11" descr="breast 2.png"/>
          <p:cNvPicPr>
            <a:picLocks noChangeAspect="1"/>
          </p:cNvPicPr>
          <p:nvPr/>
        </p:nvPicPr>
        <p:blipFill>
          <a:blip r:embed="rId2" cstate="print"/>
          <a:stretch>
            <a:fillRect/>
          </a:stretch>
        </p:blipFill>
        <p:spPr>
          <a:xfrm>
            <a:off x="4876800" y="3906430"/>
            <a:ext cx="3810000" cy="2265770"/>
          </a:xfrm>
          <a:prstGeom prst="rect">
            <a:avLst/>
          </a:prstGeom>
        </p:spPr>
      </p:pic>
      <p:pic>
        <p:nvPicPr>
          <p:cNvPr id="9" name="Picture 8" descr="breast 3.png"/>
          <p:cNvPicPr>
            <a:picLocks noChangeAspect="1"/>
          </p:cNvPicPr>
          <p:nvPr/>
        </p:nvPicPr>
        <p:blipFill>
          <a:blip r:embed="rId3" cstate="print"/>
          <a:stretch>
            <a:fillRect/>
          </a:stretch>
        </p:blipFill>
        <p:spPr>
          <a:xfrm>
            <a:off x="0" y="3024909"/>
            <a:ext cx="4876800" cy="3694545"/>
          </a:xfrm>
          <a:prstGeom prst="rect">
            <a:avLst/>
          </a:prstGeom>
        </p:spPr>
      </p:pic>
      <p:pic>
        <p:nvPicPr>
          <p:cNvPr id="6" name="Content Placeholder 5" descr="breast 1.png"/>
          <p:cNvPicPr>
            <a:picLocks noGrp="1" noChangeAspect="1"/>
          </p:cNvPicPr>
          <p:nvPr>
            <p:ph idx="1"/>
          </p:nvPr>
        </p:nvPicPr>
        <p:blipFill>
          <a:blip r:embed="rId4" cstate="print"/>
          <a:stretch>
            <a:fillRect/>
          </a:stretch>
        </p:blipFill>
        <p:spPr>
          <a:xfrm>
            <a:off x="4157662" y="105132"/>
            <a:ext cx="4910138" cy="3781068"/>
          </a:xfr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8512" y="1143000"/>
            <a:ext cx="7790688" cy="5562600"/>
          </a:xfrm>
        </p:spPr>
        <p:txBody>
          <a:bodyPr>
            <a:normAutofit/>
          </a:bodyPr>
          <a:lstStyle/>
          <a:p>
            <a:pPr>
              <a:lnSpc>
                <a:spcPts val="3800"/>
              </a:lnSpc>
            </a:pPr>
            <a:r>
              <a:rPr lang="en-US" sz="2800" dirty="0" smtClean="0"/>
              <a:t>In lactation, </a:t>
            </a:r>
            <a:r>
              <a:rPr lang="en-US" sz="2800" b="1" dirty="0" err="1" smtClean="0"/>
              <a:t>oxytocin</a:t>
            </a:r>
            <a:r>
              <a:rPr lang="en-US" sz="2800" dirty="0" smtClean="0"/>
              <a:t> causes milk to be expressed from the alveoli into the ducts of the breast so that the baby can obtain it by suckling.</a:t>
            </a:r>
          </a:p>
          <a:p>
            <a:pPr>
              <a:lnSpc>
                <a:spcPts val="3800"/>
              </a:lnSpc>
            </a:pPr>
            <a:endParaRPr lang="en-US" sz="2800" dirty="0" smtClean="0"/>
          </a:p>
          <a:p>
            <a:pPr>
              <a:lnSpc>
                <a:spcPts val="3800"/>
              </a:lnSpc>
            </a:pPr>
            <a:r>
              <a:rPr lang="af-ZA" sz="2800" dirty="0" smtClean="0"/>
              <a:t>Suckling stimulus </a:t>
            </a:r>
            <a:r>
              <a:rPr lang="en-US" sz="2800" dirty="0" smtClean="0"/>
              <a:t>on the nipple of the breast </a:t>
            </a:r>
            <a:r>
              <a:rPr lang="en-US" sz="2800" dirty="0" smtClean="0">
                <a:sym typeface="Wingdings" pitchFamily="2" charset="2"/>
              </a:rPr>
              <a:t> </a:t>
            </a:r>
            <a:r>
              <a:rPr lang="en-US" sz="2800" dirty="0" smtClean="0"/>
              <a:t>signals </a:t>
            </a:r>
            <a:r>
              <a:rPr lang="af-ZA" sz="2800" dirty="0" smtClean="0"/>
              <a:t>transmitted </a:t>
            </a:r>
            <a:r>
              <a:rPr lang="en-US" sz="2800" dirty="0" smtClean="0"/>
              <a:t>through sensory nerves to the </a:t>
            </a:r>
            <a:r>
              <a:rPr lang="en-US" sz="2800" dirty="0" err="1" smtClean="0"/>
              <a:t>oxytocin</a:t>
            </a:r>
            <a:r>
              <a:rPr lang="en-US" sz="2800" dirty="0" smtClean="0"/>
              <a:t> neurons in the </a:t>
            </a:r>
            <a:r>
              <a:rPr lang="en-US" sz="2800" dirty="0" err="1" smtClean="0"/>
              <a:t>paraventricular</a:t>
            </a:r>
            <a:r>
              <a:rPr lang="en-US" sz="2800" dirty="0" smtClean="0"/>
              <a:t> and </a:t>
            </a:r>
            <a:r>
              <a:rPr lang="en-US" sz="2800" dirty="0" err="1" smtClean="0"/>
              <a:t>supraoptic</a:t>
            </a:r>
            <a:r>
              <a:rPr lang="en-US" sz="2800" dirty="0" smtClean="0"/>
              <a:t> nuclei in the hypothalamus </a:t>
            </a:r>
            <a:r>
              <a:rPr lang="en-US" sz="2800" dirty="0" smtClean="0">
                <a:sym typeface="Wingdings" pitchFamily="2" charset="2"/>
              </a:rPr>
              <a:t></a:t>
            </a:r>
            <a:r>
              <a:rPr lang="en-US" sz="2800" dirty="0" smtClean="0"/>
              <a:t> release of </a:t>
            </a:r>
            <a:r>
              <a:rPr lang="en-US" sz="2800" dirty="0" err="1" smtClean="0"/>
              <a:t>oxytocin</a:t>
            </a:r>
            <a:r>
              <a:rPr lang="en-US" sz="2800" dirty="0" smtClean="0"/>
              <a:t> by the posterior pituitary gland </a:t>
            </a:r>
            <a:r>
              <a:rPr lang="en-US" sz="2800" dirty="0" smtClean="0">
                <a:sym typeface="Wingdings" pitchFamily="2" charset="2"/>
              </a:rPr>
              <a:t></a:t>
            </a:r>
            <a:r>
              <a:rPr lang="en-US" sz="2800" dirty="0" smtClean="0"/>
              <a:t> </a:t>
            </a:r>
            <a:r>
              <a:rPr lang="en-US" sz="2800" dirty="0" err="1" smtClean="0"/>
              <a:t>oxytocin</a:t>
            </a:r>
            <a:r>
              <a:rPr lang="en-US" sz="2800" dirty="0" smtClean="0"/>
              <a:t> carried by blood to the breasts </a:t>
            </a:r>
            <a:r>
              <a:rPr lang="en-US" sz="2800" dirty="0" smtClean="0">
                <a:sym typeface="Wingdings" pitchFamily="2" charset="2"/>
              </a:rPr>
              <a:t> </a:t>
            </a:r>
            <a:r>
              <a:rPr lang="en-US" sz="2800" dirty="0" smtClean="0"/>
              <a:t>contraction of </a:t>
            </a:r>
            <a:r>
              <a:rPr lang="af-ZA" sz="2800" i="1" dirty="0" smtClean="0"/>
              <a:t>myoepithelial </a:t>
            </a:r>
            <a:r>
              <a:rPr lang="en-US" sz="2800" i="1" dirty="0" smtClean="0"/>
              <a:t>cells.</a:t>
            </a:r>
            <a:endParaRPr lang="en-US" sz="2800" dirty="0" smtClean="0"/>
          </a:p>
        </p:txBody>
      </p:sp>
      <p:sp>
        <p:nvSpPr>
          <p:cNvPr id="4" name="Slide Number Placeholder 3"/>
          <p:cNvSpPr>
            <a:spLocks noGrp="1"/>
          </p:cNvSpPr>
          <p:nvPr>
            <p:ph type="sldNum" sz="quarter" idx="12"/>
          </p:nvPr>
        </p:nvSpPr>
        <p:spPr/>
        <p:txBody>
          <a:bodyPr/>
          <a:lstStyle/>
          <a:p>
            <a:fld id="{5CFD0AA0-7829-4368-90FD-8FF297E1E8C9}" type="slidenum">
              <a:rPr lang="en-US" smtClean="0"/>
              <a:pPr/>
              <a:t>24</a:t>
            </a:fld>
            <a:endParaRPr lang="en-US" dirty="0"/>
          </a:p>
        </p:txBody>
      </p:sp>
      <p:sp>
        <p:nvSpPr>
          <p:cNvPr id="5" name="Title 1"/>
          <p:cNvSpPr>
            <a:spLocks noGrp="1"/>
          </p:cNvSpPr>
          <p:nvPr>
            <p:ph type="title"/>
          </p:nvPr>
        </p:nvSpPr>
        <p:spPr>
          <a:xfrm>
            <a:off x="1066800" y="76200"/>
            <a:ext cx="7848600" cy="838200"/>
          </a:xfrm>
          <a:solidFill>
            <a:schemeClr val="bg1"/>
          </a:solidFill>
        </p:spPr>
        <p:txBody>
          <a:bodyPr>
            <a:normAutofit/>
          </a:bodyPr>
          <a:lstStyle/>
          <a:p>
            <a:r>
              <a:rPr lang="en-US" sz="3200" u="none" dirty="0" smtClean="0"/>
              <a:t> </a:t>
            </a:r>
            <a:r>
              <a:rPr lang="en-US" sz="3200" dirty="0" smtClean="0"/>
              <a:t>Effects of </a:t>
            </a:r>
            <a:r>
              <a:rPr lang="en-US" sz="3200" dirty="0" err="1" smtClean="0"/>
              <a:t>oxytocin</a:t>
            </a:r>
            <a:r>
              <a:rPr lang="en-US" sz="3200" dirty="0" smtClean="0"/>
              <a:t> on milk ejection</a:t>
            </a:r>
            <a:endParaRPr lang="ar-JO" sz="32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2362200"/>
            <a:ext cx="3962400" cy="838200"/>
          </a:xfrm>
        </p:spPr>
        <p:txBody>
          <a:bodyPr>
            <a:normAutofit/>
          </a:bodyPr>
          <a:lstStyle/>
          <a:p>
            <a:pPr algn="ctr"/>
            <a:r>
              <a:rPr lang="en-US" sz="4400" dirty="0" smtClean="0"/>
              <a:t>Menopause</a:t>
            </a:r>
            <a:endParaRPr lang="ar-JO" sz="4400" dirty="0"/>
          </a:p>
        </p:txBody>
      </p:sp>
      <p:sp>
        <p:nvSpPr>
          <p:cNvPr id="4" name="Slide Number Placeholder 3"/>
          <p:cNvSpPr>
            <a:spLocks noGrp="1"/>
          </p:cNvSpPr>
          <p:nvPr>
            <p:ph type="sldNum" sz="quarter" idx="12"/>
          </p:nvPr>
        </p:nvSpPr>
        <p:spPr/>
        <p:txBody>
          <a:bodyPr/>
          <a:lstStyle/>
          <a:p>
            <a:fld id="{5CFD0AA0-7829-4368-90FD-8FF297E1E8C9}" type="slidenum">
              <a:rPr lang="en-US" smtClean="0"/>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533400"/>
            <a:ext cx="7943088" cy="6172200"/>
          </a:xfrm>
        </p:spPr>
        <p:txBody>
          <a:bodyPr>
            <a:normAutofit/>
          </a:bodyPr>
          <a:lstStyle/>
          <a:p>
            <a:r>
              <a:rPr lang="en-US" b="1" dirty="0" smtClean="0"/>
              <a:t>Menopause</a:t>
            </a:r>
            <a:r>
              <a:rPr lang="en-US" dirty="0" smtClean="0"/>
              <a:t>, or the climacteric, is the cessation of menstrual cycles in women.</a:t>
            </a:r>
          </a:p>
          <a:p>
            <a:endParaRPr lang="en-US" dirty="0" smtClean="0"/>
          </a:p>
          <a:p>
            <a:r>
              <a:rPr lang="en-US" dirty="0" smtClean="0"/>
              <a:t>It occurs at approximately 50 years of age.</a:t>
            </a:r>
          </a:p>
          <a:p>
            <a:endParaRPr lang="en-US" dirty="0" smtClean="0"/>
          </a:p>
          <a:p>
            <a:r>
              <a:rPr lang="en-US" dirty="0" smtClean="0"/>
              <a:t>For several years preceding menopause, </a:t>
            </a:r>
            <a:r>
              <a:rPr lang="en-US" dirty="0" err="1" smtClean="0"/>
              <a:t>anovulatory</a:t>
            </a:r>
            <a:r>
              <a:rPr lang="en-US" dirty="0" smtClean="0"/>
              <a:t> cycles (menstrual cycles in which ovulation does not occur) become more common and the number of functioning ovarian follicles </a:t>
            </a:r>
            <a:r>
              <a:rPr lang="af-ZA" dirty="0" smtClean="0"/>
              <a:t>decreases.</a:t>
            </a:r>
          </a:p>
        </p:txBody>
      </p:sp>
      <p:sp>
        <p:nvSpPr>
          <p:cNvPr id="4" name="Slide Number Placeholder 3"/>
          <p:cNvSpPr>
            <a:spLocks noGrp="1"/>
          </p:cNvSpPr>
          <p:nvPr>
            <p:ph type="sldNum" sz="quarter" idx="12"/>
          </p:nvPr>
        </p:nvSpPr>
        <p:spPr/>
        <p:txBody>
          <a:bodyPr/>
          <a:lstStyle/>
          <a:p>
            <a:fld id="{5CFD0AA0-7829-4368-90FD-8FF297E1E8C9}" type="slidenum">
              <a:rPr lang="en-US" smtClean="0"/>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533400"/>
            <a:ext cx="7943088" cy="6172200"/>
          </a:xfrm>
        </p:spPr>
        <p:txBody>
          <a:bodyPr>
            <a:normAutofit/>
          </a:bodyPr>
          <a:lstStyle/>
          <a:p>
            <a:r>
              <a:rPr lang="af-ZA" dirty="0" smtClean="0"/>
              <a:t>Accordingly, estrogen secretion gradually </a:t>
            </a:r>
            <a:r>
              <a:rPr lang="en-US" dirty="0" smtClean="0"/>
              <a:t>declines and eventually ceases. </a:t>
            </a:r>
          </a:p>
          <a:p>
            <a:endParaRPr lang="en-US" dirty="0" smtClean="0"/>
          </a:p>
          <a:p>
            <a:pPr>
              <a:lnSpc>
                <a:spcPts val="4400"/>
              </a:lnSpc>
            </a:pPr>
            <a:r>
              <a:rPr lang="en-US" dirty="0" smtClean="0"/>
              <a:t>Because of the decreased level of estrogen </a:t>
            </a:r>
            <a:r>
              <a:rPr lang="en-US" dirty="0" smtClean="0">
                <a:sym typeface="Wingdings" pitchFamily="2" charset="2"/>
              </a:rPr>
              <a:t></a:t>
            </a:r>
            <a:r>
              <a:rPr lang="en-US" dirty="0" smtClean="0"/>
              <a:t> reduced negative feedback on the anterior pituitary </a:t>
            </a:r>
            <a:r>
              <a:rPr lang="en-US" dirty="0" smtClean="0">
                <a:sym typeface="Wingdings" pitchFamily="2" charset="2"/>
              </a:rPr>
              <a:t></a:t>
            </a:r>
            <a:r>
              <a:rPr lang="en-US" dirty="0" smtClean="0"/>
              <a:t> increased secretion and </a:t>
            </a:r>
            <a:r>
              <a:rPr lang="en-US" dirty="0" err="1" smtClean="0"/>
              <a:t>pulsatility</a:t>
            </a:r>
            <a:r>
              <a:rPr lang="en-US" dirty="0" smtClean="0"/>
              <a:t> of FSH and LH at menopause.</a:t>
            </a:r>
            <a:endParaRPr lang="ar-JO" dirty="0"/>
          </a:p>
        </p:txBody>
      </p:sp>
      <p:sp>
        <p:nvSpPr>
          <p:cNvPr id="4" name="Slide Number Placeholder 3"/>
          <p:cNvSpPr>
            <a:spLocks noGrp="1"/>
          </p:cNvSpPr>
          <p:nvPr>
            <p:ph type="sldNum" sz="quarter" idx="12"/>
          </p:nvPr>
        </p:nvSpPr>
        <p:spPr/>
        <p:txBody>
          <a:bodyPr/>
          <a:lstStyle/>
          <a:p>
            <a:fld id="{5CFD0AA0-7829-4368-90FD-8FF297E1E8C9}" type="slidenum">
              <a:rPr lang="en-US" smtClean="0"/>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304800"/>
            <a:ext cx="7772400" cy="6477000"/>
          </a:xfrm>
        </p:spPr>
        <p:txBody>
          <a:bodyPr>
            <a:normAutofit/>
          </a:bodyPr>
          <a:lstStyle/>
          <a:p>
            <a:pPr>
              <a:lnSpc>
                <a:spcPts val="4000"/>
              </a:lnSpc>
            </a:pPr>
            <a:r>
              <a:rPr lang="en-US" sz="3000" dirty="0" smtClean="0"/>
              <a:t>The symptoms of menopause are caused by the loss of the ovarian source of estrogen.</a:t>
            </a:r>
          </a:p>
          <a:p>
            <a:pPr>
              <a:lnSpc>
                <a:spcPts val="4000"/>
              </a:lnSpc>
              <a:buNone/>
            </a:pPr>
            <a:r>
              <a:rPr lang="en-US" sz="3000" dirty="0" smtClean="0"/>
              <a:t> </a:t>
            </a:r>
          </a:p>
          <a:p>
            <a:pPr indent="14288">
              <a:lnSpc>
                <a:spcPts val="4000"/>
              </a:lnSpc>
              <a:buNone/>
            </a:pPr>
            <a:r>
              <a:rPr lang="en-US" sz="3000" dirty="0" smtClean="0"/>
              <a:t>They include: </a:t>
            </a:r>
          </a:p>
          <a:p>
            <a:pPr marL="636588" lvl="1">
              <a:lnSpc>
                <a:spcPts val="4000"/>
              </a:lnSpc>
            </a:pPr>
            <a:r>
              <a:rPr lang="en-US" sz="2600" dirty="0" smtClean="0"/>
              <a:t>thinning of the vaginal epithelium </a:t>
            </a:r>
          </a:p>
          <a:p>
            <a:pPr marL="636588" lvl="1">
              <a:lnSpc>
                <a:spcPts val="4000"/>
              </a:lnSpc>
            </a:pPr>
            <a:r>
              <a:rPr lang="en-US" sz="2600" dirty="0" smtClean="0"/>
              <a:t>decreased vaginal secretions</a:t>
            </a:r>
          </a:p>
          <a:p>
            <a:pPr marL="636588" lvl="1">
              <a:lnSpc>
                <a:spcPts val="4000"/>
              </a:lnSpc>
            </a:pPr>
            <a:r>
              <a:rPr lang="en-US" sz="2600" dirty="0" smtClean="0"/>
              <a:t>decreased breast mass</a:t>
            </a:r>
          </a:p>
          <a:p>
            <a:pPr marL="636588" lvl="1">
              <a:lnSpc>
                <a:spcPts val="4000"/>
              </a:lnSpc>
            </a:pPr>
            <a:r>
              <a:rPr lang="en-US" sz="2600" dirty="0" smtClean="0"/>
              <a:t>accelerated bone loss</a:t>
            </a:r>
          </a:p>
          <a:p>
            <a:pPr marL="636588" lvl="1">
              <a:lnSpc>
                <a:spcPts val="4000"/>
              </a:lnSpc>
            </a:pPr>
            <a:r>
              <a:rPr lang="en-US" sz="2600" dirty="0" smtClean="0"/>
              <a:t>vascular instability (“hot flashes”) </a:t>
            </a:r>
          </a:p>
          <a:p>
            <a:pPr marL="636588" lvl="1">
              <a:lnSpc>
                <a:spcPts val="4000"/>
              </a:lnSpc>
            </a:pPr>
            <a:r>
              <a:rPr lang="en-US" sz="2600" dirty="0" smtClean="0"/>
              <a:t>emotional </a:t>
            </a:r>
            <a:r>
              <a:rPr lang="en-US" sz="2600" dirty="0" err="1" smtClean="0"/>
              <a:t>lability</a:t>
            </a:r>
            <a:r>
              <a:rPr lang="en-US" sz="2600" dirty="0" smtClean="0"/>
              <a:t>.</a:t>
            </a:r>
          </a:p>
          <a:p>
            <a:pPr lvl="1">
              <a:lnSpc>
                <a:spcPts val="3400"/>
              </a:lnSpc>
              <a:buNone/>
            </a:pPr>
            <a:endParaRPr lang="en-US" dirty="0" smtClean="0"/>
          </a:p>
        </p:txBody>
      </p:sp>
      <p:sp>
        <p:nvSpPr>
          <p:cNvPr id="4" name="Slide Number Placeholder 3"/>
          <p:cNvSpPr>
            <a:spLocks noGrp="1"/>
          </p:cNvSpPr>
          <p:nvPr>
            <p:ph type="sldNum" sz="quarter" idx="12"/>
          </p:nvPr>
        </p:nvSpPr>
        <p:spPr/>
        <p:txBody>
          <a:bodyPr/>
          <a:lstStyle/>
          <a:p>
            <a:fld id="{5CFD0AA0-7829-4368-90FD-8FF297E1E8C9}" type="slidenum">
              <a:rPr lang="en-US" smtClean="0"/>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0"/>
            <a:ext cx="7772400" cy="6858000"/>
          </a:xfrm>
        </p:spPr>
        <p:txBody>
          <a:bodyPr>
            <a:normAutofit/>
          </a:bodyPr>
          <a:lstStyle/>
          <a:p>
            <a:pPr lvl="1">
              <a:lnSpc>
                <a:spcPts val="3400"/>
              </a:lnSpc>
              <a:buNone/>
            </a:pPr>
            <a:endParaRPr lang="en-US" dirty="0" smtClean="0"/>
          </a:p>
          <a:p>
            <a:pPr>
              <a:lnSpc>
                <a:spcPct val="150000"/>
              </a:lnSpc>
            </a:pPr>
            <a:r>
              <a:rPr lang="en-US" sz="3000" dirty="0" smtClean="0"/>
              <a:t>Because estrogen can be produced from androgenic precursors in adipose tissue, obese women tend to be less symptomatic than </a:t>
            </a:r>
            <a:r>
              <a:rPr lang="en-US" sz="3000" dirty="0" err="1" smtClean="0"/>
              <a:t>nonobese</a:t>
            </a:r>
            <a:r>
              <a:rPr lang="en-US" sz="3000" dirty="0" smtClean="0"/>
              <a:t> women.</a:t>
            </a:r>
            <a:endParaRPr lang="ar-JO" sz="3000" dirty="0"/>
          </a:p>
        </p:txBody>
      </p:sp>
      <p:sp>
        <p:nvSpPr>
          <p:cNvPr id="4" name="Slide Number Placeholder 3"/>
          <p:cNvSpPr>
            <a:spLocks noGrp="1"/>
          </p:cNvSpPr>
          <p:nvPr>
            <p:ph type="sldNum" sz="quarter" idx="12"/>
          </p:nvPr>
        </p:nvSpPr>
        <p:spPr/>
        <p:txBody>
          <a:bodyPr/>
          <a:lstStyle/>
          <a:p>
            <a:fld id="{5CFD0AA0-7829-4368-90FD-8FF297E1E8C9}" type="slidenum">
              <a:rPr lang="en-US" smtClean="0"/>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Parturition</a:t>
            </a:r>
            <a:endParaRPr lang="ar-JO" dirty="0"/>
          </a:p>
        </p:txBody>
      </p:sp>
      <p:sp>
        <p:nvSpPr>
          <p:cNvPr id="3" name="Content Placeholder 2"/>
          <p:cNvSpPr>
            <a:spLocks noGrp="1"/>
          </p:cNvSpPr>
          <p:nvPr>
            <p:ph idx="1"/>
          </p:nvPr>
        </p:nvSpPr>
        <p:spPr>
          <a:xfrm>
            <a:off x="1066800" y="1600200"/>
            <a:ext cx="7943088" cy="4953000"/>
          </a:xfrm>
        </p:spPr>
        <p:txBody>
          <a:bodyPr/>
          <a:lstStyle/>
          <a:p>
            <a:r>
              <a:rPr lang="en-US" dirty="0" smtClean="0"/>
              <a:t>The mechanism of parturition is unclear.</a:t>
            </a:r>
          </a:p>
          <a:p>
            <a:endParaRPr lang="en-US" dirty="0" smtClean="0"/>
          </a:p>
          <a:p>
            <a:pPr>
              <a:lnSpc>
                <a:spcPct val="150000"/>
              </a:lnSpc>
            </a:pPr>
            <a:r>
              <a:rPr lang="en-US" dirty="0" smtClean="0"/>
              <a:t>Roles for </a:t>
            </a:r>
            <a:r>
              <a:rPr lang="en-US" b="1" dirty="0" smtClean="0"/>
              <a:t>estrogen</a:t>
            </a:r>
            <a:r>
              <a:rPr lang="en-US" dirty="0" smtClean="0"/>
              <a:t>, </a:t>
            </a:r>
            <a:r>
              <a:rPr lang="en-US" b="1" dirty="0" smtClean="0"/>
              <a:t>progesterone</a:t>
            </a:r>
            <a:r>
              <a:rPr lang="en-US" dirty="0" smtClean="0"/>
              <a:t>, </a:t>
            </a:r>
            <a:r>
              <a:rPr lang="en-US" b="1" dirty="0" err="1" smtClean="0"/>
              <a:t>cortisol</a:t>
            </a:r>
            <a:r>
              <a:rPr lang="en-US" dirty="0" smtClean="0"/>
              <a:t>, </a:t>
            </a:r>
            <a:r>
              <a:rPr lang="en-US" b="1" dirty="0" err="1" smtClean="0"/>
              <a:t>oxytocin</a:t>
            </a:r>
            <a:r>
              <a:rPr lang="en-US" dirty="0" smtClean="0"/>
              <a:t>, </a:t>
            </a:r>
            <a:r>
              <a:rPr lang="en-US" b="1" dirty="0" smtClean="0"/>
              <a:t>prostaglandins</a:t>
            </a:r>
            <a:r>
              <a:rPr lang="en-US" dirty="0" smtClean="0"/>
              <a:t>, </a:t>
            </a:r>
            <a:r>
              <a:rPr lang="en-US" b="1" dirty="0" err="1" smtClean="0"/>
              <a:t>relaxin</a:t>
            </a:r>
            <a:r>
              <a:rPr lang="en-US" dirty="0" smtClean="0"/>
              <a:t>, and </a:t>
            </a:r>
            <a:r>
              <a:rPr lang="en-US" b="1" dirty="0" err="1" smtClean="0"/>
              <a:t>catecholamines</a:t>
            </a:r>
            <a:r>
              <a:rPr lang="en-US" dirty="0" smtClean="0"/>
              <a:t> </a:t>
            </a:r>
            <a:r>
              <a:rPr lang="af-ZA" dirty="0" smtClean="0"/>
              <a:t>have been proposed.</a:t>
            </a:r>
            <a:endParaRPr lang="ar-JO" dirty="0"/>
          </a:p>
        </p:txBody>
      </p:sp>
      <p:sp>
        <p:nvSpPr>
          <p:cNvPr id="4" name="Slide Number Placeholder 3"/>
          <p:cNvSpPr>
            <a:spLocks noGrp="1"/>
          </p:cNvSpPr>
          <p:nvPr>
            <p:ph type="sldNum" sz="quarter" idx="12"/>
          </p:nvPr>
        </p:nvSpPr>
        <p:spPr/>
        <p:txBody>
          <a:bodyPr/>
          <a:lstStyle/>
          <a:p>
            <a:fld id="{5CFD0AA0-7829-4368-90FD-8FF297E1E8C9}"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848600" cy="990600"/>
          </a:xfrm>
        </p:spPr>
        <p:txBody>
          <a:bodyPr>
            <a:noAutofit/>
          </a:bodyPr>
          <a:lstStyle/>
          <a:p>
            <a:r>
              <a:rPr lang="af-ZA" sz="3400" dirty="0" smtClean="0"/>
              <a:t>Events that </a:t>
            </a:r>
            <a:r>
              <a:rPr lang="en-US" sz="3400" dirty="0" smtClean="0"/>
              <a:t>may contribute to parturition</a:t>
            </a:r>
            <a:endParaRPr lang="ar-JO" sz="3400" dirty="0"/>
          </a:p>
        </p:txBody>
      </p:sp>
      <p:sp>
        <p:nvSpPr>
          <p:cNvPr id="3" name="Content Placeholder 2"/>
          <p:cNvSpPr>
            <a:spLocks noGrp="1"/>
          </p:cNvSpPr>
          <p:nvPr>
            <p:ph idx="1"/>
          </p:nvPr>
        </p:nvSpPr>
        <p:spPr>
          <a:xfrm>
            <a:off x="1143000" y="1295400"/>
            <a:ext cx="7772400" cy="5334000"/>
          </a:xfrm>
        </p:spPr>
        <p:txBody>
          <a:bodyPr>
            <a:normAutofit/>
          </a:bodyPr>
          <a:lstStyle/>
          <a:p>
            <a:pPr>
              <a:lnSpc>
                <a:spcPts val="3900"/>
              </a:lnSpc>
              <a:buSzPct val="95000"/>
              <a:buFont typeface="+mj-lt"/>
              <a:buAutoNum type="arabicPeriod"/>
            </a:pPr>
            <a:r>
              <a:rPr lang="en-US" sz="3000" dirty="0" smtClean="0"/>
              <a:t>Once the fetus reaches a critical size, </a:t>
            </a:r>
            <a:r>
              <a:rPr lang="en-US" sz="3000" b="1" dirty="0" smtClean="0"/>
              <a:t>distention (stretching) of the uterus </a:t>
            </a:r>
            <a:r>
              <a:rPr lang="en-US" sz="3000" dirty="0" smtClean="0"/>
              <a:t>increases its contractility. </a:t>
            </a:r>
          </a:p>
          <a:p>
            <a:pPr marL="536575" lvl="1" indent="-277813">
              <a:lnSpc>
                <a:spcPts val="3900"/>
              </a:lnSpc>
            </a:pPr>
            <a:r>
              <a:rPr lang="en-US" dirty="0" smtClean="0"/>
              <a:t>Uncoordinated contractions, known as Braxton Hicks contractions, begin approximately 1 month before parturition.</a:t>
            </a:r>
          </a:p>
          <a:p>
            <a:pPr marL="742950" lvl="1" indent="-228600">
              <a:lnSpc>
                <a:spcPts val="3900"/>
              </a:lnSpc>
              <a:buNone/>
            </a:pPr>
            <a:endParaRPr lang="en-US" dirty="0" smtClean="0"/>
          </a:p>
          <a:p>
            <a:pPr marL="400050">
              <a:lnSpc>
                <a:spcPts val="3900"/>
              </a:lnSpc>
              <a:buSzPct val="95000"/>
              <a:buFont typeface="+mj-lt"/>
              <a:buAutoNum type="arabicPeriod"/>
            </a:pPr>
            <a:r>
              <a:rPr lang="en-US" sz="3000" b="1" dirty="0" smtClean="0"/>
              <a:t>Stretch or irritation of the cervix</a:t>
            </a:r>
            <a:r>
              <a:rPr lang="en-US" sz="3000" dirty="0" smtClean="0"/>
              <a:t>: elicits uterine contraction by initiating reflexes to the body of the uterus.</a:t>
            </a:r>
            <a:endParaRPr lang="en-US" dirty="0" smtClean="0"/>
          </a:p>
          <a:p>
            <a:endParaRPr lang="ar-JO" dirty="0"/>
          </a:p>
        </p:txBody>
      </p:sp>
      <p:sp>
        <p:nvSpPr>
          <p:cNvPr id="4" name="Slide Number Placeholder 3"/>
          <p:cNvSpPr>
            <a:spLocks noGrp="1"/>
          </p:cNvSpPr>
          <p:nvPr>
            <p:ph type="sldNum" sz="quarter" idx="12"/>
          </p:nvPr>
        </p:nvSpPr>
        <p:spPr/>
        <p:txBody>
          <a:bodyPr/>
          <a:lstStyle/>
          <a:p>
            <a:fld id="{5CFD0AA0-7829-4368-90FD-8FF297E1E8C9}"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848600" cy="990600"/>
          </a:xfrm>
        </p:spPr>
        <p:txBody>
          <a:bodyPr>
            <a:noAutofit/>
          </a:bodyPr>
          <a:lstStyle/>
          <a:p>
            <a:r>
              <a:rPr lang="af-ZA" sz="3400" dirty="0" smtClean="0"/>
              <a:t>Events that </a:t>
            </a:r>
            <a:r>
              <a:rPr lang="en-US" sz="3400" dirty="0" smtClean="0"/>
              <a:t>may contribute to parturition</a:t>
            </a:r>
            <a:endParaRPr lang="ar-JO" sz="3400" dirty="0"/>
          </a:p>
        </p:txBody>
      </p:sp>
      <p:sp>
        <p:nvSpPr>
          <p:cNvPr id="3" name="Content Placeholder 2"/>
          <p:cNvSpPr>
            <a:spLocks noGrp="1"/>
          </p:cNvSpPr>
          <p:nvPr>
            <p:ph idx="1"/>
          </p:nvPr>
        </p:nvSpPr>
        <p:spPr>
          <a:xfrm>
            <a:off x="990600" y="1219200"/>
            <a:ext cx="7924800" cy="5181600"/>
          </a:xfrm>
        </p:spPr>
        <p:txBody>
          <a:bodyPr>
            <a:normAutofit/>
          </a:bodyPr>
          <a:lstStyle/>
          <a:p>
            <a:pPr>
              <a:lnSpc>
                <a:spcPts val="4000"/>
              </a:lnSpc>
            </a:pPr>
            <a:r>
              <a:rPr lang="af-ZA" sz="2800" i="1" dirty="0" smtClean="0"/>
              <a:t>Positive feedback </a:t>
            </a:r>
            <a:r>
              <a:rPr lang="en-US" sz="2800" dirty="0" smtClean="0"/>
              <a:t>theory </a:t>
            </a:r>
            <a:r>
              <a:rPr lang="en-US" sz="2800" dirty="0" smtClean="0">
                <a:sym typeface="Wingdings" pitchFamily="2" charset="2"/>
              </a:rPr>
              <a:t></a:t>
            </a:r>
            <a:r>
              <a:rPr lang="en-US" sz="2800" dirty="0" smtClean="0"/>
              <a:t> stretching of the cervix by the fetus’s head finally becomes great enough to elicit a strong reflex increase in contractility of the uterine body.</a:t>
            </a:r>
          </a:p>
          <a:p>
            <a:pPr>
              <a:lnSpc>
                <a:spcPts val="4000"/>
              </a:lnSpc>
              <a:buNone/>
            </a:pPr>
            <a:endParaRPr lang="en-US" sz="2800" dirty="0" smtClean="0"/>
          </a:p>
          <a:p>
            <a:pPr>
              <a:lnSpc>
                <a:spcPts val="4000"/>
              </a:lnSpc>
            </a:pPr>
            <a:r>
              <a:rPr lang="af-ZA" sz="2800" dirty="0" smtClean="0"/>
              <a:t>This pushes </a:t>
            </a:r>
            <a:r>
              <a:rPr lang="en-US" sz="2800" dirty="0" smtClean="0"/>
              <a:t>the baby forward, which stretches the cervix more and initiates more positive feedback to the uterine body. Thus, the process repeats until the baby is expelled.</a:t>
            </a:r>
            <a:endParaRPr lang="en-US" sz="3000" dirty="0" smtClean="0"/>
          </a:p>
          <a:p>
            <a:pPr marL="914400" indent="-514350">
              <a:buFont typeface="+mj-lt"/>
              <a:buAutoNum type="arabicPeriod"/>
            </a:pPr>
            <a:endParaRPr lang="en-US" dirty="0" smtClean="0"/>
          </a:p>
          <a:p>
            <a:endParaRPr lang="ar-JO" dirty="0"/>
          </a:p>
        </p:txBody>
      </p:sp>
      <p:sp>
        <p:nvSpPr>
          <p:cNvPr id="4" name="Slide Number Placeholder 3"/>
          <p:cNvSpPr>
            <a:spLocks noGrp="1"/>
          </p:cNvSpPr>
          <p:nvPr>
            <p:ph type="sldNum" sz="quarter" idx="12"/>
          </p:nvPr>
        </p:nvSpPr>
        <p:spPr/>
        <p:txBody>
          <a:bodyPr/>
          <a:lstStyle/>
          <a:p>
            <a:fld id="{5CFD0AA0-7829-4368-90FD-8FF297E1E8C9}"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labor.png"/>
          <p:cNvPicPr>
            <a:picLocks noGrp="1" noChangeAspect="1"/>
          </p:cNvPicPr>
          <p:nvPr>
            <p:ph idx="1"/>
          </p:nvPr>
        </p:nvPicPr>
        <p:blipFill>
          <a:blip r:embed="rId2" cstate="print"/>
          <a:stretch>
            <a:fillRect/>
          </a:stretch>
        </p:blipFill>
        <p:spPr>
          <a:xfrm>
            <a:off x="2895600" y="135572"/>
            <a:ext cx="4267200" cy="6406043"/>
          </a:xfrm>
        </p:spPr>
      </p:pic>
      <p:sp>
        <p:nvSpPr>
          <p:cNvPr id="4" name="Slide Number Placeholder 3"/>
          <p:cNvSpPr>
            <a:spLocks noGrp="1"/>
          </p:cNvSpPr>
          <p:nvPr>
            <p:ph type="sldNum" sz="quarter" idx="12"/>
          </p:nvPr>
        </p:nvSpPr>
        <p:spPr/>
        <p:txBody>
          <a:bodyPr/>
          <a:lstStyle/>
          <a:p>
            <a:fld id="{5CFD0AA0-7829-4368-90FD-8FF297E1E8C9}"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304800"/>
            <a:ext cx="7848600" cy="6400800"/>
          </a:xfrm>
        </p:spPr>
        <p:txBody>
          <a:bodyPr>
            <a:noAutofit/>
          </a:bodyPr>
          <a:lstStyle/>
          <a:p>
            <a:pPr marL="457200" indent="-457200">
              <a:buSzPct val="100000"/>
              <a:buFont typeface="+mj-lt"/>
              <a:buAutoNum type="arabicPeriod" startAt="3"/>
            </a:pPr>
            <a:r>
              <a:rPr lang="en-GB" b="1" dirty="0" smtClean="0"/>
              <a:t>Abdominal Muscle Contractions During </a:t>
            </a:r>
            <a:r>
              <a:rPr lang="en-GB" b="1" dirty="0" err="1" smtClean="0"/>
              <a:t>Labor</a:t>
            </a:r>
            <a:endParaRPr lang="en-GB" b="1" dirty="0" smtClean="0"/>
          </a:p>
          <a:p>
            <a:endParaRPr lang="en-GB" sz="2800" b="1" dirty="0" smtClean="0"/>
          </a:p>
          <a:p>
            <a:pPr>
              <a:lnSpc>
                <a:spcPts val="3800"/>
              </a:lnSpc>
            </a:pPr>
            <a:r>
              <a:rPr lang="en-GB" sz="2800" dirty="0" smtClean="0"/>
              <a:t>Once uterine contractions become strong during </a:t>
            </a:r>
            <a:r>
              <a:rPr lang="en-GB" sz="2800" dirty="0" err="1" smtClean="0"/>
              <a:t>labor</a:t>
            </a:r>
            <a:r>
              <a:rPr lang="en-GB" sz="2800" dirty="0" smtClean="0"/>
              <a:t>, pain signals originate both from the uterus and from the birth canal </a:t>
            </a:r>
            <a:r>
              <a:rPr lang="en-GB" sz="2800" dirty="0" smtClean="0">
                <a:sym typeface="Wingdings" pitchFamily="2" charset="2"/>
              </a:rPr>
              <a:t> </a:t>
            </a:r>
            <a:r>
              <a:rPr lang="en-GB" sz="2800" dirty="0" smtClean="0"/>
              <a:t>elicit </a:t>
            </a:r>
            <a:r>
              <a:rPr lang="en-GB" sz="2800" dirty="0" err="1" smtClean="0"/>
              <a:t>neurogenic</a:t>
            </a:r>
            <a:r>
              <a:rPr lang="en-GB" sz="2800" dirty="0" smtClean="0"/>
              <a:t> reflexes in the spinal cord to the abdominal muscles </a:t>
            </a:r>
            <a:r>
              <a:rPr lang="en-GB" sz="2800" dirty="0" smtClean="0">
                <a:sym typeface="Wingdings" pitchFamily="2" charset="2"/>
              </a:rPr>
              <a:t> </a:t>
            </a:r>
            <a:r>
              <a:rPr lang="en-GB" sz="2800" dirty="0" smtClean="0"/>
              <a:t>intense contractions of these muscles.</a:t>
            </a:r>
          </a:p>
          <a:p>
            <a:pPr>
              <a:lnSpc>
                <a:spcPts val="3800"/>
              </a:lnSpc>
            </a:pPr>
            <a:endParaRPr lang="en-GB" sz="2800" dirty="0" smtClean="0"/>
          </a:p>
          <a:p>
            <a:pPr>
              <a:lnSpc>
                <a:spcPts val="3800"/>
              </a:lnSpc>
            </a:pPr>
            <a:r>
              <a:rPr lang="en-GB" sz="2800" dirty="0" smtClean="0"/>
              <a:t>The abdominal contractions add greatly to the force that causes expulsion of the baby.</a:t>
            </a:r>
            <a:endParaRPr lang="ar-JO" sz="2800" dirty="0"/>
          </a:p>
        </p:txBody>
      </p:sp>
      <p:sp>
        <p:nvSpPr>
          <p:cNvPr id="4" name="Slide Number Placeholder 3"/>
          <p:cNvSpPr>
            <a:spLocks noGrp="1"/>
          </p:cNvSpPr>
          <p:nvPr>
            <p:ph type="sldNum" sz="quarter" idx="12"/>
          </p:nvPr>
        </p:nvSpPr>
        <p:spPr/>
        <p:txBody>
          <a:bodyPr/>
          <a:lstStyle/>
          <a:p>
            <a:fld id="{5CFD0AA0-7829-4368-90FD-8FF297E1E8C9}"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457200"/>
            <a:ext cx="7943088" cy="5715000"/>
          </a:xfrm>
        </p:spPr>
        <p:txBody>
          <a:bodyPr>
            <a:noAutofit/>
          </a:bodyPr>
          <a:lstStyle/>
          <a:p>
            <a:pPr marL="514350" indent="-514350">
              <a:lnSpc>
                <a:spcPts val="4000"/>
              </a:lnSpc>
              <a:buSzPct val="95000"/>
              <a:buFont typeface="+mj-lt"/>
              <a:buAutoNum type="arabicPeriod" startAt="4"/>
            </a:pPr>
            <a:r>
              <a:rPr lang="en-US" sz="3000" dirty="0" smtClean="0"/>
              <a:t>Near term, the </a:t>
            </a:r>
            <a:r>
              <a:rPr lang="en-US" sz="3000" i="1" dirty="0" smtClean="0"/>
              <a:t>fetal</a:t>
            </a:r>
            <a:r>
              <a:rPr lang="en-US" sz="3000" dirty="0" smtClean="0"/>
              <a:t> hypothalamic-pituitary-adrenal axis is activated and the fetal adrenal cortex produces significant amounts of </a:t>
            </a:r>
            <a:r>
              <a:rPr lang="en-US" sz="3000" b="1" dirty="0" err="1" smtClean="0"/>
              <a:t>cortisol</a:t>
            </a:r>
            <a:r>
              <a:rPr lang="en-US" sz="3000" b="1" dirty="0" smtClean="0"/>
              <a:t>. </a:t>
            </a:r>
            <a:r>
              <a:rPr lang="en-US" sz="3000" dirty="0" err="1" smtClean="0"/>
              <a:t>Cortisol</a:t>
            </a:r>
            <a:r>
              <a:rPr lang="en-US" sz="3000" dirty="0" smtClean="0"/>
              <a:t> increases the </a:t>
            </a:r>
            <a:r>
              <a:rPr lang="en-US" sz="3000" b="1" dirty="0" smtClean="0"/>
              <a:t>estrogen/progesterone ratio, </a:t>
            </a:r>
            <a:r>
              <a:rPr lang="en-US" sz="3000" dirty="0" smtClean="0"/>
              <a:t>which increases the sensitivity of the uterus to contractile stimuli.</a:t>
            </a:r>
          </a:p>
          <a:p>
            <a:pPr>
              <a:lnSpc>
                <a:spcPts val="4000"/>
              </a:lnSpc>
            </a:pPr>
            <a:endParaRPr lang="en-US" sz="3000" dirty="0" smtClean="0"/>
          </a:p>
          <a:p>
            <a:pPr marL="639763" indent="-285750">
              <a:lnSpc>
                <a:spcPts val="4000"/>
              </a:lnSpc>
              <a:buFont typeface="Wingdings" pitchFamily="2" charset="2"/>
              <a:buChar char="Ø"/>
            </a:pPr>
            <a:r>
              <a:rPr lang="en-US" sz="3000" dirty="0" smtClean="0"/>
              <a:t>Estrogen and progesterone have opposite effects on uterine contractility: Estrogen increases contractility, and progesterone decreases it.</a:t>
            </a:r>
            <a:endParaRPr lang="ar-JO" sz="3000" dirty="0"/>
          </a:p>
        </p:txBody>
      </p:sp>
      <p:sp>
        <p:nvSpPr>
          <p:cNvPr id="4" name="Slide Number Placeholder 3"/>
          <p:cNvSpPr>
            <a:spLocks noGrp="1"/>
          </p:cNvSpPr>
          <p:nvPr>
            <p:ph type="sldNum" sz="quarter" idx="12"/>
          </p:nvPr>
        </p:nvSpPr>
        <p:spPr/>
        <p:txBody>
          <a:bodyPr/>
          <a:lstStyle/>
          <a:p>
            <a:fld id="{5CFD0AA0-7829-4368-90FD-8FF297E1E8C9}"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228600"/>
            <a:ext cx="7924800" cy="6553200"/>
          </a:xfrm>
        </p:spPr>
        <p:txBody>
          <a:bodyPr>
            <a:noAutofit/>
          </a:bodyPr>
          <a:lstStyle/>
          <a:p>
            <a:pPr marL="357188" indent="-357188">
              <a:lnSpc>
                <a:spcPts val="3600"/>
              </a:lnSpc>
              <a:buSzPct val="100000"/>
              <a:buFont typeface="+mj-lt"/>
              <a:buAutoNum type="arabicPeriod" startAt="5"/>
            </a:pPr>
            <a:r>
              <a:rPr lang="en-US" sz="2800" dirty="0" smtClean="0"/>
              <a:t>Estrogen stimulates (and progesterone inhibits) </a:t>
            </a:r>
            <a:r>
              <a:rPr lang="en-US" sz="2800" i="1" dirty="0" smtClean="0"/>
              <a:t>local</a:t>
            </a:r>
            <a:r>
              <a:rPr lang="en-US" sz="2800" dirty="0" smtClean="0"/>
              <a:t> production of the </a:t>
            </a:r>
            <a:r>
              <a:rPr lang="en-US" sz="2800" b="1" dirty="0" smtClean="0"/>
              <a:t>prostaglandins PGE</a:t>
            </a:r>
            <a:r>
              <a:rPr lang="en-US" sz="2800" b="1" baseline="-25000" dirty="0" smtClean="0"/>
              <a:t>2</a:t>
            </a:r>
            <a:r>
              <a:rPr lang="en-US" sz="2800" b="1" dirty="0" smtClean="0"/>
              <a:t> and PGF</a:t>
            </a:r>
            <a:r>
              <a:rPr lang="en-US" sz="2800" b="1" baseline="-25000" dirty="0" smtClean="0"/>
              <a:t>2α</a:t>
            </a:r>
            <a:r>
              <a:rPr lang="en-US" sz="2800" b="1" dirty="0" smtClean="0"/>
              <a:t>. </a:t>
            </a:r>
            <a:r>
              <a:rPr lang="en-US" sz="2800" dirty="0" smtClean="0"/>
              <a:t>Thus the increasing estrogen/progesterone ratio stimulates local prostaglandin production.</a:t>
            </a:r>
          </a:p>
          <a:p>
            <a:pPr marL="285750" indent="-285750">
              <a:lnSpc>
                <a:spcPts val="3600"/>
              </a:lnSpc>
              <a:buNone/>
            </a:pPr>
            <a:r>
              <a:rPr lang="en-US" sz="2800" dirty="0" smtClean="0"/>
              <a:t> </a:t>
            </a:r>
          </a:p>
          <a:p>
            <a:pPr lvl="1">
              <a:lnSpc>
                <a:spcPts val="3600"/>
              </a:lnSpc>
            </a:pPr>
            <a:r>
              <a:rPr lang="en-US" sz="2600" dirty="0" smtClean="0"/>
              <a:t>Prostaglandins increase the intracellular calcium concentration of uterine smooth muscle, thereby increasing its contractility. </a:t>
            </a:r>
          </a:p>
          <a:p>
            <a:pPr lvl="1">
              <a:lnSpc>
                <a:spcPts val="3600"/>
              </a:lnSpc>
            </a:pPr>
            <a:r>
              <a:rPr lang="en-US" sz="2600" dirty="0" smtClean="0"/>
              <a:t>Prostaglandins also promote gap junction formation between uterine smooth muscle cells to permit synchronous contraction of the uterus. </a:t>
            </a:r>
          </a:p>
          <a:p>
            <a:pPr lvl="1">
              <a:lnSpc>
                <a:spcPts val="3600"/>
              </a:lnSpc>
            </a:pPr>
            <a:r>
              <a:rPr lang="en-US" sz="2600" dirty="0" smtClean="0"/>
              <a:t>Prostaglandins cause softening, thinning (effacement), and dilation of the cervix early in </a:t>
            </a:r>
            <a:r>
              <a:rPr lang="af-ZA" sz="2600" dirty="0" smtClean="0"/>
              <a:t>labor.</a:t>
            </a:r>
            <a:endParaRPr lang="ar-JO" sz="2600" dirty="0"/>
          </a:p>
        </p:txBody>
      </p:sp>
      <p:sp>
        <p:nvSpPr>
          <p:cNvPr id="4" name="Slide Number Placeholder 3"/>
          <p:cNvSpPr>
            <a:spLocks noGrp="1"/>
          </p:cNvSpPr>
          <p:nvPr>
            <p:ph type="sldNum" sz="quarter" idx="12"/>
          </p:nvPr>
        </p:nvSpPr>
        <p:spPr/>
        <p:txBody>
          <a:bodyPr/>
          <a:lstStyle/>
          <a:p>
            <a:fld id="{5CFD0AA0-7829-4368-90FD-8FF297E1E8C9}" type="slidenum">
              <a:rPr lang="en-US" smtClean="0"/>
              <a:pPr/>
              <a:t>9</a:t>
            </a:fld>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11840</TotalTime>
  <Words>3680</Words>
  <Application>Microsoft Office PowerPoint</Application>
  <PresentationFormat>On-screen Show (4:3)</PresentationFormat>
  <Paragraphs>236</Paragraphs>
  <Slides>29</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Arial</vt:lpstr>
      <vt:lpstr>Calibri</vt:lpstr>
      <vt:lpstr>Gill Sans MT</vt:lpstr>
      <vt:lpstr>Majalla UI</vt:lpstr>
      <vt:lpstr>Verdana</vt:lpstr>
      <vt:lpstr>Wingdings</vt:lpstr>
      <vt:lpstr>Wingdings 2</vt:lpstr>
      <vt:lpstr>Solstice</vt:lpstr>
      <vt:lpstr>Parturition  and lactation </vt:lpstr>
      <vt:lpstr>Parturition</vt:lpstr>
      <vt:lpstr>Parturition</vt:lpstr>
      <vt:lpstr>Events that may contribute to parturition</vt:lpstr>
      <vt:lpstr>Events that may contribute to parturition</vt:lpstr>
      <vt:lpstr>PowerPoint Presentation</vt:lpstr>
      <vt:lpstr>PowerPoint Presentation</vt:lpstr>
      <vt:lpstr>PowerPoint Presentation</vt:lpstr>
      <vt:lpstr>PowerPoint Presentation</vt:lpstr>
      <vt:lpstr>PowerPoint Presentation</vt:lpstr>
      <vt:lpstr>Stages of normal labor</vt:lpstr>
      <vt:lpstr>PowerPoint Presentation</vt:lpstr>
      <vt:lpstr>PowerPoint Presentation</vt:lpstr>
      <vt:lpstr>Lactation</vt:lpstr>
      <vt:lpstr>PowerPoint Presentation</vt:lpstr>
      <vt:lpstr>PowerPoint Presentation</vt:lpstr>
      <vt:lpstr>Prolactin</vt:lpstr>
      <vt:lpstr>Prolactin</vt:lpstr>
      <vt:lpstr> Prolactin in pregnancy</vt:lpstr>
      <vt:lpstr>Prolactin</vt:lpstr>
      <vt:lpstr>Prolactin</vt:lpstr>
      <vt:lpstr>PowerPoint Presentation</vt:lpstr>
      <vt:lpstr>Effects of oxytocin on milk ejection</vt:lpstr>
      <vt:lpstr> Effects of oxytocin on milk ejection</vt:lpstr>
      <vt:lpstr>Menopause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One:  Introduction to Physiology:  The Cell and General Physiology</dc:title>
  <dc:creator>rstinson</dc:creator>
  <cp:lastModifiedBy>lenovo</cp:lastModifiedBy>
  <cp:revision>505</cp:revision>
  <dcterms:created xsi:type="dcterms:W3CDTF">2010-10-14T16:13:00Z</dcterms:created>
  <dcterms:modified xsi:type="dcterms:W3CDTF">2021-05-10T10:58:33Z</dcterms:modified>
</cp:coreProperties>
</file>