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3"/>
  </p:notesMasterIdLst>
  <p:sldIdLst>
    <p:sldId id="259" r:id="rId2"/>
    <p:sldId id="256" r:id="rId3"/>
    <p:sldId id="302" r:id="rId4"/>
    <p:sldId id="303" r:id="rId5"/>
    <p:sldId id="304" r:id="rId6"/>
    <p:sldId id="261" r:id="rId7"/>
    <p:sldId id="260" r:id="rId8"/>
    <p:sldId id="258" r:id="rId9"/>
    <p:sldId id="262" r:id="rId10"/>
    <p:sldId id="265" r:id="rId11"/>
    <p:sldId id="268" r:id="rId12"/>
    <p:sldId id="267" r:id="rId13"/>
    <p:sldId id="263" r:id="rId14"/>
    <p:sldId id="305" r:id="rId15"/>
    <p:sldId id="264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306" r:id="rId29"/>
    <p:sldId id="281" r:id="rId30"/>
    <p:sldId id="282" r:id="rId31"/>
    <p:sldId id="307" r:id="rId32"/>
    <p:sldId id="283" r:id="rId33"/>
    <p:sldId id="284" r:id="rId34"/>
    <p:sldId id="285" r:id="rId35"/>
    <p:sldId id="286" r:id="rId36"/>
    <p:sldId id="287" r:id="rId37"/>
    <p:sldId id="288" r:id="rId38"/>
    <p:sldId id="301" r:id="rId39"/>
    <p:sldId id="289" r:id="rId40"/>
    <p:sldId id="290" r:id="rId41"/>
    <p:sldId id="291" r:id="rId42"/>
    <p:sldId id="292" r:id="rId43"/>
    <p:sldId id="294" r:id="rId44"/>
    <p:sldId id="295" r:id="rId45"/>
    <p:sldId id="296" r:id="rId46"/>
    <p:sldId id="297" r:id="rId47"/>
    <p:sldId id="298" r:id="rId48"/>
    <p:sldId id="300" r:id="rId49"/>
    <p:sldId id="308" r:id="rId50"/>
    <p:sldId id="310" r:id="rId51"/>
    <p:sldId id="309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730" y="6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1DA35D9-658E-4A70-A2C8-243B479F869F}" type="datetimeFigureOut">
              <a:rPr lang="ar-JO" smtClean="0"/>
              <a:pPr/>
              <a:t>27/09/1442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AF26C5-8200-4AF3-BFCB-BDB94CBD72B9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295400" y="1676400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5CFD0AA0-7829-4368-90FD-8FF297E1E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3B2C-D0B0-45AC-82EF-7B4CBF6CFFA1}" type="datetime1">
              <a:rPr lang="en-US" smtClean="0"/>
              <a:pPr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0003-AD01-4576-8CB2-9373B8468450}" type="datetime1">
              <a:rPr lang="en-US" smtClean="0"/>
              <a:pPr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 u="sng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  <a:defRPr/>
            </a:lvl2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536448" cy="476250"/>
          </a:xfrm>
        </p:spPr>
        <p:txBody>
          <a:bodyPr/>
          <a:lstStyle>
            <a:lvl1pPr>
              <a:defRPr sz="1600">
                <a:solidFill>
                  <a:schemeClr val="accent5">
                    <a:lumMod val="75000"/>
                  </a:schemeClr>
                </a:solidFill>
              </a:defRPr>
            </a:lvl1pPr>
            <a:extLst/>
          </a:lstStyle>
          <a:p>
            <a:fld id="{5CFD0AA0-7829-4368-90FD-8FF297E1E8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EAD1-3D32-4672-AF62-C27D9EE3CCA6}" type="datetime1">
              <a:rPr lang="en-US" smtClean="0"/>
              <a:pPr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A9F1-6862-4CFE-BA9B-6710D614FF39}" type="datetime1">
              <a:rPr lang="en-US" smtClean="0"/>
              <a:pPr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F9B5-9280-4349-83E3-837E6876002D}" type="datetime1">
              <a:rPr lang="en-US" smtClean="0"/>
              <a:pPr/>
              <a:t>5/8/2021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BE93-3240-4958-A762-2532BDD2B0AC}" type="datetime1">
              <a:rPr lang="en-US" smtClean="0"/>
              <a:pPr/>
              <a:t>5/8/2021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C704-827A-4699-A14A-FA4B29A09E47}" type="datetime1">
              <a:rPr lang="en-US" smtClean="0"/>
              <a:pPr/>
              <a:t>5/8/2021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94F1-0136-47EA-866E-68AC936B0E5B}" type="datetime1">
              <a:rPr lang="en-US" smtClean="0"/>
              <a:pPr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21555-F538-4D01-BFAE-5F176E8CA2B4}" type="datetime1">
              <a:rPr lang="en-US" smtClean="0"/>
              <a:pPr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838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990600" y="1066800"/>
            <a:ext cx="7943088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186B2BE-71FF-4C21-A8B7-5922B1799B71}" type="datetime1">
              <a:rPr lang="en-US" smtClean="0"/>
              <a:pPr/>
              <a:t>5/8/2021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>
              <a:satMod val="13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231775" indent="-231775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95288" indent="-217488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463550" indent="-176213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682625" indent="-219075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860425" indent="-17780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7" name="Picture 6" descr="hormon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26" y="76200"/>
            <a:ext cx="8328674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1219200"/>
          </a:xfrm>
        </p:spPr>
        <p:txBody>
          <a:bodyPr>
            <a:normAutofit/>
          </a:bodyPr>
          <a:lstStyle/>
          <a:p>
            <a:pPr>
              <a:lnSpc>
                <a:spcPts val="3800"/>
              </a:lnSpc>
            </a:pPr>
            <a:r>
              <a:rPr lang="en-US" sz="3000" dirty="0" smtClean="0"/>
              <a:t>Using the Henderson-</a:t>
            </a:r>
            <a:r>
              <a:rPr lang="en-US" sz="3000" dirty="0" err="1" smtClean="0"/>
              <a:t>Hasselbalch</a:t>
            </a:r>
            <a:r>
              <a:rPr lang="en-US" sz="3000" dirty="0" smtClean="0"/>
              <a:t> equation to calculate pH</a:t>
            </a:r>
            <a:endParaRPr lang="ar-JO" sz="3000" dirty="0"/>
          </a:p>
        </p:txBody>
      </p:sp>
      <p:pic>
        <p:nvPicPr>
          <p:cNvPr id="5" name="Content Placeholder 4" descr="pH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628715"/>
            <a:ext cx="6286137" cy="279088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4925407"/>
            <a:ext cx="7772400" cy="17338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indent="2286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/>
              <a:t>A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, the base form of the buffer, is the H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acceptor.</a:t>
            </a:r>
          </a:p>
          <a:p>
            <a:pPr indent="2286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/>
              <a:t>HA, the acid form of the buffer, is the H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donor.</a:t>
            </a:r>
          </a:p>
          <a:p>
            <a:pPr marL="228600" indent="-2286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400" dirty="0" smtClean="0"/>
              <a:t>When the concentrations of A</a:t>
            </a:r>
            <a:r>
              <a:rPr lang="en-US" sz="2400" b="1" baseline="30000" dirty="0" smtClean="0"/>
              <a:t>-</a:t>
            </a:r>
            <a:r>
              <a:rPr lang="en-US" sz="2400" b="1" dirty="0" smtClean="0"/>
              <a:t> </a:t>
            </a:r>
            <a:r>
              <a:rPr lang="en-US" sz="2400" dirty="0" smtClean="0"/>
              <a:t>and HA are equal, the pH of the solution equals the </a:t>
            </a:r>
            <a:r>
              <a:rPr lang="en-US" sz="2400" dirty="0" err="1" smtClean="0"/>
              <a:t>pK</a:t>
            </a:r>
            <a:r>
              <a:rPr lang="en-US" sz="2400" dirty="0" smtClean="0"/>
              <a:t> of </a:t>
            </a:r>
            <a:r>
              <a:rPr lang="af-ZA" sz="2400" dirty="0" smtClean="0"/>
              <a:t>the buffer.</a:t>
            </a:r>
            <a:endParaRPr lang="ar-JO" sz="2400" dirty="0"/>
          </a:p>
        </p:txBody>
      </p:sp>
      <p:sp>
        <p:nvSpPr>
          <p:cNvPr id="7" name="Rectangle 6"/>
          <p:cNvSpPr/>
          <p:nvPr/>
        </p:nvSpPr>
        <p:spPr>
          <a:xfrm>
            <a:off x="1600200" y="1600200"/>
            <a:ext cx="2819400" cy="914400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838200"/>
          </a:xfrm>
        </p:spPr>
        <p:txBody>
          <a:bodyPr/>
          <a:lstStyle/>
          <a:p>
            <a:r>
              <a:rPr lang="en-US" dirty="0" smtClean="0"/>
              <a:t>Titration curves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990600"/>
            <a:ext cx="7943088" cy="5791200"/>
          </a:xfrm>
        </p:spPr>
        <p:txBody>
          <a:bodyPr>
            <a:normAutofit/>
          </a:bodyPr>
          <a:lstStyle/>
          <a:p>
            <a:pPr>
              <a:lnSpc>
                <a:spcPts val="3800"/>
              </a:lnSpc>
            </a:pPr>
            <a:r>
              <a:rPr lang="en-GB" sz="2600" dirty="0" smtClean="0"/>
              <a:t>Are graphic representations of the Henderson-</a:t>
            </a:r>
            <a:r>
              <a:rPr lang="en-GB" sz="2600" dirty="0" err="1" smtClean="0"/>
              <a:t>Hasselbalch</a:t>
            </a:r>
            <a:r>
              <a:rPr lang="en-GB" sz="2600" dirty="0" smtClean="0"/>
              <a:t> equation.</a:t>
            </a:r>
          </a:p>
          <a:p>
            <a:pPr lvl="1">
              <a:lnSpc>
                <a:spcPts val="3800"/>
              </a:lnSpc>
            </a:pPr>
            <a:r>
              <a:rPr lang="en-US" sz="2400" dirty="0" smtClean="0"/>
              <a:t>They describe how the pH of a buffered solution changes as H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ions are added to it or removed </a:t>
            </a:r>
            <a:r>
              <a:rPr lang="af-ZA" sz="2400" dirty="0" smtClean="0"/>
              <a:t>from it.</a:t>
            </a:r>
          </a:p>
          <a:p>
            <a:pPr>
              <a:lnSpc>
                <a:spcPts val="3800"/>
              </a:lnSpc>
            </a:pPr>
            <a:r>
              <a:rPr lang="en-US" sz="2600" dirty="0" smtClean="0"/>
              <a:t> As H</a:t>
            </a:r>
            <a:r>
              <a:rPr lang="en-US" sz="2600" baseline="30000" dirty="0" smtClean="0"/>
              <a:t>+</a:t>
            </a:r>
            <a:r>
              <a:rPr lang="en-US" sz="2600" dirty="0" smtClean="0"/>
              <a:t> ions are added to the solution, the HA form is produced; as H</a:t>
            </a:r>
            <a:r>
              <a:rPr lang="en-US" sz="2600" baseline="30000" dirty="0" smtClean="0"/>
              <a:t>+</a:t>
            </a:r>
            <a:r>
              <a:rPr lang="en-US" sz="2600" dirty="0" smtClean="0"/>
              <a:t> ions are removed, the A</a:t>
            </a:r>
            <a:r>
              <a:rPr lang="en-US" sz="2600" b="1" baseline="30000" dirty="0" smtClean="0"/>
              <a:t>-</a:t>
            </a:r>
            <a:r>
              <a:rPr lang="en-US" sz="2600" b="1" dirty="0" smtClean="0"/>
              <a:t> </a:t>
            </a:r>
            <a:r>
              <a:rPr lang="en-US" sz="2600" dirty="0" smtClean="0"/>
              <a:t>form is produced.</a:t>
            </a:r>
          </a:p>
          <a:p>
            <a:pPr>
              <a:lnSpc>
                <a:spcPts val="3800"/>
              </a:lnSpc>
            </a:pPr>
            <a:r>
              <a:rPr lang="en-US" sz="2600" dirty="0" smtClean="0"/>
              <a:t>A buffer is </a:t>
            </a:r>
            <a:r>
              <a:rPr lang="en-US" sz="2600" b="1" dirty="0" smtClean="0"/>
              <a:t>most effective </a:t>
            </a:r>
            <a:r>
              <a:rPr lang="en-US" sz="2400" b="1" dirty="0" smtClean="0"/>
              <a:t>within 1.0 pH unit of the </a:t>
            </a:r>
            <a:r>
              <a:rPr lang="en-US" sz="2400" b="1" dirty="0" err="1" smtClean="0"/>
              <a:t>pK</a:t>
            </a:r>
            <a:r>
              <a:rPr lang="en-US" sz="2400" b="1" dirty="0" smtClean="0"/>
              <a:t> of the buffer</a:t>
            </a:r>
            <a:r>
              <a:rPr lang="en-US" sz="2600" b="1" dirty="0" smtClean="0"/>
              <a:t> </a:t>
            </a:r>
            <a:r>
              <a:rPr lang="en-US" sz="2600" dirty="0" smtClean="0"/>
              <a:t>(in the linear portion of the titration curve), where the addition or removal of H</a:t>
            </a:r>
            <a:r>
              <a:rPr lang="en-US" sz="2600" baseline="30000" dirty="0" smtClean="0"/>
              <a:t>+</a:t>
            </a:r>
            <a:r>
              <a:rPr lang="en-US" sz="2600" dirty="0" smtClean="0"/>
              <a:t> causes little change in </a:t>
            </a:r>
            <a:r>
              <a:rPr lang="en-US" sz="2600" dirty="0" err="1" smtClean="0"/>
              <a:t>pH.</a:t>
            </a: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urve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4000" contrast="8000"/>
          </a:blip>
          <a:stretch>
            <a:fillRect/>
          </a:stretch>
        </p:blipFill>
        <p:spPr>
          <a:xfrm>
            <a:off x="2209800" y="1934372"/>
            <a:ext cx="5817382" cy="492362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43000" y="228600"/>
            <a:ext cx="7620000" cy="135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400"/>
              </a:lnSpc>
              <a:buFont typeface="Arial" pitchFamily="34" charset="0"/>
              <a:buChar char="•"/>
            </a:pPr>
            <a:r>
              <a:rPr lang="en-US" sz="2400" dirty="0" smtClean="0"/>
              <a:t> According to the Henderson-</a:t>
            </a:r>
            <a:r>
              <a:rPr lang="en-US" sz="2400" dirty="0" err="1" smtClean="0"/>
              <a:t>Hasselbalch</a:t>
            </a:r>
            <a:r>
              <a:rPr lang="en-US" sz="2400" dirty="0" smtClean="0"/>
              <a:t> equation, when the pH of the solution equals the </a:t>
            </a:r>
            <a:r>
              <a:rPr lang="en-US" sz="2400" dirty="0" err="1" smtClean="0"/>
              <a:t>pK</a:t>
            </a:r>
            <a:r>
              <a:rPr lang="en-US" sz="2400" dirty="0" smtClean="0"/>
              <a:t>, the concentrations of HA and A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are equal.</a:t>
            </a:r>
            <a:endParaRPr lang="ar-JO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Extracellular buffers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990600"/>
            <a:ext cx="7943088" cy="4876800"/>
          </a:xfrm>
        </p:spPr>
        <p:txBody>
          <a:bodyPr>
            <a:normAutofit/>
          </a:bodyPr>
          <a:lstStyle/>
          <a:p>
            <a:pPr>
              <a:lnSpc>
                <a:spcPts val="4200"/>
              </a:lnSpc>
            </a:pPr>
            <a:r>
              <a:rPr lang="en-US" sz="2700" dirty="0" smtClean="0"/>
              <a:t>The major extracellular buffer is bicarbonate (</a:t>
            </a:r>
            <a:r>
              <a:rPr lang="en-US" sz="2700" b="1" dirty="0" smtClean="0"/>
              <a:t>HCO3</a:t>
            </a:r>
            <a:r>
              <a:rPr lang="en-US" sz="2700" b="1" baseline="30000" dirty="0" smtClean="0">
                <a:latin typeface="Times New Roman"/>
                <a:cs typeface="Times New Roman"/>
              </a:rPr>
              <a:t>¯ </a:t>
            </a:r>
            <a:r>
              <a:rPr lang="en-US" sz="2700" b="1" dirty="0" smtClean="0">
                <a:latin typeface="Times New Roman"/>
                <a:cs typeface="Times New Roman"/>
              </a:rPr>
              <a:t>)</a:t>
            </a:r>
            <a:r>
              <a:rPr lang="en-US" sz="2700" b="1" dirty="0" smtClean="0"/>
              <a:t>, </a:t>
            </a:r>
            <a:r>
              <a:rPr lang="en-US" sz="2700" dirty="0" smtClean="0"/>
              <a:t>which is produced from CO</a:t>
            </a:r>
            <a:r>
              <a:rPr lang="en-US" sz="2700" baseline="-25000" dirty="0" smtClean="0"/>
              <a:t>2</a:t>
            </a:r>
            <a:r>
              <a:rPr lang="en-US" sz="2700" dirty="0" smtClean="0"/>
              <a:t> and H</a:t>
            </a:r>
            <a:r>
              <a:rPr lang="en-US" sz="2700" baseline="-25000" dirty="0" smtClean="0"/>
              <a:t>2</a:t>
            </a:r>
            <a:r>
              <a:rPr lang="en-US" sz="2700" dirty="0" smtClean="0"/>
              <a:t>O.</a:t>
            </a:r>
          </a:p>
          <a:p>
            <a:pPr lvl="1">
              <a:lnSpc>
                <a:spcPts val="4200"/>
              </a:lnSpc>
            </a:pPr>
            <a:r>
              <a:rPr lang="en-US" dirty="0" smtClean="0"/>
              <a:t>The </a:t>
            </a:r>
            <a:r>
              <a:rPr lang="en-US" b="1" dirty="0" err="1" smtClean="0"/>
              <a:t>pK</a:t>
            </a:r>
            <a:r>
              <a:rPr lang="en-US" b="1" dirty="0" smtClean="0"/>
              <a:t> </a:t>
            </a:r>
            <a:r>
              <a:rPr lang="en-US" dirty="0" smtClean="0"/>
              <a:t>of the CO</a:t>
            </a:r>
            <a:r>
              <a:rPr lang="en-US" baseline="-25000" dirty="0" smtClean="0"/>
              <a:t>2</a:t>
            </a:r>
            <a:r>
              <a:rPr lang="en-US" dirty="0" smtClean="0"/>
              <a:t>/HCO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baseline="3000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af-ZA" dirty="0" smtClean="0"/>
              <a:t>buffer pair is 6.1</a:t>
            </a:r>
            <a:r>
              <a:rPr lang="af-ZA" dirty="0" smtClean="0"/>
              <a:t>.</a:t>
            </a:r>
            <a:endParaRPr lang="af-ZA" dirty="0" smtClean="0"/>
          </a:p>
          <a:p>
            <a:pPr>
              <a:lnSpc>
                <a:spcPts val="4200"/>
              </a:lnSpc>
              <a:buNone/>
            </a:pPr>
            <a:endParaRPr lang="af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Extracellular buffers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562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Phosphate </a:t>
            </a:r>
            <a:r>
              <a:rPr lang="en-US" dirty="0" smtClean="0"/>
              <a:t>is a minor extracellular buffer.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b="1" dirty="0" err="1" smtClean="0"/>
              <a:t>pK</a:t>
            </a:r>
            <a:r>
              <a:rPr lang="en-US" b="1" dirty="0" smtClean="0"/>
              <a:t> </a:t>
            </a:r>
            <a:r>
              <a:rPr lang="en-US" dirty="0" smtClean="0"/>
              <a:t>of the H</a:t>
            </a:r>
            <a:r>
              <a:rPr lang="en-US" baseline="-25000" dirty="0" smtClean="0"/>
              <a:t>2</a:t>
            </a:r>
            <a:r>
              <a:rPr lang="en-US" dirty="0" smtClean="0"/>
              <a:t>PO4</a:t>
            </a:r>
            <a:r>
              <a:rPr lang="af-ZA" baseline="30000" dirty="0" smtClean="0"/>
              <a:t>-</a:t>
            </a:r>
            <a:r>
              <a:rPr lang="af-ZA" dirty="0" smtClean="0"/>
              <a:t>/HPO</a:t>
            </a:r>
            <a:r>
              <a:rPr lang="af-ZA" baseline="-25000" dirty="0" smtClean="0"/>
              <a:t>4</a:t>
            </a:r>
            <a:r>
              <a:rPr lang="en-US" baseline="30000" dirty="0" smtClean="0"/>
              <a:t>-2</a:t>
            </a:r>
            <a:r>
              <a:rPr lang="en-US" dirty="0" smtClean="0"/>
              <a:t> buffer pair is 6.8.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Phosphate is most important as a </a:t>
            </a:r>
            <a:r>
              <a:rPr lang="en-US" b="1" dirty="0" smtClean="0"/>
              <a:t>urinary buffer; </a:t>
            </a:r>
            <a:r>
              <a:rPr lang="en-US" dirty="0" smtClean="0"/>
              <a:t>excretion of H</a:t>
            </a:r>
            <a:r>
              <a:rPr lang="en-US" baseline="30000" dirty="0" smtClean="0"/>
              <a:t>+</a:t>
            </a:r>
            <a:r>
              <a:rPr lang="en-US" dirty="0" smtClean="0"/>
              <a:t> as H</a:t>
            </a:r>
            <a:r>
              <a:rPr lang="en-US" baseline="-25000" dirty="0" smtClean="0"/>
              <a:t>2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af-ZA" baseline="30000" dirty="0" smtClean="0"/>
              <a:t>-</a:t>
            </a:r>
            <a:r>
              <a:rPr lang="af-ZA" dirty="0" smtClean="0"/>
              <a:t> is called </a:t>
            </a:r>
            <a:r>
              <a:rPr lang="af-ZA" b="1" dirty="0" smtClean="0"/>
              <a:t>titratable acid.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Intracellular buffers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712" y="1219200"/>
            <a:ext cx="7943088" cy="5867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af-ZA" b="1" dirty="0" smtClean="0"/>
              <a:t>Organic phosphates </a:t>
            </a:r>
          </a:p>
          <a:p>
            <a:pPr lvl="1">
              <a:lnSpc>
                <a:spcPct val="150000"/>
              </a:lnSpc>
              <a:buNone/>
            </a:pPr>
            <a:r>
              <a:rPr lang="af-ZA" dirty="0" smtClean="0"/>
              <a:t>(e.g., AMP, ADP, ATP, 2,3-diphosphoglycerate [DPG]).</a:t>
            </a:r>
          </a:p>
          <a:p>
            <a:endParaRPr lang="af-ZA" dirty="0" smtClean="0"/>
          </a:p>
          <a:p>
            <a:r>
              <a:rPr lang="af-ZA" b="1" dirty="0" smtClean="0"/>
              <a:t>Proteins</a:t>
            </a:r>
          </a:p>
          <a:p>
            <a:pPr lvl="1">
              <a:lnSpc>
                <a:spcPts val="4000"/>
              </a:lnSpc>
            </a:pPr>
            <a:r>
              <a:rPr lang="en-US" dirty="0" err="1" smtClean="0"/>
              <a:t>Imidazole</a:t>
            </a:r>
            <a:r>
              <a:rPr lang="en-US" dirty="0" smtClean="0"/>
              <a:t> and α-amino groups on proteins have </a:t>
            </a:r>
            <a:r>
              <a:rPr lang="en-US" dirty="0" err="1" smtClean="0"/>
              <a:t>pKs</a:t>
            </a:r>
            <a:r>
              <a:rPr lang="en-US" dirty="0" smtClean="0"/>
              <a:t> that are within the physiologic </a:t>
            </a:r>
            <a:r>
              <a:rPr lang="af-ZA" dirty="0" smtClean="0"/>
              <a:t>pH range.</a:t>
            </a:r>
          </a:p>
          <a:p>
            <a:pPr lvl="1">
              <a:lnSpc>
                <a:spcPts val="4000"/>
              </a:lnSpc>
            </a:pPr>
            <a:r>
              <a:rPr lang="en-US" b="1" dirty="0" smtClean="0"/>
              <a:t>Hemoglobin </a:t>
            </a:r>
            <a:r>
              <a:rPr lang="en-US" dirty="0" smtClean="0"/>
              <a:t>is a major intracellular buffer.</a:t>
            </a:r>
          </a:p>
          <a:p>
            <a:pPr lvl="1">
              <a:lnSpc>
                <a:spcPts val="4000"/>
              </a:lnSpc>
            </a:pPr>
            <a:r>
              <a:rPr lang="en-US" dirty="0" smtClean="0"/>
              <a:t>In the physiologic pH range, </a:t>
            </a:r>
            <a:r>
              <a:rPr lang="en-US" b="1" dirty="0" err="1" smtClean="0"/>
              <a:t>deoxyhemoglobin</a:t>
            </a:r>
            <a:r>
              <a:rPr lang="en-US" b="1" dirty="0" smtClean="0"/>
              <a:t> is a better buffer than </a:t>
            </a:r>
            <a:r>
              <a:rPr lang="en-US" b="1" dirty="0" err="1" smtClean="0"/>
              <a:t>oxyhemoglobin</a:t>
            </a:r>
            <a:r>
              <a:rPr lang="en-US" b="1" dirty="0" smtClean="0"/>
              <a:t>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438400"/>
            <a:ext cx="7848600" cy="1143000"/>
          </a:xfrm>
        </p:spPr>
        <p:txBody>
          <a:bodyPr>
            <a:normAutofit fontScale="90000"/>
          </a:bodyPr>
          <a:lstStyle/>
          <a:p>
            <a:pPr algn="ctr">
              <a:lnSpc>
                <a:spcPts val="5000"/>
              </a:lnSpc>
            </a:pPr>
            <a:r>
              <a:rPr lang="en-US" sz="4000" dirty="0" smtClean="0"/>
              <a:t>Renal mechanisms </a:t>
            </a:r>
            <a:br>
              <a:rPr lang="en-US" sz="4000" dirty="0" smtClean="0"/>
            </a:br>
            <a:r>
              <a:rPr lang="en-US" sz="4000" dirty="0" smtClean="0"/>
              <a:t>in acid-base balance</a:t>
            </a:r>
            <a:endParaRPr lang="ar-JO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19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2000" contrast="4000"/>
          </a:blip>
          <a:stretch>
            <a:fillRect/>
          </a:stretch>
        </p:blipFill>
        <p:spPr>
          <a:xfrm>
            <a:off x="1066800" y="1077563"/>
            <a:ext cx="8077200" cy="570423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Reabsorption of filtered HCO3</a:t>
            </a:r>
            <a:r>
              <a:rPr lang="en-US" baseline="30000" dirty="0" smtClean="0"/>
              <a:t>-</a:t>
            </a:r>
            <a:endParaRPr lang="ar-JO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" y="6229350"/>
            <a:ext cx="536448" cy="476250"/>
          </a:xfrm>
        </p:spPr>
        <p:txBody>
          <a:bodyPr/>
          <a:lstStyle/>
          <a:p>
            <a:fld id="{5CFD0AA0-7829-4368-90FD-8FF297E1E8C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924800" cy="5791200"/>
          </a:xfrm>
        </p:spPr>
        <p:txBody>
          <a:bodyPr>
            <a:normAutofit/>
          </a:bodyPr>
          <a:lstStyle/>
          <a:p>
            <a:pPr marL="342900" indent="-342900">
              <a:lnSpc>
                <a:spcPts val="3800"/>
              </a:lnSpc>
              <a:buFont typeface="Wingdings" pitchFamily="2" charset="2"/>
              <a:buChar char="v"/>
            </a:pPr>
            <a:r>
              <a:rPr lang="en-US" sz="2700" dirty="0" smtClean="0"/>
              <a:t>Occurs primarily in the </a:t>
            </a:r>
            <a:r>
              <a:rPr lang="en-US" sz="2700" b="1" dirty="0" smtClean="0"/>
              <a:t>proximal tubule.</a:t>
            </a:r>
          </a:p>
          <a:p>
            <a:pPr marL="457200" indent="-361950">
              <a:lnSpc>
                <a:spcPts val="3800"/>
              </a:lnSpc>
              <a:buSzPct val="100000"/>
              <a:buFont typeface="+mj-lt"/>
              <a:buAutoNum type="arabicPeriod"/>
            </a:pPr>
            <a:r>
              <a:rPr lang="af-ZA" sz="2700" dirty="0" smtClean="0"/>
              <a:t>H</a:t>
            </a:r>
            <a:r>
              <a:rPr lang="af-ZA" sz="2700" baseline="30000" dirty="0" smtClean="0"/>
              <a:t>+</a:t>
            </a:r>
            <a:r>
              <a:rPr lang="af-ZA" sz="2700" dirty="0" smtClean="0"/>
              <a:t> and HCO</a:t>
            </a:r>
            <a:r>
              <a:rPr lang="af-ZA" sz="2700" baseline="-25000" dirty="0" smtClean="0"/>
              <a:t>3</a:t>
            </a:r>
            <a:r>
              <a:rPr lang="en-US" sz="2700" baseline="30000" dirty="0" smtClean="0"/>
              <a:t>-</a:t>
            </a:r>
            <a:r>
              <a:rPr lang="en-US" sz="2700" dirty="0" smtClean="0"/>
              <a:t> are produced in the proximal tubule cells from CO</a:t>
            </a:r>
            <a:r>
              <a:rPr lang="en-US" sz="2700" baseline="-25000" dirty="0" smtClean="0"/>
              <a:t>2</a:t>
            </a:r>
            <a:r>
              <a:rPr lang="en-US" sz="2700" dirty="0" smtClean="0"/>
              <a:t> and H</a:t>
            </a:r>
            <a:r>
              <a:rPr lang="en-US" sz="2700" baseline="-25000" dirty="0" smtClean="0"/>
              <a:t>2</a:t>
            </a:r>
            <a:r>
              <a:rPr lang="en-US" sz="2700" dirty="0" smtClean="0"/>
              <a:t>O. </a:t>
            </a:r>
          </a:p>
          <a:p>
            <a:pPr marL="457200" indent="-361950">
              <a:lnSpc>
                <a:spcPts val="3800"/>
              </a:lnSpc>
              <a:buSzPct val="100000"/>
              <a:buFont typeface="+mj-lt"/>
              <a:buAutoNum type="arabicPeriod"/>
            </a:pPr>
            <a:r>
              <a:rPr lang="en-US" sz="2700" dirty="0" smtClean="0"/>
              <a:t>CO</a:t>
            </a:r>
            <a:r>
              <a:rPr lang="en-US" sz="2700" baseline="-25000" dirty="0" smtClean="0"/>
              <a:t>2</a:t>
            </a:r>
            <a:r>
              <a:rPr lang="en-US" sz="2700" b="1" dirty="0" smtClean="0"/>
              <a:t> </a:t>
            </a:r>
            <a:r>
              <a:rPr lang="en-US" sz="2700" dirty="0" smtClean="0"/>
              <a:t>and H</a:t>
            </a:r>
            <a:r>
              <a:rPr lang="en-US" sz="2700" baseline="-25000" dirty="0" smtClean="0"/>
              <a:t>2</a:t>
            </a:r>
            <a:r>
              <a:rPr lang="en-US" sz="2700" dirty="0" smtClean="0"/>
              <a:t>O combine to form H</a:t>
            </a:r>
            <a:r>
              <a:rPr lang="en-US" sz="2700" baseline="-25000" dirty="0" smtClean="0"/>
              <a:t>2</a:t>
            </a:r>
            <a:r>
              <a:rPr lang="en-US" sz="2700" dirty="0" smtClean="0"/>
              <a:t>CO</a:t>
            </a:r>
            <a:r>
              <a:rPr lang="en-US" sz="2700" baseline="-25000" dirty="0" smtClean="0"/>
              <a:t>3</a:t>
            </a:r>
            <a:r>
              <a:rPr lang="en-US" sz="2700" dirty="0" smtClean="0"/>
              <a:t>, catalyzed by </a:t>
            </a:r>
            <a:r>
              <a:rPr lang="en-US" sz="2700" b="1" dirty="0" smtClean="0"/>
              <a:t>intracellular carbonic </a:t>
            </a:r>
            <a:r>
              <a:rPr lang="en-US" sz="2700" b="1" dirty="0" err="1" smtClean="0"/>
              <a:t>anhydrase</a:t>
            </a:r>
            <a:r>
              <a:rPr lang="en-US" sz="2700" b="1" dirty="0" smtClean="0"/>
              <a:t> </a:t>
            </a:r>
          </a:p>
          <a:p>
            <a:pPr marL="457200" indent="-361950">
              <a:lnSpc>
                <a:spcPts val="3800"/>
              </a:lnSpc>
              <a:buSzPct val="100000"/>
              <a:buFont typeface="+mj-lt"/>
              <a:buAutoNum type="arabicPeriod"/>
            </a:pPr>
            <a:r>
              <a:rPr lang="af-ZA" sz="2700" dirty="0" smtClean="0"/>
              <a:t>H</a:t>
            </a:r>
            <a:r>
              <a:rPr lang="af-ZA" sz="2700" baseline="-25000" dirty="0" smtClean="0"/>
              <a:t>2</a:t>
            </a:r>
            <a:r>
              <a:rPr lang="af-ZA" sz="2700" dirty="0" smtClean="0"/>
              <a:t>CO</a:t>
            </a:r>
            <a:r>
              <a:rPr lang="af-ZA" sz="2700" baseline="-25000" dirty="0" smtClean="0"/>
              <a:t>3</a:t>
            </a:r>
            <a:r>
              <a:rPr lang="af-ZA" sz="2700" dirty="0" smtClean="0"/>
              <a:t> dissociates into H</a:t>
            </a:r>
            <a:r>
              <a:rPr lang="af-ZA" sz="2700" baseline="30000" dirty="0" smtClean="0"/>
              <a:t>+</a:t>
            </a:r>
            <a:r>
              <a:rPr lang="af-ZA" sz="2700" dirty="0" smtClean="0"/>
              <a:t> and HCO</a:t>
            </a:r>
            <a:r>
              <a:rPr lang="af-ZA" sz="2700" baseline="-25000" dirty="0" smtClean="0"/>
              <a:t>3</a:t>
            </a:r>
            <a:r>
              <a:rPr lang="en-US" sz="2700" b="1" baseline="30000" dirty="0" smtClean="0"/>
              <a:t>-</a:t>
            </a:r>
            <a:endParaRPr lang="en-US" sz="2700" b="1" dirty="0" smtClean="0"/>
          </a:p>
          <a:p>
            <a:pPr marL="457200" indent="-361950">
              <a:lnSpc>
                <a:spcPts val="3800"/>
              </a:lnSpc>
              <a:buSzPct val="100000"/>
              <a:buFont typeface="+mj-lt"/>
              <a:buAutoNum type="arabicPeriod"/>
            </a:pPr>
            <a:r>
              <a:rPr lang="en-US" sz="2700" dirty="0" smtClean="0"/>
              <a:t>H</a:t>
            </a:r>
            <a:r>
              <a:rPr lang="en-US" sz="2700" baseline="30000" dirty="0" smtClean="0"/>
              <a:t>+</a:t>
            </a:r>
            <a:r>
              <a:rPr lang="en-US" sz="2700" dirty="0" smtClean="0"/>
              <a:t> is secreted into the lumen via the </a:t>
            </a:r>
            <a:r>
              <a:rPr lang="en-US" sz="2700" i="1" dirty="0" smtClean="0"/>
              <a:t>Na</a:t>
            </a:r>
            <a:r>
              <a:rPr lang="en-US" sz="2700" i="1" baseline="30000" dirty="0" smtClean="0"/>
              <a:t>+</a:t>
            </a:r>
            <a:r>
              <a:rPr lang="en-US" sz="2700" i="1" dirty="0" smtClean="0"/>
              <a:t>-H</a:t>
            </a:r>
            <a:r>
              <a:rPr lang="en-US" sz="2700" i="1" baseline="30000" dirty="0" smtClean="0"/>
              <a:t>+</a:t>
            </a:r>
            <a:r>
              <a:rPr lang="en-US" sz="2700" i="1" dirty="0" smtClean="0"/>
              <a:t> exchange mechanism</a:t>
            </a:r>
            <a:r>
              <a:rPr lang="en-US" sz="2700" dirty="0" smtClean="0"/>
              <a:t> in the luminal membrane. </a:t>
            </a:r>
          </a:p>
          <a:p>
            <a:pPr marL="457200" indent="-361950">
              <a:lnSpc>
                <a:spcPts val="3800"/>
              </a:lnSpc>
              <a:buSzPct val="100000"/>
              <a:buFont typeface="+mj-lt"/>
              <a:buAutoNum type="arabicPeriod"/>
            </a:pPr>
            <a:r>
              <a:rPr lang="en-US" sz="2700" dirty="0" smtClean="0"/>
              <a:t>The HCO3</a:t>
            </a:r>
            <a:r>
              <a:rPr lang="af-ZA" sz="2700" baseline="30000" dirty="0" smtClean="0"/>
              <a:t>-</a:t>
            </a:r>
            <a:r>
              <a:rPr lang="af-ZA" sz="2700" b="1" dirty="0" smtClean="0"/>
              <a:t> is reabsorbed</a:t>
            </a:r>
            <a:r>
              <a:rPr lang="en-GB" sz="2700" b="1" dirty="0" smtClean="0"/>
              <a:t> </a:t>
            </a:r>
            <a:r>
              <a:rPr lang="en-GB" sz="2700" dirty="0" smtClean="0"/>
              <a:t>(by</a:t>
            </a:r>
            <a:r>
              <a:rPr lang="en-GB" sz="2700" b="1" dirty="0" smtClean="0"/>
              <a:t> </a:t>
            </a:r>
            <a:r>
              <a:rPr lang="en-GB" sz="2700" dirty="0" smtClean="0"/>
              <a:t>Na+-HCO3</a:t>
            </a:r>
            <a:r>
              <a:rPr lang="en-GB" sz="2700" baseline="30000" dirty="0" smtClean="0"/>
              <a:t>−</a:t>
            </a:r>
            <a:r>
              <a:rPr lang="en-GB" sz="2700" dirty="0" smtClean="0"/>
              <a:t> </a:t>
            </a:r>
            <a:r>
              <a:rPr lang="en-GB" sz="2700" dirty="0" err="1" smtClean="0"/>
              <a:t>cotransport</a:t>
            </a:r>
            <a:r>
              <a:rPr lang="en-GB" sz="2700" dirty="0" smtClean="0"/>
              <a:t> and </a:t>
            </a:r>
            <a:r>
              <a:rPr lang="en-GB" sz="2700" dirty="0" err="1" smtClean="0"/>
              <a:t>Cl</a:t>
            </a:r>
            <a:r>
              <a:rPr lang="en-GB" sz="2700" baseline="30000" dirty="0" smtClean="0"/>
              <a:t>−</a:t>
            </a:r>
            <a:r>
              <a:rPr lang="en-GB" sz="2700" dirty="0" smtClean="0"/>
              <a:t>-HCO3</a:t>
            </a:r>
            <a:r>
              <a:rPr lang="en-GB" sz="2700" baseline="30000" dirty="0" smtClean="0"/>
              <a:t>−</a:t>
            </a:r>
            <a:r>
              <a:rPr lang="en-GB" sz="2700" dirty="0" smtClean="0"/>
              <a:t> exchange)</a:t>
            </a:r>
            <a:r>
              <a:rPr lang="af-ZA" sz="2700" b="1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Reabsorption</a:t>
            </a:r>
            <a:r>
              <a:rPr lang="en-US" dirty="0" smtClean="0"/>
              <a:t> of filtered HCO3</a:t>
            </a:r>
            <a:r>
              <a:rPr lang="en-US" baseline="30000" dirty="0" smtClean="0"/>
              <a:t>-</a:t>
            </a:r>
            <a:endParaRPr lang="ar-JO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848600" cy="5791200"/>
          </a:xfrm>
        </p:spPr>
        <p:txBody>
          <a:bodyPr>
            <a:normAutofit/>
          </a:bodyPr>
          <a:lstStyle/>
          <a:p>
            <a:pPr marL="514350" indent="-419100">
              <a:lnSpc>
                <a:spcPts val="3800"/>
              </a:lnSpc>
              <a:buSzPct val="100000"/>
              <a:buFont typeface="+mj-lt"/>
              <a:buAutoNum type="arabicPeriod" startAt="6"/>
            </a:pPr>
            <a:r>
              <a:rPr lang="en-US" sz="2600" dirty="0" smtClean="0"/>
              <a:t>In the lumen, the secreted H</a:t>
            </a:r>
            <a:r>
              <a:rPr lang="en-US" sz="2600" baseline="30000" dirty="0" smtClean="0"/>
              <a:t>+</a:t>
            </a:r>
            <a:r>
              <a:rPr lang="en-US" sz="2600" dirty="0" smtClean="0"/>
              <a:t> combines with filtered HCO</a:t>
            </a:r>
            <a:r>
              <a:rPr lang="en-US" sz="2600" baseline="-25000" dirty="0" smtClean="0"/>
              <a:t>3</a:t>
            </a:r>
            <a:r>
              <a:rPr lang="af-ZA" sz="2600" baseline="30000" dirty="0" smtClean="0"/>
              <a:t>-</a:t>
            </a:r>
            <a:r>
              <a:rPr lang="af-ZA" sz="2600" dirty="0" smtClean="0"/>
              <a:t> to form H</a:t>
            </a:r>
            <a:r>
              <a:rPr lang="af-ZA" sz="2600" baseline="-25000" dirty="0" smtClean="0"/>
              <a:t>2</a:t>
            </a:r>
            <a:r>
              <a:rPr lang="af-ZA" sz="2600" dirty="0" smtClean="0"/>
              <a:t>CO</a:t>
            </a:r>
            <a:r>
              <a:rPr lang="af-ZA" sz="2600" baseline="-25000" dirty="0" smtClean="0"/>
              <a:t>3</a:t>
            </a:r>
            <a:r>
              <a:rPr lang="af-ZA" sz="2600" dirty="0" smtClean="0"/>
              <a:t>, which </a:t>
            </a:r>
            <a:r>
              <a:rPr lang="en-US" sz="2600" dirty="0" smtClean="0"/>
              <a:t>dissociates into CO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and H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O, catalyzed by </a:t>
            </a:r>
            <a:r>
              <a:rPr lang="en-US" sz="2600" b="1" dirty="0" smtClean="0"/>
              <a:t>brush border carbonic </a:t>
            </a:r>
            <a:r>
              <a:rPr lang="en-US" sz="2600" b="1" dirty="0" err="1" smtClean="0"/>
              <a:t>anhydrase</a:t>
            </a:r>
            <a:r>
              <a:rPr lang="en-US" sz="2600" b="1" dirty="0" smtClean="0"/>
              <a:t>.</a:t>
            </a:r>
            <a:r>
              <a:rPr lang="en-US" sz="2600" dirty="0" smtClean="0"/>
              <a:t> CO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and H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O diffuse into the cell to start the cycle again.</a:t>
            </a:r>
          </a:p>
          <a:p>
            <a:pPr>
              <a:lnSpc>
                <a:spcPct val="150000"/>
              </a:lnSpc>
            </a:pPr>
            <a:endParaRPr lang="en-US" sz="2600" dirty="0" smtClean="0"/>
          </a:p>
          <a:p>
            <a:pPr marL="266700" indent="-266700">
              <a:lnSpc>
                <a:spcPts val="3800"/>
              </a:lnSpc>
            </a:pPr>
            <a:r>
              <a:rPr lang="en-US" sz="2600" dirty="0" smtClean="0"/>
              <a:t>The process results in</a:t>
            </a:r>
            <a:r>
              <a:rPr lang="en-US" sz="2600" b="1" dirty="0" smtClean="0"/>
              <a:t> net reabsorption of filtered Na</a:t>
            </a:r>
            <a:r>
              <a:rPr lang="en-US" sz="2600" b="1" baseline="30000" dirty="0" smtClean="0"/>
              <a:t>+</a:t>
            </a:r>
            <a:r>
              <a:rPr lang="en-US" sz="2600" b="1" dirty="0" smtClean="0"/>
              <a:t> and HCO</a:t>
            </a:r>
            <a:r>
              <a:rPr lang="en-US" sz="2600" b="1" baseline="-25000" dirty="0" smtClean="0"/>
              <a:t>3</a:t>
            </a:r>
            <a:r>
              <a:rPr lang="en-US" sz="2600" b="1" baseline="30000" dirty="0" smtClean="0"/>
              <a:t>-</a:t>
            </a:r>
            <a:r>
              <a:rPr lang="en-US" sz="2600" b="1" dirty="0" smtClean="0"/>
              <a:t>. </a:t>
            </a:r>
            <a:r>
              <a:rPr lang="en-US" sz="2600" dirty="0" smtClean="0"/>
              <a:t>However, </a:t>
            </a:r>
            <a:r>
              <a:rPr lang="en-US" sz="2600" b="1" dirty="0" smtClean="0"/>
              <a:t> it </a:t>
            </a:r>
            <a:r>
              <a:rPr lang="en-US" sz="2600" b="1" i="1" dirty="0" smtClean="0"/>
              <a:t>does not result in </a:t>
            </a:r>
            <a:r>
              <a:rPr lang="af-ZA" sz="2600" b="1" dirty="0" smtClean="0"/>
              <a:t>net secretion of H</a:t>
            </a:r>
            <a:r>
              <a:rPr lang="af-ZA" sz="2600" b="1" baseline="30000" dirty="0" smtClean="0"/>
              <a:t>+</a:t>
            </a:r>
            <a:r>
              <a:rPr lang="af-ZA" sz="2600" b="1" dirty="0" smtClean="0"/>
              <a:t> </a:t>
            </a:r>
            <a:r>
              <a:rPr lang="af-ZA" sz="2600" dirty="0" smtClean="0">
                <a:sym typeface="Wingdings" pitchFamily="2" charset="2"/>
              </a:rPr>
              <a:t> produces </a:t>
            </a:r>
            <a:r>
              <a:rPr lang="en-GB" sz="2400" dirty="0" smtClean="0"/>
              <a:t>little change in tubular fluid </a:t>
            </a:r>
            <a:r>
              <a:rPr lang="en-GB" sz="2400" dirty="0" err="1" smtClean="0"/>
              <a:t>pH.</a:t>
            </a:r>
            <a:endParaRPr lang="ar-JO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Reabsorption</a:t>
            </a:r>
            <a:r>
              <a:rPr lang="en-US" dirty="0" smtClean="0"/>
              <a:t> of filtered HCO3</a:t>
            </a:r>
            <a:r>
              <a:rPr lang="en-US" baseline="30000" dirty="0" smtClean="0"/>
              <a:t>-</a:t>
            </a:r>
            <a:endParaRPr lang="ar-JO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740664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 </a:t>
            </a:r>
            <a:br>
              <a:rPr lang="en-US" sz="3600" dirty="0" smtClean="0"/>
            </a:br>
            <a:r>
              <a:rPr lang="en-US" sz="4900" b="1" dirty="0" smtClean="0"/>
              <a:t>Acid-base balance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Regulation of </a:t>
            </a:r>
            <a:r>
              <a:rPr lang="en-US" dirty="0" err="1" smtClean="0"/>
              <a:t>reabsorption</a:t>
            </a:r>
            <a:r>
              <a:rPr lang="en-US" dirty="0" smtClean="0"/>
              <a:t> of filtered HCO3</a:t>
            </a:r>
            <a:r>
              <a:rPr lang="en-US" baseline="30000" dirty="0" smtClean="0"/>
              <a:t>-</a:t>
            </a:r>
            <a:endParaRPr lang="ar-JO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848600" cy="5181600"/>
          </a:xfrm>
        </p:spPr>
        <p:txBody>
          <a:bodyPr/>
          <a:lstStyle/>
          <a:p>
            <a:pPr marL="365125">
              <a:buNone/>
            </a:pPr>
            <a:r>
              <a:rPr lang="en-US" b="1" dirty="0" smtClean="0"/>
              <a:t>1) Filtered load</a:t>
            </a:r>
          </a:p>
          <a:p>
            <a:endParaRPr lang="en-US" b="1" u="sng" dirty="0" smtClean="0"/>
          </a:p>
          <a:p>
            <a:pPr marL="533400" indent="-266700">
              <a:lnSpc>
                <a:spcPts val="3800"/>
              </a:lnSpc>
            </a:pPr>
            <a:r>
              <a:rPr lang="en-US" dirty="0" smtClean="0"/>
              <a:t>Increases in the filtered load of 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−</a:t>
            </a:r>
            <a:r>
              <a:rPr lang="en-US" dirty="0" smtClean="0"/>
              <a:t> result in increased rates of HCO</a:t>
            </a:r>
            <a:r>
              <a:rPr lang="en-US" baseline="-25000" dirty="0" smtClean="0"/>
              <a:t>3</a:t>
            </a:r>
            <a:r>
              <a:rPr lang="af-ZA" baseline="30000" dirty="0" smtClean="0"/>
              <a:t>−</a:t>
            </a:r>
            <a:r>
              <a:rPr lang="af-ZA" dirty="0" smtClean="0"/>
              <a:t> reabsorption.</a:t>
            </a:r>
          </a:p>
          <a:p>
            <a:pPr marL="533400" indent="-266700">
              <a:lnSpc>
                <a:spcPts val="3800"/>
              </a:lnSpc>
              <a:buNone/>
            </a:pPr>
            <a:endParaRPr lang="af-ZA" dirty="0" smtClean="0"/>
          </a:p>
          <a:p>
            <a:pPr marL="533400" indent="-266700">
              <a:lnSpc>
                <a:spcPts val="3800"/>
              </a:lnSpc>
            </a:pPr>
            <a:r>
              <a:rPr lang="en-US" dirty="0" smtClean="0"/>
              <a:t>However, if the plasma 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−</a:t>
            </a:r>
            <a:r>
              <a:rPr lang="en-US" dirty="0" smtClean="0"/>
              <a:t> concentration becomes very high (e.g., metabolic alkalosis), the filtered load will exceed the </a:t>
            </a:r>
            <a:r>
              <a:rPr lang="en-US" dirty="0" err="1" smtClean="0"/>
              <a:t>reabsorptive</a:t>
            </a:r>
            <a:r>
              <a:rPr lang="en-US" dirty="0" smtClean="0"/>
              <a:t> capacity, and </a:t>
            </a:r>
            <a:r>
              <a:rPr lang="af-ZA" dirty="0" smtClean="0"/>
              <a:t>HCO</a:t>
            </a:r>
            <a:r>
              <a:rPr lang="af-ZA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dirty="0" smtClean="0"/>
              <a:t> will be excreted in the urine.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"/>
            <a:ext cx="7943088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2) P</a:t>
            </a:r>
            <a:r>
              <a:rPr lang="en-US" b="1" baseline="-25000" dirty="0" smtClean="0"/>
              <a:t>CO2</a:t>
            </a:r>
            <a:r>
              <a:rPr lang="en-US" b="1" dirty="0" smtClean="0"/>
              <a:t> </a:t>
            </a:r>
          </a:p>
          <a:p>
            <a:pPr>
              <a:buNone/>
            </a:pPr>
            <a:endParaRPr lang="en-US" b="1" dirty="0" smtClean="0"/>
          </a:p>
          <a:p>
            <a:pPr marL="269875">
              <a:lnSpc>
                <a:spcPts val="3800"/>
              </a:lnSpc>
            </a:pPr>
            <a:r>
              <a:rPr lang="en-US" sz="2700" b="1" dirty="0" smtClean="0"/>
              <a:t>Increases in P</a:t>
            </a:r>
            <a:r>
              <a:rPr lang="en-US" sz="2700" b="1" baseline="-25000" dirty="0" smtClean="0"/>
              <a:t>CO2</a:t>
            </a:r>
            <a:r>
              <a:rPr lang="en-US" sz="2700" b="1" dirty="0" smtClean="0"/>
              <a:t> </a:t>
            </a:r>
            <a:r>
              <a:rPr lang="en-US" sz="2700" dirty="0" smtClean="0"/>
              <a:t>result in increased rates of HCO</a:t>
            </a:r>
            <a:r>
              <a:rPr lang="en-US" sz="2700" baseline="-25000" dirty="0" smtClean="0"/>
              <a:t>3</a:t>
            </a:r>
            <a:r>
              <a:rPr lang="en-US" sz="2700" baseline="30000" dirty="0" smtClean="0"/>
              <a:t>-</a:t>
            </a:r>
            <a:r>
              <a:rPr lang="en-US" sz="2700" dirty="0" smtClean="0"/>
              <a:t> reabsorption because the supply of intracellular H</a:t>
            </a:r>
            <a:r>
              <a:rPr lang="en-US" sz="2700" baseline="30000" dirty="0" smtClean="0"/>
              <a:t>+</a:t>
            </a:r>
            <a:r>
              <a:rPr lang="en-US" sz="2700" dirty="0" smtClean="0"/>
              <a:t> for secretion is increased. </a:t>
            </a:r>
          </a:p>
          <a:p>
            <a:pPr marL="433388" lvl="1">
              <a:lnSpc>
                <a:spcPts val="3800"/>
              </a:lnSpc>
            </a:pPr>
            <a:r>
              <a:rPr lang="en-US" sz="2500" dirty="0" smtClean="0"/>
              <a:t>This mechanism is the basis for the renal compensation for respiratory acidosis.</a:t>
            </a:r>
          </a:p>
          <a:p>
            <a:pPr marL="433388" lvl="1">
              <a:lnSpc>
                <a:spcPts val="3800"/>
              </a:lnSpc>
            </a:pPr>
            <a:endParaRPr lang="en-US" sz="2700" dirty="0" smtClean="0"/>
          </a:p>
          <a:p>
            <a:pPr marL="269875">
              <a:lnSpc>
                <a:spcPts val="3800"/>
              </a:lnSpc>
            </a:pPr>
            <a:r>
              <a:rPr lang="en-US" sz="2700" dirty="0" smtClean="0"/>
              <a:t> </a:t>
            </a:r>
            <a:r>
              <a:rPr lang="en-US" sz="2700" b="1" dirty="0" smtClean="0"/>
              <a:t>Decreases in P</a:t>
            </a:r>
            <a:r>
              <a:rPr lang="en-US" sz="2700" b="1" baseline="-25000" dirty="0" smtClean="0"/>
              <a:t>CO2</a:t>
            </a:r>
            <a:r>
              <a:rPr lang="en-US" sz="2700" b="1" dirty="0" smtClean="0"/>
              <a:t> </a:t>
            </a:r>
            <a:r>
              <a:rPr lang="en-US" sz="2700" dirty="0" smtClean="0"/>
              <a:t>result in decreased rates of HCO</a:t>
            </a:r>
            <a:r>
              <a:rPr lang="en-US" sz="2700" baseline="-25000" dirty="0" smtClean="0"/>
              <a:t>3</a:t>
            </a:r>
            <a:r>
              <a:rPr lang="af-ZA" sz="2700" baseline="30000" dirty="0" smtClean="0"/>
              <a:t>−</a:t>
            </a:r>
            <a:r>
              <a:rPr lang="af-ZA" sz="2700" dirty="0" smtClean="0"/>
              <a:t> reabsorption because the </a:t>
            </a:r>
            <a:r>
              <a:rPr lang="en-US" sz="2700" dirty="0" smtClean="0"/>
              <a:t>supply of intracellular H</a:t>
            </a:r>
            <a:r>
              <a:rPr lang="en-US" sz="2700" baseline="30000" dirty="0" smtClean="0"/>
              <a:t>+</a:t>
            </a:r>
            <a:r>
              <a:rPr lang="en-US" sz="2700" dirty="0" smtClean="0"/>
              <a:t> for secretion is decreased. </a:t>
            </a:r>
          </a:p>
          <a:p>
            <a:pPr marL="433388" lvl="1">
              <a:lnSpc>
                <a:spcPts val="3800"/>
              </a:lnSpc>
            </a:pPr>
            <a:r>
              <a:rPr lang="en-US" sz="2500" dirty="0" smtClean="0"/>
              <a:t>This mechanism is the basis for the renal compensation for respiratory alkalosis.</a:t>
            </a:r>
            <a:endParaRPr lang="ar-JO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304800"/>
            <a:ext cx="7943088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3) ECF volume</a:t>
            </a:r>
          </a:p>
          <a:p>
            <a:endParaRPr lang="en-US" dirty="0" smtClean="0"/>
          </a:p>
          <a:p>
            <a:pPr>
              <a:lnSpc>
                <a:spcPts val="3800"/>
              </a:lnSpc>
            </a:pPr>
            <a:r>
              <a:rPr lang="en-US" sz="2600" dirty="0" smtClean="0"/>
              <a:t>HCO3</a:t>
            </a:r>
            <a:r>
              <a:rPr lang="en-US" sz="2600" baseline="30000" dirty="0" smtClean="0"/>
              <a:t>-</a:t>
            </a:r>
            <a:r>
              <a:rPr lang="en-US" sz="2600" dirty="0" smtClean="0"/>
              <a:t> is a part of </a:t>
            </a:r>
            <a:r>
              <a:rPr lang="en-US" sz="2600" dirty="0" err="1" smtClean="0"/>
              <a:t>isosmotic</a:t>
            </a:r>
            <a:r>
              <a:rPr lang="en-US" sz="2600" dirty="0" smtClean="0"/>
              <a:t> reabsorption in the proximal tubule </a:t>
            </a:r>
            <a:r>
              <a:rPr lang="en-US" sz="2600" dirty="0" smtClean="0">
                <a:sym typeface="Wingdings" pitchFamily="2" charset="2"/>
              </a:rPr>
              <a:t> changes in ECF volume alter </a:t>
            </a:r>
            <a:r>
              <a:rPr lang="en-US" sz="2600" dirty="0" err="1" smtClean="0">
                <a:sym typeface="Wingdings" pitchFamily="2" charset="2"/>
              </a:rPr>
              <a:t>isosmotic</a:t>
            </a:r>
            <a:r>
              <a:rPr lang="en-US" sz="2600" dirty="0" smtClean="0">
                <a:sym typeface="Wingdings" pitchFamily="2" charset="2"/>
              </a:rPr>
              <a:t> reabsorption </a:t>
            </a:r>
            <a:r>
              <a:rPr lang="en-GB" sz="2600" dirty="0" smtClean="0"/>
              <a:t>via changes in the Starling forces in the </a:t>
            </a:r>
            <a:r>
              <a:rPr lang="en-GB" sz="2600" dirty="0" err="1" smtClean="0"/>
              <a:t>peritubular</a:t>
            </a:r>
            <a:r>
              <a:rPr lang="en-GB" sz="2600" dirty="0" smtClean="0"/>
              <a:t> capillaries.</a:t>
            </a:r>
          </a:p>
          <a:p>
            <a:pPr marL="533400" lvl="1" indent="-355600">
              <a:lnSpc>
                <a:spcPts val="3800"/>
              </a:lnSpc>
              <a:buFont typeface="Wingdings" pitchFamily="2" charset="2"/>
              <a:buChar char="Ø"/>
            </a:pPr>
            <a:r>
              <a:rPr lang="en-US" dirty="0" smtClean="0"/>
              <a:t>ECF volume </a:t>
            </a:r>
            <a:r>
              <a:rPr lang="en-US" b="1" dirty="0" smtClean="0"/>
              <a:t>expansion</a:t>
            </a:r>
            <a:r>
              <a:rPr lang="en-US" dirty="0" smtClean="0"/>
              <a:t> results in decreased HCO3</a:t>
            </a:r>
            <a:r>
              <a:rPr lang="en-US" baseline="30000" dirty="0" smtClean="0"/>
              <a:t>-</a:t>
            </a:r>
            <a:r>
              <a:rPr lang="en-US" dirty="0" smtClean="0"/>
              <a:t> reabsorption.</a:t>
            </a:r>
          </a:p>
          <a:p>
            <a:pPr marL="533400" lvl="1" indent="-355600">
              <a:lnSpc>
                <a:spcPts val="3800"/>
              </a:lnSpc>
              <a:buFont typeface="Wingdings" pitchFamily="2" charset="2"/>
              <a:buChar char="Ø"/>
            </a:pPr>
            <a:r>
              <a:rPr lang="en-US" dirty="0" smtClean="0"/>
              <a:t>ECF volume </a:t>
            </a:r>
            <a:r>
              <a:rPr lang="en-US" b="1" dirty="0" smtClean="0"/>
              <a:t>contraction</a:t>
            </a:r>
            <a:r>
              <a:rPr lang="en-US" dirty="0" smtClean="0"/>
              <a:t> results in increased HCO3</a:t>
            </a:r>
            <a:r>
              <a:rPr lang="en-US" baseline="30000" dirty="0" smtClean="0"/>
              <a:t>-</a:t>
            </a:r>
            <a:r>
              <a:rPr lang="en-US" dirty="0" smtClean="0"/>
              <a:t> reabsorption </a:t>
            </a:r>
            <a:r>
              <a:rPr lang="en-GB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contraction alkalosis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.</a:t>
            </a:r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8600"/>
            <a:ext cx="7772400" cy="61722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4)  </a:t>
            </a:r>
            <a:r>
              <a:rPr lang="en-US" b="1" dirty="0" err="1" smtClean="0"/>
              <a:t>Angiotensin</a:t>
            </a:r>
            <a:r>
              <a:rPr lang="en-US" b="1" dirty="0" smtClean="0"/>
              <a:t> II</a:t>
            </a:r>
          </a:p>
          <a:p>
            <a:endParaRPr lang="en-US" dirty="0" smtClean="0"/>
          </a:p>
          <a:p>
            <a:pPr marL="365125">
              <a:lnSpc>
                <a:spcPct val="150000"/>
              </a:lnSpc>
            </a:pPr>
            <a:r>
              <a:rPr lang="en-GB" sz="2700" dirty="0" smtClean="0">
                <a:ea typeface="Cambria"/>
              </a:rPr>
              <a:t>↓ ECF volume </a:t>
            </a:r>
            <a:r>
              <a:rPr lang="en-GB" sz="2700" dirty="0" smtClean="0">
                <a:latin typeface="Cambria"/>
                <a:ea typeface="Cambria"/>
                <a:sym typeface="Wingdings" pitchFamily="2" charset="2"/>
              </a:rPr>
              <a:t> </a:t>
            </a:r>
            <a:r>
              <a:rPr lang="en-GB" sz="2700" b="1" dirty="0" err="1" smtClean="0"/>
              <a:t>Angiotensin</a:t>
            </a:r>
            <a:r>
              <a:rPr lang="en-GB" sz="2700" b="1" dirty="0" smtClean="0"/>
              <a:t> II </a:t>
            </a:r>
            <a:r>
              <a:rPr lang="en-GB" sz="2700" dirty="0" smtClean="0"/>
              <a:t>stimulates Na</a:t>
            </a:r>
            <a:r>
              <a:rPr lang="en-GB" sz="2700" baseline="30000" dirty="0" smtClean="0"/>
              <a:t>+</a:t>
            </a:r>
            <a:r>
              <a:rPr lang="en-GB" sz="2700" dirty="0" smtClean="0"/>
              <a:t>-H</a:t>
            </a:r>
            <a:r>
              <a:rPr lang="en-GB" sz="2700" baseline="30000" dirty="0" smtClean="0"/>
              <a:t>+</a:t>
            </a:r>
            <a:r>
              <a:rPr lang="en-GB" sz="2700" dirty="0" smtClean="0"/>
              <a:t> exchange in the proximal tubule </a:t>
            </a:r>
            <a:r>
              <a:rPr lang="en-GB" sz="2700" dirty="0" smtClean="0">
                <a:sym typeface="Wingdings" pitchFamily="2" charset="2"/>
              </a:rPr>
              <a:t> </a:t>
            </a:r>
            <a:r>
              <a:rPr lang="en-GB" sz="2700" dirty="0" smtClean="0"/>
              <a:t>stimulates HCO3</a:t>
            </a:r>
            <a:r>
              <a:rPr lang="en-GB" sz="2700" baseline="30000" dirty="0" smtClean="0"/>
              <a:t>−</a:t>
            </a:r>
            <a:r>
              <a:rPr lang="en-GB" sz="2700" dirty="0" smtClean="0"/>
              <a:t> reabsorption </a:t>
            </a:r>
            <a:r>
              <a:rPr lang="en-GB" sz="2700" dirty="0" smtClean="0">
                <a:sym typeface="Wingdings" pitchFamily="2" charset="2"/>
              </a:rPr>
              <a:t> </a:t>
            </a:r>
            <a:r>
              <a:rPr lang="en-GB" sz="2700" dirty="0" smtClean="0"/>
              <a:t>increases the blood HCO3</a:t>
            </a:r>
            <a:r>
              <a:rPr lang="en-GB" sz="2700" baseline="30000" dirty="0" smtClean="0"/>
              <a:t>−</a:t>
            </a:r>
            <a:r>
              <a:rPr lang="en-GB" sz="2700" dirty="0" smtClean="0"/>
              <a:t> concentration</a:t>
            </a:r>
            <a:endParaRPr lang="ar-JO" sz="27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528638" lvl="1" indent="-166688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700" dirty="0" smtClean="0"/>
              <a:t> contributes to the </a:t>
            </a:r>
            <a:r>
              <a:rPr lang="en-US" sz="2700" i="1" dirty="0" smtClean="0">
                <a:solidFill>
                  <a:schemeClr val="accent3">
                    <a:lumMod val="75000"/>
                  </a:schemeClr>
                </a:solidFill>
              </a:rPr>
              <a:t>contraction alkalosis </a:t>
            </a:r>
            <a:r>
              <a:rPr lang="en-US" sz="2700" dirty="0" smtClean="0"/>
              <a:t>that occurs secondary to  ECF volume contraction.</a:t>
            </a:r>
            <a:endParaRPr lang="ar-JO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838200"/>
          </a:xfrm>
        </p:spPr>
        <p:txBody>
          <a:bodyPr/>
          <a:lstStyle/>
          <a:p>
            <a:r>
              <a:rPr lang="af-ZA" dirty="0" smtClean="0"/>
              <a:t>2. Excretion of fixed H</a:t>
            </a:r>
            <a:r>
              <a:rPr lang="af-ZA" baseline="30000" dirty="0" smtClean="0"/>
              <a:t>+</a:t>
            </a:r>
            <a:endParaRPr lang="ar-JO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772400" cy="5181600"/>
          </a:xfrm>
        </p:spPr>
        <p:txBody>
          <a:bodyPr/>
          <a:lstStyle/>
          <a:p>
            <a:r>
              <a:rPr lang="en-GB" dirty="0" err="1" smtClean="0"/>
              <a:t>Titratable</a:t>
            </a:r>
            <a:r>
              <a:rPr lang="en-GB" dirty="0" smtClean="0"/>
              <a:t> acid is H</a:t>
            </a:r>
            <a:r>
              <a:rPr lang="en-GB" baseline="30000" dirty="0" smtClean="0"/>
              <a:t>+</a:t>
            </a:r>
            <a:r>
              <a:rPr lang="en-GB" dirty="0" smtClean="0"/>
              <a:t> excreted with urinary buffers.</a:t>
            </a:r>
          </a:p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Fixed H</a:t>
            </a:r>
            <a:r>
              <a:rPr lang="en-US" baseline="30000" dirty="0" smtClean="0"/>
              <a:t>+</a:t>
            </a:r>
            <a:r>
              <a:rPr lang="en-US" dirty="0" smtClean="0"/>
              <a:t> produced from the catabolism of protein and </a:t>
            </a:r>
            <a:r>
              <a:rPr lang="en-US" dirty="0" err="1" smtClean="0"/>
              <a:t>phospholipid</a:t>
            </a:r>
            <a:r>
              <a:rPr lang="en-US" dirty="0" smtClean="0"/>
              <a:t> is excreted by two mechanisms, </a:t>
            </a:r>
            <a:r>
              <a:rPr lang="en-US" b="1" dirty="0" err="1" smtClean="0"/>
              <a:t>titratable</a:t>
            </a:r>
            <a:r>
              <a:rPr lang="en-US" b="1" dirty="0" smtClean="0"/>
              <a:t> acid </a:t>
            </a:r>
            <a:r>
              <a:rPr lang="en-US" dirty="0" smtClean="0"/>
              <a:t>and </a:t>
            </a:r>
            <a:r>
              <a:rPr lang="en-US" b="1" dirty="0" smtClean="0"/>
              <a:t>NH</a:t>
            </a:r>
            <a:r>
              <a:rPr lang="en-US" b="1" baseline="-25000" dirty="0" smtClean="0"/>
              <a:t>4</a:t>
            </a:r>
            <a:r>
              <a:rPr lang="en-US" b="1" baseline="30000" dirty="0" smtClean="0"/>
              <a:t>+</a:t>
            </a:r>
            <a:r>
              <a:rPr lang="ar-JO" dirty="0" smtClean="0"/>
              <a:t>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af-ZA" dirty="0" smtClean="0"/>
              <a:t>Excretion of H</a:t>
            </a:r>
            <a:r>
              <a:rPr lang="af-ZA" baseline="30000" dirty="0" smtClean="0"/>
              <a:t>+</a:t>
            </a:r>
            <a:r>
              <a:rPr lang="af-ZA" dirty="0" smtClean="0"/>
              <a:t> as titratable acid (H</a:t>
            </a:r>
            <a:r>
              <a:rPr lang="af-ZA" baseline="-25000" dirty="0" smtClean="0"/>
              <a:t>2</a:t>
            </a:r>
            <a:r>
              <a:rPr lang="af-ZA" dirty="0" smtClean="0"/>
              <a:t>PO</a:t>
            </a:r>
            <a:r>
              <a:rPr lang="af-ZA" baseline="-25000" dirty="0" smtClean="0"/>
              <a:t>4</a:t>
            </a:r>
            <a:r>
              <a:rPr lang="en-US" baseline="30000" dirty="0" smtClean="0"/>
              <a:t>-</a:t>
            </a:r>
            <a:r>
              <a:rPr lang="en-US" dirty="0" smtClean="0"/>
              <a:t>)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600" y="6172200"/>
            <a:ext cx="536448" cy="476250"/>
          </a:xfrm>
        </p:spPr>
        <p:txBody>
          <a:bodyPr/>
          <a:lstStyle/>
          <a:p>
            <a:fld id="{5CFD0AA0-7829-4368-90FD-8FF297E1E8C9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Content Placeholder 6" descr="20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2000" contrast="4000"/>
          </a:blip>
          <a:stretch>
            <a:fillRect/>
          </a:stretch>
        </p:blipFill>
        <p:spPr>
          <a:xfrm>
            <a:off x="1066800" y="1066800"/>
            <a:ext cx="8077200" cy="54875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990600"/>
            <a:ext cx="7943088" cy="6019800"/>
          </a:xfrm>
        </p:spPr>
        <p:txBody>
          <a:bodyPr>
            <a:normAutofit/>
          </a:bodyPr>
          <a:lstStyle/>
          <a:p>
            <a:pPr marL="361950" indent="-361950">
              <a:lnSpc>
                <a:spcPct val="150000"/>
              </a:lnSpc>
              <a:buSzPct val="100000"/>
            </a:pPr>
            <a:r>
              <a:rPr lang="af-ZA" sz="2600" dirty="0" smtClean="0"/>
              <a:t>H</a:t>
            </a:r>
            <a:r>
              <a:rPr lang="af-ZA" sz="2600" baseline="30000" dirty="0" smtClean="0"/>
              <a:t>+</a:t>
            </a:r>
            <a:r>
              <a:rPr lang="af-ZA" sz="2600" dirty="0" smtClean="0"/>
              <a:t> and HCO</a:t>
            </a:r>
            <a:r>
              <a:rPr lang="af-ZA" sz="2600" baseline="-25000" dirty="0" smtClean="0"/>
              <a:t>3</a:t>
            </a:r>
            <a:r>
              <a:rPr lang="en-US" sz="2600" b="1" baseline="30000" dirty="0" smtClean="0"/>
              <a:t>-</a:t>
            </a:r>
            <a:r>
              <a:rPr lang="en-US" sz="2600" b="1" dirty="0" smtClean="0"/>
              <a:t> </a:t>
            </a:r>
            <a:r>
              <a:rPr lang="en-US" sz="2600" dirty="0" smtClean="0"/>
              <a:t>are produced in the intercalated cells from CO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and H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O. </a:t>
            </a:r>
          </a:p>
          <a:p>
            <a:pPr marL="361950" indent="-361950">
              <a:lnSpc>
                <a:spcPct val="150000"/>
              </a:lnSpc>
              <a:buSzPct val="100000"/>
            </a:pPr>
            <a:r>
              <a:rPr lang="en-US" sz="2600" dirty="0" smtClean="0"/>
              <a:t>H</a:t>
            </a:r>
            <a:r>
              <a:rPr lang="en-US" sz="2600" baseline="30000" dirty="0" smtClean="0"/>
              <a:t>+</a:t>
            </a:r>
            <a:r>
              <a:rPr lang="en-US" sz="2600" dirty="0" smtClean="0"/>
              <a:t> is secreted into the lumen by H</a:t>
            </a:r>
            <a:r>
              <a:rPr lang="en-US" sz="2600" baseline="30000" dirty="0" smtClean="0"/>
              <a:t>+</a:t>
            </a:r>
            <a:r>
              <a:rPr lang="en-US" sz="2600" dirty="0" smtClean="0"/>
              <a:t>-</a:t>
            </a:r>
            <a:r>
              <a:rPr lang="en-US" sz="2600" dirty="0" err="1" smtClean="0"/>
              <a:t>ATPase</a:t>
            </a:r>
            <a:r>
              <a:rPr lang="en-US" sz="2600" dirty="0" smtClean="0"/>
              <a:t> and </a:t>
            </a:r>
            <a:r>
              <a:rPr lang="en-GB" sz="2600" dirty="0" smtClean="0"/>
              <a:t>H</a:t>
            </a:r>
            <a:r>
              <a:rPr lang="en-GB" sz="2600" baseline="30000" dirty="0" smtClean="0"/>
              <a:t>+</a:t>
            </a:r>
            <a:r>
              <a:rPr lang="en-GB" sz="2600" dirty="0" smtClean="0"/>
              <a:t>-K</a:t>
            </a:r>
            <a:r>
              <a:rPr lang="en-GB" sz="2600" baseline="30000" dirty="0" smtClean="0"/>
              <a:t>+</a:t>
            </a:r>
            <a:r>
              <a:rPr lang="en-GB" sz="2600" dirty="0" smtClean="0"/>
              <a:t> </a:t>
            </a:r>
            <a:r>
              <a:rPr lang="en-GB" sz="2600" dirty="0" err="1" smtClean="0"/>
              <a:t>ATPase</a:t>
            </a:r>
            <a:r>
              <a:rPr lang="en-US" sz="2600" dirty="0" smtClean="0"/>
              <a:t> , and the HCO</a:t>
            </a:r>
            <a:r>
              <a:rPr lang="en-US" sz="2600" baseline="-25000" dirty="0" smtClean="0"/>
              <a:t>3</a:t>
            </a:r>
            <a:r>
              <a:rPr lang="en-US" sz="2600" baseline="30000" dirty="0" smtClean="0"/>
              <a:t>-</a:t>
            </a:r>
            <a:r>
              <a:rPr lang="en-US" sz="2600" dirty="0" smtClean="0"/>
              <a:t> is reabsorbed into the blood</a:t>
            </a:r>
            <a:r>
              <a:rPr lang="en-US" sz="2600" b="1" dirty="0" smtClean="0"/>
              <a:t> </a:t>
            </a:r>
            <a:r>
              <a:rPr lang="af-ZA" sz="2600" dirty="0" smtClean="0"/>
              <a:t>(“new” HCO3</a:t>
            </a:r>
            <a:r>
              <a:rPr lang="en-US" sz="2600" baseline="30000" dirty="0" smtClean="0"/>
              <a:t>−</a:t>
            </a:r>
            <a:r>
              <a:rPr lang="en-US" sz="2600" dirty="0" smtClean="0"/>
              <a:t>). </a:t>
            </a:r>
          </a:p>
          <a:p>
            <a:pPr marL="361950" indent="-361950">
              <a:lnSpc>
                <a:spcPct val="150000"/>
              </a:lnSpc>
              <a:buSzPct val="100000"/>
            </a:pPr>
            <a:r>
              <a:rPr lang="en-US" sz="2600" dirty="0" smtClean="0"/>
              <a:t>In the urine, the secreted H</a:t>
            </a:r>
            <a:r>
              <a:rPr lang="en-US" sz="2600" baseline="30000" dirty="0" smtClean="0"/>
              <a:t>+</a:t>
            </a:r>
            <a:r>
              <a:rPr lang="en-US" sz="2600" dirty="0" smtClean="0"/>
              <a:t> combines with filtered HPO</a:t>
            </a:r>
            <a:r>
              <a:rPr lang="en-US" sz="2600" baseline="-25000" dirty="0" smtClean="0"/>
              <a:t>4</a:t>
            </a:r>
            <a:r>
              <a:rPr lang="af-ZA" sz="2600" baseline="30000" dirty="0" smtClean="0"/>
              <a:t>−2</a:t>
            </a:r>
            <a:r>
              <a:rPr lang="af-ZA" sz="2600" dirty="0" smtClean="0"/>
              <a:t> to form H</a:t>
            </a:r>
            <a:r>
              <a:rPr lang="af-ZA" sz="2600" baseline="-25000" dirty="0" smtClean="0"/>
              <a:t>2</a:t>
            </a:r>
            <a:r>
              <a:rPr lang="af-ZA" sz="2600" dirty="0" smtClean="0"/>
              <a:t>PO</a:t>
            </a:r>
            <a:r>
              <a:rPr lang="af-ZA" sz="2600" baseline="-25000" dirty="0" smtClean="0"/>
              <a:t>4</a:t>
            </a:r>
            <a:r>
              <a:rPr lang="en-US" sz="2600" baseline="30000" dirty="0" smtClean="0"/>
              <a:t>−</a:t>
            </a:r>
            <a:r>
              <a:rPr lang="en-US" sz="2600" dirty="0" smtClean="0"/>
              <a:t>, which is excreted as </a:t>
            </a:r>
            <a:r>
              <a:rPr lang="en-US" sz="2600" b="1" dirty="0" err="1" smtClean="0"/>
              <a:t>titratable</a:t>
            </a:r>
            <a:r>
              <a:rPr lang="en-US" sz="2600" b="1" dirty="0" smtClean="0"/>
              <a:t> acid. </a:t>
            </a:r>
          </a:p>
          <a:p>
            <a:pPr marL="361950" indent="0">
              <a:lnSpc>
                <a:spcPct val="150000"/>
              </a:lnSpc>
              <a:buNone/>
            </a:pPr>
            <a:r>
              <a:rPr lang="en-US" sz="2600" dirty="0" smtClean="0"/>
              <a:t>The H</a:t>
            </a:r>
            <a:r>
              <a:rPr lang="en-US" sz="2600" baseline="30000" dirty="0" smtClean="0"/>
              <a:t>+</a:t>
            </a:r>
            <a:r>
              <a:rPr lang="en-US" sz="2600" dirty="0" smtClean="0"/>
              <a:t>-</a:t>
            </a:r>
            <a:r>
              <a:rPr lang="en-US" sz="2600" dirty="0" err="1" smtClean="0"/>
              <a:t>ATPase</a:t>
            </a:r>
            <a:r>
              <a:rPr lang="en-US" sz="2600" dirty="0" smtClean="0"/>
              <a:t> is stimulated by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aldosterone</a:t>
            </a:r>
            <a:r>
              <a:rPr lang="en-US" sz="2600" b="1" dirty="0" smtClean="0"/>
              <a:t>.</a:t>
            </a:r>
            <a:endParaRPr lang="ar-JO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af-ZA" dirty="0" smtClean="0"/>
              <a:t>Excretion of H</a:t>
            </a:r>
            <a:r>
              <a:rPr lang="af-ZA" baseline="30000" dirty="0" smtClean="0"/>
              <a:t>+</a:t>
            </a:r>
            <a:r>
              <a:rPr lang="af-ZA" dirty="0" smtClean="0"/>
              <a:t> as titratable acid (H</a:t>
            </a:r>
            <a:r>
              <a:rPr lang="af-ZA" baseline="-25000" dirty="0" smtClean="0"/>
              <a:t>2</a:t>
            </a:r>
            <a:r>
              <a:rPr lang="af-ZA" dirty="0" smtClean="0"/>
              <a:t>PO</a:t>
            </a:r>
            <a:r>
              <a:rPr lang="af-ZA" baseline="-25000" dirty="0" smtClean="0"/>
              <a:t>4</a:t>
            </a:r>
            <a:r>
              <a:rPr lang="en-US" baseline="30000" dirty="0" smtClean="0"/>
              <a:t>-</a:t>
            </a:r>
            <a:r>
              <a:rPr lang="en-US" dirty="0" smtClean="0"/>
              <a:t>)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1143000"/>
            <a:ext cx="7866888" cy="5562600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sz="2700" dirty="0" smtClean="0"/>
              <a:t>This process results in </a:t>
            </a:r>
            <a:r>
              <a:rPr lang="en-US" sz="2700" b="1" dirty="0" smtClean="0"/>
              <a:t>net secretion of H</a:t>
            </a:r>
            <a:r>
              <a:rPr lang="en-US" sz="2700" b="1" baseline="30000" dirty="0" smtClean="0"/>
              <a:t>+</a:t>
            </a:r>
            <a:r>
              <a:rPr lang="en-US" sz="2700" b="1" dirty="0" smtClean="0"/>
              <a:t> and net </a:t>
            </a:r>
            <a:r>
              <a:rPr lang="en-US" sz="2700" b="1" dirty="0" err="1" smtClean="0"/>
              <a:t>reabsorption</a:t>
            </a:r>
            <a:r>
              <a:rPr lang="en-US" sz="2700" b="1" dirty="0" smtClean="0"/>
              <a:t> of newly synthesized  </a:t>
            </a:r>
            <a:r>
              <a:rPr lang="af-ZA" sz="2700" b="1" dirty="0" smtClean="0"/>
              <a:t>HCO</a:t>
            </a:r>
            <a:r>
              <a:rPr lang="en-US" sz="2700" b="1" baseline="-25000" dirty="0" smtClean="0"/>
              <a:t>3</a:t>
            </a:r>
            <a:r>
              <a:rPr lang="en-US" sz="2700" b="1" baseline="30000" dirty="0" smtClean="0"/>
              <a:t>-</a:t>
            </a:r>
            <a:r>
              <a:rPr lang="en-US" sz="2700" b="1" dirty="0" smtClean="0"/>
              <a:t>.</a:t>
            </a:r>
          </a:p>
          <a:p>
            <a:pPr>
              <a:lnSpc>
                <a:spcPts val="3600"/>
              </a:lnSpc>
            </a:pPr>
            <a:endParaRPr lang="ar-JO" sz="2700" b="1" dirty="0" smtClean="0"/>
          </a:p>
          <a:p>
            <a:pPr>
              <a:lnSpc>
                <a:spcPts val="3600"/>
              </a:lnSpc>
            </a:pPr>
            <a:r>
              <a:rPr lang="en-US" sz="2700" dirty="0" smtClean="0"/>
              <a:t>As a result of H</a:t>
            </a:r>
            <a:r>
              <a:rPr lang="en-US" sz="2700" baseline="30000" dirty="0" smtClean="0"/>
              <a:t>+</a:t>
            </a:r>
            <a:r>
              <a:rPr lang="en-US" sz="2700" dirty="0" smtClean="0"/>
              <a:t> secretion, the pH of urine becomes progressively lower. </a:t>
            </a:r>
            <a:r>
              <a:rPr lang="en-US" sz="2700" b="1" dirty="0" smtClean="0"/>
              <a:t>The minimum </a:t>
            </a:r>
            <a:r>
              <a:rPr lang="af-ZA" sz="2700" b="1" dirty="0" smtClean="0"/>
              <a:t>urinary pH is 4.4.</a:t>
            </a:r>
          </a:p>
          <a:p>
            <a:pPr>
              <a:lnSpc>
                <a:spcPts val="3600"/>
              </a:lnSpc>
              <a:buNone/>
            </a:pPr>
            <a:endParaRPr lang="af-ZA" sz="2700" b="1" dirty="0" smtClean="0"/>
          </a:p>
          <a:p>
            <a:pPr>
              <a:lnSpc>
                <a:spcPts val="3600"/>
              </a:lnSpc>
            </a:pPr>
            <a:r>
              <a:rPr lang="en-US" sz="2700" dirty="0" smtClean="0"/>
              <a:t>The amount of H</a:t>
            </a:r>
            <a:r>
              <a:rPr lang="en-US" sz="2700" baseline="30000" dirty="0" smtClean="0"/>
              <a:t>+</a:t>
            </a:r>
            <a:r>
              <a:rPr lang="en-US" sz="2700" dirty="0" smtClean="0"/>
              <a:t> excreted as </a:t>
            </a:r>
            <a:r>
              <a:rPr lang="en-US" sz="2700" dirty="0" err="1" smtClean="0"/>
              <a:t>titratable</a:t>
            </a:r>
            <a:r>
              <a:rPr lang="en-US" sz="2700" dirty="0" smtClean="0"/>
              <a:t> is determined by the </a:t>
            </a:r>
            <a:r>
              <a:rPr lang="en-US" sz="2700" b="1" dirty="0" smtClean="0"/>
              <a:t>amount of urinary buffer </a:t>
            </a:r>
            <a:r>
              <a:rPr lang="af-ZA" sz="2700" dirty="0" smtClean="0"/>
              <a:t>(usually HPO</a:t>
            </a:r>
            <a:r>
              <a:rPr lang="af-ZA" sz="2700" baseline="-25000" dirty="0" smtClean="0"/>
              <a:t>4</a:t>
            </a:r>
            <a:r>
              <a:rPr lang="en-US" sz="2700" baseline="30000" dirty="0" smtClean="0"/>
              <a:t>−2</a:t>
            </a:r>
            <a:r>
              <a:rPr lang="en-US" sz="2700" dirty="0" smtClean="0"/>
              <a:t>) </a:t>
            </a:r>
            <a:r>
              <a:rPr lang="en-US" sz="2700" b="1" dirty="0" smtClean="0"/>
              <a:t>and the </a:t>
            </a:r>
            <a:r>
              <a:rPr lang="en-US" sz="2700" b="1" dirty="0" err="1" smtClean="0"/>
              <a:t>pK</a:t>
            </a:r>
            <a:r>
              <a:rPr lang="en-US" sz="2700" b="1" dirty="0" smtClean="0"/>
              <a:t> of the buffer.</a:t>
            </a:r>
            <a:endParaRPr lang="ar-JO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af-ZA" dirty="0" smtClean="0"/>
              <a:t>Excretion of H</a:t>
            </a:r>
            <a:r>
              <a:rPr lang="af-ZA" baseline="30000" dirty="0" smtClean="0"/>
              <a:t>+</a:t>
            </a:r>
            <a:r>
              <a:rPr lang="af-ZA" dirty="0" smtClean="0"/>
              <a:t> as titratable acid (H</a:t>
            </a:r>
            <a:r>
              <a:rPr lang="af-ZA" baseline="-25000" dirty="0" smtClean="0"/>
              <a:t>2</a:t>
            </a:r>
            <a:r>
              <a:rPr lang="af-ZA" dirty="0" smtClean="0"/>
              <a:t>PO</a:t>
            </a:r>
            <a:r>
              <a:rPr lang="af-ZA" baseline="-25000" dirty="0" smtClean="0"/>
              <a:t>4</a:t>
            </a:r>
            <a:r>
              <a:rPr lang="en-US" baseline="30000" dirty="0" smtClean="0"/>
              <a:t>-</a:t>
            </a:r>
            <a:r>
              <a:rPr lang="en-US" dirty="0" smtClean="0"/>
              <a:t>)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600200"/>
            <a:ext cx="7772400" cy="468971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04900" y="168564"/>
            <a:ext cx="7848600" cy="838200"/>
          </a:xfrm>
        </p:spPr>
        <p:txBody>
          <a:bodyPr/>
          <a:lstStyle/>
          <a:p>
            <a:r>
              <a:rPr lang="en-US" dirty="0" smtClean="0"/>
              <a:t>Excretion of H</a:t>
            </a:r>
            <a:r>
              <a:rPr lang="en-US" baseline="30000" dirty="0" smtClean="0"/>
              <a:t>+</a:t>
            </a:r>
            <a:r>
              <a:rPr lang="en-US" dirty="0" smtClean="0"/>
              <a:t> as NH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+</a:t>
            </a:r>
            <a:endParaRPr lang="ar-JO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9906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1)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-76200"/>
            <a:ext cx="7848600" cy="838200"/>
          </a:xfrm>
        </p:spPr>
        <p:txBody>
          <a:bodyPr/>
          <a:lstStyle/>
          <a:p>
            <a:r>
              <a:rPr lang="en-US" dirty="0" smtClean="0"/>
              <a:t>Excretion of H</a:t>
            </a:r>
            <a:r>
              <a:rPr lang="en-US" baseline="30000" dirty="0" smtClean="0"/>
              <a:t>+</a:t>
            </a:r>
            <a:r>
              <a:rPr lang="en-US" dirty="0" smtClean="0"/>
              <a:t> as NH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+</a:t>
            </a:r>
            <a:endParaRPr lang="ar-JO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305550"/>
            <a:ext cx="536448" cy="476250"/>
          </a:xfrm>
        </p:spPr>
        <p:txBody>
          <a:bodyPr/>
          <a:lstStyle/>
          <a:p>
            <a:fld id="{5CFD0AA0-7829-4368-90FD-8FF297E1E8C9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9906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2)</a:t>
            </a:r>
            <a:endParaRPr lang="en-GB" b="1" dirty="0"/>
          </a:p>
        </p:txBody>
      </p:sp>
      <p:pic>
        <p:nvPicPr>
          <p:cNvPr id="10" name="Content Placeholder 9" descr="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470206"/>
            <a:ext cx="7848600" cy="48650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 of body fluids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712" y="2590800"/>
            <a:ext cx="7943088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700" dirty="0" smtClean="0"/>
              <a:t>The </a:t>
            </a:r>
            <a:r>
              <a:rPr lang="en-GB" sz="2700" b="1" dirty="0" smtClean="0"/>
              <a:t>normal range of arterial pH is 7.37–7.42. </a:t>
            </a:r>
          </a:p>
          <a:p>
            <a:pPr>
              <a:lnSpc>
                <a:spcPct val="150000"/>
              </a:lnSpc>
            </a:pPr>
            <a:r>
              <a:rPr lang="en-GB" sz="2700" dirty="0" smtClean="0"/>
              <a:t>When arterial pH is less than 7.37, it is called </a:t>
            </a:r>
            <a:r>
              <a:rPr lang="en-GB" sz="2700" b="1" dirty="0" err="1" smtClean="0"/>
              <a:t>acidemia</a:t>
            </a:r>
            <a:r>
              <a:rPr lang="en-GB" sz="2700" b="1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GB" sz="2700" dirty="0" smtClean="0"/>
              <a:t>When arterial pH is greater than 7.42, it is called </a:t>
            </a:r>
            <a:r>
              <a:rPr lang="en-GB" sz="2700" b="1" dirty="0" err="1" smtClean="0"/>
              <a:t>alkalemia</a:t>
            </a:r>
            <a:r>
              <a:rPr lang="en-GB" sz="2700" b="1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GB" sz="2700" dirty="0" smtClean="0"/>
              <a:t>The pH range compatible with life is 6.8–8.0.</a:t>
            </a:r>
            <a:endParaRPr lang="en-GB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 descr="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268" y="1219201"/>
            <a:ext cx="2962132" cy="990599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838200"/>
            <a:ext cx="7943088" cy="5791200"/>
          </a:xfrm>
        </p:spPr>
        <p:txBody>
          <a:bodyPr>
            <a:normAutofit/>
          </a:bodyPr>
          <a:lstStyle/>
          <a:p>
            <a:pPr>
              <a:lnSpc>
                <a:spcPts val="3400"/>
              </a:lnSpc>
            </a:pPr>
            <a:endParaRPr lang="en-US" b="1" dirty="0" smtClean="0"/>
          </a:p>
          <a:p>
            <a:pPr marL="361950" indent="-361950">
              <a:lnSpc>
                <a:spcPts val="4000"/>
              </a:lnSpc>
              <a:buSzPct val="100000"/>
              <a:buFont typeface="+mj-lt"/>
              <a:buAutoNum type="arabicPeriod"/>
            </a:pPr>
            <a:r>
              <a:rPr lang="en-US" b="1" dirty="0" smtClean="0"/>
              <a:t>In the proximal tubule, </a:t>
            </a:r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r>
              <a:rPr lang="en-US" dirty="0" smtClean="0"/>
              <a:t> is produced in renal cells from glutamine. It then diffuses down its concentration gradient from the cells into the lumen. It combines with H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+</a:t>
            </a:r>
            <a:r>
              <a:rPr lang="en-US" dirty="0" smtClean="0"/>
              <a:t> is produced.</a:t>
            </a:r>
          </a:p>
          <a:p>
            <a:pPr marL="361950" indent="-361950">
              <a:lnSpc>
                <a:spcPts val="4000"/>
              </a:lnSpc>
              <a:buSzPct val="100000"/>
              <a:buFont typeface="+mj-lt"/>
              <a:buAutoNum type="arabicPeriod"/>
            </a:pPr>
            <a:endParaRPr lang="en-US" dirty="0" smtClean="0"/>
          </a:p>
          <a:p>
            <a:pPr marL="361950" indent="-361950">
              <a:lnSpc>
                <a:spcPts val="4000"/>
              </a:lnSpc>
              <a:buSzPct val="100000"/>
              <a:buFont typeface="+mj-lt"/>
              <a:buAutoNum type="arabicPeriod"/>
            </a:pPr>
            <a:r>
              <a:rPr lang="en-US" b="1" dirty="0" smtClean="0"/>
              <a:t>In the thick ascending limb </a:t>
            </a:r>
            <a:r>
              <a:rPr lang="en-US" dirty="0" smtClean="0"/>
              <a:t>of the loop of </a:t>
            </a:r>
            <a:r>
              <a:rPr lang="en-US" dirty="0" err="1" smtClean="0"/>
              <a:t>Henle</a:t>
            </a:r>
            <a:r>
              <a:rPr lang="en-US" dirty="0" smtClean="0"/>
              <a:t>, NH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+</a:t>
            </a:r>
            <a:r>
              <a:rPr lang="en-US" dirty="0" smtClean="0"/>
              <a:t> is reabsorbed by Na</a:t>
            </a:r>
            <a:r>
              <a:rPr lang="en-US" baseline="30000" dirty="0" smtClean="0"/>
              <a:t>+</a:t>
            </a:r>
            <a:r>
              <a:rPr lang="en-US" dirty="0" smtClean="0"/>
              <a:t>-K</a:t>
            </a:r>
            <a:r>
              <a:rPr lang="en-US" baseline="30000" dirty="0" smtClean="0"/>
              <a:t>+</a:t>
            </a:r>
            <a:r>
              <a:rPr lang="en-US" dirty="0" smtClean="0"/>
              <a:t>-2Cl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cotransporter</a:t>
            </a:r>
            <a:r>
              <a:rPr lang="en-US" dirty="0" smtClean="0"/>
              <a:t> and deposited in the medullary interstitial fluid.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Excretion of H</a:t>
            </a:r>
            <a:r>
              <a:rPr lang="en-US" baseline="30000" dirty="0" smtClean="0"/>
              <a:t>+</a:t>
            </a:r>
            <a:r>
              <a:rPr lang="en-US" dirty="0" smtClean="0"/>
              <a:t> as NH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+</a:t>
            </a:r>
            <a:endParaRPr lang="ar-JO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381000"/>
            <a:ext cx="7943088" cy="6705600"/>
          </a:xfrm>
        </p:spPr>
        <p:txBody>
          <a:bodyPr>
            <a:normAutofit/>
          </a:bodyPr>
          <a:lstStyle/>
          <a:p>
            <a:pPr marL="361950" indent="-361950">
              <a:lnSpc>
                <a:spcPts val="4000"/>
              </a:lnSpc>
              <a:buSzPct val="100000"/>
              <a:buFont typeface="+mj-lt"/>
              <a:buAutoNum type="arabicPeriod" startAt="3"/>
            </a:pPr>
            <a:r>
              <a:rPr lang="en-US" sz="2600" b="1" dirty="0" smtClean="0"/>
              <a:t>In the intercalated cells</a:t>
            </a:r>
            <a:r>
              <a:rPr lang="en-US" sz="2600" dirty="0" smtClean="0"/>
              <a:t>, NH</a:t>
            </a:r>
            <a:r>
              <a:rPr lang="en-US" sz="2600" baseline="-25000" dirty="0" smtClean="0"/>
              <a:t>3</a:t>
            </a:r>
            <a:r>
              <a:rPr lang="en-US" sz="2600" dirty="0" smtClean="0"/>
              <a:t> diffuses from the medullary </a:t>
            </a:r>
            <a:r>
              <a:rPr lang="en-US" sz="2600" dirty="0" err="1" smtClean="0"/>
              <a:t>interstitium</a:t>
            </a:r>
            <a:r>
              <a:rPr lang="en-US" sz="2600" dirty="0" smtClean="0"/>
              <a:t> into the lumen. </a:t>
            </a:r>
          </a:p>
          <a:p>
            <a:pPr marL="361950" indent="0">
              <a:lnSpc>
                <a:spcPts val="4000"/>
              </a:lnSpc>
              <a:buNone/>
            </a:pPr>
            <a:r>
              <a:rPr lang="af-ZA" sz="2600" dirty="0" smtClean="0"/>
              <a:t>H</a:t>
            </a:r>
            <a:r>
              <a:rPr lang="af-ZA" sz="2600" baseline="30000" dirty="0" smtClean="0"/>
              <a:t>+</a:t>
            </a:r>
            <a:r>
              <a:rPr lang="af-ZA" sz="2600" dirty="0" smtClean="0"/>
              <a:t> and HCO</a:t>
            </a:r>
            <a:r>
              <a:rPr lang="af-ZA" sz="2600" baseline="-25000" dirty="0" smtClean="0"/>
              <a:t>3</a:t>
            </a:r>
            <a:r>
              <a:rPr lang="en-US" sz="2600" baseline="30000" dirty="0" smtClean="0"/>
              <a:t>−</a:t>
            </a:r>
            <a:r>
              <a:rPr lang="en-US" sz="2600" dirty="0" smtClean="0"/>
              <a:t> are produced from CO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and H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O. </a:t>
            </a:r>
          </a:p>
          <a:p>
            <a:pPr marL="361950" indent="0">
              <a:lnSpc>
                <a:spcPts val="4000"/>
              </a:lnSpc>
              <a:buNone/>
            </a:pPr>
            <a:r>
              <a:rPr lang="en-US" sz="2600" dirty="0" smtClean="0"/>
              <a:t>H</a:t>
            </a:r>
            <a:r>
              <a:rPr lang="en-US" sz="2600" baseline="30000" dirty="0" smtClean="0"/>
              <a:t>+</a:t>
            </a:r>
            <a:r>
              <a:rPr lang="en-US" sz="2600" dirty="0" smtClean="0"/>
              <a:t> is secreted into the lumen via H</a:t>
            </a:r>
            <a:r>
              <a:rPr lang="en-US" sz="2600" baseline="30000" dirty="0" smtClean="0"/>
              <a:t>+</a:t>
            </a:r>
            <a:r>
              <a:rPr lang="en-US" sz="2600" dirty="0" smtClean="0"/>
              <a:t>-</a:t>
            </a:r>
            <a:r>
              <a:rPr lang="en-US" sz="2600" dirty="0" err="1" smtClean="0"/>
              <a:t>ATPase</a:t>
            </a:r>
            <a:r>
              <a:rPr lang="en-US" sz="2600" dirty="0" smtClean="0"/>
              <a:t> and </a:t>
            </a:r>
            <a:r>
              <a:rPr lang="en-GB" sz="2600" dirty="0" smtClean="0"/>
              <a:t>H</a:t>
            </a:r>
            <a:r>
              <a:rPr lang="en-GB" sz="2600" baseline="30000" dirty="0" smtClean="0"/>
              <a:t>+</a:t>
            </a:r>
            <a:r>
              <a:rPr lang="en-GB" sz="2600" dirty="0" smtClean="0"/>
              <a:t>-K</a:t>
            </a:r>
            <a:r>
              <a:rPr lang="en-GB" sz="2600" baseline="30000" dirty="0" smtClean="0"/>
              <a:t>+ </a:t>
            </a:r>
            <a:r>
              <a:rPr lang="en-GB" sz="2600" dirty="0" err="1" smtClean="0"/>
              <a:t>ATPase</a:t>
            </a:r>
            <a:r>
              <a:rPr lang="en-GB" sz="2600" dirty="0" smtClean="0"/>
              <a:t> </a:t>
            </a:r>
            <a:r>
              <a:rPr lang="en-US" sz="2600" dirty="0" smtClean="0"/>
              <a:t>and combines with NH</a:t>
            </a:r>
            <a:r>
              <a:rPr lang="en-US" sz="2600" baseline="-25000" dirty="0" smtClean="0"/>
              <a:t>3</a:t>
            </a:r>
            <a:r>
              <a:rPr lang="en-US" sz="2600" dirty="0" smtClean="0"/>
              <a:t> to form NH</a:t>
            </a:r>
            <a:r>
              <a:rPr lang="en-US" sz="2600" baseline="-25000" dirty="0" smtClean="0"/>
              <a:t>4</a:t>
            </a:r>
            <a:r>
              <a:rPr lang="af-ZA" sz="2600" baseline="30000" dirty="0" smtClean="0"/>
              <a:t>+</a:t>
            </a:r>
            <a:r>
              <a:rPr lang="af-ZA" sz="2600" dirty="0" smtClean="0"/>
              <a:t>, which </a:t>
            </a:r>
            <a:r>
              <a:rPr lang="en-US" sz="2600" dirty="0" smtClean="0"/>
              <a:t>is excreted.</a:t>
            </a:r>
            <a:endParaRPr lang="en-US" sz="2600" b="1" dirty="0" smtClean="0"/>
          </a:p>
          <a:p>
            <a:pPr marL="628650" lvl="1" indent="-266700">
              <a:lnSpc>
                <a:spcPts val="4000"/>
              </a:lnSpc>
            </a:pPr>
            <a:r>
              <a:rPr lang="en-GB" dirty="0" smtClean="0"/>
              <a:t>This process is termed </a:t>
            </a:r>
            <a:r>
              <a:rPr lang="en-GB" b="1" dirty="0" smtClean="0"/>
              <a:t>diffusion trapping </a:t>
            </a:r>
            <a:r>
              <a:rPr lang="en-GB" dirty="0" smtClean="0">
                <a:sym typeface="Wingdings" pitchFamily="2" charset="2"/>
              </a:rPr>
              <a:t>because </a:t>
            </a:r>
            <a:r>
              <a:rPr lang="en-GB" dirty="0" smtClean="0"/>
              <a:t>the </a:t>
            </a:r>
            <a:r>
              <a:rPr lang="en-GB" i="1" dirty="0" smtClean="0"/>
              <a:t>water-soluble </a:t>
            </a:r>
            <a:r>
              <a:rPr lang="en-GB" dirty="0" smtClean="0"/>
              <a:t>form of the buffer (NH</a:t>
            </a:r>
            <a:r>
              <a:rPr lang="en-GB" baseline="-25000" dirty="0" smtClean="0"/>
              <a:t>4</a:t>
            </a:r>
            <a:r>
              <a:rPr lang="en-GB" baseline="30000" dirty="0" smtClean="0"/>
              <a:t>+</a:t>
            </a:r>
            <a:r>
              <a:rPr lang="en-GB" dirty="0" smtClean="0"/>
              <a:t>) is </a:t>
            </a:r>
            <a:r>
              <a:rPr lang="en-GB" i="1" dirty="0" smtClean="0"/>
              <a:t>trapped </a:t>
            </a:r>
            <a:r>
              <a:rPr lang="en-GB" dirty="0" smtClean="0"/>
              <a:t>and</a:t>
            </a:r>
            <a:r>
              <a:rPr lang="en-GB" i="1" dirty="0" smtClean="0"/>
              <a:t> </a:t>
            </a:r>
            <a:r>
              <a:rPr lang="en-GB" dirty="0" smtClean="0"/>
              <a:t>excreted.</a:t>
            </a:r>
            <a:endParaRPr lang="en-US" b="1" dirty="0" smtClean="0"/>
          </a:p>
          <a:p>
            <a:pPr marL="361950" indent="0">
              <a:lnSpc>
                <a:spcPts val="4000"/>
              </a:lnSpc>
              <a:buNone/>
            </a:pPr>
            <a:r>
              <a:rPr lang="en-US" sz="2600" dirty="0" smtClean="0"/>
              <a:t>The HCO</a:t>
            </a:r>
            <a:r>
              <a:rPr lang="en-US" sz="2600" baseline="-25000" dirty="0" smtClean="0"/>
              <a:t>3</a:t>
            </a:r>
            <a:r>
              <a:rPr lang="en-US" sz="2600" baseline="30000" dirty="0" smtClean="0"/>
              <a:t>-</a:t>
            </a:r>
            <a:r>
              <a:rPr lang="en-US" sz="2600" dirty="0" smtClean="0"/>
              <a:t> is reabsorbed into the blood (“new” HCO</a:t>
            </a:r>
            <a:r>
              <a:rPr lang="en-US" sz="2600" baseline="-25000" dirty="0" smtClean="0"/>
              <a:t>3</a:t>
            </a:r>
            <a:r>
              <a:rPr lang="en-US" sz="2600" baseline="30000" dirty="0" smtClean="0"/>
              <a:t>-</a:t>
            </a:r>
            <a:r>
              <a:rPr lang="en-US" sz="2600" dirty="0" smtClean="0"/>
              <a:t>).</a:t>
            </a:r>
            <a:endParaRPr lang="ar-JO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152400"/>
            <a:ext cx="7790688" cy="6553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900"/>
              </a:spcBef>
            </a:pPr>
            <a:r>
              <a:rPr lang="en-US" dirty="0" smtClean="0"/>
              <a:t> The amount of H</a:t>
            </a:r>
            <a:r>
              <a:rPr lang="en-US" baseline="30000" dirty="0" smtClean="0"/>
              <a:t>+</a:t>
            </a:r>
            <a:r>
              <a:rPr lang="en-US" dirty="0" smtClean="0"/>
              <a:t> excreted as NH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+</a:t>
            </a:r>
            <a:r>
              <a:rPr lang="en-US" dirty="0" smtClean="0"/>
              <a:t> depends on both the </a:t>
            </a:r>
            <a:r>
              <a:rPr lang="en-US" b="1" dirty="0" smtClean="0"/>
              <a:t>amount of NH</a:t>
            </a:r>
            <a:r>
              <a:rPr lang="en-US" b="1" baseline="-25000" dirty="0" smtClean="0"/>
              <a:t>3</a:t>
            </a:r>
            <a:r>
              <a:rPr lang="en-US" b="1" dirty="0" smtClean="0"/>
              <a:t> </a:t>
            </a:r>
            <a:r>
              <a:rPr lang="en-US" dirty="0" smtClean="0"/>
              <a:t>synthesized</a:t>
            </a:r>
            <a:r>
              <a:rPr lang="en-US" b="1" dirty="0" smtClean="0"/>
              <a:t> </a:t>
            </a:r>
            <a:r>
              <a:rPr lang="en-US" dirty="0" smtClean="0"/>
              <a:t>by renal cells and the </a:t>
            </a:r>
            <a:r>
              <a:rPr lang="en-US" b="1" dirty="0" smtClean="0"/>
              <a:t>urine </a:t>
            </a:r>
            <a:r>
              <a:rPr lang="en-US" b="1" dirty="0" err="1" smtClean="0"/>
              <a:t>pH.</a:t>
            </a:r>
            <a:endParaRPr lang="en-US" b="1" dirty="0" smtClean="0"/>
          </a:p>
          <a:p>
            <a:pPr lvl="1">
              <a:lnSpc>
                <a:spcPct val="150000"/>
              </a:lnSpc>
              <a:spcBef>
                <a:spcPts val="900"/>
              </a:spcBef>
            </a:pPr>
            <a:r>
              <a:rPr lang="en-US" sz="2700" dirty="0" smtClean="0"/>
              <a:t>The lower the pH of the tubular fluid, the greater the excretion of H</a:t>
            </a:r>
            <a:r>
              <a:rPr lang="en-US" sz="2700" baseline="30000" dirty="0" smtClean="0"/>
              <a:t>+</a:t>
            </a:r>
            <a:r>
              <a:rPr lang="en-US" sz="2700" dirty="0" smtClean="0"/>
              <a:t> as NH</a:t>
            </a:r>
            <a:r>
              <a:rPr lang="en-US" sz="2700" baseline="-25000" dirty="0" smtClean="0"/>
              <a:t>4</a:t>
            </a:r>
            <a:r>
              <a:rPr lang="af-ZA" sz="2700" baseline="30000" dirty="0" smtClean="0"/>
              <a:t>+</a:t>
            </a:r>
            <a:r>
              <a:rPr lang="af-ZA" sz="2700" dirty="0" smtClean="0"/>
              <a:t>; at low </a:t>
            </a:r>
            <a:r>
              <a:rPr lang="en-US" sz="2700" dirty="0" smtClean="0"/>
              <a:t>urine pH, there is more NH</a:t>
            </a:r>
            <a:r>
              <a:rPr lang="en-US" sz="2700" baseline="-25000" dirty="0" smtClean="0"/>
              <a:t>4</a:t>
            </a:r>
            <a:r>
              <a:rPr lang="en-US" sz="2700" baseline="30000" dirty="0" smtClean="0"/>
              <a:t>+</a:t>
            </a:r>
            <a:r>
              <a:rPr lang="en-US" sz="2700" dirty="0" smtClean="0"/>
              <a:t> relative to NH</a:t>
            </a:r>
            <a:r>
              <a:rPr lang="en-US" sz="2700" baseline="-25000" dirty="0" smtClean="0"/>
              <a:t>3</a:t>
            </a:r>
            <a:r>
              <a:rPr lang="en-US" sz="2700" dirty="0" smtClean="0"/>
              <a:t> in the urine, thus increasing the gradient </a:t>
            </a:r>
            <a:r>
              <a:rPr lang="af-ZA" sz="2700" dirty="0" smtClean="0"/>
              <a:t>for NH</a:t>
            </a:r>
            <a:r>
              <a:rPr lang="af-ZA" sz="2700" baseline="-25000" dirty="0" smtClean="0"/>
              <a:t>3</a:t>
            </a:r>
            <a:r>
              <a:rPr lang="af-ZA" sz="2700" dirty="0" smtClean="0"/>
              <a:t> diffusion.</a:t>
            </a:r>
          </a:p>
          <a:p>
            <a:pPr>
              <a:lnSpc>
                <a:spcPct val="150000"/>
              </a:lnSpc>
              <a:spcBef>
                <a:spcPts val="900"/>
              </a:spcBef>
            </a:pPr>
            <a:endParaRPr lang="af-ZA" dirty="0" smtClean="0"/>
          </a:p>
          <a:p>
            <a:pPr>
              <a:lnSpc>
                <a:spcPct val="150000"/>
              </a:lnSpc>
              <a:spcBef>
                <a:spcPts val="900"/>
              </a:spcBef>
            </a:pPr>
            <a:r>
              <a:rPr lang="en-US" dirty="0" smtClean="0"/>
              <a:t>In acidosis, an adaptive increase in NH</a:t>
            </a:r>
            <a:r>
              <a:rPr lang="en-US" baseline="-25000" dirty="0" smtClean="0"/>
              <a:t>3</a:t>
            </a:r>
            <a:r>
              <a:rPr lang="en-US" dirty="0" smtClean="0"/>
              <a:t> synthesis occurs and aids in the excretion of </a:t>
            </a:r>
            <a:r>
              <a:rPr lang="af-ZA" dirty="0" smtClean="0"/>
              <a:t>excess H</a:t>
            </a:r>
            <a:r>
              <a:rPr lang="af-ZA" baseline="30000" dirty="0" smtClean="0"/>
              <a:t>+</a:t>
            </a:r>
            <a:r>
              <a:rPr lang="af-ZA" dirty="0" smtClean="0"/>
              <a:t>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712" y="457200"/>
            <a:ext cx="7790688" cy="6096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err="1" smtClean="0"/>
              <a:t>Hyperkalemia</a:t>
            </a:r>
            <a:r>
              <a:rPr lang="en-US" b="1" dirty="0" smtClean="0"/>
              <a:t> inhibits NH</a:t>
            </a:r>
            <a:r>
              <a:rPr lang="en-US" sz="2400" b="1" dirty="0" smtClean="0"/>
              <a:t>3</a:t>
            </a:r>
            <a:r>
              <a:rPr lang="en-US" b="1" dirty="0" smtClean="0"/>
              <a:t> synthesis, </a:t>
            </a:r>
            <a:r>
              <a:rPr lang="en-US" dirty="0" smtClean="0"/>
              <a:t>which produces a decrease in H</a:t>
            </a:r>
            <a:r>
              <a:rPr lang="en-US" baseline="30000" dirty="0" smtClean="0"/>
              <a:t>+</a:t>
            </a:r>
            <a:r>
              <a:rPr lang="en-US" dirty="0" smtClean="0"/>
              <a:t> excretion as </a:t>
            </a:r>
            <a:r>
              <a:rPr lang="af-ZA" dirty="0" smtClean="0"/>
              <a:t>NH</a:t>
            </a:r>
            <a:r>
              <a:rPr lang="af-ZA" baseline="-25000" dirty="0" smtClean="0"/>
              <a:t>4</a:t>
            </a:r>
            <a:r>
              <a:rPr lang="af-ZA" baseline="30000" dirty="0" smtClean="0"/>
              <a:t>+</a:t>
            </a:r>
            <a:r>
              <a:rPr lang="af-ZA" dirty="0" smtClean="0"/>
              <a:t> </a:t>
            </a:r>
            <a:r>
              <a:rPr lang="af-ZA" b="1" dirty="0" smtClean="0"/>
              <a:t>(type 4 renal tubular acidosis [RTA]). </a:t>
            </a:r>
          </a:p>
          <a:p>
            <a:pPr marL="628650" lvl="1" indent="-266700">
              <a:lnSpc>
                <a:spcPct val="150000"/>
              </a:lnSpc>
            </a:pPr>
            <a:r>
              <a:rPr lang="af-ZA" sz="2700" dirty="0" smtClean="0"/>
              <a:t>For example, </a:t>
            </a:r>
            <a:r>
              <a:rPr lang="af-ZA" sz="2700" b="1" dirty="0" smtClean="0"/>
              <a:t>hypoaldosteronism</a:t>
            </a:r>
            <a:r>
              <a:rPr lang="af-ZA" sz="2700" dirty="0" smtClean="0"/>
              <a:t> causes </a:t>
            </a:r>
            <a:r>
              <a:rPr lang="en-US" sz="2700" dirty="0" err="1" smtClean="0"/>
              <a:t>hyperkalemia</a:t>
            </a:r>
            <a:r>
              <a:rPr lang="en-US" sz="2700" dirty="0" smtClean="0"/>
              <a:t> and thus also causes type 4 RTA. </a:t>
            </a:r>
          </a:p>
          <a:p>
            <a:pPr lvl="1" indent="-3175">
              <a:lnSpc>
                <a:spcPct val="150000"/>
              </a:lnSpc>
            </a:pPr>
            <a:endParaRPr lang="en-US" dirty="0" smtClean="0"/>
          </a:p>
          <a:p>
            <a:pPr marL="266700" indent="-266700">
              <a:lnSpc>
                <a:spcPct val="150000"/>
              </a:lnSpc>
            </a:pPr>
            <a:r>
              <a:rPr lang="en-US" dirty="0" smtClean="0"/>
              <a:t>Conversely, </a:t>
            </a:r>
            <a:r>
              <a:rPr lang="en-US" b="1" dirty="0" err="1" smtClean="0"/>
              <a:t>hypokalemia</a:t>
            </a:r>
            <a:r>
              <a:rPr lang="en-US" dirty="0" smtClean="0"/>
              <a:t> stimulates NH</a:t>
            </a:r>
            <a:r>
              <a:rPr lang="en-US" baseline="-25000" dirty="0" smtClean="0"/>
              <a:t>3</a:t>
            </a:r>
            <a:r>
              <a:rPr lang="en-US" dirty="0" smtClean="0"/>
              <a:t> synthesis, which produces an increase in H</a:t>
            </a:r>
            <a:r>
              <a:rPr lang="en-US" baseline="30000" dirty="0" smtClean="0"/>
              <a:t>+</a:t>
            </a:r>
            <a:r>
              <a:rPr lang="en-US" dirty="0" smtClean="0"/>
              <a:t> excretion.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62200"/>
            <a:ext cx="784860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Acid-base disorders</a:t>
            </a:r>
            <a:endParaRPr lang="ar-JO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Metabolic acidosis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1219200"/>
            <a:ext cx="7943088" cy="5791200"/>
          </a:xfrm>
        </p:spPr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700" dirty="0" smtClean="0"/>
              <a:t>Overproduction or ingestion of fixed acid or loss of base produces a </a:t>
            </a:r>
            <a:r>
              <a:rPr lang="en-US" sz="2700" b="1" dirty="0" smtClean="0"/>
              <a:t>decrease in arterial </a:t>
            </a:r>
            <a:r>
              <a:rPr lang="af-ZA" sz="2700" b="1" dirty="0" smtClean="0"/>
              <a:t>[HCO3</a:t>
            </a:r>
            <a:r>
              <a:rPr lang="en-US" sz="2700" b="1" baseline="30000" dirty="0" smtClean="0"/>
              <a:t>-</a:t>
            </a:r>
            <a:r>
              <a:rPr lang="en-US" sz="2700" b="1" dirty="0" smtClean="0"/>
              <a:t>]. </a:t>
            </a:r>
            <a:r>
              <a:rPr lang="en-US" sz="2700" dirty="0" smtClean="0"/>
              <a:t>This decrease is the primary disturbance in metabolic acidosis.</a:t>
            </a:r>
          </a:p>
          <a:p>
            <a:pPr>
              <a:lnSpc>
                <a:spcPts val="3400"/>
              </a:lnSpc>
            </a:pPr>
            <a:endParaRPr lang="en-US" sz="2700" dirty="0" smtClean="0"/>
          </a:p>
          <a:p>
            <a:pPr>
              <a:lnSpc>
                <a:spcPts val="3400"/>
              </a:lnSpc>
            </a:pPr>
            <a:r>
              <a:rPr lang="af-ZA" sz="2700" dirty="0" smtClean="0"/>
              <a:t>Decreased HCO</a:t>
            </a:r>
            <a:r>
              <a:rPr lang="af-ZA" sz="2700" baseline="-25000" dirty="0" smtClean="0"/>
              <a:t>3</a:t>
            </a:r>
            <a:r>
              <a:rPr lang="en-US" sz="2700" baseline="30000" dirty="0" smtClean="0"/>
              <a:t>−</a:t>
            </a:r>
            <a:r>
              <a:rPr lang="en-US" sz="2700" dirty="0" smtClean="0"/>
              <a:t> concentration causes a </a:t>
            </a:r>
            <a:r>
              <a:rPr lang="en-US" sz="2700" b="1" dirty="0" smtClean="0"/>
              <a:t>decrease in blood pH (</a:t>
            </a:r>
            <a:r>
              <a:rPr lang="en-US" sz="2700" b="1" dirty="0" err="1" smtClean="0"/>
              <a:t>acidemia</a:t>
            </a:r>
            <a:r>
              <a:rPr lang="en-US" sz="2700" b="1" dirty="0" smtClean="0"/>
              <a:t>).</a:t>
            </a:r>
          </a:p>
          <a:p>
            <a:pPr>
              <a:lnSpc>
                <a:spcPts val="3400"/>
              </a:lnSpc>
            </a:pPr>
            <a:endParaRPr lang="en-US" sz="2700" b="1" dirty="0" smtClean="0"/>
          </a:p>
          <a:p>
            <a:pPr>
              <a:lnSpc>
                <a:spcPts val="3400"/>
              </a:lnSpc>
            </a:pPr>
            <a:r>
              <a:rPr lang="en-US" sz="2700" dirty="0" err="1" smtClean="0"/>
              <a:t>Acidemia</a:t>
            </a:r>
            <a:r>
              <a:rPr lang="en-US" sz="2700" dirty="0" smtClean="0"/>
              <a:t> causes </a:t>
            </a:r>
            <a:r>
              <a:rPr lang="en-US" sz="2700" b="1" dirty="0" smtClean="0"/>
              <a:t>hyperventilation (</a:t>
            </a:r>
            <a:r>
              <a:rPr lang="en-US" sz="2700" b="1" dirty="0" err="1" smtClean="0"/>
              <a:t>Kussmaul</a:t>
            </a:r>
            <a:r>
              <a:rPr lang="en-US" sz="2700" b="1" dirty="0" smtClean="0"/>
              <a:t> breathing), </a:t>
            </a:r>
            <a:r>
              <a:rPr lang="en-US" sz="2700" dirty="0" smtClean="0"/>
              <a:t>which is </a:t>
            </a:r>
            <a:r>
              <a:rPr lang="en-US" sz="2700" b="1" dirty="0" smtClean="0"/>
              <a:t>the respiratory compensation </a:t>
            </a:r>
            <a:r>
              <a:rPr lang="af-ZA" sz="2700" dirty="0" smtClean="0"/>
              <a:t>for metabolic acidosis.</a:t>
            </a:r>
            <a:endParaRPr lang="ar-JO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457200"/>
            <a:ext cx="7943088" cy="5943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Correction of metabolic acidosis consists of increased excretion of the excess fixed H</a:t>
            </a:r>
            <a:r>
              <a:rPr lang="en-US" baseline="30000" dirty="0" smtClean="0"/>
              <a:t>+</a:t>
            </a:r>
            <a:r>
              <a:rPr lang="en-US" dirty="0" smtClean="0"/>
              <a:t> as </a:t>
            </a:r>
            <a:r>
              <a:rPr lang="en-US" dirty="0" err="1" smtClean="0"/>
              <a:t>titratable</a:t>
            </a:r>
            <a:r>
              <a:rPr lang="en-US" dirty="0" smtClean="0"/>
              <a:t> acid and NH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+</a:t>
            </a:r>
            <a:r>
              <a:rPr lang="en-US" dirty="0" smtClean="0"/>
              <a:t>, and increased </a:t>
            </a:r>
            <a:r>
              <a:rPr lang="en-US" dirty="0" err="1" smtClean="0"/>
              <a:t>reabsorption</a:t>
            </a:r>
            <a:r>
              <a:rPr lang="en-US" dirty="0" smtClean="0"/>
              <a:t> of “new” HCO</a:t>
            </a:r>
            <a:r>
              <a:rPr lang="en-US" baseline="-25000" dirty="0" smtClean="0"/>
              <a:t>3</a:t>
            </a:r>
            <a:r>
              <a:rPr lang="af-ZA" baseline="30000" dirty="0" smtClean="0"/>
              <a:t>−</a:t>
            </a:r>
            <a:r>
              <a:rPr lang="af-ZA" dirty="0" smtClean="0"/>
              <a:t>, which replenishes the blood HCO</a:t>
            </a:r>
            <a:r>
              <a:rPr lang="af-ZA" baseline="-25000" dirty="0" smtClean="0"/>
              <a:t>3</a:t>
            </a:r>
            <a:r>
              <a:rPr lang="af-ZA" baseline="30000" dirty="0" smtClean="0"/>
              <a:t>−</a:t>
            </a:r>
            <a:r>
              <a:rPr lang="af-ZA" dirty="0" smtClean="0"/>
              <a:t> concentration.</a:t>
            </a:r>
          </a:p>
          <a:p>
            <a:pPr>
              <a:lnSpc>
                <a:spcPct val="150000"/>
              </a:lnSpc>
            </a:pPr>
            <a:endParaRPr lang="af-ZA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In chronic metabolic acidosis, an </a:t>
            </a:r>
            <a:r>
              <a:rPr lang="en-US" b="1" dirty="0" smtClean="0"/>
              <a:t>adaptive increase in NH</a:t>
            </a:r>
            <a:r>
              <a:rPr lang="en-US" b="1" baseline="-25000" dirty="0" smtClean="0"/>
              <a:t>3</a:t>
            </a:r>
            <a:r>
              <a:rPr lang="en-US" b="1" dirty="0" smtClean="0"/>
              <a:t> synthesis </a:t>
            </a:r>
            <a:r>
              <a:rPr lang="en-US" dirty="0" smtClean="0"/>
              <a:t>aids in the excretion </a:t>
            </a:r>
            <a:r>
              <a:rPr lang="af-ZA" dirty="0" smtClean="0"/>
              <a:t>of excess H</a:t>
            </a:r>
            <a:r>
              <a:rPr lang="af-ZA" baseline="30000" dirty="0" smtClean="0"/>
              <a:t>+</a:t>
            </a:r>
            <a:r>
              <a:rPr lang="af-ZA" dirty="0" smtClean="0"/>
              <a:t>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"/>
            <a:ext cx="7943088" cy="6248400"/>
          </a:xfrm>
        </p:spPr>
        <p:txBody>
          <a:bodyPr>
            <a:normAutofit/>
          </a:bodyPr>
          <a:lstStyle/>
          <a:p>
            <a:r>
              <a:rPr lang="en-US" sz="2700" b="1" dirty="0" smtClean="0"/>
              <a:t>S</a:t>
            </a:r>
            <a:r>
              <a:rPr lang="pl-PL" sz="2700" b="1" dirty="0" smtClean="0"/>
              <a:t>erum anion gap = </a:t>
            </a:r>
            <a:r>
              <a:rPr lang="en-US" sz="2700" dirty="0" smtClean="0"/>
              <a:t>[</a:t>
            </a:r>
            <a:r>
              <a:rPr lang="pl-PL" sz="2700" dirty="0" smtClean="0"/>
              <a:t>Na</a:t>
            </a:r>
            <a:r>
              <a:rPr lang="pl-PL" sz="2700" baseline="30000" dirty="0" smtClean="0"/>
              <a:t>+</a:t>
            </a:r>
            <a:r>
              <a:rPr lang="pl-PL" sz="2700" dirty="0" smtClean="0"/>
              <a:t>]–([Cl</a:t>
            </a:r>
            <a:r>
              <a:rPr lang="pl-PL" sz="2700" baseline="30000" dirty="0" smtClean="0"/>
              <a:t>−</a:t>
            </a:r>
            <a:r>
              <a:rPr lang="pl-PL" sz="2700" dirty="0" smtClean="0"/>
              <a:t>] + [HCO</a:t>
            </a:r>
            <a:r>
              <a:rPr lang="pl-PL" sz="2700" baseline="-25000" dirty="0" smtClean="0"/>
              <a:t>3</a:t>
            </a:r>
            <a:r>
              <a:rPr lang="af-ZA" sz="2700" baseline="30000" dirty="0" smtClean="0"/>
              <a:t>−</a:t>
            </a:r>
            <a:r>
              <a:rPr lang="af-ZA" sz="2700" dirty="0" smtClean="0"/>
              <a:t>])</a:t>
            </a:r>
          </a:p>
          <a:p>
            <a:endParaRPr lang="af-ZA" sz="2700" dirty="0" smtClean="0"/>
          </a:p>
          <a:p>
            <a:r>
              <a:rPr lang="en-US" sz="2700" dirty="0" smtClean="0"/>
              <a:t>The serum anion gap represents </a:t>
            </a:r>
            <a:r>
              <a:rPr lang="en-US" sz="2700" b="1" dirty="0" smtClean="0"/>
              <a:t>unmeasured anions </a:t>
            </a:r>
            <a:r>
              <a:rPr lang="en-US" sz="2700" dirty="0" smtClean="0"/>
              <a:t>in serum</a:t>
            </a:r>
            <a:r>
              <a:rPr lang="en-US" sz="2700" b="1" dirty="0" smtClean="0"/>
              <a:t>. </a:t>
            </a:r>
            <a:r>
              <a:rPr lang="en-US" sz="2700" dirty="0" smtClean="0"/>
              <a:t>These unmeasured anions include phosphate, citrate, sulfate, and protein.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37</a:t>
            </a:fld>
            <a:endParaRPr lang="en-US" dirty="0"/>
          </a:p>
        </p:txBody>
      </p:sp>
      <p:pic>
        <p:nvPicPr>
          <p:cNvPr id="5" name="Picture 4" descr="anion gap.png"/>
          <p:cNvPicPr>
            <a:picLocks noChangeAspect="1"/>
          </p:cNvPicPr>
          <p:nvPr/>
        </p:nvPicPr>
        <p:blipFill>
          <a:blip r:embed="rId2" cstate="print">
            <a:lum bright="-2000" contrast="3000"/>
          </a:blip>
          <a:stretch>
            <a:fillRect/>
          </a:stretch>
        </p:blipFill>
        <p:spPr>
          <a:xfrm>
            <a:off x="2743200" y="2667000"/>
            <a:ext cx="4261884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6200"/>
            <a:ext cx="7848600" cy="6248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The normal value of the serum anion gap is </a:t>
            </a:r>
            <a:r>
              <a:rPr lang="en-US" b="1" dirty="0" smtClean="0"/>
              <a:t>12 </a:t>
            </a:r>
            <a:r>
              <a:rPr lang="en-US" b="1" dirty="0" err="1" smtClean="0"/>
              <a:t>mEq</a:t>
            </a:r>
            <a:r>
              <a:rPr lang="en-US" b="1" dirty="0" smtClean="0"/>
              <a:t>/L </a:t>
            </a:r>
            <a:r>
              <a:rPr lang="en-US" dirty="0" smtClean="0"/>
              <a:t>(range, 8 to 16 </a:t>
            </a:r>
            <a:r>
              <a:rPr lang="en-US" dirty="0" err="1" smtClean="0"/>
              <a:t>mEq</a:t>
            </a:r>
            <a:r>
              <a:rPr lang="en-US" dirty="0" smtClean="0"/>
              <a:t>/L).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In metabolic acidosis, the serum [HCO</a:t>
            </a:r>
            <a:r>
              <a:rPr lang="en-US" baseline="-25000" dirty="0" smtClean="0"/>
              <a:t>3</a:t>
            </a:r>
            <a:r>
              <a:rPr lang="af-ZA" baseline="30000" dirty="0" smtClean="0"/>
              <a:t>−</a:t>
            </a:r>
            <a:r>
              <a:rPr lang="af-ZA" dirty="0" smtClean="0"/>
              <a:t>] decreases. For electroneutrality, the concentration </a:t>
            </a:r>
            <a:r>
              <a:rPr lang="en-US" dirty="0" smtClean="0"/>
              <a:t>of another anion must increase to replace HCO</a:t>
            </a:r>
            <a:r>
              <a:rPr lang="en-US" baseline="-25000" dirty="0" smtClean="0"/>
              <a:t>3</a:t>
            </a:r>
            <a:r>
              <a:rPr lang="af-ZA" baseline="30000" dirty="0" smtClean="0"/>
              <a:t>−</a:t>
            </a:r>
            <a:r>
              <a:rPr lang="af-ZA" dirty="0" smtClean="0"/>
              <a:t>. That anion can be </a:t>
            </a:r>
            <a:r>
              <a:rPr lang="en-US" dirty="0" err="1" smtClean="0"/>
              <a:t>Cl</a:t>
            </a:r>
            <a:r>
              <a:rPr lang="en-US" baseline="30000" dirty="0" smtClean="0"/>
              <a:t>−</a:t>
            </a:r>
            <a:r>
              <a:rPr lang="en-US" dirty="0" smtClean="0"/>
              <a:t> or it can be an unmeasured anion.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381000"/>
            <a:ext cx="7943088" cy="6400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/>
              <a:t>The serum anion gap is increased </a:t>
            </a:r>
            <a:r>
              <a:rPr lang="en-US" dirty="0" smtClean="0"/>
              <a:t>if the concentration of an unmeasured anion (e.g., phosphate, lactate, β-</a:t>
            </a:r>
            <a:r>
              <a:rPr lang="en-US" dirty="0" err="1" smtClean="0"/>
              <a:t>hydroxybutyrate</a:t>
            </a:r>
            <a:r>
              <a:rPr lang="en-US" dirty="0" smtClean="0"/>
              <a:t>, and </a:t>
            </a:r>
            <a:r>
              <a:rPr lang="en-US" dirty="0" err="1" smtClean="0"/>
              <a:t>formate</a:t>
            </a:r>
            <a:r>
              <a:rPr lang="en-US" dirty="0" smtClean="0"/>
              <a:t>) is increased to replace 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endParaRPr lang="ar-JO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The serum anion gap is normal </a:t>
            </a:r>
            <a:r>
              <a:rPr lang="en-US" dirty="0" smtClean="0"/>
              <a:t>if the concentration of </a:t>
            </a:r>
            <a:r>
              <a:rPr lang="en-US" dirty="0" err="1" smtClean="0"/>
              <a:t>Cl</a:t>
            </a:r>
            <a:r>
              <a:rPr lang="en-US" baseline="30000" dirty="0" smtClean="0"/>
              <a:t>−</a:t>
            </a:r>
            <a:r>
              <a:rPr lang="en-US" dirty="0" smtClean="0"/>
              <a:t> is increased to replace </a:t>
            </a:r>
            <a:r>
              <a:rPr lang="af-ZA" dirty="0" smtClean="0"/>
              <a:t>HCO</a:t>
            </a:r>
            <a:r>
              <a:rPr lang="af-ZA" baseline="-25000" dirty="0" smtClean="0"/>
              <a:t>3</a:t>
            </a:r>
            <a:r>
              <a:rPr lang="af-ZA" baseline="30000" dirty="0" smtClean="0"/>
              <a:t>−</a:t>
            </a:r>
            <a:r>
              <a:rPr lang="af-ZA" dirty="0" smtClean="0"/>
              <a:t> </a:t>
            </a:r>
            <a:r>
              <a:rPr lang="af-ZA" b="1" dirty="0" smtClean="0"/>
              <a:t>(hyperchloremic metabolic acidosis).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1219200"/>
            <a:ext cx="7943088" cy="5181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700" b="1" dirty="0" smtClean="0"/>
              <a:t>Intracellular </a:t>
            </a:r>
            <a:r>
              <a:rPr lang="en-GB" sz="2700" dirty="0" smtClean="0"/>
              <a:t>pH</a:t>
            </a:r>
            <a:r>
              <a:rPr lang="en-GB" sz="2700" b="1" dirty="0" smtClean="0"/>
              <a:t> </a:t>
            </a:r>
            <a:r>
              <a:rPr lang="en-GB" sz="2700" dirty="0" smtClean="0"/>
              <a:t>is approximately 7.2.</a:t>
            </a:r>
          </a:p>
          <a:p>
            <a:pPr>
              <a:lnSpc>
                <a:spcPct val="150000"/>
              </a:lnSpc>
            </a:pPr>
            <a:r>
              <a:rPr lang="en-GB" sz="2700" dirty="0" smtClean="0"/>
              <a:t>Transporters in cell membranes regulate intracellular pH:</a:t>
            </a:r>
          </a:p>
          <a:p>
            <a:pPr marL="457200" lvl="1" indent="-279400">
              <a:lnSpc>
                <a:spcPct val="150000"/>
              </a:lnSpc>
              <a:buFont typeface="+mj-lt"/>
              <a:buAutoNum type="arabicPeriod"/>
            </a:pPr>
            <a:r>
              <a:rPr lang="en-GB" sz="2500" b="1" dirty="0" smtClean="0"/>
              <a:t>Na</a:t>
            </a:r>
            <a:r>
              <a:rPr lang="en-GB" sz="2500" b="1" baseline="30000" dirty="0" smtClean="0"/>
              <a:t>+</a:t>
            </a:r>
            <a:r>
              <a:rPr lang="en-GB" sz="2500" b="1" dirty="0" smtClean="0"/>
              <a:t>-H</a:t>
            </a:r>
            <a:r>
              <a:rPr lang="en-GB" sz="2500" b="1" baseline="30000" dirty="0" smtClean="0"/>
              <a:t>+</a:t>
            </a:r>
            <a:r>
              <a:rPr lang="en-GB" sz="2500" b="1" dirty="0" smtClean="0"/>
              <a:t> exchangers </a:t>
            </a:r>
            <a:r>
              <a:rPr lang="en-GB" sz="2500" dirty="0" smtClean="0"/>
              <a:t>extrude H</a:t>
            </a:r>
            <a:r>
              <a:rPr lang="en-GB" sz="2500" baseline="30000" dirty="0" smtClean="0"/>
              <a:t>+</a:t>
            </a:r>
            <a:r>
              <a:rPr lang="en-GB" sz="2500" dirty="0" smtClean="0"/>
              <a:t> from cells, which tends to alkalinize intracellular fluid (ICF). </a:t>
            </a:r>
          </a:p>
          <a:p>
            <a:pPr marL="457200" lvl="1" indent="-279400">
              <a:lnSpc>
                <a:spcPct val="150000"/>
              </a:lnSpc>
              <a:buFont typeface="+mj-lt"/>
              <a:buAutoNum type="arabicPeriod"/>
            </a:pPr>
            <a:r>
              <a:rPr lang="en-GB" sz="2500" b="1" dirty="0" err="1" smtClean="0"/>
              <a:t>Cl</a:t>
            </a:r>
            <a:r>
              <a:rPr lang="en-GB" sz="2500" b="1" baseline="30000" dirty="0" smtClean="0"/>
              <a:t>−</a:t>
            </a:r>
            <a:r>
              <a:rPr lang="en-GB" sz="2500" b="1" dirty="0" smtClean="0"/>
              <a:t>-HCO3</a:t>
            </a:r>
            <a:r>
              <a:rPr lang="en-GB" sz="2500" b="1" baseline="30000" dirty="0" smtClean="0"/>
              <a:t>−</a:t>
            </a:r>
            <a:r>
              <a:rPr lang="en-GB" sz="2500" b="1" dirty="0" smtClean="0"/>
              <a:t> exchangers </a:t>
            </a:r>
            <a:r>
              <a:rPr lang="en-GB" sz="2500" dirty="0" smtClean="0"/>
              <a:t>extrude HCO3</a:t>
            </a:r>
            <a:r>
              <a:rPr lang="en-GB" sz="2500" baseline="30000" dirty="0" smtClean="0"/>
              <a:t>−</a:t>
            </a:r>
            <a:r>
              <a:rPr lang="en-GB" sz="2500" dirty="0" smtClean="0"/>
              <a:t> from cells, which tends to acidify ICF.</a:t>
            </a:r>
            <a:endParaRPr lang="en-GB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 of body fluids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712" y="0"/>
            <a:ext cx="7848600" cy="838200"/>
          </a:xfrm>
        </p:spPr>
        <p:txBody>
          <a:bodyPr/>
          <a:lstStyle/>
          <a:p>
            <a:r>
              <a:rPr lang="en-US" dirty="0" smtClean="0"/>
              <a:t>2. Metabolic alkalosis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712" y="1066800"/>
            <a:ext cx="7943088" cy="5791200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sz="2700" b="1" dirty="0" smtClean="0"/>
              <a:t>Loss of fixed H</a:t>
            </a:r>
            <a:r>
              <a:rPr lang="en-US" sz="2700" b="1" baseline="30000" dirty="0" smtClean="0"/>
              <a:t>+</a:t>
            </a:r>
            <a:r>
              <a:rPr lang="en-US" sz="2700" b="1" dirty="0" smtClean="0"/>
              <a:t> or gain of base produces an increase in arterial [HCO</a:t>
            </a:r>
            <a:r>
              <a:rPr lang="en-US" sz="2700" b="1" baseline="-25000" dirty="0" smtClean="0"/>
              <a:t>3</a:t>
            </a:r>
            <a:r>
              <a:rPr lang="af-ZA" sz="2700" b="1" baseline="30000" dirty="0" smtClean="0"/>
              <a:t>-</a:t>
            </a:r>
            <a:r>
              <a:rPr lang="af-ZA" sz="2700" b="1" dirty="0" smtClean="0"/>
              <a:t>]. </a:t>
            </a:r>
            <a:r>
              <a:rPr lang="af-ZA" sz="2700" dirty="0" smtClean="0"/>
              <a:t>This increase is </a:t>
            </a:r>
            <a:r>
              <a:rPr lang="en-US" sz="2700" dirty="0" smtClean="0"/>
              <a:t>the primary disturbance in metabolic alkalosis.</a:t>
            </a:r>
          </a:p>
          <a:p>
            <a:pPr lvl="1">
              <a:lnSpc>
                <a:spcPts val="3600"/>
              </a:lnSpc>
            </a:pPr>
            <a:r>
              <a:rPr lang="en-US" sz="2700" dirty="0" smtClean="0"/>
              <a:t> For example, in </a:t>
            </a:r>
            <a:r>
              <a:rPr lang="en-US" sz="2700" b="1" dirty="0" smtClean="0"/>
              <a:t>vomiting, </a:t>
            </a:r>
            <a:r>
              <a:rPr lang="en-US" sz="2700" dirty="0" smtClean="0"/>
              <a:t>H</a:t>
            </a:r>
            <a:r>
              <a:rPr lang="en-US" sz="2700" baseline="30000" dirty="0" smtClean="0"/>
              <a:t>+</a:t>
            </a:r>
            <a:r>
              <a:rPr lang="en-US" sz="2700" dirty="0" smtClean="0"/>
              <a:t> is lost from the stomach, HCO</a:t>
            </a:r>
            <a:r>
              <a:rPr lang="en-US" sz="2700" baseline="-25000" dirty="0" smtClean="0"/>
              <a:t>3</a:t>
            </a:r>
            <a:r>
              <a:rPr lang="af-ZA" sz="2700" baseline="30000" dirty="0" smtClean="0"/>
              <a:t>−</a:t>
            </a:r>
            <a:r>
              <a:rPr lang="af-ZA" sz="2700" dirty="0" smtClean="0"/>
              <a:t> remains behind in the blood, and the [HCO</a:t>
            </a:r>
            <a:r>
              <a:rPr lang="af-ZA" sz="2700" baseline="-25000" dirty="0" smtClean="0"/>
              <a:t>3</a:t>
            </a:r>
            <a:r>
              <a:rPr lang="af-ZA" sz="2700" baseline="30000" dirty="0" smtClean="0"/>
              <a:t>−</a:t>
            </a:r>
            <a:r>
              <a:rPr lang="af-ZA" sz="2700" dirty="0" smtClean="0"/>
              <a:t>] increases.</a:t>
            </a:r>
          </a:p>
          <a:p>
            <a:pPr lvl="1">
              <a:lnSpc>
                <a:spcPts val="3600"/>
              </a:lnSpc>
            </a:pPr>
            <a:endParaRPr lang="af-ZA" sz="2700" dirty="0" smtClean="0"/>
          </a:p>
          <a:p>
            <a:pPr>
              <a:lnSpc>
                <a:spcPts val="3600"/>
              </a:lnSpc>
            </a:pPr>
            <a:r>
              <a:rPr lang="af-ZA" sz="2700" dirty="0" smtClean="0"/>
              <a:t>Increased HCO</a:t>
            </a:r>
            <a:r>
              <a:rPr lang="af-ZA" sz="2700" baseline="-25000" dirty="0" smtClean="0"/>
              <a:t>3</a:t>
            </a:r>
            <a:r>
              <a:rPr lang="en-US" sz="2700" baseline="30000" dirty="0" smtClean="0"/>
              <a:t>−</a:t>
            </a:r>
            <a:r>
              <a:rPr lang="en-US" sz="2700" dirty="0" smtClean="0"/>
              <a:t> concentration causes an </a:t>
            </a:r>
            <a:r>
              <a:rPr lang="en-US" sz="2700" b="1" dirty="0" smtClean="0"/>
              <a:t>increase in blood pH </a:t>
            </a:r>
            <a:r>
              <a:rPr lang="en-US" sz="2700" dirty="0" smtClean="0"/>
              <a:t>(</a:t>
            </a:r>
            <a:r>
              <a:rPr lang="en-US" sz="2700" dirty="0" err="1" smtClean="0"/>
              <a:t>alkalemia</a:t>
            </a:r>
            <a:r>
              <a:rPr lang="en-US" sz="2700" dirty="0" smtClean="0"/>
              <a:t>)</a:t>
            </a:r>
            <a:r>
              <a:rPr lang="en-US" sz="2700" b="1" dirty="0" smtClean="0"/>
              <a:t>.</a:t>
            </a:r>
          </a:p>
          <a:p>
            <a:pPr>
              <a:lnSpc>
                <a:spcPts val="3600"/>
              </a:lnSpc>
            </a:pPr>
            <a:r>
              <a:rPr lang="en-US" sz="2700" dirty="0" err="1" smtClean="0"/>
              <a:t>Alkalemia</a:t>
            </a:r>
            <a:r>
              <a:rPr lang="en-US" sz="2700" dirty="0" smtClean="0"/>
              <a:t> causes </a:t>
            </a:r>
            <a:r>
              <a:rPr lang="en-US" sz="2700" b="1" dirty="0" smtClean="0"/>
              <a:t>hypoventilation, </a:t>
            </a:r>
            <a:r>
              <a:rPr lang="en-US" sz="2700" dirty="0" smtClean="0"/>
              <a:t>which is the </a:t>
            </a:r>
            <a:r>
              <a:rPr lang="en-US" sz="2700" b="1" dirty="0" smtClean="0"/>
              <a:t>respiratory compensation </a:t>
            </a:r>
            <a:r>
              <a:rPr lang="en-US" sz="2700" dirty="0" smtClean="0"/>
              <a:t>for metabolic </a:t>
            </a:r>
            <a:r>
              <a:rPr lang="af-ZA" sz="2700" dirty="0" smtClean="0"/>
              <a:t>alkalosis.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457200"/>
            <a:ext cx="7866888" cy="6096000"/>
          </a:xfrm>
        </p:spPr>
        <p:txBody>
          <a:bodyPr>
            <a:normAutofit/>
          </a:bodyPr>
          <a:lstStyle/>
          <a:p>
            <a:pPr>
              <a:lnSpc>
                <a:spcPts val="3800"/>
              </a:lnSpc>
            </a:pPr>
            <a:r>
              <a:rPr lang="en-US" sz="2700" dirty="0" smtClean="0"/>
              <a:t>Correction of metabolic alkalosis consists of increased excretion of HCO</a:t>
            </a:r>
            <a:r>
              <a:rPr lang="en-US" sz="2700" baseline="-25000" dirty="0" smtClean="0"/>
              <a:t>3</a:t>
            </a:r>
            <a:r>
              <a:rPr lang="af-ZA" sz="2700" baseline="30000" dirty="0" smtClean="0"/>
              <a:t>−</a:t>
            </a:r>
            <a:r>
              <a:rPr lang="af-ZA" sz="2700" dirty="0" smtClean="0"/>
              <a:t> because the filtered load of HCO</a:t>
            </a:r>
            <a:r>
              <a:rPr lang="af-ZA" sz="2700" baseline="-25000" dirty="0" smtClean="0"/>
              <a:t>3</a:t>
            </a:r>
            <a:r>
              <a:rPr lang="en-US" sz="2700" baseline="30000" dirty="0" smtClean="0"/>
              <a:t>−</a:t>
            </a:r>
            <a:r>
              <a:rPr lang="en-US" sz="2700" dirty="0" smtClean="0"/>
              <a:t> exceeds the ability of the renal tubule to reabsorb it.</a:t>
            </a:r>
          </a:p>
          <a:p>
            <a:pPr>
              <a:lnSpc>
                <a:spcPts val="3800"/>
              </a:lnSpc>
            </a:pPr>
            <a:endParaRPr lang="en-US" sz="2700" dirty="0" smtClean="0"/>
          </a:p>
          <a:p>
            <a:pPr>
              <a:lnSpc>
                <a:spcPts val="3800"/>
              </a:lnSpc>
            </a:pPr>
            <a:r>
              <a:rPr lang="en-US" sz="2700" dirty="0" smtClean="0"/>
              <a:t>If metabolic alkalosis is accompanied by </a:t>
            </a:r>
            <a:r>
              <a:rPr lang="en-US" sz="2700" b="1" dirty="0" smtClean="0"/>
              <a:t>ECF volume contraction </a:t>
            </a:r>
            <a:r>
              <a:rPr lang="en-US" sz="2700" dirty="0" smtClean="0"/>
              <a:t>(e.g., vomiting), the </a:t>
            </a:r>
            <a:r>
              <a:rPr lang="af-ZA" sz="2700" dirty="0" smtClean="0"/>
              <a:t>reabsorption of HCO</a:t>
            </a:r>
            <a:r>
              <a:rPr lang="af-ZA" sz="2700" baseline="-25000" dirty="0" smtClean="0"/>
              <a:t>3</a:t>
            </a:r>
            <a:r>
              <a:rPr lang="en-US" sz="2700" baseline="30000" dirty="0" smtClean="0"/>
              <a:t>−</a:t>
            </a:r>
            <a:r>
              <a:rPr lang="en-US" sz="2700" dirty="0" smtClean="0"/>
              <a:t> increases (secondary to ECF volume contraction and activation of the </a:t>
            </a:r>
            <a:r>
              <a:rPr lang="en-US" sz="2700" dirty="0" err="1" smtClean="0"/>
              <a:t>renin–angiotensin</a:t>
            </a:r>
            <a:r>
              <a:rPr lang="en-US" sz="2700" dirty="0" smtClean="0"/>
              <a:t> II–</a:t>
            </a:r>
            <a:r>
              <a:rPr lang="en-US" sz="2700" dirty="0" err="1" smtClean="0"/>
              <a:t>aldosterone</a:t>
            </a:r>
            <a:r>
              <a:rPr lang="en-US" sz="2700" dirty="0" smtClean="0"/>
              <a:t> system), worsening the metabolic alkalosis </a:t>
            </a:r>
            <a:r>
              <a:rPr lang="af-ZA" sz="2700" dirty="0" smtClean="0"/>
              <a:t>(i.e., </a:t>
            </a:r>
            <a:r>
              <a:rPr lang="af-ZA" sz="2700" b="1" dirty="0" smtClean="0"/>
              <a:t>contraction alkalosis).</a:t>
            </a:r>
            <a:endParaRPr lang="af-ZA" sz="27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Respiratory acidosis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1295400"/>
            <a:ext cx="7943088" cy="5486400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en-US" b="1" dirty="0" smtClean="0"/>
              <a:t>Is caused by decreased alveolar ventilation and retention of CO</a:t>
            </a:r>
            <a:r>
              <a:rPr lang="en-US" b="1" baseline="-25000" dirty="0" smtClean="0"/>
              <a:t>2</a:t>
            </a:r>
            <a:r>
              <a:rPr lang="en-US" b="1" dirty="0" smtClean="0"/>
              <a:t>.</a:t>
            </a:r>
          </a:p>
          <a:p>
            <a:pPr>
              <a:lnSpc>
                <a:spcPts val="4000"/>
              </a:lnSpc>
            </a:pPr>
            <a:endParaRPr lang="en-US" b="1" dirty="0" smtClean="0"/>
          </a:p>
          <a:p>
            <a:pPr>
              <a:lnSpc>
                <a:spcPts val="4000"/>
              </a:lnSpc>
            </a:pPr>
            <a:r>
              <a:rPr lang="en-US" dirty="0" smtClean="0"/>
              <a:t>Increased arterial P</a:t>
            </a:r>
            <a:r>
              <a:rPr lang="en-US" baseline="-25000" dirty="0" smtClean="0"/>
              <a:t>CO2</a:t>
            </a:r>
            <a:r>
              <a:rPr lang="en-US" dirty="0" smtClean="0"/>
              <a:t>, which is the primary disturbance, causes an </a:t>
            </a:r>
            <a:r>
              <a:rPr lang="en-US" b="1" dirty="0" smtClean="0"/>
              <a:t>increase in [H</a:t>
            </a:r>
            <a:r>
              <a:rPr lang="en-US" b="1" baseline="30000" dirty="0" smtClean="0"/>
              <a:t>+</a:t>
            </a:r>
            <a:r>
              <a:rPr lang="en-US" b="1" dirty="0" smtClean="0"/>
              <a:t>] and </a:t>
            </a:r>
            <a:r>
              <a:rPr lang="af-ZA" b="1" dirty="0" smtClean="0"/>
              <a:t>[HCO3</a:t>
            </a:r>
            <a:r>
              <a:rPr lang="af-ZA" b="1" baseline="30000" dirty="0" smtClean="0"/>
              <a:t>-</a:t>
            </a:r>
            <a:r>
              <a:rPr lang="af-ZA" b="1" dirty="0" smtClean="0"/>
              <a:t>] </a:t>
            </a:r>
            <a:r>
              <a:rPr lang="af-ZA" dirty="0" smtClean="0"/>
              <a:t>by mass action</a:t>
            </a:r>
            <a:r>
              <a:rPr lang="af-ZA" b="1" dirty="0" smtClean="0"/>
              <a:t>.</a:t>
            </a:r>
          </a:p>
          <a:p>
            <a:pPr>
              <a:lnSpc>
                <a:spcPts val="4000"/>
              </a:lnSpc>
            </a:pPr>
            <a:endParaRPr lang="af-ZA" b="1" dirty="0" smtClean="0"/>
          </a:p>
          <a:p>
            <a:pPr>
              <a:lnSpc>
                <a:spcPts val="4000"/>
              </a:lnSpc>
            </a:pPr>
            <a:r>
              <a:rPr lang="en-US" dirty="0" smtClean="0"/>
              <a:t>There is </a:t>
            </a:r>
            <a:r>
              <a:rPr lang="en-US" b="1" dirty="0" smtClean="0"/>
              <a:t>no respiratory compensation </a:t>
            </a:r>
            <a:r>
              <a:rPr lang="en-US" dirty="0" smtClean="0"/>
              <a:t>for respiratory acidosis.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04800"/>
            <a:ext cx="7943088" cy="6553200"/>
          </a:xfrm>
        </p:spPr>
        <p:txBody>
          <a:bodyPr>
            <a:normAutofit/>
          </a:bodyPr>
          <a:lstStyle/>
          <a:p>
            <a:r>
              <a:rPr lang="en-US" sz="2700" b="1" dirty="0" smtClean="0"/>
              <a:t>Renal compensation consists of increased excretion of H</a:t>
            </a:r>
            <a:r>
              <a:rPr lang="en-US" sz="2700" b="1" baseline="30000" dirty="0" smtClean="0"/>
              <a:t>+</a:t>
            </a:r>
            <a:r>
              <a:rPr lang="en-US" sz="2700" b="1" dirty="0" smtClean="0"/>
              <a:t> as </a:t>
            </a:r>
            <a:r>
              <a:rPr lang="en-US" sz="2700" b="1" dirty="0" err="1" smtClean="0"/>
              <a:t>titratable</a:t>
            </a:r>
            <a:r>
              <a:rPr lang="en-US" sz="2700" b="1" dirty="0" smtClean="0"/>
              <a:t> acid and NH</a:t>
            </a:r>
            <a:r>
              <a:rPr lang="en-US" sz="2700" b="1" baseline="-25000" dirty="0" smtClean="0"/>
              <a:t>4</a:t>
            </a:r>
            <a:r>
              <a:rPr lang="ar-JO" sz="2700" baseline="30000" dirty="0" smtClean="0"/>
              <a:t>+</a:t>
            </a:r>
            <a:r>
              <a:rPr lang="ar-JO" sz="2700" dirty="0" smtClean="0"/>
              <a:t> </a:t>
            </a:r>
            <a:r>
              <a:rPr lang="en-US" sz="2700" dirty="0" smtClean="0"/>
              <a:t>and increased </a:t>
            </a:r>
            <a:r>
              <a:rPr lang="en-US" sz="2700" dirty="0" err="1" smtClean="0"/>
              <a:t>reabsorption</a:t>
            </a:r>
            <a:r>
              <a:rPr lang="en-US" sz="2700" dirty="0" smtClean="0"/>
              <a:t> of “new” HCO</a:t>
            </a:r>
            <a:r>
              <a:rPr lang="en-US" sz="2700" baseline="-25000" dirty="0" smtClean="0"/>
              <a:t>3</a:t>
            </a:r>
            <a:r>
              <a:rPr lang="en-US" sz="2700" baseline="30000" dirty="0" smtClean="0"/>
              <a:t>−</a:t>
            </a:r>
            <a:r>
              <a:rPr lang="en-US" sz="2700" dirty="0" smtClean="0"/>
              <a:t>. </a:t>
            </a:r>
          </a:p>
          <a:p>
            <a:pPr indent="-3175">
              <a:buNone/>
            </a:pPr>
            <a:r>
              <a:rPr lang="en-US" sz="2700" dirty="0" smtClean="0"/>
              <a:t>This process is aided by the increased P</a:t>
            </a:r>
            <a:r>
              <a:rPr lang="en-US" sz="2700" baseline="-25000" dirty="0" smtClean="0"/>
              <a:t>co2</a:t>
            </a:r>
            <a:r>
              <a:rPr lang="en-US" sz="2700" dirty="0" smtClean="0"/>
              <a:t>, which supplies more H</a:t>
            </a:r>
            <a:r>
              <a:rPr lang="en-US" sz="2700" baseline="30000" dirty="0" smtClean="0"/>
              <a:t>+</a:t>
            </a:r>
            <a:r>
              <a:rPr lang="en-US" sz="2700" dirty="0" smtClean="0"/>
              <a:t> to the renal cells for secretion. The resulting increase in </a:t>
            </a:r>
            <a:r>
              <a:rPr lang="af-ZA" sz="2700" dirty="0" smtClean="0"/>
              <a:t>serum [HCO</a:t>
            </a:r>
            <a:r>
              <a:rPr lang="af-ZA" sz="2700" baseline="-25000" dirty="0" smtClean="0"/>
              <a:t>3</a:t>
            </a:r>
            <a:r>
              <a:rPr lang="en-US" sz="2700" baseline="30000" dirty="0" smtClean="0"/>
              <a:t>−</a:t>
            </a:r>
            <a:r>
              <a:rPr lang="en-US" sz="2700" dirty="0" smtClean="0"/>
              <a:t>] helps to normalize the </a:t>
            </a:r>
            <a:r>
              <a:rPr lang="en-US" sz="2700" dirty="0" err="1" smtClean="0"/>
              <a:t>pH.</a:t>
            </a:r>
            <a:endParaRPr lang="en-US" sz="2700" dirty="0" smtClean="0"/>
          </a:p>
          <a:p>
            <a:pPr indent="-3175">
              <a:buNone/>
            </a:pPr>
            <a:endParaRPr lang="en-US" sz="2700" dirty="0" smtClean="0"/>
          </a:p>
          <a:p>
            <a:r>
              <a:rPr lang="en-US" sz="2700" dirty="0" smtClean="0"/>
              <a:t>In </a:t>
            </a:r>
            <a:r>
              <a:rPr lang="en-US" sz="2700" b="1" dirty="0" smtClean="0"/>
              <a:t>acute respiratory acidosis, </a:t>
            </a:r>
            <a:r>
              <a:rPr lang="en-US" sz="2700" dirty="0" smtClean="0"/>
              <a:t>renal compensation has not yet occurred.</a:t>
            </a:r>
          </a:p>
          <a:p>
            <a:r>
              <a:rPr lang="en-US" sz="2700" dirty="0" smtClean="0"/>
              <a:t>In </a:t>
            </a:r>
            <a:r>
              <a:rPr lang="en-US" sz="2700" b="1" dirty="0" smtClean="0"/>
              <a:t>chronic respiratory acidosis, </a:t>
            </a:r>
            <a:r>
              <a:rPr lang="en-US" sz="2700" dirty="0" smtClean="0"/>
              <a:t>renal compensation (increased HCO</a:t>
            </a:r>
            <a:r>
              <a:rPr lang="en-US" sz="2700" baseline="-25000" dirty="0" smtClean="0"/>
              <a:t>3</a:t>
            </a:r>
            <a:r>
              <a:rPr lang="af-ZA" sz="2700" baseline="30000" dirty="0" smtClean="0"/>
              <a:t>-</a:t>
            </a:r>
            <a:r>
              <a:rPr lang="af-ZA" sz="2700" dirty="0" smtClean="0"/>
              <a:t> reabsorption)</a:t>
            </a:r>
            <a:r>
              <a:rPr lang="af-ZA" sz="2700" b="1" dirty="0" smtClean="0"/>
              <a:t> </a:t>
            </a:r>
            <a:r>
              <a:rPr lang="en-US" sz="2700" dirty="0" smtClean="0"/>
              <a:t>has occurred. Thus, arterial pH is increased toward normal (i.e., a compensation).</a:t>
            </a:r>
            <a:endParaRPr lang="ar-JO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Respiratory alkalosis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772400" cy="5486400"/>
          </a:xfrm>
        </p:spPr>
        <p:txBody>
          <a:bodyPr/>
          <a:lstStyle/>
          <a:p>
            <a:pPr>
              <a:lnSpc>
                <a:spcPts val="3800"/>
              </a:lnSpc>
            </a:pPr>
            <a:r>
              <a:rPr lang="en-US" dirty="0" smtClean="0"/>
              <a:t>Is </a:t>
            </a:r>
            <a:r>
              <a:rPr lang="en-US" b="1" dirty="0" smtClean="0"/>
              <a:t>caused by increased alveolar ventilation </a:t>
            </a:r>
            <a:r>
              <a:rPr lang="en-US" dirty="0" smtClean="0"/>
              <a:t>and</a:t>
            </a:r>
            <a:r>
              <a:rPr lang="en-US" b="1" dirty="0" smtClean="0"/>
              <a:t> loss of CO</a:t>
            </a:r>
            <a:r>
              <a:rPr lang="en-US" b="1" baseline="-25000" dirty="0" smtClean="0"/>
              <a:t>2</a:t>
            </a:r>
            <a:r>
              <a:rPr lang="en-US" b="1" dirty="0" smtClean="0"/>
              <a:t>.</a:t>
            </a:r>
          </a:p>
          <a:p>
            <a:pPr>
              <a:lnSpc>
                <a:spcPts val="3800"/>
              </a:lnSpc>
            </a:pPr>
            <a:endParaRPr lang="en-US" b="1" dirty="0" smtClean="0"/>
          </a:p>
          <a:p>
            <a:pPr>
              <a:lnSpc>
                <a:spcPts val="3800"/>
              </a:lnSpc>
            </a:pPr>
            <a:r>
              <a:rPr lang="en-US" dirty="0" smtClean="0"/>
              <a:t>Decreased arterial P</a:t>
            </a:r>
            <a:r>
              <a:rPr lang="en-US" baseline="-25000" dirty="0" smtClean="0"/>
              <a:t>CO2</a:t>
            </a:r>
            <a:r>
              <a:rPr lang="en-US" dirty="0" smtClean="0"/>
              <a:t>, which is the primary disturbance, causes a </a:t>
            </a:r>
            <a:r>
              <a:rPr lang="en-US" b="1" dirty="0" smtClean="0"/>
              <a:t>decrease in [H</a:t>
            </a:r>
            <a:r>
              <a:rPr lang="en-US" b="1" baseline="30000" dirty="0" smtClean="0"/>
              <a:t>+</a:t>
            </a:r>
            <a:r>
              <a:rPr lang="en-US" b="1" dirty="0" smtClean="0"/>
              <a:t>] and </a:t>
            </a:r>
            <a:r>
              <a:rPr lang="af-ZA" b="1" dirty="0" smtClean="0"/>
              <a:t>[HCO</a:t>
            </a:r>
            <a:r>
              <a:rPr lang="af-ZA" b="1" baseline="-25000" dirty="0" smtClean="0"/>
              <a:t>3</a:t>
            </a:r>
            <a:r>
              <a:rPr lang="af-ZA" b="1" baseline="30000" dirty="0" smtClean="0"/>
              <a:t>-</a:t>
            </a:r>
            <a:r>
              <a:rPr lang="af-ZA" b="1" dirty="0" smtClean="0"/>
              <a:t>] </a:t>
            </a:r>
            <a:r>
              <a:rPr lang="af-ZA" dirty="0" smtClean="0"/>
              <a:t>by mass action.</a:t>
            </a:r>
          </a:p>
          <a:p>
            <a:pPr>
              <a:lnSpc>
                <a:spcPts val="3800"/>
              </a:lnSpc>
            </a:pPr>
            <a:endParaRPr lang="af-ZA" dirty="0" smtClean="0"/>
          </a:p>
          <a:p>
            <a:pPr>
              <a:lnSpc>
                <a:spcPts val="3800"/>
              </a:lnSpc>
            </a:pPr>
            <a:r>
              <a:rPr lang="en-US" dirty="0" smtClean="0"/>
              <a:t>There is </a:t>
            </a:r>
            <a:r>
              <a:rPr lang="en-US" b="1" dirty="0" smtClean="0"/>
              <a:t>no respiratory compensation </a:t>
            </a:r>
            <a:r>
              <a:rPr lang="en-US" dirty="0" smtClean="0"/>
              <a:t>for respiratory alkalosis.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33400"/>
            <a:ext cx="7943088" cy="6324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Renal compensation </a:t>
            </a:r>
            <a:r>
              <a:rPr lang="en-US" dirty="0" smtClean="0"/>
              <a:t>consists of decreased excretion of H+ as </a:t>
            </a:r>
            <a:r>
              <a:rPr lang="en-US" dirty="0" err="1" smtClean="0"/>
              <a:t>titratable</a:t>
            </a:r>
            <a:r>
              <a:rPr lang="en-US" dirty="0" smtClean="0"/>
              <a:t> acid and NH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+</a:t>
            </a:r>
            <a:r>
              <a:rPr lang="en-US" dirty="0" smtClean="0"/>
              <a:t> and decreased </a:t>
            </a:r>
            <a:r>
              <a:rPr lang="en-US" dirty="0" err="1" smtClean="0"/>
              <a:t>reabsorption</a:t>
            </a:r>
            <a:r>
              <a:rPr lang="en-US" dirty="0" smtClean="0"/>
              <a:t> of “new” 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−</a:t>
            </a:r>
            <a:r>
              <a:rPr lang="en-US" dirty="0" smtClean="0"/>
              <a:t>. This process is aided by the decreased P</a:t>
            </a:r>
            <a:r>
              <a:rPr lang="en-US" baseline="-25000" dirty="0" smtClean="0"/>
              <a:t>CO2</a:t>
            </a:r>
            <a:r>
              <a:rPr lang="en-US" dirty="0" smtClean="0"/>
              <a:t>, which causes a deficit of H</a:t>
            </a:r>
            <a:r>
              <a:rPr lang="en-US" baseline="30000" dirty="0" smtClean="0"/>
              <a:t>+</a:t>
            </a:r>
            <a:r>
              <a:rPr lang="en-US" dirty="0" smtClean="0"/>
              <a:t> in the renal cells for secretion. The resulting decrease </a:t>
            </a:r>
            <a:r>
              <a:rPr lang="af-ZA" dirty="0" smtClean="0"/>
              <a:t>in serum [HCO</a:t>
            </a:r>
            <a:r>
              <a:rPr lang="af-ZA" baseline="-25000" dirty="0" smtClean="0"/>
              <a:t>3</a:t>
            </a:r>
            <a:r>
              <a:rPr lang="en-US" baseline="30000" dirty="0" smtClean="0"/>
              <a:t>−</a:t>
            </a:r>
            <a:r>
              <a:rPr lang="en-US" dirty="0" smtClean="0"/>
              <a:t>] helps to normalize the </a:t>
            </a:r>
            <a:r>
              <a:rPr lang="en-US" dirty="0" err="1" smtClean="0"/>
              <a:t>pH.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228600"/>
            <a:ext cx="7943088" cy="6629400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sz="2700" dirty="0" smtClean="0"/>
              <a:t>In </a:t>
            </a:r>
            <a:r>
              <a:rPr lang="en-US" sz="2700" b="1" dirty="0" smtClean="0"/>
              <a:t>acute respiratory alkalosis, renal compensation has not yet occurred.</a:t>
            </a:r>
          </a:p>
          <a:p>
            <a:pPr>
              <a:lnSpc>
                <a:spcPts val="3600"/>
              </a:lnSpc>
            </a:pPr>
            <a:endParaRPr lang="en-US" sz="2700" b="1" dirty="0" smtClean="0"/>
          </a:p>
          <a:p>
            <a:pPr>
              <a:lnSpc>
                <a:spcPts val="3600"/>
              </a:lnSpc>
            </a:pPr>
            <a:r>
              <a:rPr lang="en-US" sz="2700" dirty="0" smtClean="0"/>
              <a:t>In </a:t>
            </a:r>
            <a:r>
              <a:rPr lang="en-US" sz="2700" b="1" dirty="0" smtClean="0"/>
              <a:t>chronic respiratory alkalosis, </a:t>
            </a:r>
            <a:r>
              <a:rPr lang="en-US" sz="2700" dirty="0" smtClean="0"/>
              <a:t>renal compensation (decreased HCO</a:t>
            </a:r>
            <a:r>
              <a:rPr lang="en-US" sz="2700" baseline="-25000" dirty="0" smtClean="0"/>
              <a:t>3</a:t>
            </a:r>
            <a:r>
              <a:rPr lang="af-ZA" sz="2700" baseline="30000" dirty="0" smtClean="0"/>
              <a:t>− </a:t>
            </a:r>
            <a:r>
              <a:rPr lang="af-ZA" sz="2700" dirty="0" smtClean="0"/>
              <a:t>reabsorption) </a:t>
            </a:r>
            <a:r>
              <a:rPr lang="en-US" sz="2700" dirty="0" smtClean="0"/>
              <a:t>has occurred. Thus, arterial pH is decreased toward normal (i.e., a compensation).</a:t>
            </a:r>
          </a:p>
          <a:p>
            <a:pPr>
              <a:lnSpc>
                <a:spcPts val="3600"/>
              </a:lnSpc>
            </a:pPr>
            <a:endParaRPr lang="en-US" sz="27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143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Content Placeholder 4" descr="summary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4000" contrast="8000"/>
          </a:blip>
          <a:stretch>
            <a:fillRect/>
          </a:stretch>
        </p:blipFill>
        <p:spPr>
          <a:xfrm>
            <a:off x="-21942" y="1371600"/>
            <a:ext cx="9165942" cy="38790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143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Content Placeholder 4" descr="compensation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4000" contrast="8000"/>
          </a:blip>
          <a:stretch>
            <a:fillRect/>
          </a:stretch>
        </p:blipFill>
        <p:spPr>
          <a:xfrm>
            <a:off x="0" y="1118505"/>
            <a:ext cx="9144000" cy="467856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49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508" y="419140"/>
            <a:ext cx="8121704" cy="514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62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943088" cy="5562600"/>
          </a:xfrm>
        </p:spPr>
        <p:txBody>
          <a:bodyPr>
            <a:normAutofit fontScale="92500"/>
          </a:bodyPr>
          <a:lstStyle/>
          <a:p>
            <a:pPr>
              <a:lnSpc>
                <a:spcPts val="3600"/>
              </a:lnSpc>
            </a:pPr>
            <a:r>
              <a:rPr lang="en-GB" dirty="0" smtClean="0"/>
              <a:t>The mechanisms that contribute to maintaining pH in the normal range include: </a:t>
            </a:r>
          </a:p>
          <a:p>
            <a:pPr marL="533400" lvl="1" indent="-355600">
              <a:lnSpc>
                <a:spcPts val="3600"/>
              </a:lnSpc>
              <a:buFont typeface="+mj-lt"/>
              <a:buAutoNum type="arabicPeriod"/>
            </a:pPr>
            <a:r>
              <a:rPr lang="en-GB" dirty="0" smtClean="0"/>
              <a:t>buffering of H</a:t>
            </a:r>
            <a:r>
              <a:rPr lang="en-GB" baseline="30000" dirty="0" smtClean="0"/>
              <a:t>+</a:t>
            </a:r>
            <a:r>
              <a:rPr lang="en-GB" dirty="0" smtClean="0"/>
              <a:t> in both ECF and ICF</a:t>
            </a:r>
          </a:p>
          <a:p>
            <a:pPr marL="533400" lvl="1" indent="-355600">
              <a:lnSpc>
                <a:spcPts val="3600"/>
              </a:lnSpc>
              <a:buFont typeface="+mj-lt"/>
              <a:buAutoNum type="arabicPeriod"/>
            </a:pPr>
            <a:r>
              <a:rPr lang="en-GB" dirty="0" smtClean="0"/>
              <a:t>respiratory compensation,</a:t>
            </a:r>
          </a:p>
          <a:p>
            <a:pPr marL="533400" lvl="1" indent="-355600">
              <a:lnSpc>
                <a:spcPts val="3600"/>
              </a:lnSpc>
              <a:buFont typeface="+mj-lt"/>
              <a:buAutoNum type="arabicPeriod"/>
            </a:pPr>
            <a:r>
              <a:rPr lang="en-GB" dirty="0" smtClean="0"/>
              <a:t>renal compensation. </a:t>
            </a:r>
          </a:p>
          <a:p>
            <a:pPr lvl="1">
              <a:lnSpc>
                <a:spcPts val="3600"/>
              </a:lnSpc>
            </a:pPr>
            <a:endParaRPr lang="en-GB" dirty="0" smtClean="0"/>
          </a:p>
          <a:p>
            <a:pPr>
              <a:lnSpc>
                <a:spcPts val="3600"/>
              </a:lnSpc>
            </a:pPr>
            <a:r>
              <a:rPr lang="en-GB" dirty="0" smtClean="0"/>
              <a:t>The mechanisms for buffering and respiratory compensation occur rapidly, within minutes to hours. </a:t>
            </a:r>
          </a:p>
          <a:p>
            <a:pPr>
              <a:lnSpc>
                <a:spcPts val="3600"/>
              </a:lnSpc>
            </a:pPr>
            <a:r>
              <a:rPr lang="en-GB" dirty="0" smtClean="0"/>
              <a:t>The mechanisms for renal compensation are slower, requiring hours to days.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 of body fluids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50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830" y="1181060"/>
            <a:ext cx="7315200" cy="523408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87408"/>
          <a:stretch/>
        </p:blipFill>
        <p:spPr>
          <a:xfrm>
            <a:off x="1220770" y="533400"/>
            <a:ext cx="7388260" cy="647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7771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51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100138"/>
            <a:ext cx="8853487" cy="449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52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production in the body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712" y="1219200"/>
            <a:ext cx="7943088" cy="5181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Two types of acid are produced in the body:</a:t>
            </a:r>
          </a:p>
          <a:p>
            <a:pPr marL="571500" lvl="1" indent="-393700">
              <a:lnSpc>
                <a:spcPct val="150000"/>
              </a:lnSpc>
              <a:buFont typeface="+mj-lt"/>
              <a:buAutoNum type="arabicPeriod"/>
            </a:pPr>
            <a:r>
              <a:rPr lang="en-US" sz="2800" u="sng" dirty="0" smtClean="0"/>
              <a:t>Volatile</a:t>
            </a:r>
          </a:p>
          <a:p>
            <a:pPr marL="571500" lvl="1" indent="-393700">
              <a:lnSpc>
                <a:spcPct val="150000"/>
              </a:lnSpc>
              <a:buFont typeface="+mj-lt"/>
              <a:buAutoNum type="arabicPeriod"/>
            </a:pPr>
            <a:r>
              <a:rPr lang="en-US" sz="2800" u="sng" dirty="0" smtClean="0"/>
              <a:t>Nonvolatile</a:t>
            </a:r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228600"/>
            <a:ext cx="7943088" cy="6324600"/>
          </a:xfrm>
        </p:spPr>
        <p:txBody>
          <a:bodyPr>
            <a:normAutofit/>
          </a:bodyPr>
          <a:lstStyle/>
          <a:p>
            <a:pPr marL="457200" lvl="1" indent="-400050">
              <a:buFont typeface="+mj-lt"/>
              <a:buAutoNum type="arabicPeriod"/>
            </a:pPr>
            <a:r>
              <a:rPr lang="en-US" sz="3200" u="sng" dirty="0" smtClean="0"/>
              <a:t>Volatile acid</a:t>
            </a:r>
          </a:p>
          <a:p>
            <a:pPr marL="571500" lvl="1" indent="-393700">
              <a:buFont typeface="+mj-lt"/>
              <a:buAutoNum type="arabicPeriod"/>
            </a:pPr>
            <a:endParaRPr lang="en-US" sz="2800" u="sng" dirty="0" smtClean="0"/>
          </a:p>
          <a:p>
            <a:pPr marL="400050" lvl="1" indent="-171450"/>
            <a:r>
              <a:rPr lang="en-US" dirty="0" smtClean="0"/>
              <a:t>Is 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pPr marL="400050" lvl="1" indent="-171450"/>
            <a:r>
              <a:rPr lang="en-US" dirty="0" smtClean="0"/>
              <a:t>Is produced from the aerobic metabolism of cells.</a:t>
            </a:r>
          </a:p>
          <a:p>
            <a:pPr marL="400050" lvl="1" indent="-171450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combines with H</a:t>
            </a:r>
            <a:r>
              <a:rPr lang="en-US" baseline="-25000" dirty="0" smtClean="0"/>
              <a:t>2</a:t>
            </a:r>
            <a:r>
              <a:rPr lang="en-US" dirty="0" smtClean="0"/>
              <a:t>O to form weak acid 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, which dissociates into H</a:t>
            </a:r>
            <a:r>
              <a:rPr lang="en-US" baseline="30000" dirty="0" smtClean="0"/>
              <a:t>+</a:t>
            </a:r>
            <a:r>
              <a:rPr lang="en-US" dirty="0" smtClean="0"/>
              <a:t> and HCO3</a:t>
            </a:r>
            <a:r>
              <a:rPr lang="en-US" baseline="30000" dirty="0" smtClean="0"/>
              <a:t>-</a:t>
            </a:r>
            <a:r>
              <a:rPr lang="en-US" dirty="0" smtClean="0"/>
              <a:t> by the following reactions:</a:t>
            </a:r>
          </a:p>
          <a:p>
            <a:pPr marL="400050" lvl="1" indent="-171450"/>
            <a:endParaRPr lang="en-US" dirty="0" smtClean="0"/>
          </a:p>
          <a:p>
            <a:pPr marL="400050" lvl="1" indent="-171450"/>
            <a:endParaRPr lang="en-US" dirty="0" smtClean="0"/>
          </a:p>
          <a:p>
            <a:pPr marL="400050" lvl="1" indent="-171450"/>
            <a:endParaRPr lang="en-US" dirty="0" smtClean="0"/>
          </a:p>
          <a:p>
            <a:pPr marL="400050" lvl="1" indent="-171450"/>
            <a:r>
              <a:rPr lang="en-US" dirty="0" smtClean="0"/>
              <a:t>Carbonic </a:t>
            </a:r>
            <a:r>
              <a:rPr lang="en-US" dirty="0" err="1" smtClean="0"/>
              <a:t>anhydrase</a:t>
            </a:r>
            <a:r>
              <a:rPr lang="en-US" dirty="0" smtClean="0"/>
              <a:t>, which is present in most cells, catalyzes the reversible reaction between CO</a:t>
            </a:r>
            <a:r>
              <a:rPr lang="en-US" baseline="-25000" dirty="0" smtClean="0"/>
              <a:t>2</a:t>
            </a:r>
            <a:r>
              <a:rPr lang="en-US" dirty="0" smtClean="0"/>
              <a:t> and H</a:t>
            </a:r>
            <a:r>
              <a:rPr lang="en-US" baseline="-25000" dirty="0" smtClean="0"/>
              <a:t>2</a:t>
            </a:r>
            <a:r>
              <a:rPr lang="en-US" dirty="0" smtClean="0"/>
              <a:t>O.</a:t>
            </a:r>
          </a:p>
          <a:p>
            <a:pPr marL="760412" lvl="2" indent="-514350">
              <a:buFont typeface="+mj-lt"/>
              <a:buAutoNum type="arabicPeriod" startAt="4"/>
            </a:pPr>
            <a:endParaRPr lang="en-US" dirty="0" smtClean="0"/>
          </a:p>
          <a:p>
            <a:pPr marL="760412" lvl="2" indent="-514350">
              <a:buFont typeface="+mj-lt"/>
              <a:buAutoNum type="arabicPeriod" startAt="4"/>
            </a:pPr>
            <a:endParaRPr lang="en-US" dirty="0" smtClean="0"/>
          </a:p>
          <a:p>
            <a:pPr marL="760412" lvl="2" indent="-514350">
              <a:buFont typeface="+mj-lt"/>
              <a:buAutoNum type="arabicPeriod" startAt="4"/>
            </a:pPr>
            <a:endParaRPr lang="en-US" dirty="0" smtClean="0"/>
          </a:p>
          <a:p>
            <a:pPr marL="692150" lvl="1" indent="-514350">
              <a:buFont typeface="+mj-lt"/>
              <a:buAutoNum type="arabicPeriod"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3886200"/>
            <a:ext cx="6858000" cy="5847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CO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3200" dirty="0" smtClean="0">
                <a:latin typeface="Times New Roman"/>
                <a:cs typeface="Times New Roman"/>
              </a:rPr>
              <a:t>↔ H</a:t>
            </a:r>
            <a:r>
              <a:rPr lang="en-US" sz="3200" baseline="-25000" dirty="0" smtClean="0">
                <a:latin typeface="Times New Roman"/>
                <a:cs typeface="Times New Roman"/>
              </a:rPr>
              <a:t>2</a:t>
            </a:r>
            <a:r>
              <a:rPr lang="en-US" sz="3200" dirty="0" smtClean="0">
                <a:latin typeface="Times New Roman"/>
                <a:cs typeface="Times New Roman"/>
              </a:rPr>
              <a:t>CO</a:t>
            </a:r>
            <a:r>
              <a:rPr lang="en-US" sz="3200" baseline="-25000" dirty="0" smtClean="0">
                <a:latin typeface="Times New Roman"/>
                <a:cs typeface="Times New Roman"/>
              </a:rPr>
              <a:t>3</a:t>
            </a:r>
            <a:r>
              <a:rPr lang="en-US" sz="3200" dirty="0" smtClean="0">
                <a:latin typeface="Times New Roman"/>
                <a:cs typeface="Times New Roman"/>
              </a:rPr>
              <a:t> ↔ H</a:t>
            </a:r>
            <a:r>
              <a:rPr lang="en-US" sz="3200" baseline="30000" dirty="0" smtClean="0">
                <a:latin typeface="Times New Roman"/>
                <a:cs typeface="Times New Roman"/>
              </a:rPr>
              <a:t>+</a:t>
            </a:r>
            <a:r>
              <a:rPr lang="en-US" sz="3200" dirty="0" smtClean="0">
                <a:latin typeface="Times New Roman"/>
                <a:cs typeface="Times New Roman"/>
              </a:rPr>
              <a:t> + HCO</a:t>
            </a:r>
            <a:r>
              <a:rPr lang="en-US" sz="3200" baseline="-25000" dirty="0" smtClean="0">
                <a:latin typeface="Times New Roman"/>
                <a:cs typeface="Times New Roman"/>
              </a:rPr>
              <a:t>3</a:t>
            </a:r>
            <a:r>
              <a:rPr lang="en-US" sz="3200" baseline="30000" dirty="0" smtClean="0">
                <a:latin typeface="Times New Roman"/>
                <a:cs typeface="Times New Roman"/>
              </a:rPr>
              <a:t>-</a:t>
            </a:r>
            <a:r>
              <a:rPr lang="en-US" sz="3200" dirty="0" smtClean="0">
                <a:latin typeface="Times New Roman"/>
                <a:cs typeface="Times New Roman"/>
              </a:rPr>
              <a:t> </a:t>
            </a:r>
            <a:endParaRPr lang="ar-JO" sz="32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"/>
            <a:ext cx="7943088" cy="6629400"/>
          </a:xfrm>
        </p:spPr>
        <p:txBody>
          <a:bodyPr>
            <a:normAutofit/>
          </a:bodyPr>
          <a:lstStyle/>
          <a:p>
            <a:pPr marL="457200" lvl="1" indent="-400050">
              <a:buFont typeface="+mj-lt"/>
              <a:buAutoNum type="arabicPeriod" startAt="2"/>
            </a:pPr>
            <a:r>
              <a:rPr lang="en-US" sz="3200" u="sng" dirty="0" smtClean="0"/>
              <a:t>Nonvolatile acids</a:t>
            </a:r>
          </a:p>
          <a:p>
            <a:pPr marL="457200" lvl="1" indent="-400050">
              <a:buFont typeface="+mj-lt"/>
              <a:buAutoNum type="arabicPeriod" startAt="2"/>
            </a:pPr>
            <a:endParaRPr lang="en-US" sz="2800" u="sng" dirty="0" smtClean="0"/>
          </a:p>
          <a:p>
            <a:pPr marL="617538" lvl="1" indent="-285750">
              <a:lnSpc>
                <a:spcPts val="4000"/>
              </a:lnSpc>
            </a:pPr>
            <a:r>
              <a:rPr lang="en-US" sz="2700" dirty="0" smtClean="0"/>
              <a:t>Also called </a:t>
            </a:r>
            <a:r>
              <a:rPr lang="en-US" sz="2700" b="1" dirty="0" smtClean="0"/>
              <a:t>fixed acids.</a:t>
            </a:r>
          </a:p>
          <a:p>
            <a:pPr marL="628650" lvl="1" indent="-285750">
              <a:lnSpc>
                <a:spcPts val="4000"/>
              </a:lnSpc>
            </a:pPr>
            <a:r>
              <a:rPr lang="en-US" sz="2700" dirty="0" smtClean="0"/>
              <a:t>Include</a:t>
            </a:r>
            <a:r>
              <a:rPr lang="en-US" sz="2700" b="1" dirty="0" smtClean="0"/>
              <a:t> sulfuric acid </a:t>
            </a:r>
            <a:r>
              <a:rPr lang="en-US" sz="2700" dirty="0" smtClean="0"/>
              <a:t>(a product of protein catabolism) </a:t>
            </a:r>
            <a:r>
              <a:rPr lang="en-US" sz="2700" b="1" dirty="0" smtClean="0"/>
              <a:t>and phosphoric acid </a:t>
            </a:r>
            <a:r>
              <a:rPr lang="en-US" sz="2700" dirty="0" smtClean="0"/>
              <a:t>(a product</a:t>
            </a:r>
            <a:r>
              <a:rPr lang="en-US" sz="2700" b="1" dirty="0" smtClean="0"/>
              <a:t> </a:t>
            </a:r>
            <a:r>
              <a:rPr lang="af-ZA" sz="2700" dirty="0" smtClean="0"/>
              <a:t>of phospholipid catabolism).</a:t>
            </a:r>
          </a:p>
          <a:p>
            <a:pPr marL="628650" lvl="1" indent="-285750">
              <a:lnSpc>
                <a:spcPts val="4000"/>
              </a:lnSpc>
            </a:pPr>
            <a:r>
              <a:rPr lang="af-ZA" sz="2700" dirty="0" smtClean="0"/>
              <a:t>Are</a:t>
            </a:r>
            <a:r>
              <a:rPr lang="en-US" sz="2700" dirty="0" smtClean="0"/>
              <a:t> normally produced at a rate of </a:t>
            </a:r>
            <a:r>
              <a:rPr lang="en-US" sz="2700" b="1" dirty="0" smtClean="0"/>
              <a:t>40 to 60 </a:t>
            </a:r>
            <a:r>
              <a:rPr lang="en-US" sz="2700" b="1" dirty="0" err="1" smtClean="0"/>
              <a:t>mmoles</a:t>
            </a:r>
            <a:r>
              <a:rPr lang="en-US" sz="2700" b="1" dirty="0" smtClean="0"/>
              <a:t>/day.</a:t>
            </a:r>
          </a:p>
          <a:p>
            <a:pPr marL="628650" lvl="1" indent="-285750">
              <a:lnSpc>
                <a:spcPts val="4000"/>
              </a:lnSpc>
            </a:pPr>
            <a:r>
              <a:rPr lang="en-US" sz="2700" dirty="0" smtClean="0"/>
              <a:t>Other fixed acids that may be overproduced in disease or may be ingested include </a:t>
            </a:r>
            <a:r>
              <a:rPr lang="af-ZA" sz="2700" b="1" dirty="0" smtClean="0"/>
              <a:t>ketoacids, </a:t>
            </a:r>
            <a:r>
              <a:rPr lang="af-ZA" sz="2700" dirty="0" smtClean="0"/>
              <a:t>(</a:t>
            </a:r>
            <a:r>
              <a:rPr lang="el-GR" sz="2700" dirty="0" smtClean="0">
                <a:cs typeface="Times New Roman"/>
              </a:rPr>
              <a:t>β</a:t>
            </a:r>
            <a:r>
              <a:rPr lang="en-GB" sz="2700" dirty="0" smtClean="0">
                <a:cs typeface="Times New Roman"/>
              </a:rPr>
              <a:t>-</a:t>
            </a:r>
            <a:r>
              <a:rPr lang="en-GB" sz="2700" dirty="0" err="1" smtClean="0">
                <a:cs typeface="Times New Roman"/>
              </a:rPr>
              <a:t>hydroxybutyric</a:t>
            </a:r>
            <a:r>
              <a:rPr lang="en-GB" sz="2700" dirty="0" smtClean="0">
                <a:cs typeface="Times New Roman"/>
              </a:rPr>
              <a:t> acid and </a:t>
            </a:r>
            <a:r>
              <a:rPr lang="en-GB" sz="2700" dirty="0" err="1" smtClean="0">
                <a:cs typeface="Times New Roman"/>
              </a:rPr>
              <a:t>acetoacetic</a:t>
            </a:r>
            <a:r>
              <a:rPr lang="en-GB" sz="2700" dirty="0" smtClean="0">
                <a:cs typeface="Times New Roman"/>
              </a:rPr>
              <a:t> acid)</a:t>
            </a:r>
            <a:r>
              <a:rPr lang="af-ZA" sz="2700" dirty="0" smtClean="0"/>
              <a:t>,  </a:t>
            </a:r>
            <a:r>
              <a:rPr lang="en-US" sz="2700" b="1" dirty="0" smtClean="0"/>
              <a:t>lactic acid, and salicylic acid.</a:t>
            </a:r>
          </a:p>
          <a:p>
            <a:pPr marL="628650" lvl="3" indent="-285750"/>
            <a:endParaRPr lang="en-US" b="1" dirty="0" smtClean="0"/>
          </a:p>
          <a:p>
            <a:pPr marL="760412" lvl="2" indent="-514350">
              <a:buFont typeface="+mj-lt"/>
              <a:buAutoNum type="arabicPeriod" startAt="2"/>
            </a:pPr>
            <a:endParaRPr lang="en-US" b="1" dirty="0" smtClean="0"/>
          </a:p>
          <a:p>
            <a:pPr marL="760412" lvl="2" indent="-514350">
              <a:buFont typeface="+mj-lt"/>
              <a:buAutoNum type="arabicPeriod" startAt="2"/>
            </a:pPr>
            <a:endParaRPr lang="en-US" dirty="0" smtClean="0"/>
          </a:p>
          <a:p>
            <a:pPr marL="692150" lvl="1" indent="-514350">
              <a:buFont typeface="+mj-lt"/>
              <a:buAutoNum type="arabicPeriod" startAt="2"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838200"/>
          </a:xfrm>
        </p:spPr>
        <p:txBody>
          <a:bodyPr/>
          <a:lstStyle/>
          <a:p>
            <a:r>
              <a:rPr lang="en-US" dirty="0" smtClean="0"/>
              <a:t>Buffers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712" y="1295400"/>
            <a:ext cx="7943088" cy="495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A </a:t>
            </a:r>
            <a:r>
              <a:rPr lang="en-GB" b="1" dirty="0" smtClean="0"/>
              <a:t>buffer </a:t>
            </a:r>
            <a:r>
              <a:rPr lang="en-GB" dirty="0" smtClean="0"/>
              <a:t>is a mixture of a weak acid and its conjugate base </a:t>
            </a:r>
            <a:r>
              <a:rPr lang="en-GB" i="1" dirty="0" smtClean="0"/>
              <a:t>or </a:t>
            </a:r>
            <a:r>
              <a:rPr lang="en-GB" dirty="0" smtClean="0"/>
              <a:t>a weak base and its conjugate acid.</a:t>
            </a:r>
          </a:p>
          <a:p>
            <a:pPr>
              <a:lnSpc>
                <a:spcPct val="150000"/>
              </a:lnSpc>
            </a:pP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It </a:t>
            </a:r>
            <a:r>
              <a:rPr lang="en-US" dirty="0" smtClean="0"/>
              <a:t>prevents  changes in pH when H</a:t>
            </a:r>
            <a:r>
              <a:rPr lang="en-US" baseline="30000" dirty="0" smtClean="0"/>
              <a:t>+</a:t>
            </a:r>
            <a:r>
              <a:rPr lang="en-US" dirty="0" smtClean="0"/>
              <a:t> ions are added to or removed from a solution.</a:t>
            </a:r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8561</TotalTime>
  <Words>2187</Words>
  <Application>Microsoft Office PowerPoint</Application>
  <PresentationFormat>On-screen Show (4:3)</PresentationFormat>
  <Paragraphs>246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2" baseType="lpstr">
      <vt:lpstr>Arial</vt:lpstr>
      <vt:lpstr>Calibri</vt:lpstr>
      <vt:lpstr>Cambria</vt:lpstr>
      <vt:lpstr>Corbel</vt:lpstr>
      <vt:lpstr>Gill Sans MT</vt:lpstr>
      <vt:lpstr>Majalla UI</vt:lpstr>
      <vt:lpstr>Times New Roman</vt:lpstr>
      <vt:lpstr>Verdana</vt:lpstr>
      <vt:lpstr>Wingdings</vt:lpstr>
      <vt:lpstr>Wingdings 2</vt:lpstr>
      <vt:lpstr>Solstice</vt:lpstr>
      <vt:lpstr>PowerPoint Presentation</vt:lpstr>
      <vt:lpstr>  Acid-base balance </vt:lpstr>
      <vt:lpstr>pH of body fluids</vt:lpstr>
      <vt:lpstr>pH of body fluids</vt:lpstr>
      <vt:lpstr>pH of body fluids</vt:lpstr>
      <vt:lpstr>Acid production in the body</vt:lpstr>
      <vt:lpstr>PowerPoint Presentation</vt:lpstr>
      <vt:lpstr>PowerPoint Presentation</vt:lpstr>
      <vt:lpstr>Buffers</vt:lpstr>
      <vt:lpstr>Using the Henderson-Hasselbalch equation to calculate pH</vt:lpstr>
      <vt:lpstr>Titration curves</vt:lpstr>
      <vt:lpstr>PowerPoint Presentation</vt:lpstr>
      <vt:lpstr>Extracellular buffers</vt:lpstr>
      <vt:lpstr>Extracellular buffers</vt:lpstr>
      <vt:lpstr>Intracellular buffers</vt:lpstr>
      <vt:lpstr>Renal mechanisms  in acid-base balance</vt:lpstr>
      <vt:lpstr>1. Reabsorption of filtered HCO3-</vt:lpstr>
      <vt:lpstr>Reabsorption of filtered HCO3-</vt:lpstr>
      <vt:lpstr>Reabsorption of filtered HCO3-</vt:lpstr>
      <vt:lpstr>Regulation of reabsorption of filtered HCO3-</vt:lpstr>
      <vt:lpstr>PowerPoint Presentation</vt:lpstr>
      <vt:lpstr>PowerPoint Presentation</vt:lpstr>
      <vt:lpstr>PowerPoint Presentation</vt:lpstr>
      <vt:lpstr>2. Excretion of fixed H+</vt:lpstr>
      <vt:lpstr>Excretion of H+ as titratable acid (H2PO4-)</vt:lpstr>
      <vt:lpstr>Excretion of H+ as titratable acid (H2PO4-)</vt:lpstr>
      <vt:lpstr>Excretion of H+ as titratable acid (H2PO4-)</vt:lpstr>
      <vt:lpstr>Excretion of H+ as NH4+</vt:lpstr>
      <vt:lpstr>Excretion of H+ as NH4+</vt:lpstr>
      <vt:lpstr>Excretion of H+ as NH4+</vt:lpstr>
      <vt:lpstr>PowerPoint Presentation</vt:lpstr>
      <vt:lpstr>PowerPoint Presentation</vt:lpstr>
      <vt:lpstr>PowerPoint Presentation</vt:lpstr>
      <vt:lpstr>Acid-base disorders</vt:lpstr>
      <vt:lpstr>1. Metabolic acidosis</vt:lpstr>
      <vt:lpstr>PowerPoint Presentation</vt:lpstr>
      <vt:lpstr>PowerPoint Presentation</vt:lpstr>
      <vt:lpstr>PowerPoint Presentation</vt:lpstr>
      <vt:lpstr>PowerPoint Presentation</vt:lpstr>
      <vt:lpstr>2. Metabolic alkalosis</vt:lpstr>
      <vt:lpstr>PowerPoint Presentation</vt:lpstr>
      <vt:lpstr>3. Respiratory acidosis</vt:lpstr>
      <vt:lpstr>PowerPoint Presentation</vt:lpstr>
      <vt:lpstr>4. Respiratory alkalosis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One:  Introduction to Physiology:  The Cell and General Physiology</dc:title>
  <dc:creator>rstinson</dc:creator>
  <cp:lastModifiedBy>lenovo</cp:lastModifiedBy>
  <cp:revision>404</cp:revision>
  <dcterms:created xsi:type="dcterms:W3CDTF">2010-10-14T16:13:00Z</dcterms:created>
  <dcterms:modified xsi:type="dcterms:W3CDTF">2021-05-09T00:25:25Z</dcterms:modified>
</cp:coreProperties>
</file>