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6"/>
  </p:notesMasterIdLst>
  <p:sldIdLst>
    <p:sldId id="256" r:id="rId2"/>
    <p:sldId id="295" r:id="rId3"/>
    <p:sldId id="296" r:id="rId4"/>
    <p:sldId id="257" r:id="rId5"/>
    <p:sldId id="258" r:id="rId6"/>
    <p:sldId id="259" r:id="rId7"/>
    <p:sldId id="260" r:id="rId8"/>
    <p:sldId id="272" r:id="rId9"/>
    <p:sldId id="261" r:id="rId10"/>
    <p:sldId id="262" r:id="rId11"/>
    <p:sldId id="263" r:id="rId12"/>
    <p:sldId id="264" r:id="rId13"/>
    <p:sldId id="297" r:id="rId14"/>
    <p:sldId id="298" r:id="rId15"/>
    <p:sldId id="265" r:id="rId16"/>
    <p:sldId id="267" r:id="rId17"/>
    <p:sldId id="299" r:id="rId18"/>
    <p:sldId id="266" r:id="rId19"/>
    <p:sldId id="268" r:id="rId20"/>
    <p:sldId id="269" r:id="rId21"/>
    <p:sldId id="270" r:id="rId22"/>
    <p:sldId id="271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94" r:id="rId31"/>
    <p:sldId id="280" r:id="rId32"/>
    <p:sldId id="281" r:id="rId33"/>
    <p:sldId id="282" r:id="rId34"/>
    <p:sldId id="287" r:id="rId35"/>
    <p:sldId id="288" r:id="rId36"/>
    <p:sldId id="284" r:id="rId37"/>
    <p:sldId id="289" r:id="rId38"/>
    <p:sldId id="285" r:id="rId39"/>
    <p:sldId id="286" r:id="rId40"/>
    <p:sldId id="283" r:id="rId41"/>
    <p:sldId id="290" r:id="rId42"/>
    <p:sldId id="291" r:id="rId43"/>
    <p:sldId id="292" r:id="rId44"/>
    <p:sldId id="293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730" y="7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1DA35D9-658E-4A70-A2C8-243B479F869F}" type="datetimeFigureOut">
              <a:rPr lang="ar-JO" smtClean="0"/>
              <a:pPr/>
              <a:t>24/09/1442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4AF26C5-8200-4AF3-BFCB-BDB94CBD72B9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686021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295400" y="1676400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extLst/>
          </a:lstStyle>
          <a:p>
            <a:fld id="{5CFD0AA0-7829-4368-90FD-8FF297E1E8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3B2C-D0B0-45AC-82EF-7B4CBF6CFFA1}" type="datetime1">
              <a:rPr lang="en-US" smtClean="0"/>
              <a:pPr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D0003-AD01-4576-8CB2-9373B8468450}" type="datetime1">
              <a:rPr lang="en-US" smtClean="0"/>
              <a:pPr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848600" cy="838200"/>
          </a:xfrm>
        </p:spPr>
        <p:txBody>
          <a:bodyPr>
            <a:normAutofit/>
          </a:bodyPr>
          <a:lstStyle>
            <a:lvl1pPr>
              <a:defRPr sz="3600" b="1" u="sng"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4712" y="1295400"/>
            <a:ext cx="7943088" cy="5562600"/>
          </a:xfrm>
        </p:spPr>
        <p:txBody>
          <a:bodyPr>
            <a:normAutofit/>
          </a:bodyPr>
          <a:lstStyle>
            <a:lvl1pPr marL="342900" indent="-342900">
              <a:buClr>
                <a:schemeClr val="tx2">
                  <a:lumMod val="60000"/>
                  <a:lumOff val="40000"/>
                </a:schemeClr>
              </a:buClr>
              <a:buSzPct val="70000"/>
              <a:defRPr sz="3200">
                <a:latin typeface="Calibri" pitchFamily="34" charset="0"/>
                <a:cs typeface="Calibri" pitchFamily="34" charset="0"/>
              </a:defRPr>
            </a:lvl1pPr>
            <a:lvl2pPr marL="457200" indent="-279400"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  <a:defRPr sz="2800">
                <a:latin typeface="Calibri" pitchFamily="34" charset="0"/>
                <a:cs typeface="Calibri" pitchFamily="34" charset="0"/>
              </a:defRPr>
            </a:lvl2pPr>
            <a:lvl3pPr marL="571500" indent="-284163">
              <a:defRPr sz="2800">
                <a:latin typeface="Calibri" pitchFamily="34" charset="0"/>
                <a:cs typeface="Calibri" pitchFamily="34" charset="0"/>
              </a:defRPr>
            </a:lvl3pPr>
            <a:lvl4pPr>
              <a:defRPr sz="2400">
                <a:latin typeface="Calibri" pitchFamily="34" charset="0"/>
                <a:cs typeface="Calibri" pitchFamily="34" charset="0"/>
              </a:defRPr>
            </a:lvl4pPr>
            <a:lvl5pPr>
              <a:defRPr sz="2400">
                <a:latin typeface="Calibri" pitchFamily="34" charset="0"/>
                <a:cs typeface="Calibri" pitchFamily="34" charset="0"/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536448" cy="476250"/>
          </a:xfrm>
        </p:spPr>
        <p:txBody>
          <a:bodyPr/>
          <a:lstStyle>
            <a:lvl1pPr>
              <a:defRPr sz="1600">
                <a:solidFill>
                  <a:schemeClr val="accent5">
                    <a:lumMod val="75000"/>
                  </a:schemeClr>
                </a:solidFill>
              </a:defRPr>
            </a:lvl1pPr>
            <a:extLst/>
          </a:lstStyle>
          <a:p>
            <a:fld id="{5CFD0AA0-7829-4368-90FD-8FF297E1E8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EAD1-3D32-4672-AF62-C27D9EE3CCA6}" type="datetime1">
              <a:rPr lang="en-US" smtClean="0"/>
              <a:pPr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5A9F1-6862-4CFE-BA9B-6710D614FF39}" type="datetime1">
              <a:rPr lang="en-US" smtClean="0"/>
              <a:pPr/>
              <a:t>5/5/2021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F9B5-9280-4349-83E3-837E6876002D}" type="datetime1">
              <a:rPr lang="en-US" smtClean="0"/>
              <a:pPr/>
              <a:t>5/5/2021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EBE93-3240-4958-A762-2532BDD2B0AC}" type="datetime1">
              <a:rPr lang="en-US" smtClean="0"/>
              <a:pPr/>
              <a:t>5/5/2021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8C704-827A-4699-A14A-FA4B29A09E47}" type="datetime1">
              <a:rPr lang="en-US" smtClean="0"/>
              <a:pPr/>
              <a:t>5/5/2021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594F1-0136-47EA-866E-68AC936B0E5B}" type="datetime1">
              <a:rPr lang="en-US" smtClean="0"/>
              <a:pPr/>
              <a:t>5/5/2021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21555-F538-4D01-BFAE-5F176E8CA2B4}" type="datetime1">
              <a:rPr lang="en-US" smtClean="0"/>
              <a:pPr/>
              <a:t>5/5/2021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066800" y="0"/>
            <a:ext cx="7848600" cy="838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990600" y="1066800"/>
            <a:ext cx="7943088" cy="5181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186B2BE-71FF-4C21-A8B7-5922B1799B71}" type="datetime1">
              <a:rPr lang="en-US" smtClean="0"/>
              <a:pPr/>
              <a:t>5/5/2021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CFD0AA0-7829-4368-90FD-8FF297E1E8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>
              <a:satMod val="13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231775" indent="-231775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395288" indent="-217488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463550" indent="-176213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682625" indent="-219075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860425" indent="-17780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981200"/>
            <a:ext cx="7406640" cy="2209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Physiology of </a:t>
            </a:r>
            <a:br>
              <a:rPr lang="en-US" sz="6000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sz="6000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Pregnancy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848600" cy="838200"/>
          </a:xfrm>
        </p:spPr>
        <p:txBody>
          <a:bodyPr/>
          <a:lstStyle/>
          <a:p>
            <a:r>
              <a:rPr lang="en-US" dirty="0" smtClean="0"/>
              <a:t>2. Implantation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en-US" dirty="0" smtClean="0"/>
              <a:t>The </a:t>
            </a:r>
            <a:r>
              <a:rPr lang="en-US" dirty="0" err="1" smtClean="0"/>
              <a:t>blastocyst</a:t>
            </a:r>
            <a:r>
              <a:rPr lang="en-US" dirty="0" smtClean="0"/>
              <a:t> floats freely in the uterine cavity for 1 day and then implants in the endometrium 5 days after ovulation. </a:t>
            </a:r>
          </a:p>
          <a:p>
            <a:pPr>
              <a:lnSpc>
                <a:spcPts val="4000"/>
              </a:lnSpc>
            </a:pPr>
            <a:endParaRPr lang="en-US" dirty="0" smtClean="0"/>
          </a:p>
          <a:p>
            <a:pPr>
              <a:lnSpc>
                <a:spcPts val="4000"/>
              </a:lnSpc>
            </a:pPr>
            <a:r>
              <a:rPr lang="en-US" dirty="0" smtClean="0"/>
              <a:t>The receptivity of the endometrium to the fertilized ovum is critically dependent on a </a:t>
            </a:r>
            <a:r>
              <a:rPr lang="en-US" b="1" dirty="0" smtClean="0"/>
              <a:t>low estrogen/progesterone ratio </a:t>
            </a:r>
            <a:r>
              <a:rPr lang="en-US" dirty="0" smtClean="0"/>
              <a:t>and corresponds to the period of highest progesterone</a:t>
            </a:r>
            <a:r>
              <a:rPr lang="en-US" b="1" dirty="0" smtClean="0"/>
              <a:t> </a:t>
            </a:r>
            <a:r>
              <a:rPr lang="en-US" dirty="0" smtClean="0"/>
              <a:t>output by the corpus </a:t>
            </a:r>
            <a:r>
              <a:rPr lang="en-US" dirty="0" err="1" smtClean="0"/>
              <a:t>luteum</a:t>
            </a:r>
            <a:r>
              <a:rPr lang="en-US" dirty="0" smtClean="0"/>
              <a:t>.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848600" cy="838200"/>
          </a:xfrm>
        </p:spPr>
        <p:txBody>
          <a:bodyPr/>
          <a:lstStyle/>
          <a:p>
            <a:r>
              <a:rPr lang="en-US" dirty="0" smtClean="0"/>
              <a:t>2. Implantation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33600"/>
            <a:ext cx="7620000" cy="46482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ts val="4200"/>
              </a:lnSpc>
            </a:pPr>
            <a:r>
              <a:rPr lang="af-ZA" dirty="0" smtClean="0"/>
              <a:t>At the time </a:t>
            </a:r>
            <a:r>
              <a:rPr lang="en-US" dirty="0" smtClean="0"/>
              <a:t>of implantation, the </a:t>
            </a:r>
            <a:r>
              <a:rPr lang="en-US" dirty="0" err="1" smtClean="0"/>
              <a:t>blastocyst</a:t>
            </a:r>
            <a:r>
              <a:rPr lang="en-US" dirty="0" smtClean="0"/>
              <a:t> consists of an inner mass of cells, which will become the fetus, and an outer rim of cells called the </a:t>
            </a:r>
            <a:r>
              <a:rPr lang="en-US" b="1" dirty="0" err="1" smtClean="0"/>
              <a:t>trophoblast</a:t>
            </a:r>
            <a:r>
              <a:rPr lang="en-US" b="1" dirty="0" smtClean="0"/>
              <a:t>. </a:t>
            </a:r>
          </a:p>
          <a:p>
            <a:pPr>
              <a:lnSpc>
                <a:spcPts val="4200"/>
              </a:lnSpc>
            </a:pPr>
            <a:endParaRPr lang="en-US" b="1" dirty="0" smtClean="0"/>
          </a:p>
          <a:p>
            <a:pPr>
              <a:lnSpc>
                <a:spcPts val="4200"/>
              </a:lnSpc>
            </a:pPr>
            <a:r>
              <a:rPr lang="en-US" dirty="0" smtClean="0"/>
              <a:t>The </a:t>
            </a:r>
            <a:r>
              <a:rPr lang="en-US" dirty="0" err="1" smtClean="0"/>
              <a:t>trophoblast</a:t>
            </a:r>
            <a:r>
              <a:rPr lang="en-US" dirty="0" smtClean="0"/>
              <a:t> invades the endometrium and forms an attachment to the maternal membranes. Thus the </a:t>
            </a:r>
            <a:r>
              <a:rPr lang="en-US" dirty="0" err="1" smtClean="0"/>
              <a:t>trophoblast</a:t>
            </a:r>
            <a:r>
              <a:rPr lang="en-US" dirty="0" smtClean="0"/>
              <a:t> contributes the </a:t>
            </a:r>
            <a:r>
              <a:rPr lang="en-US" i="1" dirty="0" smtClean="0"/>
              <a:t>fetal </a:t>
            </a:r>
            <a:r>
              <a:rPr lang="en-US" dirty="0" smtClean="0"/>
              <a:t>portion of the placenta</a:t>
            </a:r>
            <a:r>
              <a:rPr lang="en-US" i="1" dirty="0" smtClean="0"/>
              <a:t>.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" y="6248400"/>
            <a:ext cx="536448" cy="476250"/>
          </a:xfrm>
        </p:spPr>
        <p:txBody>
          <a:bodyPr/>
          <a:lstStyle/>
          <a:p>
            <a:fld id="{5CFD0AA0-7829-4368-90FD-8FF297E1E8C9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10836"/>
            <a:ext cx="2743200" cy="2090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848600" cy="838200"/>
          </a:xfrm>
        </p:spPr>
        <p:txBody>
          <a:bodyPr/>
          <a:lstStyle/>
          <a:p>
            <a:r>
              <a:rPr lang="en-US" dirty="0" smtClean="0"/>
              <a:t>2. Implantation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143000"/>
            <a:ext cx="7848600" cy="5562600"/>
          </a:xfrm>
        </p:spPr>
        <p:txBody>
          <a:bodyPr>
            <a:normAutofit/>
          </a:bodyPr>
          <a:lstStyle/>
          <a:p>
            <a:pPr>
              <a:lnSpc>
                <a:spcPts val="4200"/>
              </a:lnSpc>
            </a:pPr>
            <a:r>
              <a:rPr lang="en-US" sz="2800" dirty="0" smtClean="0"/>
              <a:t>At the point of implantation, under stimulation by progesterone, the endometrium differentiates into a specialized layer of </a:t>
            </a:r>
            <a:r>
              <a:rPr lang="en-US" sz="2800" b="1" dirty="0" err="1" smtClean="0"/>
              <a:t>decidual</a:t>
            </a:r>
            <a:r>
              <a:rPr lang="en-US" sz="2800" b="1" dirty="0" smtClean="0"/>
              <a:t> cells. </a:t>
            </a:r>
            <a:r>
              <a:rPr lang="en-US" sz="2800" dirty="0" smtClean="0"/>
              <a:t>Eventually,</a:t>
            </a:r>
            <a:r>
              <a:rPr lang="en-US" sz="2800" b="1" dirty="0" smtClean="0"/>
              <a:t> </a:t>
            </a:r>
            <a:r>
              <a:rPr lang="en-US" sz="2800" dirty="0" smtClean="0"/>
              <a:t>the </a:t>
            </a:r>
            <a:r>
              <a:rPr lang="en-US" sz="2800" dirty="0" err="1" smtClean="0"/>
              <a:t>decidua</a:t>
            </a:r>
            <a:r>
              <a:rPr lang="en-US" sz="2800" dirty="0" smtClean="0"/>
              <a:t> will envelop the entire </a:t>
            </a:r>
            <a:r>
              <a:rPr lang="en-US" sz="2800" dirty="0" err="1" smtClean="0"/>
              <a:t>conceptus</a:t>
            </a:r>
            <a:r>
              <a:rPr lang="en-US" sz="2800" dirty="0" smtClean="0"/>
              <a:t> (= the embryo and its appendages or associated membranes). </a:t>
            </a:r>
          </a:p>
          <a:p>
            <a:pPr>
              <a:lnSpc>
                <a:spcPts val="4200"/>
              </a:lnSpc>
            </a:pPr>
            <a:r>
              <a:rPr lang="en-US" sz="2800" dirty="0" smtClean="0"/>
              <a:t>Trophoblastic cells proliferate and form the </a:t>
            </a:r>
            <a:r>
              <a:rPr lang="en-US" sz="2800" b="1" dirty="0" err="1" smtClean="0"/>
              <a:t>syncytiotrophoblast</a:t>
            </a:r>
            <a:endParaRPr lang="ar-JO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0" y="609600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Syncytiotrophoblasts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7800" y="1371600"/>
            <a:ext cx="7086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Syncytiotrophoblasts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initially perform three general types of function: adhesive, invasive, and endocrine.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Syncytiotrophoblasts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express adhesive surface proteins (i.e.,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cadherins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integrins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that bind to uterine surface epithelia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endocrine function begins with the onset of implantation, when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syncytiotrophoblasts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start secreting the LH-like protein human chorionic gonadotropin, which maintains the viability of the corpus luteum and thus progesterone secretion.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Syncytiotrophoblasts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also become highly steroidogenic. By 10 weeks,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syncytiotrophoblasts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acquire the ability to make progesterone at sufficient levels to maintain pregnancy independently of a corpus luteum.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Syncytiotrophoblasts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produce several other hormones, as well as enzymes that modify hormones.</a:t>
            </a:r>
          </a:p>
        </p:txBody>
      </p:sp>
    </p:spTree>
    <p:extLst>
      <p:ext uri="{BB962C8B-B14F-4D97-AF65-F5344CB8AC3E}">
        <p14:creationId xmlns:p14="http://schemas.microsoft.com/office/powerpoint/2010/main" val="246245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291" y="316692"/>
            <a:ext cx="7634593" cy="64651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2600" y="5638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Estrogen???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96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848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3. Secretion of HCG and “rescue” of the corpus </a:t>
            </a:r>
            <a:r>
              <a:rPr lang="af-ZA" dirty="0" smtClean="0"/>
              <a:t>luteum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4712" y="1828800"/>
            <a:ext cx="7943088" cy="5105400"/>
          </a:xfrm>
        </p:spPr>
        <p:txBody>
          <a:bodyPr>
            <a:normAutofit/>
          </a:bodyPr>
          <a:lstStyle/>
          <a:p>
            <a:pPr marL="228600" indent="-228600">
              <a:lnSpc>
                <a:spcPts val="4000"/>
              </a:lnSpc>
            </a:pPr>
            <a:r>
              <a:rPr lang="en-US" sz="3000" dirty="0" smtClean="0"/>
              <a:t>The </a:t>
            </a:r>
            <a:r>
              <a:rPr lang="en-US" sz="3000" dirty="0" err="1" smtClean="0"/>
              <a:t>trophoblast</a:t>
            </a:r>
            <a:r>
              <a:rPr lang="en-US" sz="3000" dirty="0" smtClean="0"/>
              <a:t>, which will become the placenta, begins secreting human chorionic </a:t>
            </a:r>
            <a:r>
              <a:rPr lang="en-US" sz="3000" dirty="0" err="1" smtClean="0"/>
              <a:t>gonadotropin</a:t>
            </a:r>
            <a:r>
              <a:rPr lang="en-US" sz="3000" dirty="0" smtClean="0"/>
              <a:t> (HCG) approximately 8 days after ovulation. </a:t>
            </a:r>
          </a:p>
          <a:p>
            <a:pPr marL="228600" indent="-228600">
              <a:lnSpc>
                <a:spcPts val="4000"/>
              </a:lnSpc>
            </a:pPr>
            <a:endParaRPr lang="en-US" sz="3000" dirty="0" smtClean="0"/>
          </a:p>
          <a:p>
            <a:pPr marL="228600" indent="-228600">
              <a:lnSpc>
                <a:spcPts val="4000"/>
              </a:lnSpc>
            </a:pPr>
            <a:r>
              <a:rPr lang="en-US" sz="3000" dirty="0" smtClean="0"/>
              <a:t>HCG, which has biologic activity similar to LH, is critical because it “informs” the corpus </a:t>
            </a:r>
            <a:r>
              <a:rPr lang="en-US" sz="3000" dirty="0" err="1" smtClean="0"/>
              <a:t>luteum</a:t>
            </a:r>
            <a:r>
              <a:rPr lang="en-US" sz="3000" dirty="0" smtClean="0"/>
              <a:t> that fertilization has occurred.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848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3. Secretion of HCG and “rescue” of the corpus </a:t>
            </a:r>
            <a:r>
              <a:rPr lang="af-ZA" dirty="0" smtClean="0"/>
              <a:t>luteum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4712" y="1600200"/>
            <a:ext cx="7790688" cy="5105400"/>
          </a:xfrm>
        </p:spPr>
        <p:txBody>
          <a:bodyPr>
            <a:normAutofit/>
          </a:bodyPr>
          <a:lstStyle/>
          <a:p>
            <a:pPr marL="228600" indent="-228600">
              <a:lnSpc>
                <a:spcPts val="3600"/>
              </a:lnSpc>
            </a:pPr>
            <a:r>
              <a:rPr lang="af-ZA" sz="2800" dirty="0" smtClean="0"/>
              <a:t>The </a:t>
            </a:r>
            <a:r>
              <a:rPr lang="en-US" sz="2800" dirty="0" smtClean="0"/>
              <a:t>corpus </a:t>
            </a:r>
            <a:r>
              <a:rPr lang="en-US" sz="2800" dirty="0" err="1" smtClean="0"/>
              <a:t>luteum</a:t>
            </a:r>
            <a:r>
              <a:rPr lang="en-US" sz="2800" dirty="0" smtClean="0"/>
              <a:t> (now under the direction of HCG) continues to synthesize progesterone and estrogen, which maintain the endometrium for implantation. </a:t>
            </a:r>
          </a:p>
          <a:p>
            <a:pPr lvl="1">
              <a:lnSpc>
                <a:spcPts val="3600"/>
              </a:lnSpc>
              <a:buFont typeface="Wingdings" pitchFamily="2" charset="2"/>
              <a:buChar char="Ø"/>
            </a:pPr>
            <a:r>
              <a:rPr lang="en-US" dirty="0" smtClean="0"/>
              <a:t>HCG from the </a:t>
            </a:r>
            <a:r>
              <a:rPr lang="en-US" dirty="0" err="1" smtClean="0"/>
              <a:t>trophoblast</a:t>
            </a:r>
            <a:r>
              <a:rPr lang="en-US" dirty="0" smtClean="0"/>
              <a:t> (placenta) “rescues” the corpus </a:t>
            </a:r>
            <a:r>
              <a:rPr lang="en-US" dirty="0" err="1" smtClean="0"/>
              <a:t>luteum</a:t>
            </a:r>
            <a:r>
              <a:rPr lang="en-US" dirty="0" smtClean="0"/>
              <a:t> from regression.</a:t>
            </a:r>
          </a:p>
          <a:p>
            <a:pPr lvl="1">
              <a:lnSpc>
                <a:spcPts val="3600"/>
              </a:lnSpc>
              <a:buFont typeface="Wingdings" pitchFamily="2" charset="2"/>
              <a:buChar char="Ø"/>
            </a:pPr>
            <a:endParaRPr lang="en-US" sz="2600" dirty="0" smtClean="0"/>
          </a:p>
          <a:p>
            <a:pPr>
              <a:lnSpc>
                <a:spcPts val="3600"/>
              </a:lnSpc>
            </a:pPr>
            <a:r>
              <a:rPr lang="en-US" sz="2800" dirty="0" smtClean="0"/>
              <a:t>The high levels of estrogen and progesterone also suppress the development of the next cohort of ovarian follicles.</a:t>
            </a:r>
            <a:endParaRPr lang="ar-JO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" contrast="4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9567" y="533400"/>
            <a:ext cx="7862888" cy="568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53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7848600" cy="838200"/>
          </a:xfrm>
        </p:spPr>
        <p:txBody>
          <a:bodyPr/>
          <a:lstStyle/>
          <a:p>
            <a:r>
              <a:rPr lang="en-US" dirty="0" smtClean="0"/>
              <a:t>Hormones of pregnancy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95400"/>
            <a:ext cx="7943088" cy="5257800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3000" dirty="0" smtClean="0"/>
              <a:t>The duration of pregnancy is counted from the date of the last menstrual period. </a:t>
            </a:r>
          </a:p>
          <a:p>
            <a:pPr marL="285750" indent="-285750"/>
            <a:endParaRPr lang="en-US" sz="3000" dirty="0" smtClean="0"/>
          </a:p>
          <a:p>
            <a:pPr marL="285750" indent="-285750"/>
            <a:r>
              <a:rPr lang="en-US" sz="3000" dirty="0" smtClean="0"/>
              <a:t>Pregnancy lasts approximately 40 weeks from the onset of the last menstrual period, or 38 weeks from the date of the last ovulation. </a:t>
            </a:r>
          </a:p>
          <a:p>
            <a:pPr marL="285750" indent="-285750"/>
            <a:endParaRPr lang="en-US" sz="3000" dirty="0" smtClean="0"/>
          </a:p>
          <a:p>
            <a:pPr marL="285750" indent="-285750"/>
            <a:r>
              <a:rPr lang="en-US" sz="3000" dirty="0" smtClean="0"/>
              <a:t>Pregnancy is divided into three trimesters, each of which corresponds to approximately 13 weeks.</a:t>
            </a:r>
            <a:endParaRPr lang="ar-JO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hormones in pregnancy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4000" contrast="7000"/>
          </a:blip>
          <a:stretch>
            <a:fillRect/>
          </a:stretch>
        </p:blipFill>
        <p:spPr>
          <a:xfrm>
            <a:off x="2286001" y="93520"/>
            <a:ext cx="5410200" cy="66526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Pregnancy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The reproductive system of women undergoes dramatic changes during pregnancy.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production of gonadotropin and gonadal steroids is switched from the maternal hypothalamic-pituitary-ovarian axis, which is strongly repressed during pregnancy, to the fetal placenta. </a:t>
            </a:r>
            <a:endParaRPr lang="en-US" dirty="0" smtClean="0"/>
          </a:p>
          <a:p>
            <a:r>
              <a:rPr lang="en-US" dirty="0" smtClean="0"/>
              <a:t>The endocrine </a:t>
            </a:r>
            <a:r>
              <a:rPr lang="en-US" dirty="0"/>
              <a:t>function of fetal placental tissue </a:t>
            </a:r>
            <a:r>
              <a:rPr lang="en-US" dirty="0" smtClean="0"/>
              <a:t>is dominant that: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</a:t>
            </a:r>
            <a:r>
              <a:rPr lang="en-US" dirty="0"/>
              <a:t>(1) maintains a quiescent gravid uterus</a:t>
            </a:r>
            <a:r>
              <a:rPr lang="en-US" dirty="0" smtClean="0"/>
              <a:t>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</a:t>
            </a:r>
            <a:r>
              <a:rPr lang="en-US" dirty="0"/>
              <a:t>(2) alters maternal physiology to ensure fetal nutrition in utero, (3) alters maternal pituitary function and mammary gland development to ensure ongoing fetal nutrition after birth, </a:t>
            </a: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(4) determines the time of labor and delivery (also called </a:t>
            </a:r>
            <a:r>
              <a:rPr lang="en-US" b="1" dirty="0" smtClean="0"/>
              <a:t>parturition</a:t>
            </a:r>
            <a:r>
              <a:rPr lang="en-US" dirty="0" smtClean="0"/>
              <a:t>).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  (5)The placenta also plays an important role in fetal testosterone production and male differentiation of the reproductive system before the fetal hypothalamus and pituitary develop into a functional axis.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26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848600" cy="838200"/>
          </a:xfrm>
        </p:spPr>
        <p:txBody>
          <a:bodyPr/>
          <a:lstStyle/>
          <a:p>
            <a:r>
              <a:rPr lang="en-US" dirty="0" smtClean="0"/>
              <a:t>Hormones of pregnancy – First trimester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95400"/>
            <a:ext cx="7943088" cy="5562600"/>
          </a:xfrm>
        </p:spPr>
        <p:txBody>
          <a:bodyPr>
            <a:normAutofit/>
          </a:bodyPr>
          <a:lstStyle/>
          <a:p>
            <a:pPr marL="266700" indent="-266700">
              <a:lnSpc>
                <a:spcPts val="4000"/>
              </a:lnSpc>
            </a:pPr>
            <a:r>
              <a:rPr lang="en-US" sz="2800" dirty="0" smtClean="0"/>
              <a:t>HCG is produced by the </a:t>
            </a:r>
            <a:r>
              <a:rPr lang="en-US" sz="2800" dirty="0" err="1" smtClean="0"/>
              <a:t>trophoblast</a:t>
            </a:r>
            <a:r>
              <a:rPr lang="en-US" sz="2800" dirty="0" smtClean="0"/>
              <a:t>, beginning about 8 days after fertilization.</a:t>
            </a:r>
          </a:p>
          <a:p>
            <a:pPr marL="266700" indent="-266700">
              <a:lnSpc>
                <a:spcPts val="4000"/>
              </a:lnSpc>
            </a:pPr>
            <a:r>
              <a:rPr lang="af-ZA" sz="2800" dirty="0" smtClean="0"/>
              <a:t>HCG “rescues” the corpus </a:t>
            </a:r>
            <a:r>
              <a:rPr lang="en-US" sz="2800" dirty="0" err="1" smtClean="0"/>
              <a:t>luteum</a:t>
            </a:r>
            <a:r>
              <a:rPr lang="en-US" sz="2800" dirty="0" smtClean="0"/>
              <a:t> from regression and, with an LH-like action, stimulates corpus </a:t>
            </a:r>
            <a:r>
              <a:rPr lang="en-US" sz="2800" dirty="0" err="1" smtClean="0"/>
              <a:t>luteal</a:t>
            </a:r>
            <a:r>
              <a:rPr lang="en-US" sz="2800" dirty="0" smtClean="0"/>
              <a:t> production of progesterone </a:t>
            </a:r>
            <a:r>
              <a:rPr lang="af-ZA" sz="2800" dirty="0" smtClean="0"/>
              <a:t>and estrogen.</a:t>
            </a:r>
          </a:p>
          <a:p>
            <a:pPr marL="266700" indent="-266700">
              <a:lnSpc>
                <a:spcPts val="4000"/>
              </a:lnSpc>
            </a:pPr>
            <a:r>
              <a:rPr lang="en-US" sz="2800" dirty="0" smtClean="0"/>
              <a:t>HCG levels are maximal at approximately gestational week 9 and then decline. Although HCG continues to be produced for the duration of pregnancy, its function beyond the first trimester is </a:t>
            </a:r>
            <a:r>
              <a:rPr lang="af-ZA" sz="2800" dirty="0" smtClean="0"/>
              <a:t>unclear.</a:t>
            </a:r>
            <a:endParaRPr lang="ar-JO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4712" y="1905000"/>
            <a:ext cx="7943088" cy="4572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af-ZA" sz="3000" dirty="0" smtClean="0"/>
              <a:t>During the second </a:t>
            </a:r>
            <a:r>
              <a:rPr lang="en-US" sz="3000" dirty="0" smtClean="0"/>
              <a:t>and third trimesters, the placenta assumes responsibility for production of steroid hormones.</a:t>
            </a:r>
            <a:endParaRPr lang="ar-JO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848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Hormones of pregnancy – Second and third trimester</a:t>
            </a: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lacenta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4000" contrast="9000"/>
          </a:blip>
          <a:stretch>
            <a:fillRect/>
          </a:stretch>
        </p:blipFill>
        <p:spPr>
          <a:xfrm>
            <a:off x="28297" y="0"/>
            <a:ext cx="5991503" cy="685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3752" y="6381750"/>
            <a:ext cx="536448" cy="476250"/>
          </a:xfrm>
        </p:spPr>
        <p:txBody>
          <a:bodyPr/>
          <a:lstStyle/>
          <a:p>
            <a:fld id="{5CFD0AA0-7829-4368-90FD-8FF297E1E8C9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3365480"/>
            <a:ext cx="2743200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Synthesis of progesterone (A) and </a:t>
            </a:r>
            <a:r>
              <a:rPr lang="en-US" b="1" dirty="0" err="1" smtClean="0"/>
              <a:t>estriol</a:t>
            </a:r>
            <a:r>
              <a:rPr lang="en-US" b="1" dirty="0" smtClean="0"/>
              <a:t> (B) during pregnancy. </a:t>
            </a:r>
          </a:p>
          <a:p>
            <a:r>
              <a:rPr lang="en-US" dirty="0" smtClean="0"/>
              <a:t>Progesterone is synthesized entirely by the placenta. </a:t>
            </a:r>
            <a:r>
              <a:rPr lang="en-US" dirty="0" err="1" smtClean="0"/>
              <a:t>Estriol</a:t>
            </a:r>
            <a:r>
              <a:rPr lang="en-US" dirty="0" smtClean="0"/>
              <a:t> synthesis requires the placenta, the fetal adrenal</a:t>
            </a:r>
          </a:p>
          <a:p>
            <a:r>
              <a:rPr lang="en-US" dirty="0" smtClean="0"/>
              <a:t>gland, and the fetal liver. </a:t>
            </a:r>
          </a:p>
          <a:p>
            <a:r>
              <a:rPr lang="en-US" dirty="0" smtClean="0"/>
              <a:t>(DHEA = </a:t>
            </a:r>
            <a:r>
              <a:rPr lang="en-US" dirty="0" err="1" smtClean="0"/>
              <a:t>Dehydroepiandrosterone</a:t>
            </a:r>
            <a:r>
              <a:rPr lang="en-US" dirty="0" smtClean="0"/>
              <a:t>).</a:t>
            </a:r>
            <a:endParaRPr lang="ar-JO" b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838200"/>
            <a:ext cx="1600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04800" y="3352800"/>
            <a:ext cx="1295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04800" y="3352800"/>
            <a:ext cx="1371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848600" cy="762000"/>
          </a:xfrm>
        </p:spPr>
        <p:txBody>
          <a:bodyPr>
            <a:normAutofit/>
          </a:bodyPr>
          <a:lstStyle/>
          <a:p>
            <a:r>
              <a:rPr lang="en-US" sz="3400" dirty="0" smtClean="0"/>
              <a:t>Nutrition of the fetus</a:t>
            </a:r>
            <a:endParaRPr lang="ar-JO" sz="3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7" name="Content Placeholder 6" descr="nutritio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7400" y="990600"/>
            <a:ext cx="5989638" cy="5867400"/>
          </a:xfrm>
        </p:spPr>
      </p:pic>
      <p:sp>
        <p:nvSpPr>
          <p:cNvPr id="5" name="Rectangle 4"/>
          <p:cNvSpPr/>
          <p:nvPr/>
        </p:nvSpPr>
        <p:spPr>
          <a:xfrm>
            <a:off x="2362200" y="5715000"/>
            <a:ext cx="762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905000"/>
            <a:ext cx="7848600" cy="2057400"/>
          </a:xfrm>
        </p:spPr>
        <p:txBody>
          <a:bodyPr>
            <a:noAutofit/>
          </a:bodyPr>
          <a:lstStyle/>
          <a:p>
            <a:pPr algn="ctr"/>
            <a:r>
              <a:rPr lang="en-US" sz="4400" u="none" dirty="0" smtClean="0"/>
              <a:t>Response of the mother’s </a:t>
            </a:r>
            <a:br>
              <a:rPr lang="en-US" sz="4400" u="none" dirty="0" smtClean="0"/>
            </a:br>
            <a:r>
              <a:rPr lang="en-US" sz="4400" u="none" dirty="0" smtClean="0"/>
              <a:t>body to pregnancy</a:t>
            </a:r>
            <a:endParaRPr lang="ar-JO" sz="440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457200"/>
            <a:ext cx="7772400" cy="5867400"/>
          </a:xfrm>
        </p:spPr>
        <p:txBody>
          <a:bodyPr>
            <a:normAutofit/>
          </a:bodyPr>
          <a:lstStyle/>
          <a:p>
            <a:pPr marL="266700" indent="-266700">
              <a:lnSpc>
                <a:spcPts val="4200"/>
              </a:lnSpc>
            </a:pPr>
            <a:r>
              <a:rPr lang="af-ZA" dirty="0" smtClean="0"/>
              <a:t>The </a:t>
            </a:r>
            <a:r>
              <a:rPr lang="en-US" dirty="0" smtClean="0"/>
              <a:t>uterus increases from about 50 grams to 1100 grams.</a:t>
            </a:r>
          </a:p>
          <a:p>
            <a:pPr marL="266700" indent="-266700">
              <a:lnSpc>
                <a:spcPts val="4200"/>
              </a:lnSpc>
            </a:pPr>
            <a:r>
              <a:rPr lang="en-US" dirty="0" smtClean="0"/>
              <a:t>The breasts approximately double in size.</a:t>
            </a:r>
          </a:p>
          <a:p>
            <a:pPr marL="266700" indent="-266700">
              <a:lnSpc>
                <a:spcPts val="4200"/>
              </a:lnSpc>
            </a:pPr>
            <a:endParaRPr lang="en-US" dirty="0" smtClean="0"/>
          </a:p>
          <a:p>
            <a:pPr marL="266700" indent="-266700">
              <a:lnSpc>
                <a:spcPts val="4200"/>
              </a:lnSpc>
            </a:pPr>
            <a:r>
              <a:rPr lang="en-US" dirty="0" smtClean="0"/>
              <a:t>The various hormones can cause marked changes in a pregnant woman’s appearance, sometimes resulting in the development of edema, acne, and masculine or </a:t>
            </a:r>
            <a:r>
              <a:rPr lang="en-US" dirty="0" err="1" smtClean="0"/>
              <a:t>acromegalic</a:t>
            </a:r>
            <a:r>
              <a:rPr lang="en-US" dirty="0" smtClean="0"/>
              <a:t> </a:t>
            </a:r>
            <a:r>
              <a:rPr lang="af-ZA" dirty="0" smtClean="0"/>
              <a:t>features.</a:t>
            </a:r>
            <a:endParaRPr lang="en-US" dirty="0" smtClean="0"/>
          </a:p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7848600" cy="838200"/>
          </a:xfrm>
        </p:spPr>
        <p:txBody>
          <a:bodyPr/>
          <a:lstStyle/>
          <a:p>
            <a:r>
              <a:rPr lang="en-US" dirty="0" smtClean="0"/>
              <a:t>Weight gain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8512" y="1219200"/>
            <a:ext cx="8095488" cy="5562600"/>
          </a:xfrm>
        </p:spPr>
        <p:txBody>
          <a:bodyPr/>
          <a:lstStyle/>
          <a:p>
            <a:r>
              <a:rPr lang="en-US" sz="3000" dirty="0" smtClean="0"/>
              <a:t>The average weight gain during pregnancy is about 11 to 16 kg, with most of this gain occurring during the last two </a:t>
            </a:r>
            <a:r>
              <a:rPr lang="af-ZA" sz="3000" dirty="0" smtClean="0"/>
              <a:t>trimesters.</a:t>
            </a:r>
          </a:p>
          <a:p>
            <a:endParaRPr lang="af-ZA" sz="3000" dirty="0" smtClean="0"/>
          </a:p>
          <a:p>
            <a:pPr lvl="1"/>
            <a:r>
              <a:rPr lang="af-ZA" dirty="0" smtClean="0">
                <a:solidFill>
                  <a:schemeClr val="accent3">
                    <a:lumMod val="75000"/>
                  </a:schemeClr>
                </a:solidFill>
              </a:rPr>
              <a:t>Fetus = 3.5 kg</a:t>
            </a:r>
          </a:p>
          <a:p>
            <a:pPr lvl="1"/>
            <a:r>
              <a:rPr lang="af-ZA" dirty="0" smtClean="0">
                <a:solidFill>
                  <a:schemeClr val="accent3">
                    <a:lumMod val="75000"/>
                  </a:schemeClr>
                </a:solidFill>
              </a:rPr>
              <a:t>Amniotic fluid, placenta, fetal membranes = 1 kg</a:t>
            </a:r>
          </a:p>
          <a:p>
            <a:pPr lvl="1"/>
            <a:r>
              <a:rPr lang="af-ZA" dirty="0" smtClean="0">
                <a:solidFill>
                  <a:schemeClr val="accent3">
                    <a:lumMod val="75000"/>
                  </a:schemeClr>
                </a:solidFill>
              </a:rPr>
              <a:t>Uterus = + 1.4 kg</a:t>
            </a:r>
          </a:p>
          <a:p>
            <a:pPr lvl="1"/>
            <a:r>
              <a:rPr lang="af-ZA" dirty="0" smtClean="0">
                <a:solidFill>
                  <a:schemeClr val="accent3">
                    <a:lumMod val="75000"/>
                  </a:schemeClr>
                </a:solidFill>
              </a:rPr>
              <a:t>Breasts = + 0.9 kg</a:t>
            </a:r>
          </a:p>
          <a:p>
            <a:pPr lvl="1"/>
            <a:r>
              <a:rPr lang="af-ZA" dirty="0" smtClean="0">
                <a:solidFill>
                  <a:schemeClr val="accent3">
                    <a:lumMod val="75000"/>
                  </a:schemeClr>
                </a:solidFill>
              </a:rPr>
              <a:t>Extra fluid in the blood and ECF = 2.3 kg </a:t>
            </a:r>
          </a:p>
          <a:p>
            <a:pPr lvl="1"/>
            <a:r>
              <a:rPr lang="af-ZA" dirty="0" smtClean="0">
                <a:solidFill>
                  <a:schemeClr val="accent3">
                    <a:lumMod val="75000"/>
                  </a:schemeClr>
                </a:solidFill>
              </a:rPr>
              <a:t>Fat accumulation = 1.4 - 6 kg .</a:t>
            </a:r>
            <a:endParaRPr lang="ar-JO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 gain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95400"/>
            <a:ext cx="7943088" cy="5257800"/>
          </a:xfrm>
        </p:spPr>
        <p:txBody>
          <a:bodyPr/>
          <a:lstStyle/>
          <a:p>
            <a:r>
              <a:rPr lang="en-US" dirty="0" smtClean="0"/>
              <a:t>During pregnancy, a woman often has a greatly increased desire for food, as a result of:</a:t>
            </a:r>
          </a:p>
          <a:p>
            <a:pPr marL="533400" lvl="1" indent="-266700"/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removal of food substrates from the mother’s blood by the fetus </a:t>
            </a:r>
          </a:p>
          <a:p>
            <a:pPr marL="533400" lvl="1" indent="-266700"/>
            <a:r>
              <a:rPr lang="af-ZA" sz="3200" dirty="0" smtClean="0">
                <a:solidFill>
                  <a:schemeClr val="accent3">
                    <a:lumMod val="75000"/>
                  </a:schemeClr>
                </a:solidFill>
              </a:rPr>
              <a:t>hormonal factors.</a:t>
            </a:r>
            <a:endParaRPr lang="ar-JO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848600" cy="838200"/>
          </a:xfrm>
        </p:spPr>
        <p:txBody>
          <a:bodyPr/>
          <a:lstStyle/>
          <a:p>
            <a:r>
              <a:rPr lang="en-US" dirty="0" smtClean="0"/>
              <a:t>Metabolism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BMR in the latter half of pregnancy increases about 15%. This is due to increased secretion of hormones, such as:</a:t>
            </a:r>
          </a:p>
          <a:p>
            <a:pPr lvl="1"/>
            <a:r>
              <a:rPr lang="af-ZA" dirty="0" smtClean="0">
                <a:solidFill>
                  <a:schemeClr val="accent3">
                    <a:lumMod val="75000"/>
                  </a:schemeClr>
                </a:solidFill>
              </a:rPr>
              <a:t>thyroxine</a:t>
            </a:r>
          </a:p>
          <a:p>
            <a:pPr lvl="1"/>
            <a:r>
              <a:rPr lang="af-ZA" dirty="0" smtClean="0">
                <a:solidFill>
                  <a:schemeClr val="accent3">
                    <a:lumMod val="75000"/>
                  </a:schemeClr>
                </a:solidFill>
              </a:rPr>
              <a:t>adrenocortical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hormones</a:t>
            </a:r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sex hormones</a:t>
            </a:r>
          </a:p>
          <a:p>
            <a:pPr indent="-285750">
              <a:buFont typeface="Wingdings" pitchFamily="2" charset="2"/>
              <a:buChar char="Ø"/>
            </a:pPr>
            <a:r>
              <a:rPr lang="en-US" dirty="0" smtClean="0"/>
              <a:t>Sensation of becoming overheated.</a:t>
            </a:r>
          </a:p>
          <a:p>
            <a:pPr marL="685800" lvl="1" indent="-342900">
              <a:buFont typeface="Wingdings" pitchFamily="2" charset="2"/>
              <a:buChar char="Ø"/>
            </a:pPr>
            <a:endParaRPr lang="en-US" dirty="0" smtClean="0"/>
          </a:p>
          <a:p>
            <a:r>
              <a:rPr lang="en-US" dirty="0" smtClean="0"/>
              <a:t>Greater amounts of energy are expended for muscle activity due to extra load carried. 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848600" cy="838200"/>
          </a:xfrm>
        </p:spPr>
        <p:txBody>
          <a:bodyPr/>
          <a:lstStyle/>
          <a:p>
            <a:r>
              <a:rPr lang="en-US" dirty="0" smtClean="0"/>
              <a:t>Nutrition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066800"/>
            <a:ext cx="8077200" cy="5791200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</a:pPr>
            <a:r>
              <a:rPr lang="en-US" sz="3000" dirty="0" smtClean="0"/>
              <a:t>The greatest growth of the fetus occurs during the last </a:t>
            </a:r>
            <a:r>
              <a:rPr lang="af-ZA" sz="3000" dirty="0" smtClean="0"/>
              <a:t>trimester of pregnancy.</a:t>
            </a:r>
          </a:p>
          <a:p>
            <a:pPr marL="5715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af-ZA" sz="3000" dirty="0" smtClean="0"/>
              <a:t>Its weight almost doubles during the last 2 months of pregnancy.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31329"/>
            <a:ext cx="7814733" cy="639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10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848600" cy="838200"/>
          </a:xfrm>
        </p:spPr>
        <p:txBody>
          <a:bodyPr/>
          <a:lstStyle/>
          <a:p>
            <a:r>
              <a:rPr lang="en-US" dirty="0" smtClean="0"/>
              <a:t>Nutrition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066800"/>
            <a:ext cx="8077200" cy="5791200"/>
          </a:xfrm>
        </p:spPr>
        <p:txBody>
          <a:bodyPr>
            <a:normAutofit/>
          </a:bodyPr>
          <a:lstStyle/>
          <a:p>
            <a:pPr marL="285750" indent="-285750">
              <a:lnSpc>
                <a:spcPts val="4200"/>
              </a:lnSpc>
            </a:pPr>
            <a:r>
              <a:rPr lang="af-ZA" dirty="0" smtClean="0"/>
              <a:t>The mother does </a:t>
            </a:r>
            <a:r>
              <a:rPr lang="en-US" dirty="0" smtClean="0"/>
              <a:t>not absorb sufficient </a:t>
            </a:r>
            <a:r>
              <a:rPr lang="en-US" i="1" dirty="0" smtClean="0"/>
              <a:t>protein</a:t>
            </a:r>
            <a:r>
              <a:rPr lang="en-US" dirty="0" smtClean="0"/>
              <a:t>, </a:t>
            </a:r>
            <a:r>
              <a:rPr lang="en-US" i="1" dirty="0" smtClean="0"/>
              <a:t>calcium, phosphates, and iron </a:t>
            </a:r>
            <a:r>
              <a:rPr lang="en-US" dirty="0" smtClean="0"/>
              <a:t>from her diet during the last months of pregnancy to supply these extra needs of the fetus.</a:t>
            </a:r>
          </a:p>
          <a:p>
            <a:pPr marL="571500" lvl="1" indent="-393700">
              <a:lnSpc>
                <a:spcPts val="4200"/>
              </a:lnSpc>
              <a:buFont typeface="Wingdings" pitchFamily="2" charset="2"/>
              <a:buChar char="Ø"/>
            </a:pPr>
            <a:r>
              <a:rPr lang="af-ZA" sz="3000" dirty="0" smtClean="0"/>
              <a:t>However</a:t>
            </a:r>
            <a:r>
              <a:rPr lang="en-US" sz="3000" dirty="0" smtClean="0"/>
              <a:t>, the mother’s body has already been storing these substances in the placenta and mostly in the normal </a:t>
            </a:r>
            <a:r>
              <a:rPr lang="af-ZA" sz="3000" dirty="0" smtClean="0"/>
              <a:t>storage depots of the mother.</a:t>
            </a:r>
            <a:endParaRPr lang="ar-JO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Nutrition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Inappropriate intake of elements </a:t>
            </a:r>
            <a:r>
              <a:rPr lang="en-US" dirty="0" smtClean="0">
                <a:sym typeface="Wingdings" pitchFamily="2" charset="2"/>
              </a:rPr>
              <a:t> maternal deficiencies (especially </a:t>
            </a:r>
            <a:r>
              <a:rPr lang="af-ZA" dirty="0" smtClean="0"/>
              <a:t>calcium, phosphates, iron, and the vitamins).</a:t>
            </a:r>
          </a:p>
          <a:p>
            <a:endParaRPr lang="af-ZA" dirty="0" smtClean="0"/>
          </a:p>
          <a:p>
            <a:r>
              <a:rPr lang="af-ZA" dirty="0" smtClean="0"/>
              <a:t>Examples: </a:t>
            </a:r>
          </a:p>
          <a:p>
            <a:pPr lvl="1"/>
            <a:r>
              <a:rPr lang="af-ZA" dirty="0" smtClean="0">
                <a:solidFill>
                  <a:schemeClr val="accent3">
                    <a:lumMod val="75000"/>
                  </a:schemeClr>
                </a:solidFill>
              </a:rPr>
              <a:t>iron </a:t>
            </a:r>
            <a:r>
              <a:rPr lang="af-ZA" dirty="0" smtClean="0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 </a:t>
            </a:r>
            <a:r>
              <a:rPr lang="af-ZA" i="1" dirty="0" smtClean="0">
                <a:solidFill>
                  <a:schemeClr val="accent3">
                    <a:lumMod val="75000"/>
                  </a:schemeClr>
                </a:solidFill>
              </a:rPr>
              <a:t>hypochromic anemia.</a:t>
            </a:r>
          </a:p>
          <a:p>
            <a:pPr lvl="1"/>
            <a:r>
              <a:rPr lang="af-ZA" dirty="0" smtClean="0">
                <a:solidFill>
                  <a:schemeClr val="accent3">
                    <a:lumMod val="75000"/>
                  </a:schemeClr>
                </a:solidFill>
              </a:rPr>
              <a:t>Vitamin D </a:t>
            </a:r>
            <a:r>
              <a:rPr lang="af-ZA" dirty="0" smtClean="0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</a:t>
            </a:r>
            <a:r>
              <a:rPr lang="af-ZA" i="1" dirty="0" smtClean="0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 poor calcium absorption.</a:t>
            </a:r>
          </a:p>
          <a:p>
            <a:pPr lvl="1"/>
            <a:r>
              <a:rPr lang="af-ZA" dirty="0" smtClean="0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Vitamin K  </a:t>
            </a:r>
            <a:r>
              <a:rPr lang="af-ZA" i="1" dirty="0" smtClean="0">
                <a:solidFill>
                  <a:schemeClr val="accent3">
                    <a:lumMod val="75000"/>
                  </a:schemeClr>
                </a:solidFill>
              </a:rPr>
              <a:t>hemorrhage</a:t>
            </a:r>
            <a:r>
              <a:rPr lang="af-ZA" dirty="0" smtClean="0">
                <a:solidFill>
                  <a:schemeClr val="accent3">
                    <a:lumMod val="75000"/>
                  </a:schemeClr>
                </a:solidFill>
              </a:rPr>
              <a:t> (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particularly brain hemorrhage) caused by the birth </a:t>
            </a:r>
            <a:r>
              <a:rPr lang="af-ZA" dirty="0" smtClean="0">
                <a:solidFill>
                  <a:schemeClr val="accent3">
                    <a:lumMod val="75000"/>
                  </a:schemeClr>
                </a:solidFill>
              </a:rPr>
              <a:t>process.</a:t>
            </a:r>
            <a:endParaRPr lang="ar-JO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7848600" cy="838200"/>
          </a:xfrm>
        </p:spPr>
        <p:txBody>
          <a:bodyPr/>
          <a:lstStyle/>
          <a:p>
            <a:r>
              <a:rPr lang="en-US" dirty="0" smtClean="0"/>
              <a:t>Maternal circulatory system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8512" y="1295400"/>
            <a:ext cx="7943088" cy="5715000"/>
          </a:xfrm>
        </p:spPr>
        <p:txBody>
          <a:bodyPr>
            <a:normAutofit/>
          </a:bodyPr>
          <a:lstStyle/>
          <a:p>
            <a:pPr marL="266700" indent="-266700"/>
            <a:r>
              <a:rPr lang="en-US" sz="3000" b="1" dirty="0" smtClean="0"/>
              <a:t>Blood flow </a:t>
            </a:r>
            <a:r>
              <a:rPr lang="en-US" sz="3000" dirty="0" smtClean="0"/>
              <a:t>through the placenta, and maternal </a:t>
            </a:r>
            <a:r>
              <a:rPr lang="en-US" sz="3000" b="1" dirty="0" smtClean="0"/>
              <a:t>cardiac output </a:t>
            </a:r>
            <a:r>
              <a:rPr lang="af-ZA" sz="3000" dirty="0" smtClean="0"/>
              <a:t>increase during pregnancy.</a:t>
            </a:r>
          </a:p>
          <a:p>
            <a:pPr marL="266700" indent="-266700"/>
            <a:endParaRPr lang="af-ZA" sz="3000" dirty="0" smtClean="0"/>
          </a:p>
          <a:p>
            <a:pPr marL="266700" indent="-266700"/>
            <a:r>
              <a:rPr lang="en-US" sz="3000" dirty="0" smtClean="0"/>
              <a:t>The mother’s </a:t>
            </a:r>
            <a:r>
              <a:rPr lang="en-US" sz="3000" b="1" dirty="0" smtClean="0"/>
              <a:t>CO</a:t>
            </a:r>
            <a:r>
              <a:rPr lang="en-US" sz="3000" dirty="0" smtClean="0"/>
              <a:t> increases to 30-40% above normal by week 27; then, for reasons unexplained, it falls to a little above normal during the last 8 weeks of pregnancy, despite the high uterine </a:t>
            </a:r>
            <a:r>
              <a:rPr lang="af-ZA" sz="3000" dirty="0" smtClean="0"/>
              <a:t>blood flow.</a:t>
            </a:r>
          </a:p>
          <a:p>
            <a:pPr marL="266700" indent="-266700">
              <a:buNone/>
            </a:pPr>
            <a:endParaRPr lang="af-ZA" sz="3000" dirty="0" smtClean="0"/>
          </a:p>
          <a:p>
            <a:pPr marL="266700" indent="-266700"/>
            <a:r>
              <a:rPr lang="af-ZA" sz="3000" dirty="0" smtClean="0"/>
              <a:t>Reversible mild hypertrophy may develop.</a:t>
            </a:r>
            <a:endParaRPr lang="ar-JO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4712" y="304800"/>
            <a:ext cx="7943088" cy="6553200"/>
          </a:xfrm>
        </p:spPr>
        <p:txBody>
          <a:bodyPr/>
          <a:lstStyle/>
          <a:p>
            <a:r>
              <a:rPr lang="en-US" dirty="0" smtClean="0"/>
              <a:t>Maternal </a:t>
            </a:r>
            <a:r>
              <a:rPr lang="en-US" b="1" dirty="0" smtClean="0"/>
              <a:t>blood volume </a:t>
            </a:r>
            <a:r>
              <a:rPr lang="en-US" dirty="0" smtClean="0"/>
              <a:t>increases during pregnancy (due to </a:t>
            </a:r>
            <a:r>
              <a:rPr lang="en-US" dirty="0" err="1" smtClean="0"/>
              <a:t>aldosterone</a:t>
            </a:r>
            <a:r>
              <a:rPr lang="en-US" dirty="0" smtClean="0"/>
              <a:t> and estrogens)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b="1" i="1" dirty="0" smtClean="0">
                <a:sym typeface="Wingdings" pitchFamily="2" charset="2"/>
              </a:rPr>
              <a:t>high volume state</a:t>
            </a:r>
            <a:endParaRPr lang="ar-JO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5" name="Picture 4" descr="volume.png"/>
          <p:cNvPicPr>
            <a:picLocks noChangeAspect="1"/>
          </p:cNvPicPr>
          <p:nvPr/>
        </p:nvPicPr>
        <p:blipFill>
          <a:blip r:embed="rId2" cstate="print">
            <a:lum bright="-4000" contrast="7000"/>
          </a:blip>
          <a:stretch>
            <a:fillRect/>
          </a:stretch>
        </p:blipFill>
        <p:spPr>
          <a:xfrm>
            <a:off x="2294009" y="2514600"/>
            <a:ext cx="5478391" cy="3714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609600"/>
            <a:ext cx="8001000" cy="6248400"/>
          </a:xfrm>
        </p:spPr>
        <p:txBody>
          <a:bodyPr/>
          <a:lstStyle/>
          <a:p>
            <a:pPr>
              <a:lnSpc>
                <a:spcPts val="4200"/>
              </a:lnSpc>
            </a:pPr>
            <a:r>
              <a:rPr lang="en-US" dirty="0" smtClean="0"/>
              <a:t>Blood volume increases by 30-50% (from normal 5 L into 7.5 L).</a:t>
            </a:r>
          </a:p>
          <a:p>
            <a:pPr>
              <a:lnSpc>
                <a:spcPts val="4200"/>
              </a:lnSpc>
            </a:pPr>
            <a:endParaRPr lang="en-US" dirty="0" smtClean="0"/>
          </a:p>
          <a:p>
            <a:pPr>
              <a:lnSpc>
                <a:spcPts val="4200"/>
              </a:lnSpc>
            </a:pPr>
            <a:r>
              <a:rPr lang="en-US" dirty="0" smtClean="0"/>
              <a:t>Increase in plasma volume is relatively higher than increase in RBCs volume </a:t>
            </a:r>
            <a:r>
              <a:rPr lang="en-US" dirty="0" smtClean="0">
                <a:sym typeface="Wingdings" pitchFamily="2" charset="2"/>
              </a:rPr>
              <a:t> decrease </a:t>
            </a:r>
            <a:r>
              <a:rPr lang="en-US" dirty="0" err="1" smtClean="0">
                <a:sym typeface="Wingdings" pitchFamily="2" charset="2"/>
              </a:rPr>
              <a:t>hematocrit</a:t>
            </a:r>
            <a:r>
              <a:rPr lang="en-US" dirty="0" smtClean="0">
                <a:sym typeface="Wingdings" pitchFamily="2" charset="2"/>
              </a:rPr>
              <a:t>  </a:t>
            </a:r>
            <a:r>
              <a:rPr lang="en-US" i="1" dirty="0" smtClean="0">
                <a:sym typeface="Wingdings" pitchFamily="2" charset="2"/>
              </a:rPr>
              <a:t>physiologic anemia of pregnancy.</a:t>
            </a:r>
          </a:p>
          <a:p>
            <a:endParaRPr lang="en-US" i="1" dirty="0" smtClean="0">
              <a:sym typeface="Wingdings" pitchFamily="2" charset="2"/>
            </a:endParaRPr>
          </a:p>
          <a:p>
            <a:pPr>
              <a:buNone/>
            </a:pPr>
            <a:endParaRPr lang="ar-JO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381000"/>
            <a:ext cx="8077200" cy="6248400"/>
          </a:xfrm>
        </p:spPr>
        <p:txBody>
          <a:bodyPr/>
          <a:lstStyle/>
          <a:p>
            <a:pPr marL="285750" indent="-285750">
              <a:lnSpc>
                <a:spcPts val="4200"/>
              </a:lnSpc>
            </a:pPr>
            <a:r>
              <a:rPr lang="en-US" dirty="0" smtClean="0"/>
              <a:t>Decreased </a:t>
            </a:r>
            <a:r>
              <a:rPr lang="en-US" b="1" dirty="0" smtClean="0"/>
              <a:t>blood pressure </a:t>
            </a:r>
            <a:r>
              <a:rPr lang="en-US" dirty="0" smtClean="0"/>
              <a:t>is observed due to the </a:t>
            </a:r>
            <a:r>
              <a:rPr lang="en-US" dirty="0" err="1" smtClean="0"/>
              <a:t>vasodilatory</a:t>
            </a:r>
            <a:r>
              <a:rPr lang="en-US" dirty="0" smtClean="0"/>
              <a:t> effects of progesterone.</a:t>
            </a:r>
          </a:p>
          <a:p>
            <a:pPr marL="285750" indent="-285750">
              <a:lnSpc>
                <a:spcPts val="4200"/>
              </a:lnSpc>
            </a:pPr>
            <a:endParaRPr lang="en-US" dirty="0" smtClean="0"/>
          </a:p>
          <a:p>
            <a:pPr marL="285750" indent="-285750">
              <a:lnSpc>
                <a:spcPts val="4200"/>
              </a:lnSpc>
            </a:pPr>
            <a:r>
              <a:rPr lang="en-US" dirty="0" smtClean="0"/>
              <a:t>When lying in a supine position </a:t>
            </a:r>
            <a:r>
              <a:rPr lang="en-US" dirty="0" smtClean="0">
                <a:sym typeface="Wingdings" pitchFamily="2" charset="2"/>
              </a:rPr>
              <a:t> uterus presses on the inferior vena cava  </a:t>
            </a:r>
            <a:r>
              <a:rPr lang="en-US" dirty="0" smtClean="0">
                <a:latin typeface="Yu Gothic Medium"/>
                <a:ea typeface="Yu Gothic Medium"/>
                <a:sym typeface="Wingdings" pitchFamily="2" charset="2"/>
              </a:rPr>
              <a:t>↓</a:t>
            </a:r>
            <a:r>
              <a:rPr lang="en-US" dirty="0" smtClean="0">
                <a:ea typeface="Yu Gothic Medium"/>
                <a:sym typeface="Wingdings" pitchFamily="2" charset="2"/>
              </a:rPr>
              <a:t>blood return to the right atrium  hypotension.</a:t>
            </a:r>
            <a:endParaRPr lang="ar-JO" dirty="0" smtClean="0"/>
          </a:p>
          <a:p>
            <a:endParaRPr lang="ar-JO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457200"/>
            <a:ext cx="7943088" cy="6248400"/>
          </a:xfrm>
        </p:spPr>
        <p:txBody>
          <a:bodyPr/>
          <a:lstStyle/>
          <a:p>
            <a:pPr>
              <a:lnSpc>
                <a:spcPts val="4200"/>
              </a:lnSpc>
            </a:pPr>
            <a:r>
              <a:rPr lang="en-US" b="1" dirty="0" smtClean="0"/>
              <a:t>Maternal respiration </a:t>
            </a:r>
            <a:r>
              <a:rPr lang="en-US" dirty="0" smtClean="0"/>
              <a:t>increases during pregnancy.</a:t>
            </a:r>
          </a:p>
          <a:p>
            <a:pPr>
              <a:lnSpc>
                <a:spcPts val="4200"/>
              </a:lnSpc>
            </a:pPr>
            <a:endParaRPr lang="en-US" dirty="0" smtClean="0"/>
          </a:p>
          <a:p>
            <a:pPr>
              <a:lnSpc>
                <a:spcPts val="4200"/>
              </a:lnSpc>
            </a:pPr>
            <a:r>
              <a:rPr lang="af-ZA" dirty="0" smtClean="0"/>
              <a:t>The total amount of </a:t>
            </a:r>
            <a:r>
              <a:rPr lang="en-US" dirty="0" smtClean="0"/>
              <a:t>oxygen used by the mother shortly before birth of the baby is about 20 % above normal and a large amount of carbon dioxide is formed.</a:t>
            </a:r>
          </a:p>
          <a:p>
            <a:pPr marL="457200" indent="-285750">
              <a:lnSpc>
                <a:spcPts val="4200"/>
              </a:lnSpc>
              <a:buFont typeface="Wingdings" pitchFamily="2" charset="2"/>
              <a:buChar char="Ø"/>
            </a:pPr>
            <a:r>
              <a:rPr lang="en-US" dirty="0" smtClean="0"/>
              <a:t>Increased minute ventilation.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381000"/>
            <a:ext cx="7943088" cy="60960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Expanded uterus presses on the diaphragm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*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total excursion of the diaphragm is decreased </a:t>
            </a:r>
            <a:r>
              <a:rPr lang="en-US" dirty="0" smtClean="0">
                <a:sym typeface="Wingdings" pitchFamily="2" charset="2"/>
              </a:rPr>
              <a:t> difficult breathing  rapid breathing (increased RR to maintain extra ventilation).</a:t>
            </a:r>
          </a:p>
          <a:p>
            <a:pPr>
              <a:lnSpc>
                <a:spcPct val="150000"/>
              </a:lnSpc>
            </a:pPr>
            <a:endParaRPr lang="en-US" dirty="0" smtClean="0">
              <a:sym typeface="Wingdings" pitchFamily="2" charset="2"/>
            </a:endParaRPr>
          </a:p>
          <a:p>
            <a:pPr marL="285750" indent="-114300">
              <a:lnSpc>
                <a:spcPct val="150000"/>
              </a:lnSpc>
              <a:buNone/>
            </a:pPr>
            <a:endParaRPr lang="en-US" sz="2400" dirty="0" smtClean="0">
              <a:solidFill>
                <a:schemeClr val="accent3">
                  <a:lumMod val="75000"/>
                </a:schemeClr>
              </a:solidFill>
              <a:sym typeface="Wingdings" pitchFamily="2" charset="2"/>
            </a:endParaRPr>
          </a:p>
          <a:p>
            <a:pPr marL="171450" indent="-114300"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* </a:t>
            </a:r>
            <a:r>
              <a:rPr lang="en-US" sz="2400" dirty="0" smtClean="0">
                <a:sym typeface="Wingdings" pitchFamily="2" charset="2"/>
              </a:rPr>
              <a:t>Partly compensated by progesterone-induced ligament relaxation in the thoracic cavity.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848600" cy="838200"/>
          </a:xfrm>
        </p:spPr>
        <p:txBody>
          <a:bodyPr/>
          <a:lstStyle/>
          <a:p>
            <a:r>
              <a:rPr lang="en-US" dirty="0" smtClean="0"/>
              <a:t>Maternal kidney function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143000"/>
            <a:ext cx="8077200" cy="5410200"/>
          </a:xfrm>
        </p:spPr>
        <p:txBody>
          <a:bodyPr>
            <a:normAutofit/>
          </a:bodyPr>
          <a:lstStyle/>
          <a:p>
            <a:pPr>
              <a:lnSpc>
                <a:spcPts val="4200"/>
              </a:lnSpc>
            </a:pPr>
            <a:r>
              <a:rPr lang="en-US" dirty="0" smtClean="0"/>
              <a:t>Slight increase in the rate of urine formation.</a:t>
            </a:r>
          </a:p>
          <a:p>
            <a:pPr>
              <a:lnSpc>
                <a:spcPts val="4200"/>
              </a:lnSpc>
            </a:pPr>
            <a:endParaRPr lang="en-US" dirty="0" smtClean="0"/>
          </a:p>
          <a:p>
            <a:pPr>
              <a:lnSpc>
                <a:spcPts val="4200"/>
              </a:lnSpc>
            </a:pPr>
            <a:r>
              <a:rPr lang="en-US" dirty="0" smtClean="0"/>
              <a:t>Increased production of salt and water retaining hormones (especially steroid hormones by the </a:t>
            </a:r>
            <a:r>
              <a:rPr lang="af-ZA" dirty="0" smtClean="0"/>
              <a:t>placenta and adrenal cortex) </a:t>
            </a:r>
            <a:r>
              <a:rPr lang="af-ZA" dirty="0" smtClean="0">
                <a:sym typeface="Wingdings" pitchFamily="2" charset="2"/>
              </a:rPr>
              <a:t> increases </a:t>
            </a:r>
            <a:r>
              <a:rPr lang="en-US" dirty="0" smtClean="0"/>
              <a:t>renal tubules’ </a:t>
            </a:r>
            <a:r>
              <a:rPr lang="en-US" dirty="0" err="1" smtClean="0"/>
              <a:t>reabsorptive</a:t>
            </a:r>
            <a:r>
              <a:rPr lang="en-US" dirty="0" smtClean="0"/>
              <a:t> capacity for sodium, chloride, and </a:t>
            </a:r>
            <a:r>
              <a:rPr lang="en-US" dirty="0" smtClean="0"/>
              <a:t>water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5152" y="6172200"/>
            <a:ext cx="536448" cy="476250"/>
          </a:xfrm>
        </p:spPr>
        <p:txBody>
          <a:bodyPr/>
          <a:lstStyle/>
          <a:p>
            <a:fld id="{5CFD0AA0-7829-4368-90FD-8FF297E1E8C9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848600" cy="838200"/>
          </a:xfrm>
        </p:spPr>
        <p:txBody>
          <a:bodyPr/>
          <a:lstStyle/>
          <a:p>
            <a:r>
              <a:rPr lang="en-US" dirty="0" smtClean="0"/>
              <a:t>Maternal kidney function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772400" cy="4800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The renal blood flow and </a:t>
            </a:r>
            <a:r>
              <a:rPr lang="en-US" dirty="0" err="1" smtClean="0"/>
              <a:t>glomerular</a:t>
            </a:r>
            <a:r>
              <a:rPr lang="en-US" dirty="0" smtClean="0"/>
              <a:t> filtration rate increase up to 50 % during normal pregnancy due </a:t>
            </a:r>
            <a:r>
              <a:rPr lang="af-ZA" dirty="0" smtClean="0"/>
              <a:t>to renal vasodilation (probably due to </a:t>
            </a:r>
            <a:r>
              <a:rPr lang="en-US" dirty="0" smtClean="0"/>
              <a:t>increased levels of nitric oxide or the ovarian </a:t>
            </a:r>
            <a:r>
              <a:rPr lang="af-ZA" dirty="0" smtClean="0"/>
              <a:t>hormone relaxin).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Pregnancy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 ovum is fertilized by a sperm, the fertilized ovum begins to divide and will become the fetus. </a:t>
            </a:r>
            <a:endParaRPr lang="en-US" smtClean="0"/>
          </a:p>
          <a:p>
            <a:endParaRPr lang="en-US" dirty="0" smtClean="0"/>
          </a:p>
          <a:p>
            <a:r>
              <a:rPr lang="en-US" dirty="0" smtClean="0"/>
              <a:t>The period of development of the fetus is called </a:t>
            </a:r>
            <a:r>
              <a:rPr lang="en-US" b="1" dirty="0" smtClean="0"/>
              <a:t>pregnancy or gestation, </a:t>
            </a:r>
            <a:r>
              <a:rPr lang="en-US" dirty="0" smtClean="0"/>
              <a:t>which, in humans, lasts approximately 40</a:t>
            </a:r>
            <a:r>
              <a:rPr lang="en-US" b="1" dirty="0" smtClean="0"/>
              <a:t> </a:t>
            </a:r>
            <a:r>
              <a:rPr lang="af-ZA" dirty="0" smtClean="0"/>
              <a:t>weeks.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8512" y="685800"/>
            <a:ext cx="7943088" cy="5791200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en-US" dirty="0" smtClean="0"/>
              <a:t>Uterus presses on pelvic veins </a:t>
            </a:r>
            <a:r>
              <a:rPr lang="en-US" dirty="0" smtClean="0">
                <a:sym typeface="Wingdings" pitchFamily="2" charset="2"/>
              </a:rPr>
              <a:t> varicose veins and swelling in the lower legs and ankles.</a:t>
            </a:r>
          </a:p>
          <a:p>
            <a:pPr marL="539750">
              <a:lnSpc>
                <a:spcPts val="4000"/>
              </a:lnSpc>
              <a:buFont typeface="Wingdings" pitchFamily="2" charset="2"/>
              <a:buChar char="Ø"/>
            </a:pPr>
            <a:r>
              <a:rPr lang="en-US" dirty="0" smtClean="0">
                <a:sym typeface="Wingdings" pitchFamily="2" charset="2"/>
              </a:rPr>
              <a:t>This is also caused by fluid retention and increased blood volume.</a:t>
            </a:r>
          </a:p>
          <a:p>
            <a:pPr>
              <a:lnSpc>
                <a:spcPts val="4000"/>
              </a:lnSpc>
              <a:buFont typeface="Wingdings" pitchFamily="2" charset="2"/>
              <a:buChar char="Ø"/>
            </a:pPr>
            <a:endParaRPr lang="en-US" dirty="0" smtClean="0">
              <a:sym typeface="Wingdings" pitchFamily="2" charset="2"/>
            </a:endParaRPr>
          </a:p>
          <a:p>
            <a:pPr>
              <a:lnSpc>
                <a:spcPts val="4000"/>
              </a:lnSpc>
            </a:pPr>
            <a:r>
              <a:rPr lang="en-US" dirty="0" smtClean="0"/>
              <a:t>Placenta </a:t>
            </a:r>
            <a:r>
              <a:rPr lang="en-US" dirty="0" smtClean="0">
                <a:sym typeface="Wingdings" pitchFamily="2" charset="2"/>
              </a:rPr>
              <a:t> releases progesterone and </a:t>
            </a:r>
            <a:r>
              <a:rPr lang="en-US" dirty="0" err="1" smtClean="0">
                <a:sym typeface="Wingdings" pitchFamily="2" charset="2"/>
              </a:rPr>
              <a:t>relaxin</a:t>
            </a:r>
            <a:r>
              <a:rPr lang="en-US" dirty="0" smtClean="0">
                <a:sym typeface="Wingdings" pitchFamily="2" charset="2"/>
              </a:rPr>
              <a:t>  loosening of ligaments around the sacroiliac joint and the </a:t>
            </a:r>
            <a:r>
              <a:rPr lang="en-US" dirty="0" err="1" smtClean="0">
                <a:sym typeface="Wingdings" pitchFamily="2" charset="2"/>
              </a:rPr>
              <a:t>symphysis</a:t>
            </a:r>
            <a:r>
              <a:rPr lang="en-US" dirty="0" smtClean="0">
                <a:sym typeface="Wingdings" pitchFamily="2" charset="2"/>
              </a:rPr>
              <a:t> pubis in preparation for parturition.</a:t>
            </a: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  <a:p>
            <a:pPr>
              <a:buFont typeface="Wingdings" pitchFamily="2" charset="2"/>
              <a:buChar char="Ø"/>
            </a:pPr>
            <a:endParaRPr lang="en-US" dirty="0" smtClean="0">
              <a:sym typeface="Wingdings" pitchFamily="2" charset="2"/>
            </a:endParaRPr>
          </a:p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848600" cy="838200"/>
          </a:xfrm>
        </p:spPr>
        <p:txBody>
          <a:bodyPr/>
          <a:lstStyle/>
          <a:p>
            <a:r>
              <a:rPr lang="en-US" dirty="0" smtClean="0"/>
              <a:t>Gastrointestinal system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7943088" cy="5562600"/>
          </a:xfrm>
        </p:spPr>
        <p:txBody>
          <a:bodyPr/>
          <a:lstStyle/>
          <a:p>
            <a:r>
              <a:rPr lang="en-US" dirty="0" smtClean="0"/>
              <a:t>Hormonal changes affect the GI tract by:</a:t>
            </a:r>
          </a:p>
          <a:p>
            <a:pPr marL="571500" lvl="1" indent="-393700">
              <a:buFont typeface="+mj-lt"/>
              <a:buAutoNum type="arabicPeriod"/>
            </a:pPr>
            <a:r>
              <a:rPr lang="en-US" dirty="0" smtClean="0"/>
              <a:t>Smooth muscle relaxation</a:t>
            </a:r>
          </a:p>
          <a:p>
            <a:pPr marL="571500" lvl="1" indent="-393700">
              <a:buFont typeface="+mj-lt"/>
              <a:buAutoNum type="arabicPeriod"/>
            </a:pPr>
            <a:r>
              <a:rPr lang="en-US" dirty="0" smtClean="0"/>
              <a:t>Decreased peristalsis</a:t>
            </a:r>
          </a:p>
          <a:p>
            <a:pPr marL="685800" lvl="2" indent="-398463">
              <a:buFont typeface="Wingdings" pitchFamily="2" charset="2"/>
              <a:buChar char="Ø"/>
            </a:pPr>
            <a:r>
              <a:rPr lang="en-US" dirty="0" smtClean="0"/>
              <a:t>Constipation and bloating</a:t>
            </a:r>
          </a:p>
          <a:p>
            <a:pPr marL="685800" lvl="2" indent="-398463">
              <a:buFont typeface="Wingdings" pitchFamily="2" charset="2"/>
              <a:buChar char="Ø"/>
            </a:pPr>
            <a:endParaRPr lang="en-US" dirty="0" smtClean="0"/>
          </a:p>
          <a:p>
            <a:pPr marL="571500" lvl="1" indent="-393700">
              <a:buFont typeface="+mj-lt"/>
              <a:buAutoNum type="arabicPeriod"/>
            </a:pPr>
            <a:r>
              <a:rPr lang="en-US" dirty="0" smtClean="0"/>
              <a:t>Relaxation of lower esophageal sphincter</a:t>
            </a:r>
          </a:p>
          <a:p>
            <a:pPr marL="685800" lvl="2" indent="-398463">
              <a:buFont typeface="Wingdings" pitchFamily="2" charset="2"/>
              <a:buChar char="Ø"/>
            </a:pPr>
            <a:r>
              <a:rPr lang="en-US" dirty="0" smtClean="0"/>
              <a:t>Gastric reflux and heartburn </a:t>
            </a:r>
          </a:p>
          <a:p>
            <a:pPr marL="685800" lvl="2" indent="-398463">
              <a:buFont typeface="Wingdings" pitchFamily="2" charset="2"/>
              <a:buChar char="Ø"/>
            </a:pPr>
            <a:endParaRPr lang="en-US" dirty="0" smtClean="0"/>
          </a:p>
          <a:p>
            <a:pPr marL="571500" lvl="1" indent="-393700">
              <a:buFont typeface="+mj-lt"/>
              <a:buAutoNum type="arabicPeriod"/>
            </a:pPr>
            <a:r>
              <a:rPr lang="en-US" dirty="0" smtClean="0"/>
              <a:t>Morning sickness</a:t>
            </a:r>
          </a:p>
          <a:p>
            <a:pPr marL="571500" lvl="1" indent="-393700">
              <a:buFont typeface="+mj-lt"/>
              <a:buAutoNum type="arabicPeriod"/>
            </a:pPr>
            <a:r>
              <a:rPr lang="en-US" dirty="0" smtClean="0"/>
              <a:t>Changes in taste perception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nervous system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4712" y="1295400"/>
            <a:ext cx="7714488" cy="5257800"/>
          </a:xfrm>
        </p:spPr>
        <p:txBody>
          <a:bodyPr/>
          <a:lstStyle/>
          <a:p>
            <a:pPr>
              <a:lnSpc>
                <a:spcPts val="4200"/>
              </a:lnSpc>
            </a:pPr>
            <a:r>
              <a:rPr lang="en-US" dirty="0" smtClean="0"/>
              <a:t>Release of estrogen and progesterone during pregnancy may cause:</a:t>
            </a:r>
          </a:p>
          <a:p>
            <a:pPr lvl="1">
              <a:lnSpc>
                <a:spcPts val="4200"/>
              </a:lnSpc>
            </a:pPr>
            <a:r>
              <a:rPr lang="en-US" dirty="0" smtClean="0"/>
              <a:t>Irritability</a:t>
            </a:r>
          </a:p>
          <a:p>
            <a:pPr lvl="1">
              <a:lnSpc>
                <a:spcPts val="4200"/>
              </a:lnSpc>
            </a:pPr>
            <a:r>
              <a:rPr lang="en-US" dirty="0" smtClean="0"/>
              <a:t>Anxiety</a:t>
            </a:r>
          </a:p>
          <a:p>
            <a:pPr lvl="1">
              <a:lnSpc>
                <a:spcPts val="4200"/>
              </a:lnSpc>
            </a:pPr>
            <a:r>
              <a:rPr lang="en-US" dirty="0" smtClean="0"/>
              <a:t>Depression</a:t>
            </a:r>
          </a:p>
          <a:p>
            <a:pPr lvl="1">
              <a:lnSpc>
                <a:spcPts val="4200"/>
              </a:lnSpc>
            </a:pPr>
            <a:r>
              <a:rPr lang="en-US" dirty="0" smtClean="0"/>
              <a:t>Mental fogginess</a:t>
            </a:r>
          </a:p>
          <a:p>
            <a:pPr lvl="1">
              <a:lnSpc>
                <a:spcPts val="4200"/>
              </a:lnSpc>
            </a:pPr>
            <a:r>
              <a:rPr lang="en-US" dirty="0" smtClean="0"/>
              <a:t>Decreased ability to concentrate</a:t>
            </a:r>
          </a:p>
          <a:p>
            <a:pPr lvl="1">
              <a:lnSpc>
                <a:spcPts val="4200"/>
              </a:lnSpc>
            </a:pPr>
            <a:r>
              <a:rPr lang="en-US" dirty="0" smtClean="0"/>
              <a:t>Fatigue and sleep deprivation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533400"/>
            <a:ext cx="8077200" cy="6019800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en-US" b="1" dirty="0" smtClean="0"/>
              <a:t>Breasts</a:t>
            </a:r>
            <a:r>
              <a:rPr lang="en-US" dirty="0" smtClean="0"/>
              <a:t> develop under the effect of estrogen and progesterone.</a:t>
            </a:r>
          </a:p>
          <a:p>
            <a:pPr>
              <a:lnSpc>
                <a:spcPts val="4000"/>
              </a:lnSpc>
            </a:pPr>
            <a:endParaRPr lang="en-US" dirty="0" smtClean="0"/>
          </a:p>
          <a:p>
            <a:pPr>
              <a:lnSpc>
                <a:spcPts val="4000"/>
              </a:lnSpc>
            </a:pPr>
            <a:r>
              <a:rPr lang="en-US" dirty="0" smtClean="0"/>
              <a:t>Estrogen also stimulates the production of </a:t>
            </a:r>
            <a:r>
              <a:rPr lang="en-US" b="1" dirty="0" err="1" smtClean="0"/>
              <a:t>prolactin</a:t>
            </a:r>
            <a:r>
              <a:rPr lang="en-US" dirty="0" smtClean="0"/>
              <a:t> in the anterior pituitary.</a:t>
            </a:r>
          </a:p>
          <a:p>
            <a:pPr marL="719138">
              <a:lnSpc>
                <a:spcPts val="4000"/>
              </a:lnSpc>
            </a:pPr>
            <a:r>
              <a:rPr lang="en-US" dirty="0" smtClean="0"/>
              <a:t>However, the high levels of progesterone inhibit the effects of </a:t>
            </a:r>
            <a:r>
              <a:rPr lang="en-US" dirty="0" err="1" smtClean="0"/>
              <a:t>prolactin</a:t>
            </a:r>
            <a:r>
              <a:rPr lang="en-US" dirty="0" smtClean="0"/>
              <a:t> until the baby is born.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coagulation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4000"/>
              </a:lnSpc>
            </a:pPr>
            <a:r>
              <a:rPr lang="en-US" dirty="0" smtClean="0"/>
              <a:t>Estrogen promotes blood clotting by:</a:t>
            </a:r>
          </a:p>
          <a:p>
            <a:pPr lvl="1">
              <a:lnSpc>
                <a:spcPts val="4000"/>
              </a:lnSpc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increasing plasma fibrinogen and the activity of coagulation factors.</a:t>
            </a:r>
          </a:p>
          <a:p>
            <a:pPr lvl="1">
              <a:lnSpc>
                <a:spcPts val="4000"/>
              </a:lnSpc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inhibiting the activity of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antithrombin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III</a:t>
            </a:r>
          </a:p>
          <a:p>
            <a:pPr lvl="1">
              <a:lnSpc>
                <a:spcPts val="4000"/>
              </a:lnSpc>
              <a:buNone/>
            </a:pP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514350">
              <a:lnSpc>
                <a:spcPts val="4000"/>
              </a:lnSpc>
              <a:buFont typeface="Wingdings" pitchFamily="2" charset="2"/>
              <a:buChar char="Ø"/>
            </a:pPr>
            <a:r>
              <a:rPr lang="en-US" i="1" dirty="0" smtClean="0"/>
              <a:t>Increased risk of venous </a:t>
            </a:r>
            <a:r>
              <a:rPr lang="en-US" i="1" dirty="0" err="1" smtClean="0"/>
              <a:t>thromboembolism</a:t>
            </a:r>
            <a:endParaRPr lang="ar-JO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Pregnancy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characterized by steadily increasing levels of estrogen and progesterone.</a:t>
            </a:r>
          </a:p>
          <a:p>
            <a:endParaRPr lang="en-US" dirty="0" smtClean="0"/>
          </a:p>
          <a:p>
            <a:pPr>
              <a:lnSpc>
                <a:spcPts val="4200"/>
              </a:lnSpc>
            </a:pPr>
            <a:r>
              <a:rPr lang="en-US" dirty="0" smtClean="0"/>
              <a:t>Their functions include: </a:t>
            </a:r>
          </a:p>
          <a:p>
            <a:pPr marL="571500" lvl="1" indent="-393700">
              <a:lnSpc>
                <a:spcPts val="42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Maintenance of the endometrium for the fetus </a:t>
            </a:r>
          </a:p>
          <a:p>
            <a:pPr marL="571500" lvl="1" indent="-393700">
              <a:lnSpc>
                <a:spcPts val="42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Suppression of ovarian follicular function (by inhibiting FSH and LH secretion)</a:t>
            </a:r>
          </a:p>
          <a:p>
            <a:pPr marL="571500" lvl="1" indent="-393700">
              <a:lnSpc>
                <a:spcPts val="42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Stimulation of breast development.</a:t>
            </a:r>
            <a:endParaRPr lang="ar-JO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Pregnancy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f-ZA" dirty="0" smtClean="0"/>
              <a:t>In early </a:t>
            </a:r>
            <a:r>
              <a:rPr lang="en-US" dirty="0" smtClean="0"/>
              <a:t>pregnancy (the first trimester), the source of steroid hormones is the corpus </a:t>
            </a:r>
            <a:r>
              <a:rPr lang="en-US" dirty="0" err="1" smtClean="0"/>
              <a:t>luteum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In mid-to-late pregnancy (the second and third trimesters), the source is </a:t>
            </a:r>
            <a:r>
              <a:rPr lang="af-ZA" dirty="0" smtClean="0"/>
              <a:t>the placenta.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7848600" cy="838200"/>
          </a:xfrm>
        </p:spPr>
        <p:txBody>
          <a:bodyPr/>
          <a:lstStyle/>
          <a:p>
            <a:r>
              <a:rPr lang="en-US" dirty="0" smtClean="0"/>
              <a:t>Events of early pregnancy</a:t>
            </a:r>
            <a:endParaRPr lang="ar-JO" dirty="0"/>
          </a:p>
        </p:txBody>
      </p:sp>
      <p:pic>
        <p:nvPicPr>
          <p:cNvPr id="5" name="Content Placeholder 4" descr="early pregnancy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4000" contrast="8000"/>
          </a:blip>
          <a:stretch>
            <a:fillRect/>
          </a:stretch>
        </p:blipFill>
        <p:spPr>
          <a:xfrm>
            <a:off x="1143000" y="1066800"/>
            <a:ext cx="7419895" cy="5562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Content Placeholder 6" descr="fertlization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4000" contrast="5000"/>
          </a:blip>
          <a:stretch>
            <a:fillRect/>
          </a:stretch>
        </p:blipFill>
        <p:spPr>
          <a:xfrm>
            <a:off x="3257823" y="76200"/>
            <a:ext cx="5352778" cy="6781800"/>
          </a:xfrm>
        </p:spPr>
      </p:pic>
      <p:sp>
        <p:nvSpPr>
          <p:cNvPr id="8" name="Rectangle 7"/>
          <p:cNvSpPr/>
          <p:nvPr/>
        </p:nvSpPr>
        <p:spPr>
          <a:xfrm>
            <a:off x="0" y="0"/>
            <a:ext cx="10668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3048000" cy="19812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200" dirty="0" smtClean="0"/>
              <a:t>Maturation </a:t>
            </a:r>
            <a:br>
              <a:rPr lang="en-US" sz="3200" dirty="0" smtClean="0"/>
            </a:br>
            <a:r>
              <a:rPr lang="en-US" sz="3200" dirty="0" smtClean="0"/>
              <a:t>and fertilization of the ovum</a:t>
            </a:r>
            <a:endParaRPr lang="ar-JO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848600" cy="838200"/>
          </a:xfrm>
        </p:spPr>
        <p:txBody>
          <a:bodyPr/>
          <a:lstStyle/>
          <a:p>
            <a:r>
              <a:rPr lang="en-US" dirty="0" smtClean="0"/>
              <a:t>1. Fertilization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95400"/>
            <a:ext cx="7943088" cy="5562600"/>
          </a:xfrm>
        </p:spPr>
        <p:txBody>
          <a:bodyPr>
            <a:normAutofit/>
          </a:bodyPr>
          <a:lstStyle/>
          <a:p>
            <a:pPr>
              <a:lnSpc>
                <a:spcPts val="4200"/>
              </a:lnSpc>
            </a:pPr>
            <a:r>
              <a:rPr lang="en-US" b="1" dirty="0" smtClean="0"/>
              <a:t>Fertilization </a:t>
            </a:r>
            <a:r>
              <a:rPr lang="en-US" dirty="0" smtClean="0"/>
              <a:t>of the ovum takes place within 24</a:t>
            </a:r>
            <a:r>
              <a:rPr lang="en-US" b="1" dirty="0" smtClean="0"/>
              <a:t> </a:t>
            </a:r>
            <a:r>
              <a:rPr lang="en-US" dirty="0" smtClean="0"/>
              <a:t>hours of ovulation, in a distal portion of the oviduct called the </a:t>
            </a:r>
            <a:r>
              <a:rPr lang="en-US" b="1" dirty="0" err="1" smtClean="0"/>
              <a:t>ampulla</a:t>
            </a:r>
            <a:r>
              <a:rPr lang="en-US" b="1" dirty="0" smtClean="0"/>
              <a:t>. </a:t>
            </a:r>
          </a:p>
          <a:p>
            <a:pPr>
              <a:lnSpc>
                <a:spcPts val="4200"/>
              </a:lnSpc>
            </a:pPr>
            <a:r>
              <a:rPr lang="en-US" dirty="0" smtClean="0"/>
              <a:t>Once a sperm penetrates the ovum, the second polar body is extruded and the fertilized ovum begins to divide. </a:t>
            </a:r>
          </a:p>
          <a:p>
            <a:pPr>
              <a:lnSpc>
                <a:spcPts val="4200"/>
              </a:lnSpc>
            </a:pPr>
            <a:r>
              <a:rPr lang="en-US" dirty="0" smtClean="0"/>
              <a:t>Four days after ovulation, the fertilized ovum (the </a:t>
            </a:r>
            <a:r>
              <a:rPr lang="en-US" b="1" dirty="0" err="1" smtClean="0"/>
              <a:t>blastocyst</a:t>
            </a:r>
            <a:r>
              <a:rPr lang="en-US" dirty="0" smtClean="0"/>
              <a:t>) with approximately 100 cells, arrives in the uterine </a:t>
            </a:r>
            <a:r>
              <a:rPr lang="af-ZA" dirty="0" smtClean="0"/>
              <a:t>cavity.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11457</TotalTime>
  <Words>1814</Words>
  <Application>Microsoft Office PowerPoint</Application>
  <PresentationFormat>On-screen Show (4:3)</PresentationFormat>
  <Paragraphs>218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Yu Gothic Medium</vt:lpstr>
      <vt:lpstr>Arial</vt:lpstr>
      <vt:lpstr>Calibri</vt:lpstr>
      <vt:lpstr>Gill Sans MT</vt:lpstr>
      <vt:lpstr>Majalla UI</vt:lpstr>
      <vt:lpstr>Verdana</vt:lpstr>
      <vt:lpstr>Wingdings</vt:lpstr>
      <vt:lpstr>Wingdings 2</vt:lpstr>
      <vt:lpstr>Solstice</vt:lpstr>
      <vt:lpstr>Physiology of  Pregnancy </vt:lpstr>
      <vt:lpstr>Pregnancy</vt:lpstr>
      <vt:lpstr>PowerPoint Presentation</vt:lpstr>
      <vt:lpstr>Pregnancy</vt:lpstr>
      <vt:lpstr>Pregnancy</vt:lpstr>
      <vt:lpstr>Pregnancy</vt:lpstr>
      <vt:lpstr>Events of early pregnancy</vt:lpstr>
      <vt:lpstr>Maturation  and fertilization of the ovum</vt:lpstr>
      <vt:lpstr>1. Fertilization</vt:lpstr>
      <vt:lpstr>2. Implantation</vt:lpstr>
      <vt:lpstr>2. Implantation</vt:lpstr>
      <vt:lpstr>2. Implantation</vt:lpstr>
      <vt:lpstr>PowerPoint Presentation</vt:lpstr>
      <vt:lpstr>PowerPoint Presentation</vt:lpstr>
      <vt:lpstr>3. Secretion of HCG and “rescue” of the corpus luteum</vt:lpstr>
      <vt:lpstr>3. Secretion of HCG and “rescue” of the corpus luteum</vt:lpstr>
      <vt:lpstr>PowerPoint Presentation</vt:lpstr>
      <vt:lpstr>Hormones of pregnancy</vt:lpstr>
      <vt:lpstr>PowerPoint Presentation</vt:lpstr>
      <vt:lpstr>Hormones of pregnancy – First trimester</vt:lpstr>
      <vt:lpstr>Hormones of pregnancy – Second and third trimester</vt:lpstr>
      <vt:lpstr>PowerPoint Presentation</vt:lpstr>
      <vt:lpstr>Nutrition of the fetus</vt:lpstr>
      <vt:lpstr>Response of the mother’s  body to pregnancy</vt:lpstr>
      <vt:lpstr>PowerPoint Presentation</vt:lpstr>
      <vt:lpstr>Weight gain</vt:lpstr>
      <vt:lpstr>Weight gain</vt:lpstr>
      <vt:lpstr>Metabolism</vt:lpstr>
      <vt:lpstr>Nutrition</vt:lpstr>
      <vt:lpstr>Nutrition</vt:lpstr>
      <vt:lpstr>Nutrition</vt:lpstr>
      <vt:lpstr>Maternal circulatory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Maternal kidney function</vt:lpstr>
      <vt:lpstr>Maternal kidney function</vt:lpstr>
      <vt:lpstr>PowerPoint Presentation</vt:lpstr>
      <vt:lpstr>Gastrointestinal system</vt:lpstr>
      <vt:lpstr>The nervous system</vt:lpstr>
      <vt:lpstr>PowerPoint Presentation</vt:lpstr>
      <vt:lpstr>Blood coagulation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One:  Introduction to Physiology:  The Cell and General Physiology</dc:title>
  <dc:creator>rstinson</dc:creator>
  <cp:lastModifiedBy>lenovo</cp:lastModifiedBy>
  <cp:revision>476</cp:revision>
  <dcterms:created xsi:type="dcterms:W3CDTF">2010-10-14T16:13:00Z</dcterms:created>
  <dcterms:modified xsi:type="dcterms:W3CDTF">2021-05-05T15:09:01Z</dcterms:modified>
</cp:coreProperties>
</file>