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91" r:id="rId17"/>
    <p:sldId id="293" r:id="rId18"/>
    <p:sldId id="294" r:id="rId19"/>
    <p:sldId id="288" r:id="rId20"/>
    <p:sldId id="270" r:id="rId21"/>
    <p:sldId id="271" r:id="rId22"/>
    <p:sldId id="295" r:id="rId23"/>
    <p:sldId id="272" r:id="rId24"/>
    <p:sldId id="289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96" r:id="rId34"/>
    <p:sldId id="281" r:id="rId35"/>
    <p:sldId id="282" r:id="rId36"/>
    <p:sldId id="297" r:id="rId37"/>
    <p:sldId id="283" r:id="rId38"/>
    <p:sldId id="285" r:id="rId39"/>
    <p:sldId id="287" r:id="rId40"/>
    <p:sldId id="286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1DA35D9-658E-4A70-A2C8-243B479F869F}" type="datetimeFigureOut">
              <a:rPr lang="ar-JO" smtClean="0"/>
              <a:pPr/>
              <a:t>23/09/1442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AF26C5-8200-4AF3-BFCB-BDB94CBD72B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8602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F26C5-8200-4AF3-BFCB-BDB94CBD72B9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5350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295400" y="1676400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A3B2C-D0B0-45AC-82EF-7B4CBF6CFFA1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0003-AD01-4576-8CB2-9373B8468450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838200"/>
          </a:xfrm>
        </p:spPr>
        <p:txBody>
          <a:bodyPr>
            <a:normAutofit/>
          </a:bodyPr>
          <a:lstStyle>
            <a:lvl1pPr>
              <a:defRPr sz="3600" b="1" u="sng"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295400"/>
            <a:ext cx="7943088" cy="5562600"/>
          </a:xfrm>
        </p:spPr>
        <p:txBody>
          <a:bodyPr>
            <a:normAutofit/>
          </a:bodyPr>
          <a:lstStyle>
            <a:lvl1pPr marL="342900" indent="-342900">
              <a:buClr>
                <a:schemeClr val="tx2">
                  <a:lumMod val="60000"/>
                  <a:lumOff val="40000"/>
                </a:schemeClr>
              </a:buClr>
              <a:buSzPct val="70000"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-279400"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800">
                <a:latin typeface="Calibri" pitchFamily="34" charset="0"/>
                <a:cs typeface="Calibri" pitchFamily="34" charset="0"/>
              </a:defRPr>
            </a:lvl2pPr>
            <a:lvl3pPr marL="571500" indent="-284163">
              <a:defRPr sz="2800">
                <a:latin typeface="Calibri" pitchFamily="34" charset="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cs typeface="Calibri" pitchFamily="34" charset="0"/>
              </a:defRPr>
            </a:lvl4pPr>
            <a:lvl5pPr>
              <a:defRPr sz="2400"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536448" cy="476250"/>
          </a:xfrm>
        </p:spPr>
        <p:txBody>
          <a:bodyPr/>
          <a:lstStyle>
            <a:lvl1pPr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EAD1-3D32-4672-AF62-C27D9EE3CCA6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A9F1-6862-4CFE-BA9B-6710D614FF39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F9B5-9280-4349-83E3-837E6876002D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BE93-3240-4958-A762-2532BDD2B0AC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C704-827A-4699-A14A-FA4B29A09E47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94F1-0136-47EA-866E-68AC936B0E5B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1555-F538-4D01-BFAE-5F176E8CA2B4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90600" y="1066800"/>
            <a:ext cx="7943088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86B2BE-71FF-4C21-A8B7-5922B1799B71}" type="datetime1">
              <a:rPr lang="en-US" smtClean="0"/>
              <a:pPr/>
              <a:t>5/4/2021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>
              <a:satMod val="13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31775" indent="-231775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217488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463550" indent="-176213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9075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860425" indent="-17780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740664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Female </a:t>
            </a:r>
            <a:br>
              <a:rPr lang="en-US" sz="5300" b="1" dirty="0" smtClean="0"/>
            </a:br>
            <a:r>
              <a:rPr lang="en-US" sz="5300" b="1" dirty="0" smtClean="0"/>
              <a:t>reproductive system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ovarian follicles – Second stage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43088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 takes place over a period of 70–85 days and is present only during the reproductive </a:t>
            </a:r>
            <a:r>
              <a:rPr lang="af-ZA" sz="2800" dirty="0" smtClean="0"/>
              <a:t>period.</a:t>
            </a:r>
          </a:p>
          <a:p>
            <a:endParaRPr lang="af-ZA" sz="2800" dirty="0" smtClean="0"/>
          </a:p>
          <a:p>
            <a:r>
              <a:rPr lang="en-US" sz="2800" dirty="0" smtClean="0"/>
              <a:t>During each menstrual cycle, a few follicles </a:t>
            </a:r>
            <a:r>
              <a:rPr lang="af-ZA" sz="2800" dirty="0" smtClean="0"/>
              <a:t>enter this sequence.</a:t>
            </a:r>
          </a:p>
          <a:p>
            <a:endParaRPr lang="af-ZA" sz="2800" dirty="0" smtClean="0"/>
          </a:p>
          <a:p>
            <a:r>
              <a:rPr lang="en-US" sz="2800" dirty="0" smtClean="0"/>
              <a:t>A fluid containing steroid hormones, </a:t>
            </a:r>
            <a:r>
              <a:rPr lang="af-ZA" sz="2800" dirty="0" smtClean="0"/>
              <a:t>mucopolysaccharides, proteins, and FSH </a:t>
            </a:r>
            <a:r>
              <a:rPr lang="en-US" sz="2800" dirty="0" smtClean="0"/>
              <a:t>accumulates in a central area of the follicle called </a:t>
            </a:r>
            <a:r>
              <a:rPr lang="af-ZA" sz="2800" dirty="0" smtClean="0"/>
              <a:t>the antrum.</a:t>
            </a:r>
          </a:p>
          <a:p>
            <a:pPr>
              <a:buNone/>
            </a:pPr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ovarian follicles – Second stage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43088" cy="419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steroid hormones reach the </a:t>
            </a:r>
            <a:r>
              <a:rPr lang="en-US" sz="2800" dirty="0" err="1" smtClean="0"/>
              <a:t>antrum</a:t>
            </a:r>
            <a:r>
              <a:rPr lang="en-US" sz="2800" dirty="0" smtClean="0"/>
              <a:t> by direct secretion from </a:t>
            </a:r>
            <a:r>
              <a:rPr lang="en-US" sz="2800" dirty="0" err="1" smtClean="0"/>
              <a:t>granulosa</a:t>
            </a:r>
            <a:r>
              <a:rPr lang="en-US" sz="2800" dirty="0" smtClean="0"/>
              <a:t> cells. The </a:t>
            </a:r>
            <a:r>
              <a:rPr lang="en-US" sz="2800" dirty="0" err="1" smtClean="0"/>
              <a:t>granulosa</a:t>
            </a:r>
            <a:r>
              <a:rPr lang="en-US" sz="2800" dirty="0" smtClean="0"/>
              <a:t> and theca cells continue to grow. </a:t>
            </a:r>
          </a:p>
          <a:p>
            <a:endParaRPr lang="en-US" sz="2800" dirty="0" smtClean="0"/>
          </a:p>
          <a:p>
            <a:r>
              <a:rPr lang="en-US" sz="2800" dirty="0" smtClean="0"/>
              <a:t>At the end of the second stage, the follicle is called a </a:t>
            </a:r>
            <a:r>
              <a:rPr lang="en-US" sz="2800" b="1" dirty="0" err="1" smtClean="0"/>
              <a:t>graafian</a:t>
            </a:r>
            <a:r>
              <a:rPr lang="en-US" sz="2800" b="1" dirty="0" smtClean="0"/>
              <a:t> follicle </a:t>
            </a:r>
            <a:r>
              <a:rPr lang="en-US" sz="2800" dirty="0" smtClean="0"/>
              <a:t>and has an average diameter of 2–5 mm.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924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ovarian follicles – Third stage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43088" cy="55626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af-ZA" sz="2700" dirty="0" smtClean="0"/>
              <a:t>It occurs 5–7 days </a:t>
            </a:r>
            <a:r>
              <a:rPr lang="en-US" sz="2700" dirty="0" smtClean="0"/>
              <a:t>after menses (menses marks the end of the previous </a:t>
            </a:r>
            <a:r>
              <a:rPr lang="af-ZA" sz="2700" dirty="0" smtClean="0"/>
              <a:t>cycle).</a:t>
            </a:r>
          </a:p>
          <a:p>
            <a:pPr>
              <a:lnSpc>
                <a:spcPts val="3500"/>
              </a:lnSpc>
            </a:pPr>
            <a:endParaRPr lang="af-ZA" sz="2700" dirty="0" smtClean="0"/>
          </a:p>
          <a:p>
            <a:pPr>
              <a:lnSpc>
                <a:spcPts val="3500"/>
              </a:lnSpc>
            </a:pPr>
            <a:r>
              <a:rPr lang="en-US" sz="2700" dirty="0" smtClean="0"/>
              <a:t>A single </a:t>
            </a:r>
            <a:r>
              <a:rPr lang="en-US" sz="2700" dirty="0" err="1" smtClean="0"/>
              <a:t>graafian</a:t>
            </a:r>
            <a:r>
              <a:rPr lang="en-US" sz="2700" dirty="0" smtClean="0"/>
              <a:t> follicle achieves dominance over its cohorts, and the cohorts regress.</a:t>
            </a:r>
          </a:p>
          <a:p>
            <a:pPr>
              <a:lnSpc>
                <a:spcPts val="3500"/>
              </a:lnSpc>
            </a:pPr>
            <a:r>
              <a:rPr lang="af-ZA" sz="2700" dirty="0" smtClean="0"/>
              <a:t>Within 48 </a:t>
            </a:r>
            <a:r>
              <a:rPr lang="en-US" sz="2700" dirty="0" smtClean="0"/>
              <a:t>hours, the </a:t>
            </a:r>
            <a:r>
              <a:rPr lang="en-US" sz="2700" b="1" dirty="0" smtClean="0"/>
              <a:t>dominant follicle </a:t>
            </a:r>
            <a:r>
              <a:rPr lang="en-US" sz="2700" dirty="0" smtClean="0"/>
              <a:t>grows to 20 mm in diameter. </a:t>
            </a:r>
          </a:p>
          <a:p>
            <a:pPr>
              <a:lnSpc>
                <a:spcPts val="3500"/>
              </a:lnSpc>
            </a:pPr>
            <a:endParaRPr lang="en-US" sz="2700" dirty="0" smtClean="0"/>
          </a:p>
          <a:p>
            <a:pPr>
              <a:lnSpc>
                <a:spcPts val="3500"/>
              </a:lnSpc>
            </a:pPr>
            <a:r>
              <a:rPr lang="en-US" sz="2700" dirty="0" smtClean="0"/>
              <a:t>On day 14 of a 28-day menstrual cycle, </a:t>
            </a:r>
            <a:r>
              <a:rPr lang="en-US" sz="2700" b="1" dirty="0" smtClean="0"/>
              <a:t>ovulation </a:t>
            </a:r>
            <a:r>
              <a:rPr lang="en-US" sz="2700" dirty="0" smtClean="0"/>
              <a:t>occurs and the dominant follicle ruptures and releases its </a:t>
            </a:r>
            <a:r>
              <a:rPr lang="en-US" sz="2700" dirty="0" err="1" smtClean="0"/>
              <a:t>oocyte</a:t>
            </a:r>
            <a:r>
              <a:rPr lang="en-US" sz="2700" dirty="0" smtClean="0"/>
              <a:t> into the peritoneal cavity.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924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ovarian follicles – Third stage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943088" cy="525780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US" sz="2800" dirty="0" smtClean="0"/>
              <a:t>At this time, the first meiotic division is completed and the resulting secondary </a:t>
            </a:r>
            <a:r>
              <a:rPr lang="en-US" sz="2800" dirty="0" err="1" smtClean="0"/>
              <a:t>oocyte</a:t>
            </a:r>
            <a:r>
              <a:rPr lang="en-US" sz="2800" dirty="0" smtClean="0"/>
              <a:t> enters the nearby fallopian tube, where it begins the second meiotic division. </a:t>
            </a:r>
          </a:p>
          <a:p>
            <a:pPr>
              <a:lnSpc>
                <a:spcPts val="3800"/>
              </a:lnSpc>
            </a:pPr>
            <a:endParaRPr lang="en-US" sz="2800" dirty="0" smtClean="0"/>
          </a:p>
          <a:p>
            <a:pPr>
              <a:lnSpc>
                <a:spcPts val="3800"/>
              </a:lnSpc>
            </a:pPr>
            <a:r>
              <a:rPr lang="en-US" sz="2800" dirty="0" smtClean="0"/>
              <a:t>In the fallopian tube, if fertilization by a sperm occurs, the second meiotic division is completed, producing the haploid ovum with 23 </a:t>
            </a:r>
            <a:r>
              <a:rPr lang="af-ZA" sz="2800" dirty="0" smtClean="0"/>
              <a:t>chromosomes.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"/>
            <a:ext cx="7943088" cy="5867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The residual elements of the ruptured primary follicle </a:t>
            </a:r>
            <a:r>
              <a:rPr lang="af-ZA" sz="3000" dirty="0" smtClean="0"/>
              <a:t>form the </a:t>
            </a:r>
            <a:r>
              <a:rPr lang="af-ZA" sz="3000" b="1" dirty="0" smtClean="0"/>
              <a:t>corpus luteum.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Composed primarily of </a:t>
            </a:r>
            <a:r>
              <a:rPr lang="en-US" dirty="0" err="1" smtClean="0"/>
              <a:t>granulosa</a:t>
            </a:r>
            <a:r>
              <a:rPr lang="en-US" dirty="0" smtClean="0"/>
              <a:t> cells, but also of theca </a:t>
            </a:r>
            <a:r>
              <a:rPr lang="af-ZA" dirty="0" smtClean="0"/>
              <a:t>cells, capillaries, and fibroblasts.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It synthesizes and secretes steroid hormones, which are necessary for implantation and maintenance of the </a:t>
            </a:r>
            <a:r>
              <a:rPr lang="af-ZA" dirty="0" smtClean="0"/>
              <a:t>zygote.</a:t>
            </a:r>
          </a:p>
          <a:p>
            <a:pPr lvl="1">
              <a:lnSpc>
                <a:spcPct val="110000"/>
              </a:lnSpc>
              <a:buNone/>
            </a:pPr>
            <a:endParaRPr lang="af-Z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304800"/>
            <a:ext cx="7714488" cy="6248400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None/>
            </a:pPr>
            <a:endParaRPr lang="af-ZA" sz="2400" dirty="0" smtClean="0"/>
          </a:p>
          <a:p>
            <a:pPr>
              <a:lnSpc>
                <a:spcPts val="4400"/>
              </a:lnSpc>
            </a:pPr>
            <a:r>
              <a:rPr lang="af-ZA" sz="3000" dirty="0" smtClean="0"/>
              <a:t>If fertilization </a:t>
            </a:r>
            <a:r>
              <a:rPr lang="af-ZA" sz="3000" i="1" dirty="0" smtClean="0"/>
              <a:t>does </a:t>
            </a:r>
            <a:r>
              <a:rPr lang="en-US" sz="3000" dirty="0" smtClean="0"/>
              <a:t>occur </a:t>
            </a:r>
            <a:r>
              <a:rPr lang="en-US" sz="3000" dirty="0" smtClean="0">
                <a:sym typeface="Wingdings" pitchFamily="2" charset="2"/>
              </a:rPr>
              <a:t> </a:t>
            </a:r>
            <a:r>
              <a:rPr lang="en-US" sz="3000" dirty="0" smtClean="0"/>
              <a:t>the corpus </a:t>
            </a:r>
            <a:r>
              <a:rPr lang="en-US" sz="3000" dirty="0" err="1" smtClean="0"/>
              <a:t>luteum</a:t>
            </a:r>
            <a:r>
              <a:rPr lang="en-US" sz="3000" dirty="0" smtClean="0"/>
              <a:t> will secrete steroid hormones until the placenta assumes this role, later in pregnancy.</a:t>
            </a:r>
          </a:p>
          <a:p>
            <a:pPr>
              <a:lnSpc>
                <a:spcPts val="4400"/>
              </a:lnSpc>
            </a:pPr>
            <a:endParaRPr lang="en-US" sz="3000" dirty="0" smtClean="0"/>
          </a:p>
          <a:p>
            <a:pPr>
              <a:lnSpc>
                <a:spcPts val="4400"/>
              </a:lnSpc>
            </a:pPr>
            <a:r>
              <a:rPr lang="en-US" sz="3000" dirty="0" smtClean="0"/>
              <a:t>If fertilization </a:t>
            </a:r>
            <a:r>
              <a:rPr lang="en-US" sz="3000" i="1" dirty="0" smtClean="0"/>
              <a:t>does not occur, </a:t>
            </a:r>
            <a:r>
              <a:rPr lang="en-US" sz="3000" dirty="0" smtClean="0"/>
              <a:t>the corpus </a:t>
            </a:r>
            <a:r>
              <a:rPr lang="en-US" sz="3000" dirty="0" err="1" smtClean="0"/>
              <a:t>luteum</a:t>
            </a:r>
            <a:r>
              <a:rPr lang="en-US" sz="3000" dirty="0" smtClean="0"/>
              <a:t> regresses during the next 14 days (the second half of the menstrual cycle) and is replaced by a scar called </a:t>
            </a:r>
            <a:r>
              <a:rPr lang="af-ZA" sz="3000" dirty="0" smtClean="0"/>
              <a:t>the </a:t>
            </a:r>
            <a:r>
              <a:rPr lang="af-ZA" sz="3000" b="1" dirty="0" smtClean="0"/>
              <a:t>corpus albicans.</a:t>
            </a:r>
            <a:endParaRPr lang="ar-JO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ovarian follicle trajectory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990600"/>
            <a:ext cx="7943088" cy="5562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ovarian follicle is the functional unit of the ovary, and it performs both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gametogenic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and endocrine functions. A histological section of the ovary from a premenopausal cycling woman contains follicular structures at many different stages of development. The life history of a follicle can be divided into the following stages:</a:t>
            </a:r>
          </a:p>
          <a:p>
            <a:endParaRPr lang="en-US" dirty="0"/>
          </a:p>
          <a:p>
            <a:r>
              <a:rPr lang="en-US" dirty="0"/>
              <a:t>1</a:t>
            </a:r>
            <a:r>
              <a:rPr lang="en-US" b="1" dirty="0">
                <a:solidFill>
                  <a:srgbClr val="FF0000"/>
                </a:solidFill>
              </a:rPr>
              <a:t>.     Resting primordial follicle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="1" dirty="0">
                <a:solidFill>
                  <a:srgbClr val="7030A0"/>
                </a:solidFill>
              </a:rPr>
              <a:t>.     Growing </a:t>
            </a:r>
            <a:r>
              <a:rPr lang="en-US" b="1" dirty="0" err="1">
                <a:solidFill>
                  <a:srgbClr val="7030A0"/>
                </a:solidFill>
              </a:rPr>
              <a:t>preantral</a:t>
            </a:r>
            <a:r>
              <a:rPr lang="en-US" b="1" dirty="0">
                <a:solidFill>
                  <a:srgbClr val="7030A0"/>
                </a:solidFill>
              </a:rPr>
              <a:t> (primary and secondary) follicle</a:t>
            </a:r>
          </a:p>
          <a:p>
            <a:endParaRPr lang="en-US" dirty="0"/>
          </a:p>
          <a:p>
            <a:r>
              <a:rPr lang="en-US" dirty="0"/>
              <a:t>3.     </a:t>
            </a:r>
            <a:r>
              <a:rPr lang="en-US" b="1" dirty="0">
                <a:solidFill>
                  <a:srgbClr val="00B050"/>
                </a:solidFill>
              </a:rPr>
              <a:t>Growing antral (tertiary) follicle</a:t>
            </a:r>
          </a:p>
          <a:p>
            <a:endParaRPr lang="en-US" dirty="0"/>
          </a:p>
          <a:p>
            <a:r>
              <a:rPr lang="en-US" dirty="0"/>
              <a:t>4.   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Dominant (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preovulatory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graafian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) follicle</a:t>
            </a:r>
          </a:p>
          <a:p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5.     Dominant follicle within the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periovulatory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period</a:t>
            </a:r>
          </a:p>
          <a:p>
            <a:endParaRPr lang="en-US" dirty="0">
              <a:solidFill>
                <a:srgbClr val="4D4D4D"/>
              </a:solidFill>
            </a:endParaRPr>
          </a:p>
          <a:p>
            <a:r>
              <a:rPr lang="en-US" dirty="0">
                <a:solidFill>
                  <a:srgbClr val="4D4D4D"/>
                </a:solidFill>
              </a:rPr>
              <a:t>6.    </a:t>
            </a:r>
            <a:r>
              <a:rPr lang="en-US" b="1" dirty="0">
                <a:solidFill>
                  <a:srgbClr val="4D4D4D"/>
                </a:solidFill>
              </a:rPr>
              <a:t> Corpus luteum (of menstruation or of pregnancy)</a:t>
            </a:r>
          </a:p>
          <a:p>
            <a:endParaRPr lang="en-US" dirty="0"/>
          </a:p>
          <a:p>
            <a:r>
              <a:rPr lang="en-US" dirty="0"/>
              <a:t>7.     </a:t>
            </a:r>
            <a:r>
              <a:rPr lang="en-US" b="1" dirty="0" err="1">
                <a:solidFill>
                  <a:srgbClr val="0070C0"/>
                </a:solidFill>
              </a:rPr>
              <a:t>Atretic</a:t>
            </a:r>
            <a:r>
              <a:rPr lang="en-US" b="1" dirty="0">
                <a:solidFill>
                  <a:srgbClr val="0070C0"/>
                </a:solidFill>
              </a:rPr>
              <a:t> follicles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08793"/>
            <a:ext cx="7089648" cy="57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6090"/>
            <a:ext cx="6403848" cy="594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782"/>
            <a:ext cx="6253843" cy="71962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457200"/>
            <a:ext cx="7943088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af-ZA" dirty="0" smtClean="0"/>
              <a:t>female reproductive tract consists of:</a:t>
            </a:r>
            <a:endParaRPr lang="en-US" dirty="0" smtClean="0"/>
          </a:p>
          <a:p>
            <a:pPr marL="571500" lvl="1" indent="-393700">
              <a:buFont typeface="+mj-lt"/>
              <a:buAutoNum type="arabicPeriod"/>
            </a:pPr>
            <a:r>
              <a:rPr lang="en-US" sz="3000" dirty="0" smtClean="0"/>
              <a:t>The female gonads (the </a:t>
            </a:r>
            <a:r>
              <a:rPr lang="en-US" sz="3000" b="1" dirty="0" smtClean="0"/>
              <a:t>ovaries</a:t>
            </a:r>
            <a:r>
              <a:rPr lang="en-US" sz="3000" dirty="0" smtClean="0"/>
              <a:t>)</a:t>
            </a:r>
          </a:p>
          <a:p>
            <a:pPr marL="571500" lvl="1" indent="-393700">
              <a:buFont typeface="+mj-lt"/>
              <a:buAutoNum type="arabicPeriod"/>
            </a:pPr>
            <a:r>
              <a:rPr lang="en-US" sz="3000" dirty="0" smtClean="0"/>
              <a:t>the uterus </a:t>
            </a:r>
          </a:p>
          <a:p>
            <a:pPr marL="571500" lvl="1" indent="-393700">
              <a:buFont typeface="+mj-lt"/>
              <a:buAutoNum type="arabicPeriod"/>
            </a:pPr>
            <a:r>
              <a:rPr lang="en-US" sz="3000" dirty="0" smtClean="0"/>
              <a:t>the fallopian tubes.</a:t>
            </a:r>
          </a:p>
          <a:p>
            <a:pPr marL="571500" lvl="1" indent="-3937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The ovaries have two functions: </a:t>
            </a:r>
          </a:p>
          <a:p>
            <a:pPr marL="514350">
              <a:buSzPct val="86000"/>
              <a:buFont typeface="+mj-lt"/>
              <a:buAutoNum type="arabicPeriod"/>
            </a:pPr>
            <a:r>
              <a:rPr lang="en-US" dirty="0" err="1" smtClean="0"/>
              <a:t>oogenesis</a:t>
            </a:r>
            <a:r>
              <a:rPr lang="en-US" dirty="0" smtClean="0"/>
              <a:t> </a:t>
            </a:r>
          </a:p>
          <a:p>
            <a:pPr marL="514350">
              <a:buSzPct val="86000"/>
              <a:buFont typeface="+mj-lt"/>
              <a:buAutoNum type="arabicPeriod"/>
            </a:pPr>
            <a:r>
              <a:rPr lang="en-US" dirty="0" smtClean="0"/>
              <a:t>secretion of the female sex steroid hormones</a:t>
            </a:r>
          </a:p>
          <a:p>
            <a:pPr marL="685800" lvl="2" indent="-285750"/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Progesterone</a:t>
            </a:r>
          </a:p>
          <a:p>
            <a:pPr marL="685800" lvl="2" indent="-285750"/>
            <a:r>
              <a:rPr lang="af-ZA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estrogen.</a:t>
            </a:r>
            <a:endParaRPr lang="ar-JO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Synthesis and secretion of estrogen</a:t>
            </a:r>
            <a:br>
              <a:rPr lang="en-US" sz="3200" dirty="0" smtClean="0"/>
            </a:br>
            <a:r>
              <a:rPr lang="af-ZA" sz="3200" dirty="0" smtClean="0"/>
              <a:t>and progesterone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1600200"/>
            <a:ext cx="7638288" cy="5181600"/>
          </a:xfrm>
        </p:spPr>
        <p:txBody>
          <a:bodyPr>
            <a:normAutofit/>
          </a:bodyPr>
          <a:lstStyle/>
          <a:p>
            <a:pPr marL="266700" indent="-266700">
              <a:lnSpc>
                <a:spcPts val="3800"/>
              </a:lnSpc>
            </a:pPr>
            <a:r>
              <a:rPr lang="en-US" sz="2700" b="1" dirty="0" smtClean="0"/>
              <a:t>Theca </a:t>
            </a:r>
            <a:r>
              <a:rPr lang="en-US" sz="2700" dirty="0" smtClean="0"/>
              <a:t>cells produce progesterone (stimulated at the first step by LH). </a:t>
            </a:r>
          </a:p>
          <a:p>
            <a:pPr marL="266700" indent="-266700">
              <a:lnSpc>
                <a:spcPts val="3800"/>
              </a:lnSpc>
            </a:pPr>
            <a:r>
              <a:rPr lang="en-GB" sz="2700" dirty="0" smtClean="0"/>
              <a:t>Theca cells also synthesize </a:t>
            </a:r>
            <a:r>
              <a:rPr lang="en-GB" sz="2700" dirty="0" err="1" smtClean="0"/>
              <a:t>androstenedione</a:t>
            </a:r>
            <a:r>
              <a:rPr lang="en-GB" sz="2700" dirty="0" smtClean="0"/>
              <a:t> </a:t>
            </a:r>
            <a:r>
              <a:rPr lang="en-GB" sz="2700" dirty="0" smtClean="0">
                <a:sym typeface="Wingdings" pitchFamily="2" charset="2"/>
              </a:rPr>
              <a:t> </a:t>
            </a:r>
            <a:endParaRPr lang="en-US" sz="2700" dirty="0" smtClean="0"/>
          </a:p>
          <a:p>
            <a:pPr marL="266700" indent="0">
              <a:lnSpc>
                <a:spcPts val="3800"/>
              </a:lnSpc>
              <a:buNone/>
            </a:pPr>
            <a:r>
              <a:rPr lang="en-US" sz="2700" dirty="0" err="1" smtClean="0"/>
              <a:t>androstenedione</a:t>
            </a:r>
            <a:r>
              <a:rPr lang="en-US" sz="2700" b="1" dirty="0" smtClean="0"/>
              <a:t> </a:t>
            </a:r>
            <a:r>
              <a:rPr lang="af-ZA" sz="2700" dirty="0" smtClean="0"/>
              <a:t>diffuses to the nearby </a:t>
            </a:r>
            <a:r>
              <a:rPr lang="af-ZA" sz="2700" b="1" dirty="0" smtClean="0"/>
              <a:t>granulosa cells</a:t>
            </a:r>
            <a:r>
              <a:rPr lang="af-ZA" sz="2700" dirty="0" smtClean="0"/>
              <a:t>, which contain </a:t>
            </a:r>
          </a:p>
          <a:p>
            <a:pPr lvl="1">
              <a:lnSpc>
                <a:spcPts val="3800"/>
              </a:lnSpc>
              <a:buFont typeface="Wingdings" pitchFamily="2" charset="2"/>
              <a:buChar char="§"/>
            </a:pPr>
            <a:r>
              <a:rPr lang="af-ZA" sz="2700" dirty="0" smtClean="0"/>
              <a:t>17</a:t>
            </a:r>
            <a:r>
              <a:rPr lang="el-GR" sz="2700" dirty="0" smtClean="0"/>
              <a:t>β-</a:t>
            </a:r>
            <a:r>
              <a:rPr lang="af-ZA" sz="2700" dirty="0" smtClean="0"/>
              <a:t>hydroxysteroid dehydrogenase</a:t>
            </a:r>
            <a:r>
              <a:rPr lang="af-ZA" sz="2700" b="1" dirty="0" smtClean="0"/>
              <a:t>, </a:t>
            </a:r>
            <a:r>
              <a:rPr lang="en-US" sz="2700" dirty="0" smtClean="0"/>
              <a:t>which converts </a:t>
            </a:r>
            <a:r>
              <a:rPr lang="en-US" sz="2700" dirty="0" err="1" smtClean="0"/>
              <a:t>androstenedione</a:t>
            </a:r>
            <a:r>
              <a:rPr lang="en-US" sz="2700" dirty="0" smtClean="0"/>
              <a:t> to testosterone</a:t>
            </a:r>
          </a:p>
          <a:p>
            <a:pPr lvl="1">
              <a:lnSpc>
                <a:spcPts val="3800"/>
              </a:lnSpc>
              <a:buFont typeface="Wingdings" pitchFamily="2" charset="2"/>
              <a:buChar char="§"/>
            </a:pPr>
            <a:r>
              <a:rPr lang="en-US" sz="2700" dirty="0" err="1" smtClean="0"/>
              <a:t>aromatase</a:t>
            </a:r>
            <a:r>
              <a:rPr lang="en-US" sz="2700" dirty="0" smtClean="0"/>
              <a:t>, which converts testosterone to 17β-estradiol (stimulated by FSH).</a:t>
            </a:r>
            <a:endParaRPr lang="ar-JO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Synthesis and secretion of estrogen </a:t>
            </a:r>
            <a:r>
              <a:rPr lang="af-ZA" sz="3000" dirty="0" smtClean="0"/>
              <a:t>and progesterone</a:t>
            </a:r>
            <a:br>
              <a:rPr lang="af-ZA" sz="3000" dirty="0" smtClean="0"/>
            </a:br>
            <a:endParaRPr lang="ar-JO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536448" cy="476250"/>
          </a:xfrm>
        </p:spPr>
        <p:txBody>
          <a:bodyPr/>
          <a:lstStyle/>
          <a:p>
            <a:fld id="{5CFD0AA0-7829-4368-90FD-8FF297E1E8C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5" name="Content Placeholder 14" descr="estrogen 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" contrast="9000"/>
          </a:blip>
          <a:stretch>
            <a:fillRect/>
          </a:stretch>
        </p:blipFill>
        <p:spPr>
          <a:xfrm>
            <a:off x="0" y="838200"/>
            <a:ext cx="9144000" cy="5276037"/>
          </a:xfrm>
        </p:spPr>
      </p:pic>
      <p:pic>
        <p:nvPicPr>
          <p:cNvPr id="16" name="Picture 15" descr="10.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92" y="6077750"/>
            <a:ext cx="4137908" cy="780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623887"/>
            <a:ext cx="85629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Regulation of the ovaries</a:t>
            </a:r>
            <a:endParaRPr lang="ar-J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943088" cy="5715000"/>
          </a:xfrm>
        </p:spPr>
        <p:txBody>
          <a:bodyPr>
            <a:normAutofit/>
          </a:bodyPr>
          <a:lstStyle/>
          <a:p>
            <a:pPr marL="361950" indent="-361950">
              <a:lnSpc>
                <a:spcPts val="3400"/>
              </a:lnSpc>
              <a:buSzPct val="90000"/>
              <a:buFont typeface="+mj-lt"/>
              <a:buAutoNum type="arabicPeriod"/>
            </a:pPr>
            <a:r>
              <a:rPr lang="en-US" sz="2800" b="1" dirty="0" smtClean="0"/>
              <a:t>Hypothalamic control – </a:t>
            </a:r>
            <a:r>
              <a:rPr lang="en-US" sz="2800" b="1" dirty="0" err="1" smtClean="0"/>
              <a:t>GnRH</a:t>
            </a:r>
            <a:endParaRPr lang="en-US" sz="2800" b="1" dirty="0" smtClean="0"/>
          </a:p>
          <a:p>
            <a:pPr marL="361950" indent="0">
              <a:lnSpc>
                <a:spcPts val="3400"/>
              </a:lnSpc>
              <a:buSzPct val="90000"/>
              <a:buNone/>
            </a:pPr>
            <a:r>
              <a:rPr lang="en-US" sz="2800" dirty="0" err="1" smtClean="0"/>
              <a:t>Pulsatile</a:t>
            </a:r>
            <a:r>
              <a:rPr lang="en-US" sz="2800" dirty="0" smtClean="0"/>
              <a:t> </a:t>
            </a:r>
            <a:r>
              <a:rPr lang="en-US" sz="2800" dirty="0" err="1" smtClean="0"/>
              <a:t>GnRH</a:t>
            </a:r>
            <a:r>
              <a:rPr lang="en-US" sz="2800" dirty="0" smtClean="0"/>
              <a:t> activity stimulates the anterior pituitary to secrete FSH and LH.</a:t>
            </a:r>
          </a:p>
          <a:p>
            <a:pPr marL="514350" indent="0">
              <a:lnSpc>
                <a:spcPts val="3400"/>
              </a:lnSpc>
              <a:buSzPct val="90000"/>
              <a:buNone/>
            </a:pPr>
            <a:endParaRPr lang="en-US" sz="2800" dirty="0" smtClean="0"/>
          </a:p>
          <a:p>
            <a:pPr marL="361950" indent="-361950">
              <a:lnSpc>
                <a:spcPts val="3400"/>
              </a:lnSpc>
              <a:buSzPct val="90000"/>
              <a:buFont typeface="+mj-lt"/>
              <a:buAutoNum type="arabicPeriod" startAt="2"/>
            </a:pPr>
            <a:r>
              <a:rPr lang="en-US" sz="2800" b="1" dirty="0" smtClean="0"/>
              <a:t>Anterior pituitary gland – FSH and LH</a:t>
            </a:r>
          </a:p>
          <a:p>
            <a:pPr marL="628650" indent="-361950">
              <a:lnSpc>
                <a:spcPts val="3400"/>
              </a:lnSpc>
              <a:buSzPct val="90000"/>
              <a:buFont typeface="Wingdings" pitchFamily="2" charset="2"/>
              <a:buChar char="v"/>
            </a:pPr>
            <a:r>
              <a:rPr lang="en-US" sz="2800" b="1" dirty="0" smtClean="0"/>
              <a:t> FSH</a:t>
            </a:r>
          </a:p>
          <a:p>
            <a:pPr marL="628650" lvl="1" indent="-266700">
              <a:lnSpc>
                <a:spcPts val="3400"/>
              </a:lnSpc>
            </a:pPr>
            <a:r>
              <a:rPr lang="en-US" sz="2700" dirty="0" smtClean="0"/>
              <a:t>Stimulates the growth of </a:t>
            </a:r>
            <a:r>
              <a:rPr lang="en-US" sz="2700" dirty="0" err="1" smtClean="0"/>
              <a:t>granulosa</a:t>
            </a:r>
            <a:r>
              <a:rPr lang="en-US" sz="2700" dirty="0" smtClean="0"/>
              <a:t> cells in primary follicles and stimulates </a:t>
            </a:r>
            <a:r>
              <a:rPr lang="en-US" sz="2700" dirty="0" err="1" smtClean="0"/>
              <a:t>estradiol</a:t>
            </a:r>
            <a:r>
              <a:rPr lang="en-US" sz="2700" dirty="0" smtClean="0"/>
              <a:t> </a:t>
            </a:r>
            <a:r>
              <a:rPr lang="en-US" sz="2700" dirty="0" err="1" smtClean="0"/>
              <a:t>sysnthesis</a:t>
            </a:r>
            <a:r>
              <a:rPr lang="en-US" sz="2700" dirty="0" smtClean="0"/>
              <a:t>.</a:t>
            </a:r>
          </a:p>
          <a:p>
            <a:pPr marL="628650" lvl="1" indent="-266700">
              <a:lnSpc>
                <a:spcPts val="3400"/>
              </a:lnSpc>
            </a:pPr>
            <a:r>
              <a:rPr lang="en-US" sz="2700" dirty="0" err="1" smtClean="0"/>
              <a:t>Estradiol</a:t>
            </a:r>
            <a:r>
              <a:rPr lang="en-US" sz="2700" dirty="0" smtClean="0"/>
              <a:t> then supports the </a:t>
            </a:r>
            <a:r>
              <a:rPr lang="en-US" sz="2700" dirty="0" err="1" smtClean="0"/>
              <a:t>trophic</a:t>
            </a:r>
            <a:r>
              <a:rPr lang="en-US" sz="2700" dirty="0" smtClean="0"/>
              <a:t> effect of FSH on follicular cells.</a:t>
            </a:r>
          </a:p>
          <a:p>
            <a:pPr marL="990600" lvl="1" indent="-266700">
              <a:lnSpc>
                <a:spcPts val="3400"/>
              </a:lnSpc>
              <a:buFont typeface="Wingdings" pitchFamily="2" charset="2"/>
              <a:buChar char="Ø"/>
            </a:pPr>
            <a:r>
              <a:rPr lang="en-US" sz="2700" dirty="0" smtClean="0"/>
              <a:t> These two effects are mutually reinforcing.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848600" cy="8382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Regulation of the ovaries</a:t>
            </a:r>
            <a:endParaRPr lang="ar-J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943088" cy="5715000"/>
          </a:xfrm>
        </p:spPr>
        <p:txBody>
          <a:bodyPr>
            <a:normAutofit/>
          </a:bodyPr>
          <a:lstStyle/>
          <a:p>
            <a:pPr marL="533400" indent="-361950">
              <a:lnSpc>
                <a:spcPts val="3800"/>
              </a:lnSpc>
              <a:buSzPct val="90000"/>
              <a:buFont typeface="Wingdings" pitchFamily="2" charset="2"/>
              <a:buChar char="v"/>
            </a:pPr>
            <a:r>
              <a:rPr lang="en-US" sz="2800" b="1" dirty="0" smtClean="0"/>
              <a:t>LH</a:t>
            </a:r>
            <a:endParaRPr lang="en-US" sz="2800" dirty="0" smtClean="0"/>
          </a:p>
          <a:p>
            <a:pPr marL="628650" lvl="1" indent="-266700">
              <a:lnSpc>
                <a:spcPts val="3800"/>
              </a:lnSpc>
            </a:pPr>
            <a:r>
              <a:rPr lang="en-US" sz="2700" dirty="0" smtClean="0"/>
              <a:t>Initiates ovulation.</a:t>
            </a:r>
          </a:p>
          <a:p>
            <a:pPr marL="895350" lvl="1" indent="-438150">
              <a:lnSpc>
                <a:spcPts val="3800"/>
              </a:lnSpc>
              <a:buFont typeface="Wingdings" pitchFamily="2" charset="2"/>
              <a:buChar char="Ø"/>
            </a:pPr>
            <a:r>
              <a:rPr lang="en-US" sz="2700" dirty="0" smtClean="0"/>
              <a:t>Just prior to ovulation, the concentration of LH rises sharply </a:t>
            </a:r>
            <a:r>
              <a:rPr lang="en-US" sz="2700" dirty="0" smtClean="0">
                <a:sym typeface="Wingdings" pitchFamily="2" charset="2"/>
              </a:rPr>
              <a:t> induces rupture of the dominant follicle  </a:t>
            </a:r>
            <a:r>
              <a:rPr lang="en-US" sz="2700" dirty="0" err="1" smtClean="0">
                <a:sym typeface="Wingdings" pitchFamily="2" charset="2"/>
              </a:rPr>
              <a:t>oocyte</a:t>
            </a:r>
            <a:r>
              <a:rPr lang="en-US" sz="2700" dirty="0" smtClean="0">
                <a:sym typeface="Wingdings" pitchFamily="2" charset="2"/>
              </a:rPr>
              <a:t> release.</a:t>
            </a:r>
            <a:endParaRPr lang="en-US" sz="2700" dirty="0" smtClean="0"/>
          </a:p>
          <a:p>
            <a:pPr marL="628650" lvl="1" indent="-266700">
              <a:lnSpc>
                <a:spcPts val="3800"/>
              </a:lnSpc>
            </a:pPr>
            <a:r>
              <a:rPr lang="en-US" sz="2700" dirty="0" smtClean="0"/>
              <a:t>LH stimulates formation of corpus </a:t>
            </a:r>
            <a:r>
              <a:rPr lang="en-US" sz="2700" dirty="0" err="1" smtClean="0"/>
              <a:t>luteum</a:t>
            </a:r>
            <a:r>
              <a:rPr lang="en-US" sz="2700" dirty="0" smtClean="0"/>
              <a:t> (</a:t>
            </a:r>
            <a:r>
              <a:rPr lang="en-US" sz="2700" dirty="0" err="1" smtClean="0"/>
              <a:t>luteinization</a:t>
            </a:r>
            <a:r>
              <a:rPr lang="en-US" sz="2700" dirty="0" smtClean="0"/>
              <a:t>).</a:t>
            </a:r>
          </a:p>
          <a:p>
            <a:pPr marL="628650" lvl="1" indent="-266700">
              <a:lnSpc>
                <a:spcPts val="3800"/>
              </a:lnSpc>
            </a:pPr>
            <a:r>
              <a:rPr lang="en-US" sz="2700" dirty="0" smtClean="0"/>
              <a:t>LH maintains steroid hormone production by the corpus </a:t>
            </a:r>
            <a:r>
              <a:rPr lang="en-US" sz="2700" dirty="0" err="1" smtClean="0"/>
              <a:t>luteum</a:t>
            </a:r>
            <a:r>
              <a:rPr lang="en-US" sz="2700" dirty="0" smtClean="0"/>
              <a:t> during the </a:t>
            </a:r>
            <a:r>
              <a:rPr lang="en-US" sz="2700" dirty="0" err="1" smtClean="0"/>
              <a:t>luteal</a:t>
            </a:r>
            <a:r>
              <a:rPr lang="en-US" sz="2700" dirty="0" smtClean="0"/>
              <a:t> phase of the menstrual cycle.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400288" cy="5867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00050" indent="-400050">
              <a:buSzPct val="90000"/>
              <a:buFont typeface="+mj-lt"/>
              <a:buAutoNum type="arabicPeriod" startAt="3"/>
            </a:pPr>
            <a:r>
              <a:rPr lang="en-US" b="1" dirty="0" smtClean="0"/>
              <a:t>Negative and positive feedback control - estrogen and progesterone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ovary control.png"/>
          <p:cNvPicPr>
            <a:picLocks noChangeAspect="1"/>
          </p:cNvPicPr>
          <p:nvPr/>
        </p:nvPicPr>
        <p:blipFill>
          <a:blip r:embed="rId2" cstate="print">
            <a:lum bright="-4000" contrast="9000"/>
          </a:blip>
          <a:stretch>
            <a:fillRect/>
          </a:stretch>
        </p:blipFill>
        <p:spPr>
          <a:xfrm>
            <a:off x="656040" y="1266055"/>
            <a:ext cx="8487960" cy="5515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228600"/>
            <a:ext cx="7943088" cy="6400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00050" indent="-400050">
              <a:buSzPct val="90000"/>
              <a:buFont typeface="+mj-lt"/>
              <a:buAutoNum type="arabicPeriod" startAt="3"/>
            </a:pPr>
            <a:r>
              <a:rPr lang="en-US" b="1" dirty="0" smtClean="0"/>
              <a:t>Negative and positive feedback control - estrogen and progesterone</a:t>
            </a:r>
          </a:p>
          <a:p>
            <a:pPr marL="400050" indent="-400050">
              <a:buSzPct val="90000"/>
              <a:buFont typeface="+mj-lt"/>
              <a:buAutoNum type="arabicPeriod" startAt="3"/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The follicular and </a:t>
            </a:r>
            <a:r>
              <a:rPr lang="en-US" sz="2800" dirty="0" err="1" smtClean="0"/>
              <a:t>luteal</a:t>
            </a:r>
            <a:r>
              <a:rPr lang="en-US" sz="2800" dirty="0" smtClean="0"/>
              <a:t> phases are characterized by negative feedback of </a:t>
            </a:r>
            <a:r>
              <a:rPr lang="en-US" sz="2800" dirty="0" err="1" smtClean="0"/>
              <a:t>estradiol</a:t>
            </a:r>
            <a:r>
              <a:rPr lang="en-US" sz="2800" dirty="0" smtClean="0"/>
              <a:t> and progesterone, respectively, on the anterior pituitary.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Midcycle</a:t>
            </a:r>
            <a:r>
              <a:rPr lang="en-US" sz="2800" dirty="0" smtClean="0"/>
              <a:t> is characterized by positive feedback of </a:t>
            </a:r>
            <a:r>
              <a:rPr lang="en-US" sz="2800" dirty="0" err="1" smtClean="0"/>
              <a:t>estradiol</a:t>
            </a:r>
            <a:r>
              <a:rPr lang="en-US" sz="2800" dirty="0" smtClean="0"/>
              <a:t> on the anterior pituitary.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Actions of estrogen</a:t>
            </a:r>
            <a:endParaRPr lang="ar-J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8001000" cy="5562600"/>
          </a:xfrm>
        </p:spPr>
        <p:txBody>
          <a:bodyPr>
            <a:noAutofit/>
          </a:bodyPr>
          <a:lstStyle/>
          <a:p>
            <a:pPr marL="228600" indent="-228600">
              <a:lnSpc>
                <a:spcPts val="3800"/>
              </a:lnSpc>
            </a:pPr>
            <a:r>
              <a:rPr lang="en-US" sz="3000" dirty="0" smtClean="0"/>
              <a:t>Has both negative and positive feedback effects on FSH and LH secretion.</a:t>
            </a:r>
          </a:p>
          <a:p>
            <a:pPr marL="228600" indent="-228600">
              <a:lnSpc>
                <a:spcPts val="3800"/>
              </a:lnSpc>
            </a:pPr>
            <a:endParaRPr lang="en-US" sz="3000" dirty="0" smtClean="0"/>
          </a:p>
          <a:p>
            <a:pPr marL="228600" indent="-228600">
              <a:lnSpc>
                <a:spcPts val="3800"/>
              </a:lnSpc>
            </a:pPr>
            <a:r>
              <a:rPr lang="en-US" sz="3000" dirty="0" smtClean="0"/>
              <a:t>Causes maturation and maintenance of the fallopian tubes, uterus, cervix, and vagina.</a:t>
            </a:r>
          </a:p>
          <a:p>
            <a:pPr marL="228600" indent="-228600">
              <a:lnSpc>
                <a:spcPts val="3800"/>
              </a:lnSpc>
            </a:pPr>
            <a:endParaRPr lang="en-US" sz="3000" dirty="0" smtClean="0"/>
          </a:p>
          <a:p>
            <a:pPr marL="228600" indent="-228600">
              <a:lnSpc>
                <a:spcPts val="3800"/>
              </a:lnSpc>
            </a:pPr>
            <a:r>
              <a:rPr lang="en-US" sz="3000" dirty="0" smtClean="0"/>
              <a:t>Causes the development of female secondary sex characteristics at puberty.</a:t>
            </a:r>
          </a:p>
          <a:p>
            <a:pPr marL="228600" indent="-228600">
              <a:lnSpc>
                <a:spcPts val="3800"/>
              </a:lnSpc>
            </a:pPr>
            <a:endParaRPr lang="en-US" sz="3000" dirty="0" smtClean="0"/>
          </a:p>
          <a:p>
            <a:pPr marL="228600" indent="-228600">
              <a:lnSpc>
                <a:spcPts val="3800"/>
              </a:lnSpc>
            </a:pPr>
            <a:r>
              <a:rPr lang="en-US" sz="3000" dirty="0" smtClean="0"/>
              <a:t>Causes the development of the breasts.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Actions of estrogen</a:t>
            </a:r>
            <a:endParaRPr lang="ar-JO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8001000" cy="5791200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800" dirty="0" smtClean="0"/>
              <a:t>Up-regulates estrogen, LH, and progesterone receptors.</a:t>
            </a:r>
          </a:p>
          <a:p>
            <a:pPr marL="228600" indent="-228600"/>
            <a:r>
              <a:rPr lang="en-US" sz="2800" dirty="0" smtClean="0"/>
              <a:t>Causes proliferation and development of ovarian </a:t>
            </a:r>
            <a:r>
              <a:rPr lang="en-US" sz="2800" dirty="0" err="1" smtClean="0"/>
              <a:t>granulosa</a:t>
            </a:r>
            <a:r>
              <a:rPr lang="en-US" sz="2800" dirty="0" smtClean="0"/>
              <a:t> cells.</a:t>
            </a:r>
          </a:p>
          <a:p>
            <a:pPr marL="228600" indent="-228600">
              <a:buNone/>
            </a:pPr>
            <a:endParaRPr lang="en-US" sz="2800" dirty="0" smtClean="0"/>
          </a:p>
          <a:p>
            <a:pPr marL="228600" indent="-228600"/>
            <a:r>
              <a:rPr lang="af-ZA" sz="2800" dirty="0" smtClean="0"/>
              <a:t>Maintains pregnancy.</a:t>
            </a:r>
          </a:p>
          <a:p>
            <a:pPr marL="228600" indent="-228600"/>
            <a:r>
              <a:rPr lang="en-US" sz="2800" dirty="0" smtClean="0"/>
              <a:t>Lowers the uterine threshold to contractile stimuli during pregnancy.</a:t>
            </a:r>
          </a:p>
          <a:p>
            <a:pPr marL="228600" indent="-228600"/>
            <a:endParaRPr lang="en-US" sz="2800" dirty="0" smtClean="0"/>
          </a:p>
          <a:p>
            <a:pPr marL="228600" indent="-228600"/>
            <a:r>
              <a:rPr lang="en-US" sz="2800" dirty="0" smtClean="0"/>
              <a:t>Stimulates </a:t>
            </a:r>
            <a:r>
              <a:rPr lang="en-US" sz="2800" dirty="0" err="1" smtClean="0"/>
              <a:t>prolactin</a:t>
            </a:r>
            <a:r>
              <a:rPr lang="en-US" sz="2800" dirty="0" smtClean="0"/>
              <a:t> secretion (but then blocks its action on the breast).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Actions of progesterone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019288" cy="57150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smtClean="0"/>
              <a:t>Has negative feedback effects on FSH and LH secretion during </a:t>
            </a:r>
            <a:r>
              <a:rPr lang="en-US" sz="2800" dirty="0" err="1" smtClean="0"/>
              <a:t>luteal</a:t>
            </a:r>
            <a:r>
              <a:rPr lang="en-US" sz="2800" dirty="0" smtClean="0"/>
              <a:t> phase.</a:t>
            </a:r>
          </a:p>
          <a:p>
            <a:pPr marL="285750" indent="-285750"/>
            <a:endParaRPr lang="en-US" sz="2800" dirty="0" smtClean="0"/>
          </a:p>
          <a:p>
            <a:pPr marL="285750" indent="-285750"/>
            <a:r>
              <a:rPr lang="en-US" sz="2800" dirty="0" smtClean="0"/>
              <a:t>Maintains </a:t>
            </a:r>
            <a:r>
              <a:rPr lang="en-US" sz="2800" dirty="0" err="1" smtClean="0"/>
              <a:t>secretory</a:t>
            </a:r>
            <a:r>
              <a:rPr lang="en-US" sz="2800" dirty="0" smtClean="0"/>
              <a:t> activity of the uterus during the </a:t>
            </a:r>
            <a:r>
              <a:rPr lang="en-US" sz="2800" dirty="0" err="1" smtClean="0"/>
              <a:t>luteal</a:t>
            </a:r>
            <a:r>
              <a:rPr lang="en-US" sz="2800" dirty="0" smtClean="0"/>
              <a:t> phase.</a:t>
            </a:r>
          </a:p>
          <a:p>
            <a:pPr marL="285750" indent="-285750"/>
            <a:endParaRPr lang="en-US" sz="2800" dirty="0" smtClean="0"/>
          </a:p>
          <a:p>
            <a:pPr marL="285750" indent="-285750"/>
            <a:r>
              <a:rPr lang="af-ZA" sz="2800" dirty="0" smtClean="0"/>
              <a:t>Maintains pregnancy.</a:t>
            </a:r>
          </a:p>
          <a:p>
            <a:pPr marL="285750" indent="-285750"/>
            <a:r>
              <a:rPr lang="en-US" sz="2800" dirty="0" smtClean="0"/>
              <a:t>Raises the uterine threshold to contractile stimuli during pregnancy.</a:t>
            </a:r>
          </a:p>
          <a:p>
            <a:pPr marL="285750" indent="-285750"/>
            <a:endParaRPr lang="en-US" sz="2800" dirty="0" smtClean="0"/>
          </a:p>
          <a:p>
            <a:pPr marL="285750" indent="-285750"/>
            <a:r>
              <a:rPr lang="en-US" sz="2800" dirty="0" smtClean="0"/>
              <a:t>Participates in development of the breasts.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838200"/>
          </a:xfrm>
        </p:spPr>
        <p:txBody>
          <a:bodyPr/>
          <a:lstStyle/>
          <a:p>
            <a:r>
              <a:rPr lang="en-US" dirty="0" smtClean="0"/>
              <a:t>The ovary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48600" cy="55626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sz="2800" dirty="0" smtClean="0"/>
              <a:t>The ovary has three zones:</a:t>
            </a:r>
          </a:p>
          <a:p>
            <a:pPr marL="576263" indent="-338138">
              <a:lnSpc>
                <a:spcPts val="3800"/>
              </a:lnSpc>
              <a:buSzPct val="85000"/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b="1" dirty="0" smtClean="0"/>
              <a:t>cortex </a:t>
            </a:r>
            <a:r>
              <a:rPr lang="en-US" sz="2800" dirty="0" smtClean="0"/>
              <a:t>is the outer and largest zone. It is lined by germinal epithelium and contains all of the </a:t>
            </a:r>
            <a:r>
              <a:rPr lang="en-US" sz="2800" dirty="0" err="1" smtClean="0"/>
              <a:t>oocytes</a:t>
            </a:r>
            <a:r>
              <a:rPr lang="en-US" sz="2800" dirty="0" smtClean="0"/>
              <a:t>, each of which is enclosed in a follicle. The ovarian follicles are also responsible for steroid hormone synthesis.</a:t>
            </a:r>
          </a:p>
          <a:p>
            <a:pPr marL="576263" indent="-338138">
              <a:lnSpc>
                <a:spcPts val="3800"/>
              </a:lnSpc>
              <a:buSzPct val="85000"/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b="1" dirty="0" smtClean="0"/>
              <a:t>medulla </a:t>
            </a:r>
            <a:r>
              <a:rPr lang="en-US" sz="2800" dirty="0" smtClean="0"/>
              <a:t>is the middle zone and is a mixture of cell types. </a:t>
            </a:r>
          </a:p>
          <a:p>
            <a:pPr marL="576263" indent="-338138">
              <a:lnSpc>
                <a:spcPts val="3800"/>
              </a:lnSpc>
              <a:buSzPct val="85000"/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b="1" dirty="0" err="1" smtClean="0"/>
              <a:t>hilum</a:t>
            </a:r>
            <a:r>
              <a:rPr lang="en-US" sz="2800" b="1" dirty="0" smtClean="0"/>
              <a:t> </a:t>
            </a:r>
            <a:r>
              <a:rPr lang="en-US" sz="2800" dirty="0" smtClean="0"/>
              <a:t>is the inner zone, through which blood vessels and </a:t>
            </a:r>
            <a:r>
              <a:rPr lang="af-ZA" sz="2800" dirty="0" smtClean="0"/>
              <a:t>lymphatics pass.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62200"/>
            <a:ext cx="7848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menstrual cycle</a:t>
            </a:r>
            <a:endParaRPr lang="ar-JO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Follicular phase 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077200" cy="5486400"/>
          </a:xfrm>
        </p:spPr>
        <p:txBody>
          <a:bodyPr>
            <a:normAutofit/>
          </a:bodyPr>
          <a:lstStyle/>
          <a:p>
            <a:pPr indent="-285750">
              <a:lnSpc>
                <a:spcPct val="120000"/>
              </a:lnSpc>
            </a:pPr>
            <a:r>
              <a:rPr lang="en-US" sz="2600" dirty="0" smtClean="0"/>
              <a:t>Days 0-14</a:t>
            </a:r>
          </a:p>
          <a:p>
            <a:pPr indent="-285750">
              <a:lnSpc>
                <a:spcPct val="120000"/>
              </a:lnSpc>
            </a:pPr>
            <a:r>
              <a:rPr lang="en-US" sz="2600" dirty="0" smtClean="0"/>
              <a:t>A </a:t>
            </a:r>
            <a:r>
              <a:rPr lang="en-US" sz="2600" b="1" dirty="0" smtClean="0"/>
              <a:t>primordial follicle develops </a:t>
            </a:r>
            <a:r>
              <a:rPr lang="en-US" sz="2600" dirty="0" smtClean="0"/>
              <a:t>to the </a:t>
            </a:r>
            <a:r>
              <a:rPr lang="en-US" sz="2600" dirty="0" err="1" smtClean="0"/>
              <a:t>graafian</a:t>
            </a:r>
            <a:r>
              <a:rPr lang="en-US" sz="2600" dirty="0" smtClean="0"/>
              <a:t> stage, with </a:t>
            </a:r>
            <a:r>
              <a:rPr lang="en-US" sz="2600" dirty="0" err="1" smtClean="0"/>
              <a:t>atresia</a:t>
            </a:r>
            <a:r>
              <a:rPr lang="en-US" sz="2600" dirty="0" smtClean="0"/>
              <a:t> of neighboring follicles.</a:t>
            </a:r>
          </a:p>
          <a:p>
            <a:pPr indent="-285750">
              <a:lnSpc>
                <a:spcPct val="120000"/>
              </a:lnSpc>
            </a:pPr>
            <a:r>
              <a:rPr lang="en-US" sz="2600" dirty="0" smtClean="0"/>
              <a:t>LH and FSH receptors are up-regulated in theca and </a:t>
            </a:r>
            <a:r>
              <a:rPr lang="en-US" sz="2600" dirty="0" err="1" smtClean="0"/>
              <a:t>granulosa</a:t>
            </a:r>
            <a:r>
              <a:rPr lang="en-US" sz="2600" dirty="0" smtClean="0"/>
              <a:t> cells.</a:t>
            </a:r>
          </a:p>
          <a:p>
            <a:pPr indent="-285750">
              <a:lnSpc>
                <a:spcPct val="120000"/>
              </a:lnSpc>
            </a:pPr>
            <a:r>
              <a:rPr lang="en-US" sz="2600" b="1" dirty="0" err="1" smtClean="0"/>
              <a:t>Estradiol</a:t>
            </a:r>
            <a:r>
              <a:rPr lang="en-US" sz="2600" b="1" dirty="0" smtClean="0"/>
              <a:t> levels increase </a:t>
            </a:r>
            <a:r>
              <a:rPr lang="en-US" sz="2600" dirty="0" smtClean="0"/>
              <a:t>and cause </a:t>
            </a:r>
            <a:r>
              <a:rPr lang="en-US" sz="2600" b="1" dirty="0" smtClean="0"/>
              <a:t>proliferation of the uterus.</a:t>
            </a:r>
          </a:p>
          <a:p>
            <a:pPr indent="-285750">
              <a:lnSpc>
                <a:spcPct val="120000"/>
              </a:lnSpc>
            </a:pPr>
            <a:r>
              <a:rPr lang="en-US" sz="2600" b="1" dirty="0" smtClean="0"/>
              <a:t>FSH and LH levels are suppressed </a:t>
            </a:r>
            <a:r>
              <a:rPr lang="en-US" sz="2600" dirty="0" smtClean="0"/>
              <a:t>by the negative feedback effect of </a:t>
            </a:r>
            <a:r>
              <a:rPr lang="en-US" sz="2600" dirty="0" err="1" smtClean="0"/>
              <a:t>estradiol</a:t>
            </a:r>
            <a:r>
              <a:rPr lang="en-US" sz="2600" dirty="0" smtClean="0"/>
              <a:t> on the </a:t>
            </a:r>
            <a:r>
              <a:rPr lang="af-ZA" sz="2600" dirty="0" smtClean="0"/>
              <a:t>anterior pituitary.</a:t>
            </a:r>
          </a:p>
          <a:p>
            <a:pPr indent="-285750">
              <a:lnSpc>
                <a:spcPct val="120000"/>
              </a:lnSpc>
            </a:pPr>
            <a:r>
              <a:rPr lang="af-ZA" sz="2600" dirty="0" smtClean="0"/>
              <a:t>Progesterone levels are low.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Ovulation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80010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Occurs 14 days before menses, regardless of cycle length.</a:t>
            </a:r>
          </a:p>
          <a:p>
            <a:r>
              <a:rPr lang="en-US" sz="2800" dirty="0" smtClean="0"/>
              <a:t>A burst of </a:t>
            </a:r>
            <a:r>
              <a:rPr lang="en-US" sz="2800" dirty="0" err="1" smtClean="0"/>
              <a:t>estradiol</a:t>
            </a:r>
            <a:r>
              <a:rPr lang="en-US" sz="2800" dirty="0" smtClean="0"/>
              <a:t> synthesis at the end of the follicular phase has a </a:t>
            </a:r>
            <a:r>
              <a:rPr lang="en-US" sz="2800" b="1" dirty="0" smtClean="0"/>
              <a:t>positive feedback </a:t>
            </a:r>
            <a:r>
              <a:rPr lang="en-US" sz="2800" dirty="0" smtClean="0"/>
              <a:t>effect on the secretion of FSH and LH </a:t>
            </a:r>
            <a:r>
              <a:rPr lang="en-US" sz="2800" b="1" dirty="0" smtClean="0"/>
              <a:t>(LH surge).</a:t>
            </a:r>
          </a:p>
          <a:p>
            <a:r>
              <a:rPr lang="en-US" sz="2800" b="1" dirty="0" smtClean="0"/>
              <a:t>Ovulation </a:t>
            </a:r>
            <a:r>
              <a:rPr lang="en-US" sz="2800" dirty="0" smtClean="0"/>
              <a:t>occurs as a result of the estrogen-induced LH surge.</a:t>
            </a:r>
          </a:p>
          <a:p>
            <a:r>
              <a:rPr lang="en-US" sz="2800" dirty="0" smtClean="0"/>
              <a:t>Estrogen levels decrease just after ovulation (but rise again during the </a:t>
            </a:r>
            <a:r>
              <a:rPr lang="en-US" sz="2800" dirty="0" err="1" smtClean="0"/>
              <a:t>luteal</a:t>
            </a:r>
            <a:r>
              <a:rPr lang="en-US" sz="2800" dirty="0" smtClean="0"/>
              <a:t> phase).</a:t>
            </a:r>
          </a:p>
          <a:p>
            <a:r>
              <a:rPr lang="en-US" sz="2800" b="1" dirty="0" smtClean="0"/>
              <a:t>Cervical mucus increases </a:t>
            </a:r>
            <a:r>
              <a:rPr lang="en-US" sz="2800" dirty="0" smtClean="0"/>
              <a:t>in quantity; it becomes less viscous and more penetrable by </a:t>
            </a:r>
            <a:r>
              <a:rPr lang="af-ZA" sz="2800" dirty="0" smtClean="0"/>
              <a:t>sperm.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"/>
            <a:ext cx="687812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/>
          <a:lstStyle/>
          <a:p>
            <a:r>
              <a:rPr lang="en-US" sz="3200" dirty="0" err="1" smtClean="0"/>
              <a:t>Luteal</a:t>
            </a:r>
            <a:r>
              <a:rPr lang="en-US" sz="3200" dirty="0" smtClean="0"/>
              <a:t> phase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010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Days 14-28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corpus </a:t>
            </a:r>
            <a:r>
              <a:rPr lang="en-US" sz="2800" b="1" dirty="0" err="1" smtClean="0"/>
              <a:t>luteum</a:t>
            </a:r>
            <a:r>
              <a:rPr lang="en-US" sz="2800" b="1" dirty="0" smtClean="0"/>
              <a:t> </a:t>
            </a:r>
            <a:r>
              <a:rPr lang="en-US" sz="2800" dirty="0" smtClean="0"/>
              <a:t>begins to develop, and it </a:t>
            </a:r>
            <a:r>
              <a:rPr lang="en-US" sz="2800" b="1" dirty="0" smtClean="0"/>
              <a:t>synthesizes estrogen and progesterone.</a:t>
            </a:r>
          </a:p>
          <a:p>
            <a:r>
              <a:rPr lang="en-US" sz="2800" b="1" dirty="0" err="1" smtClean="0"/>
              <a:t>Vascularity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secretory</a:t>
            </a:r>
            <a:r>
              <a:rPr lang="en-US" sz="2800" b="1" dirty="0" smtClean="0"/>
              <a:t> activity of the </a:t>
            </a:r>
            <a:r>
              <a:rPr lang="en-US" sz="2800" b="1" dirty="0" err="1" smtClean="0"/>
              <a:t>endometrium</a:t>
            </a:r>
            <a:r>
              <a:rPr lang="en-US" sz="2800" b="1" dirty="0" smtClean="0"/>
              <a:t> increase.</a:t>
            </a:r>
            <a:endParaRPr lang="af-ZA" sz="2800" dirty="0" smtClean="0"/>
          </a:p>
          <a:p>
            <a:r>
              <a:rPr lang="en-US" sz="2800" b="1" dirty="0" smtClean="0"/>
              <a:t>Basal body temperature increases.</a:t>
            </a:r>
            <a:endParaRPr lang="af-ZA" sz="2800" dirty="0" smtClean="0"/>
          </a:p>
          <a:p>
            <a:r>
              <a:rPr lang="en-US" sz="2800" dirty="0" smtClean="0"/>
              <a:t>If fertilization does not occur, the </a:t>
            </a:r>
            <a:r>
              <a:rPr lang="en-US" sz="2800" b="1" dirty="0" smtClean="0"/>
              <a:t>corpus </a:t>
            </a:r>
            <a:r>
              <a:rPr lang="en-US" sz="2800" b="1" dirty="0" err="1" smtClean="0"/>
              <a:t>luteum</a:t>
            </a:r>
            <a:r>
              <a:rPr lang="en-US" sz="2800" b="1" dirty="0" smtClean="0"/>
              <a:t> regresses </a:t>
            </a:r>
            <a:r>
              <a:rPr lang="en-US" sz="2800" dirty="0" smtClean="0"/>
              <a:t>at the end of the </a:t>
            </a:r>
            <a:r>
              <a:rPr lang="en-US" sz="2800" dirty="0" err="1" smtClean="0"/>
              <a:t>luteal</a:t>
            </a:r>
            <a:r>
              <a:rPr lang="en-US" sz="2800" dirty="0" smtClean="0"/>
              <a:t> phase.</a:t>
            </a:r>
          </a:p>
          <a:p>
            <a:r>
              <a:rPr lang="en-US" sz="2800" dirty="0" smtClean="0"/>
              <a:t>As a result, </a:t>
            </a:r>
            <a:r>
              <a:rPr lang="en-US" sz="2800" dirty="0" err="1" smtClean="0"/>
              <a:t>estradiol</a:t>
            </a:r>
            <a:r>
              <a:rPr lang="en-US" sz="2800" dirty="0" smtClean="0"/>
              <a:t> and progesterone levels decrease abruptly.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Menses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Days 0-4</a:t>
            </a:r>
          </a:p>
          <a:p>
            <a:endParaRPr lang="en-US" sz="2800" dirty="0" smtClean="0"/>
          </a:p>
          <a:p>
            <a:r>
              <a:rPr lang="en-US" sz="2800" b="1" dirty="0" smtClean="0"/>
              <a:t>The </a:t>
            </a:r>
            <a:r>
              <a:rPr lang="en-US" sz="2800" b="1" dirty="0" err="1" smtClean="0"/>
              <a:t>endometrium</a:t>
            </a:r>
            <a:r>
              <a:rPr lang="en-US" sz="2800" b="1" dirty="0" smtClean="0"/>
              <a:t> is sloughed </a:t>
            </a:r>
            <a:r>
              <a:rPr lang="en-US" sz="2800" dirty="0" smtClean="0"/>
              <a:t>because of the abrupt withdrawal of </a:t>
            </a:r>
            <a:r>
              <a:rPr lang="en-US" sz="2800" dirty="0" err="1" smtClean="0"/>
              <a:t>estradiol</a:t>
            </a:r>
            <a:r>
              <a:rPr lang="en-US" sz="2800" dirty="0" smtClean="0"/>
              <a:t> and </a:t>
            </a:r>
            <a:r>
              <a:rPr lang="af-ZA" sz="2800" dirty="0" smtClean="0"/>
              <a:t>progesterone.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067" y="-228600"/>
            <a:ext cx="7848600" cy="838200"/>
          </a:xfrm>
        </p:spPr>
        <p:txBody>
          <a:bodyPr/>
          <a:lstStyle/>
          <a:p>
            <a:r>
              <a:rPr lang="en-US" dirty="0" smtClean="0"/>
              <a:t>Summary Menstrual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colorTemperature colorTemp="11200"/>
                    </a14:imgEffect>
                    <a14:imgEffect>
                      <a14:brightnessContrast bright="-12000" contras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181" y="609600"/>
            <a:ext cx="7986486" cy="60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19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5" name="Content Placeholder 4" descr="cycle 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000" contrast="9000"/>
          </a:blip>
          <a:stretch>
            <a:fillRect/>
          </a:stretch>
        </p:blipFill>
        <p:spPr>
          <a:xfrm>
            <a:off x="152400" y="768979"/>
            <a:ext cx="8915400" cy="42885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 descr="cycle 4.png"/>
          <p:cNvPicPr>
            <a:picLocks noChangeAspect="1"/>
          </p:cNvPicPr>
          <p:nvPr/>
        </p:nvPicPr>
        <p:blipFill>
          <a:blip r:embed="rId3" cstate="print">
            <a:lum bright="-3000" contrast="9000"/>
          </a:blip>
          <a:stretch>
            <a:fillRect/>
          </a:stretch>
        </p:blipFill>
        <p:spPr>
          <a:xfrm>
            <a:off x="56549" y="5036180"/>
            <a:ext cx="7334851" cy="67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 descr="cycle 4.png"/>
          <p:cNvPicPr>
            <a:picLocks noChangeAspect="1"/>
          </p:cNvPicPr>
          <p:nvPr/>
        </p:nvPicPr>
        <p:blipFill>
          <a:blip r:embed="rId2" cstate="print">
            <a:lum bright="-4000" contrast="8000"/>
          </a:blip>
          <a:stretch>
            <a:fillRect/>
          </a:stretch>
        </p:blipFill>
        <p:spPr>
          <a:xfrm>
            <a:off x="437549" y="5618850"/>
            <a:ext cx="7334851" cy="678820"/>
          </a:xfrm>
          <a:prstGeom prst="rect">
            <a:avLst/>
          </a:prstGeom>
        </p:spPr>
      </p:pic>
      <p:pic>
        <p:nvPicPr>
          <p:cNvPr id="9" name="Content Placeholder 8" descr="cycle 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4000" contrast="8000"/>
          </a:blip>
          <a:stretch>
            <a:fillRect/>
          </a:stretch>
        </p:blipFill>
        <p:spPr>
          <a:xfrm>
            <a:off x="457200" y="1371600"/>
            <a:ext cx="8305800" cy="4240270"/>
          </a:xfrm>
        </p:spPr>
      </p:pic>
      <p:sp>
        <p:nvSpPr>
          <p:cNvPr id="10" name="TextBox 9"/>
          <p:cNvSpPr txBox="1"/>
          <p:nvPr/>
        </p:nvSpPr>
        <p:spPr>
          <a:xfrm>
            <a:off x="1905000" y="804446"/>
            <a:ext cx="1524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Follicular phase</a:t>
            </a:r>
            <a:endParaRPr lang="ar-JO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804446"/>
            <a:ext cx="1524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Luteal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phase</a:t>
            </a:r>
            <a:endParaRPr lang="ar-JO" sz="1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804446"/>
            <a:ext cx="1524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Follicular phase</a:t>
            </a:r>
            <a:endParaRPr lang="ar-JO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804446"/>
            <a:ext cx="15240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Luteal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phase</a:t>
            </a:r>
            <a:endParaRPr lang="ar-JO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Content Placeholder 11" descr="cycle 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5000" contrast="9000"/>
          </a:blip>
          <a:stretch>
            <a:fillRect/>
          </a:stretch>
        </p:blipFill>
        <p:spPr>
          <a:xfrm>
            <a:off x="228599" y="1295400"/>
            <a:ext cx="8529517" cy="4634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12" y="304800"/>
            <a:ext cx="7714488" cy="63246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/>
              <a:t>The ovarian steroid hormones have both </a:t>
            </a:r>
            <a:r>
              <a:rPr lang="en-US" sz="2800" dirty="0" err="1" smtClean="0"/>
              <a:t>paracrine</a:t>
            </a:r>
            <a:r>
              <a:rPr lang="en-US" sz="2800" dirty="0" smtClean="0"/>
              <a:t> and endocrine functions.</a:t>
            </a:r>
          </a:p>
          <a:p>
            <a:pPr marL="576263" indent="-338138">
              <a:lnSpc>
                <a:spcPts val="4000"/>
              </a:lnSpc>
              <a:buFont typeface="Wingdings" pitchFamily="2" charset="2"/>
              <a:buChar char="Ø"/>
            </a:pPr>
            <a:r>
              <a:rPr lang="en-US" sz="2800" dirty="0" smtClean="0"/>
              <a:t>Locally (within the ovaries) the ovarian steroid hormones support the development of the ova. </a:t>
            </a:r>
          </a:p>
          <a:p>
            <a:pPr marL="576263" indent="-338138">
              <a:lnSpc>
                <a:spcPts val="4000"/>
              </a:lnSpc>
              <a:buFont typeface="Wingdings" pitchFamily="2" charset="2"/>
              <a:buChar char="Ø"/>
            </a:pPr>
            <a:r>
              <a:rPr lang="en-US" sz="2800" dirty="0" smtClean="0"/>
              <a:t>Systemically, the ovarian steroid hormones act on a variety of target tissues including uterus, breast, and bone.</a:t>
            </a:r>
          </a:p>
          <a:p>
            <a:pPr marL="576263" indent="-338138">
              <a:lnSpc>
                <a:spcPts val="4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The functional unit of the ovaries is the </a:t>
            </a:r>
            <a:r>
              <a:rPr lang="en-US" sz="2800" b="1" dirty="0" smtClean="0"/>
              <a:t>single </a:t>
            </a:r>
            <a:r>
              <a:rPr lang="af-ZA" sz="2800" b="1" dirty="0" smtClean="0"/>
              <a:t>ovarian follicle </a:t>
            </a:r>
            <a:r>
              <a:rPr lang="af-ZA" sz="2800" dirty="0" smtClean="0"/>
              <a:t>(= one germ cell surrounded by endocrine cells).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ycle 5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" contrast="8000"/>
          </a:blip>
          <a:stretch>
            <a:fillRect/>
          </a:stretch>
        </p:blipFill>
        <p:spPr>
          <a:xfrm>
            <a:off x="2209800" y="-23905"/>
            <a:ext cx="4953000" cy="68680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6836" y="76200"/>
            <a:ext cx="6084164" cy="67356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848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Functions of the ovarian follicle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848600" cy="5562600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sz="2800" dirty="0" smtClean="0"/>
              <a:t>Provides nutrients for the developing </a:t>
            </a:r>
            <a:r>
              <a:rPr lang="en-US" sz="2800" dirty="0" err="1" smtClean="0"/>
              <a:t>oocyte</a:t>
            </a:r>
            <a:endParaRPr lang="en-US" sz="2800" dirty="0" smtClean="0"/>
          </a:p>
          <a:p>
            <a:pPr>
              <a:lnSpc>
                <a:spcPts val="4200"/>
              </a:lnSpc>
            </a:pPr>
            <a:r>
              <a:rPr lang="en-US" sz="2800" dirty="0" smtClean="0"/>
              <a:t>Releases the </a:t>
            </a:r>
            <a:r>
              <a:rPr lang="en-US" sz="2800" dirty="0" err="1" smtClean="0"/>
              <a:t>oocyte</a:t>
            </a:r>
            <a:r>
              <a:rPr lang="en-US" sz="2800" dirty="0" smtClean="0"/>
              <a:t> at the proper time (ovulation)</a:t>
            </a:r>
          </a:p>
          <a:p>
            <a:pPr>
              <a:lnSpc>
                <a:spcPts val="4200"/>
              </a:lnSpc>
            </a:pPr>
            <a:r>
              <a:rPr lang="en-US" sz="2800" dirty="0" smtClean="0"/>
              <a:t>Prepares the vagina and fallopian tubes to aid in fertilization of the egg by a sperm</a:t>
            </a:r>
          </a:p>
          <a:p>
            <a:pPr>
              <a:lnSpc>
                <a:spcPts val="4200"/>
              </a:lnSpc>
            </a:pPr>
            <a:r>
              <a:rPr lang="en-US" sz="2800" dirty="0" smtClean="0"/>
              <a:t>Prepares the lining of the uterus for implantation of the fertilized egg </a:t>
            </a:r>
          </a:p>
          <a:p>
            <a:pPr>
              <a:lnSpc>
                <a:spcPts val="4200"/>
              </a:lnSpc>
            </a:pPr>
            <a:r>
              <a:rPr lang="en-US" sz="2800" dirty="0" smtClean="0"/>
              <a:t>M</a:t>
            </a:r>
            <a:r>
              <a:rPr lang="af-ZA" sz="2800" dirty="0" smtClean="0"/>
              <a:t>aintains steroid hormone production for </a:t>
            </a:r>
            <a:r>
              <a:rPr lang="en-US" sz="2800" dirty="0" smtClean="0"/>
              <a:t>the fetus until the placenta can assume this role.</a:t>
            </a: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848600" cy="838200"/>
          </a:xfrm>
        </p:spPr>
        <p:txBody>
          <a:bodyPr/>
          <a:lstStyle/>
          <a:p>
            <a:r>
              <a:rPr lang="en-US" dirty="0" err="1" smtClean="0"/>
              <a:t>Oogenesis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924800" cy="5867400"/>
          </a:xfrm>
        </p:spPr>
        <p:txBody>
          <a:bodyPr>
            <a:normAutofit/>
          </a:bodyPr>
          <a:lstStyle/>
          <a:p>
            <a:pPr marL="266700" indent="-266700">
              <a:lnSpc>
                <a:spcPts val="3400"/>
              </a:lnSpc>
            </a:pPr>
            <a:r>
              <a:rPr lang="en-US" sz="2700" dirty="0" smtClean="0"/>
              <a:t>In the developing ovaries </a:t>
            </a:r>
            <a:r>
              <a:rPr lang="en-US" sz="2700" dirty="0" smtClean="0">
                <a:sym typeface="Wingdings" pitchFamily="2" charset="2"/>
              </a:rPr>
              <a:t> </a:t>
            </a:r>
            <a:r>
              <a:rPr lang="en-US" sz="2700" dirty="0" smtClean="0"/>
              <a:t>primordial germ cells produce </a:t>
            </a:r>
            <a:r>
              <a:rPr lang="en-US" sz="2700" dirty="0" err="1" smtClean="0"/>
              <a:t>oogonia</a:t>
            </a:r>
            <a:r>
              <a:rPr lang="en-US" sz="2700" dirty="0" smtClean="0"/>
              <a:t> by mitotic divisions until gestational weeks 20-24.</a:t>
            </a:r>
          </a:p>
          <a:p>
            <a:pPr marL="266700" indent="-266700">
              <a:lnSpc>
                <a:spcPts val="3400"/>
              </a:lnSpc>
            </a:pPr>
            <a:r>
              <a:rPr lang="en-US" sz="2700" dirty="0" smtClean="0"/>
              <a:t>At gestational weeks 8-9 </a:t>
            </a:r>
            <a:r>
              <a:rPr lang="en-US" sz="2700" dirty="0" smtClean="0">
                <a:sym typeface="Wingdings" pitchFamily="2" charset="2"/>
              </a:rPr>
              <a:t> some of the </a:t>
            </a:r>
            <a:r>
              <a:rPr lang="en-US" sz="2700" dirty="0" err="1" smtClean="0">
                <a:sym typeface="Wingdings" pitchFamily="2" charset="2"/>
              </a:rPr>
              <a:t>oogonia</a:t>
            </a:r>
            <a:r>
              <a:rPr lang="en-US" sz="2700" dirty="0" smtClean="0">
                <a:sym typeface="Wingdings" pitchFamily="2" charset="2"/>
              </a:rPr>
              <a:t> enter the </a:t>
            </a:r>
            <a:r>
              <a:rPr lang="en-US" sz="2700" b="1" dirty="0" smtClean="0">
                <a:sym typeface="Wingdings" pitchFamily="2" charset="2"/>
              </a:rPr>
              <a:t>prophase of meiosis </a:t>
            </a:r>
            <a:r>
              <a:rPr lang="en-US" sz="2700" dirty="0" smtClean="0">
                <a:sym typeface="Wingdings" pitchFamily="2" charset="2"/>
              </a:rPr>
              <a:t>and become primary </a:t>
            </a:r>
            <a:r>
              <a:rPr lang="en-US" sz="2700" dirty="0" err="1" smtClean="0">
                <a:sym typeface="Wingdings" pitchFamily="2" charset="2"/>
              </a:rPr>
              <a:t>oocytes</a:t>
            </a:r>
            <a:r>
              <a:rPr lang="en-US" sz="2700" dirty="0" smtClean="0">
                <a:sym typeface="Wingdings" pitchFamily="2" charset="2"/>
              </a:rPr>
              <a:t>.</a:t>
            </a:r>
          </a:p>
          <a:p>
            <a:pPr marL="457200" indent="-277813">
              <a:lnSpc>
                <a:spcPts val="3400"/>
              </a:lnSpc>
              <a:buFont typeface="Wingdings" pitchFamily="2" charset="2"/>
              <a:buChar char="Ø"/>
            </a:pPr>
            <a:r>
              <a:rPr lang="en-US" sz="2700" dirty="0" smtClean="0">
                <a:sym typeface="Wingdings" pitchFamily="2" charset="2"/>
              </a:rPr>
              <a:t>6 months after birth  all </a:t>
            </a:r>
            <a:r>
              <a:rPr lang="en-US" sz="2700" dirty="0" err="1" smtClean="0">
                <a:sym typeface="Wingdings" pitchFamily="2" charset="2"/>
              </a:rPr>
              <a:t>oogonia</a:t>
            </a:r>
            <a:r>
              <a:rPr lang="en-US" sz="2700" dirty="0" smtClean="0">
                <a:sym typeface="Wingdings" pitchFamily="2" charset="2"/>
              </a:rPr>
              <a:t> have become oocytes.</a:t>
            </a:r>
          </a:p>
          <a:p>
            <a:pPr marL="266700" indent="-266700">
              <a:lnSpc>
                <a:spcPts val="3400"/>
              </a:lnSpc>
            </a:pPr>
            <a:r>
              <a:rPr lang="af-ZA" sz="2700" dirty="0" smtClean="0"/>
              <a:t>The oocytes </a:t>
            </a:r>
            <a:r>
              <a:rPr lang="en-US" sz="2700" dirty="0" smtClean="0"/>
              <a:t>remain in a state of suspended prophase.</a:t>
            </a:r>
          </a:p>
          <a:p>
            <a:pPr marL="266700" indent="-266700">
              <a:lnSpc>
                <a:spcPts val="3400"/>
              </a:lnSpc>
            </a:pPr>
            <a:r>
              <a:rPr lang="af-ZA" sz="2700" dirty="0" smtClean="0"/>
              <a:t>Simultaneously, there is attrition of oocytes.</a:t>
            </a:r>
            <a:endParaRPr lang="ar-JO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600200"/>
            <a:ext cx="86296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10000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Development of ovarian follicles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ar-J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7552" y="6305550"/>
            <a:ext cx="536448" cy="476250"/>
          </a:xfrm>
        </p:spPr>
        <p:txBody>
          <a:bodyPr/>
          <a:lstStyle/>
          <a:p>
            <a:fld id="{5CFD0AA0-7829-4368-90FD-8FF297E1E8C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 descr="3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4000" contrast="5000"/>
          </a:blip>
          <a:stretch>
            <a:fillRect/>
          </a:stretch>
        </p:blipFill>
        <p:spPr>
          <a:xfrm>
            <a:off x="2966740" y="0"/>
            <a:ext cx="5567660" cy="6787243"/>
          </a:xfrm>
        </p:spPr>
      </p:pic>
      <p:sp>
        <p:nvSpPr>
          <p:cNvPr id="8" name="Rectangle 7"/>
          <p:cNvSpPr/>
          <p:nvPr/>
        </p:nvSpPr>
        <p:spPr>
          <a:xfrm>
            <a:off x="0" y="1600200"/>
            <a:ext cx="1371600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ovarian follicles – First stage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sz="2800" dirty="0" smtClean="0"/>
              <a:t>It parallels the prophase of the </a:t>
            </a:r>
            <a:r>
              <a:rPr lang="en-US" sz="2800" dirty="0" err="1" smtClean="0"/>
              <a:t>oocyte</a:t>
            </a:r>
            <a:r>
              <a:rPr lang="en-US" sz="2800" dirty="0" smtClean="0"/>
              <a:t>.</a:t>
            </a:r>
          </a:p>
          <a:p>
            <a:pPr>
              <a:lnSpc>
                <a:spcPts val="3800"/>
              </a:lnSpc>
            </a:pPr>
            <a:r>
              <a:rPr lang="en-US" sz="2800" dirty="0" smtClean="0"/>
              <a:t>It lasts many years (13-50 years).</a:t>
            </a:r>
          </a:p>
          <a:p>
            <a:pPr>
              <a:lnSpc>
                <a:spcPts val="3800"/>
              </a:lnSpc>
            </a:pPr>
            <a:r>
              <a:rPr lang="en-US" sz="2800" dirty="0" smtClean="0"/>
              <a:t>As the primary </a:t>
            </a:r>
            <a:r>
              <a:rPr lang="en-US" sz="2800" dirty="0" err="1" smtClean="0"/>
              <a:t>oocyte</a:t>
            </a:r>
            <a:r>
              <a:rPr lang="en-US" sz="2800" dirty="0" smtClean="0"/>
              <a:t> grows, the </a:t>
            </a:r>
            <a:r>
              <a:rPr lang="en-US" sz="2800" dirty="0" err="1" smtClean="0"/>
              <a:t>granulosa</a:t>
            </a:r>
            <a:r>
              <a:rPr lang="en-US" sz="2800" dirty="0" smtClean="0"/>
              <a:t> cells proliferate and nurture the </a:t>
            </a:r>
            <a:r>
              <a:rPr lang="en-US" sz="2800" dirty="0" err="1" smtClean="0"/>
              <a:t>oocyte</a:t>
            </a:r>
            <a:r>
              <a:rPr lang="en-US" sz="2800" dirty="0" smtClean="0"/>
              <a:t> with nutrients </a:t>
            </a:r>
            <a:r>
              <a:rPr lang="af-ZA" sz="2800" dirty="0" smtClean="0"/>
              <a:t>and steroid hormones.</a:t>
            </a:r>
          </a:p>
          <a:p>
            <a:pPr>
              <a:lnSpc>
                <a:spcPts val="3800"/>
              </a:lnSpc>
            </a:pPr>
            <a:r>
              <a:rPr lang="af-ZA" sz="2800" dirty="0" smtClean="0"/>
              <a:t>The primordial </a:t>
            </a:r>
            <a:r>
              <a:rPr lang="en-US" sz="2800" i="1" dirty="0" smtClean="0"/>
              <a:t>follicle</a:t>
            </a:r>
            <a:r>
              <a:rPr lang="en-US" sz="2800" dirty="0" smtClean="0"/>
              <a:t> develops into a </a:t>
            </a:r>
            <a:r>
              <a:rPr lang="en-US" sz="2800" b="1" dirty="0" smtClean="0"/>
              <a:t>primary follicle, </a:t>
            </a:r>
            <a:r>
              <a:rPr lang="en-US" sz="2800" dirty="0" smtClean="0"/>
              <a:t>theca</a:t>
            </a:r>
            <a:r>
              <a:rPr lang="en-US" sz="2800" b="1" dirty="0" smtClean="0"/>
              <a:t> </a:t>
            </a:r>
            <a:r>
              <a:rPr lang="en-US" sz="2800" dirty="0" err="1" smtClean="0"/>
              <a:t>interna</a:t>
            </a:r>
            <a:r>
              <a:rPr lang="en-US" sz="2800" dirty="0" smtClean="0"/>
              <a:t> cells develop, and </a:t>
            </a:r>
            <a:r>
              <a:rPr lang="en-US" sz="2800" dirty="0" err="1" smtClean="0"/>
              <a:t>granulosa</a:t>
            </a:r>
            <a:r>
              <a:rPr lang="en-US" sz="2800" dirty="0" smtClean="0"/>
              <a:t> cells begin to secrete fluid. </a:t>
            </a:r>
          </a:p>
          <a:p>
            <a:pPr>
              <a:lnSpc>
                <a:spcPts val="3800"/>
              </a:lnSpc>
            </a:pPr>
            <a:r>
              <a:rPr lang="en-US" sz="2800" dirty="0" smtClean="0"/>
              <a:t>No follicle progresses beyond this first </a:t>
            </a:r>
            <a:r>
              <a:rPr lang="af-ZA" sz="2800" dirty="0" smtClean="0"/>
              <a:t>stage in prepubertal ovaries.</a:t>
            </a:r>
            <a:endParaRPr lang="en-US" sz="2800" dirty="0" smtClean="0"/>
          </a:p>
          <a:p>
            <a:pPr>
              <a:buNone/>
            </a:pP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11068</TotalTime>
  <Words>1534</Words>
  <Application>Microsoft Office PowerPoint</Application>
  <PresentationFormat>On-screen Show (4:3)</PresentationFormat>
  <Paragraphs>209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Gill Sans MT</vt:lpstr>
      <vt:lpstr>Majalla UI</vt:lpstr>
      <vt:lpstr>Verdana</vt:lpstr>
      <vt:lpstr>Wingdings</vt:lpstr>
      <vt:lpstr>Wingdings 2</vt:lpstr>
      <vt:lpstr>Solstice</vt:lpstr>
      <vt:lpstr>Female  reproductive system </vt:lpstr>
      <vt:lpstr>PowerPoint Presentation</vt:lpstr>
      <vt:lpstr>The ovary</vt:lpstr>
      <vt:lpstr>PowerPoint Presentation</vt:lpstr>
      <vt:lpstr>Functions of the ovarian follicle</vt:lpstr>
      <vt:lpstr>Oogenesis</vt:lpstr>
      <vt:lpstr>PowerPoint Presentation</vt:lpstr>
      <vt:lpstr>Development of ovarian follicles </vt:lpstr>
      <vt:lpstr>Development of ovarian follicles – First stage</vt:lpstr>
      <vt:lpstr>Development of ovarian follicles – Second stage</vt:lpstr>
      <vt:lpstr>Development of ovarian follicles – Second stage</vt:lpstr>
      <vt:lpstr>Development of ovarian follicles – Third stage</vt:lpstr>
      <vt:lpstr>Development of ovarian follicles – Third stage</vt:lpstr>
      <vt:lpstr>PowerPoint Presentation</vt:lpstr>
      <vt:lpstr>PowerPoint Presentation</vt:lpstr>
      <vt:lpstr>Summary of ovarian follicle trajectory</vt:lpstr>
      <vt:lpstr>PowerPoint Presentation</vt:lpstr>
      <vt:lpstr>PowerPoint Presentation</vt:lpstr>
      <vt:lpstr>PowerPoint Presentation</vt:lpstr>
      <vt:lpstr>Synthesis and secretion of estrogen and progesterone</vt:lpstr>
      <vt:lpstr>Synthesis and secretion of estrogen and progesterone </vt:lpstr>
      <vt:lpstr>PowerPoint Presentation</vt:lpstr>
      <vt:lpstr>Regulation of the ovaries</vt:lpstr>
      <vt:lpstr>Regulation of the ovaries</vt:lpstr>
      <vt:lpstr>PowerPoint Presentation</vt:lpstr>
      <vt:lpstr>PowerPoint Presentation</vt:lpstr>
      <vt:lpstr>Actions of estrogen</vt:lpstr>
      <vt:lpstr>Actions of estrogen</vt:lpstr>
      <vt:lpstr>Actions of progesterone</vt:lpstr>
      <vt:lpstr>The menstrual cycle</vt:lpstr>
      <vt:lpstr>Follicular phase </vt:lpstr>
      <vt:lpstr>Ovulation</vt:lpstr>
      <vt:lpstr>PowerPoint Presentation</vt:lpstr>
      <vt:lpstr>Luteal phase</vt:lpstr>
      <vt:lpstr>Menses</vt:lpstr>
      <vt:lpstr>Summary Menstrual cycle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One:  Introduction to Physiology:  The Cell and General Physiology</dc:title>
  <dc:creator>rstinson</dc:creator>
  <cp:lastModifiedBy>lenovo</cp:lastModifiedBy>
  <cp:revision>446</cp:revision>
  <dcterms:created xsi:type="dcterms:W3CDTF">2010-10-14T16:13:00Z</dcterms:created>
  <dcterms:modified xsi:type="dcterms:W3CDTF">2021-05-04T14:56:20Z</dcterms:modified>
</cp:coreProperties>
</file>