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0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7" r:id="rId10"/>
    <p:sldId id="284" r:id="rId11"/>
    <p:sldId id="282" r:id="rId12"/>
    <p:sldId id="274" r:id="rId13"/>
    <p:sldId id="273" r:id="rId14"/>
    <p:sldId id="271" r:id="rId15"/>
    <p:sldId id="270" r:id="rId16"/>
    <p:sldId id="278" r:id="rId17"/>
    <p:sldId id="272" r:id="rId18"/>
    <p:sldId id="279" r:id="rId19"/>
  </p:sldIdLst>
  <p:sldSz cx="9144000" cy="6858000" type="screen4x3"/>
  <p:notesSz cx="6858000" cy="9144000"/>
  <p:defaultTextStyle>
    <a:defPPr>
      <a:defRPr lang="ar-JO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4" d="100"/>
          <a:sy n="64" d="100"/>
        </p:scale>
        <p:origin x="148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J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C04F15E3-D2CF-4CF5-8797-F66A93BD1D71}" type="datetimeFigureOut">
              <a:rPr lang="ar-JO" smtClean="0"/>
              <a:pPr/>
              <a:t>22/09/1442</a:t>
            </a:fld>
            <a:endParaRPr lang="ar-J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J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13FF51E0-A7D7-40F4-A310-C31B2F9679BB}" type="slidenum">
              <a:rPr lang="ar-JO" smtClean="0"/>
              <a:pPr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702079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FF51E0-A7D7-40F4-A310-C31B2F9679BB}" type="slidenum">
              <a:rPr lang="ar-JO" smtClean="0"/>
              <a:pPr/>
              <a:t>6</a:t>
            </a:fld>
            <a:endParaRPr lang="ar-JO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FF51E0-A7D7-40F4-A310-C31B2F9679BB}" type="slidenum">
              <a:rPr lang="ar-JO" smtClean="0"/>
              <a:pPr/>
              <a:t>9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3021335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FF51E0-A7D7-40F4-A310-C31B2F9679BB}" type="slidenum">
              <a:rPr lang="ar-JO" smtClean="0"/>
              <a:pPr/>
              <a:t>13</a:t>
            </a:fld>
            <a:endParaRPr lang="ar-JO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F6AFD-60D6-42C6-921B-A3F71F3BAE60}" type="datetimeFigureOut">
              <a:rPr lang="ar-JO" smtClean="0"/>
              <a:pPr/>
              <a:t>22/09/1442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211AC-4928-4B9A-8A50-DD9C6E034FD0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F6AFD-60D6-42C6-921B-A3F71F3BAE60}" type="datetimeFigureOut">
              <a:rPr lang="ar-JO" smtClean="0"/>
              <a:pPr/>
              <a:t>22/09/1442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211AC-4928-4B9A-8A50-DD9C6E034FD0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F6AFD-60D6-42C6-921B-A3F71F3BAE60}" type="datetimeFigureOut">
              <a:rPr lang="ar-JO" smtClean="0"/>
              <a:pPr/>
              <a:t>22/09/1442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211AC-4928-4B9A-8A50-DD9C6E034FD0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F6AFD-60D6-42C6-921B-A3F71F3BAE60}" type="datetimeFigureOut">
              <a:rPr lang="ar-JO" smtClean="0"/>
              <a:pPr/>
              <a:t>22/09/1442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211AC-4928-4B9A-8A50-DD9C6E034FD0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F6AFD-60D6-42C6-921B-A3F71F3BAE60}" type="datetimeFigureOut">
              <a:rPr lang="ar-JO" smtClean="0"/>
              <a:pPr/>
              <a:t>22/09/1442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211AC-4928-4B9A-8A50-DD9C6E034FD0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F6AFD-60D6-42C6-921B-A3F71F3BAE60}" type="datetimeFigureOut">
              <a:rPr lang="ar-JO" smtClean="0"/>
              <a:pPr/>
              <a:t>22/09/1442</a:t>
            </a:fld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211AC-4928-4B9A-8A50-DD9C6E034FD0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F6AFD-60D6-42C6-921B-A3F71F3BAE60}" type="datetimeFigureOut">
              <a:rPr lang="ar-JO" smtClean="0"/>
              <a:pPr/>
              <a:t>22/09/1442</a:t>
            </a:fld>
            <a:endParaRPr lang="ar-J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211AC-4928-4B9A-8A50-DD9C6E034FD0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F6AFD-60D6-42C6-921B-A3F71F3BAE60}" type="datetimeFigureOut">
              <a:rPr lang="ar-JO" smtClean="0"/>
              <a:pPr/>
              <a:t>22/09/1442</a:t>
            </a:fld>
            <a:endParaRPr lang="ar-J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211AC-4928-4B9A-8A50-DD9C6E034FD0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F6AFD-60D6-42C6-921B-A3F71F3BAE60}" type="datetimeFigureOut">
              <a:rPr lang="ar-JO" smtClean="0"/>
              <a:pPr/>
              <a:t>22/09/1442</a:t>
            </a:fld>
            <a:endParaRPr lang="ar-J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211AC-4928-4B9A-8A50-DD9C6E034FD0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F6AFD-60D6-42C6-921B-A3F71F3BAE60}" type="datetimeFigureOut">
              <a:rPr lang="ar-JO" smtClean="0"/>
              <a:pPr/>
              <a:t>22/09/1442</a:t>
            </a:fld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211AC-4928-4B9A-8A50-DD9C6E034FD0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J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F6AFD-60D6-42C6-921B-A3F71F3BAE60}" type="datetimeFigureOut">
              <a:rPr lang="ar-JO" smtClean="0"/>
              <a:pPr/>
              <a:t>22/09/1442</a:t>
            </a:fld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211AC-4928-4B9A-8A50-DD9C6E034FD0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3F6AFD-60D6-42C6-921B-A3F71F3BAE60}" type="datetimeFigureOut">
              <a:rPr lang="ar-JO" smtClean="0"/>
              <a:pPr/>
              <a:t>22/09/1442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5211AC-4928-4B9A-8A50-DD9C6E034FD0}" type="slidenum">
              <a:rPr lang="ar-JO" smtClean="0"/>
              <a:pPr/>
              <a:t>‹#›</a:t>
            </a:fld>
            <a:endParaRPr lang="ar-J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JO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79512" y="457200"/>
            <a:ext cx="8202488" cy="1543040"/>
          </a:xfrm>
          <a:prstGeom prst="roundRect">
            <a:avLst/>
          </a:prstGeom>
          <a:solidFill>
            <a:schemeClr val="accent2">
              <a:lumMod val="75000"/>
              <a:alpha val="80000"/>
            </a:schemeClr>
          </a:solidFill>
          <a:ln>
            <a:solidFill>
              <a:schemeClr val="bg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785794"/>
            <a:ext cx="764386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Cambria" pitchFamily="18" charset="0"/>
              </a:rPr>
              <a:t>Urinary Tract Infections </a:t>
            </a:r>
            <a:endParaRPr lang="ar-JO" sz="3600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14546" y="6315038"/>
            <a:ext cx="428628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2000" b="1" dirty="0">
                <a:latin typeface="Cambria" pitchFamily="18" charset="0"/>
              </a:rPr>
              <a:t>Instructor : </a:t>
            </a:r>
            <a:r>
              <a:rPr lang="en-US" sz="2000" b="1" dirty="0" err="1">
                <a:latin typeface="Cambria" pitchFamily="18" charset="0"/>
              </a:rPr>
              <a:t>Noor</a:t>
            </a:r>
            <a:r>
              <a:rPr lang="en-US" sz="2000" b="1" dirty="0">
                <a:latin typeface="Cambria" pitchFamily="18" charset="0"/>
              </a:rPr>
              <a:t> Al-</a:t>
            </a:r>
            <a:r>
              <a:rPr lang="en-US" sz="2000" b="1" dirty="0" err="1">
                <a:latin typeface="Cambria" pitchFamily="18" charset="0"/>
              </a:rPr>
              <a:t>Saleh</a:t>
            </a:r>
            <a:endParaRPr lang="ar-JO" sz="2000" b="1" dirty="0">
              <a:latin typeface="Cambria" pitchFamily="18" charset="0"/>
            </a:endParaRPr>
          </a:p>
        </p:txBody>
      </p:sp>
      <p:pic>
        <p:nvPicPr>
          <p:cNvPr id="7" name="Picture 6" descr="Get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6050" y="2285992"/>
            <a:ext cx="3286148" cy="37347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-304800" y="381000"/>
            <a:ext cx="8686800" cy="685800"/>
          </a:xfrm>
          <a:prstGeom prst="roundRect">
            <a:avLst/>
          </a:prstGeom>
          <a:solidFill>
            <a:srgbClr val="9A2B22">
              <a:alpha val="80000"/>
            </a:srgbClr>
          </a:solidFill>
          <a:ln>
            <a:solidFill>
              <a:schemeClr val="bg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-214346" y="428604"/>
            <a:ext cx="764386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Cambria" pitchFamily="18" charset="0"/>
              </a:rPr>
              <a:t>Microscopic Examination </a:t>
            </a:r>
            <a:endParaRPr lang="ar-JO" sz="3200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8419" y="1418000"/>
            <a:ext cx="4845622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8900" algn="l" rtl="0">
              <a:buClr>
                <a:srgbClr val="C00000"/>
              </a:buClr>
            </a:pPr>
            <a:r>
              <a:rPr lang="en-US" sz="2000" b="1" dirty="0">
                <a:solidFill>
                  <a:srgbClr val="C00000"/>
                </a:solidFill>
                <a:latin typeface="Cambria" pitchFamily="18" charset="0"/>
              </a:rPr>
              <a:t>2. </a:t>
            </a:r>
            <a:r>
              <a:rPr lang="en-US" sz="2000" b="1" dirty="0">
                <a:latin typeface="Cambria" pitchFamily="18" charset="0"/>
              </a:rPr>
              <a:t>Amorphous </a:t>
            </a:r>
            <a:r>
              <a:rPr lang="en-US" sz="2000" b="1" dirty="0" err="1">
                <a:latin typeface="Cambria" pitchFamily="18" charset="0"/>
              </a:rPr>
              <a:t>urates</a:t>
            </a:r>
            <a:r>
              <a:rPr lang="en-US" sz="2000" b="1" dirty="0">
                <a:latin typeface="Cambria" pitchFamily="18" charset="0"/>
              </a:rPr>
              <a:t> </a:t>
            </a:r>
            <a:r>
              <a:rPr lang="en-US" sz="2000" dirty="0">
                <a:latin typeface="Cambria" pitchFamily="18" charset="0"/>
              </a:rPr>
              <a:t>– Acidic pH</a:t>
            </a:r>
          </a:p>
          <a:p>
            <a:pPr marL="88900" algn="l" rtl="0">
              <a:buClr>
                <a:srgbClr val="C00000"/>
              </a:buClr>
            </a:pPr>
            <a:endParaRPr lang="en-US" sz="2000" dirty="0">
              <a:latin typeface="Cambria" pitchFamily="18" charset="0"/>
            </a:endParaRPr>
          </a:p>
          <a:p>
            <a:pPr marL="88900" algn="l" rtl="0">
              <a:buClr>
                <a:srgbClr val="C00000"/>
              </a:buClr>
            </a:pPr>
            <a:r>
              <a:rPr lang="en-US" sz="2000" b="1" dirty="0">
                <a:solidFill>
                  <a:srgbClr val="C00000"/>
                </a:solidFill>
                <a:latin typeface="Cambria" pitchFamily="18" charset="0"/>
              </a:rPr>
              <a:t>3. </a:t>
            </a:r>
            <a:r>
              <a:rPr lang="en-US" sz="2000" b="1" dirty="0">
                <a:latin typeface="Cambria" pitchFamily="18" charset="0"/>
              </a:rPr>
              <a:t>Amorphous phosphates </a:t>
            </a:r>
            <a:r>
              <a:rPr lang="en-US" sz="2000" dirty="0">
                <a:latin typeface="Cambria" pitchFamily="18" charset="0"/>
              </a:rPr>
              <a:t>– Alkaline pH</a:t>
            </a:r>
          </a:p>
          <a:p>
            <a:pPr marL="88900" algn="l" rtl="0">
              <a:buClr>
                <a:srgbClr val="C00000"/>
              </a:buClr>
            </a:pPr>
            <a:endParaRPr lang="en-US" sz="2000" b="1" dirty="0">
              <a:latin typeface="Cambria" pitchFamily="18" charset="0"/>
            </a:endParaRPr>
          </a:p>
          <a:p>
            <a:pPr marL="88900" algn="l" rtl="0">
              <a:buClr>
                <a:srgbClr val="C00000"/>
              </a:buClr>
            </a:pPr>
            <a:endParaRPr lang="en-US" sz="2000" dirty="0">
              <a:latin typeface="Cambria" pitchFamily="18" charset="0"/>
            </a:endParaRPr>
          </a:p>
          <a:p>
            <a:pPr marL="88900" algn="l" rtl="0">
              <a:buClr>
                <a:srgbClr val="C00000"/>
              </a:buClr>
            </a:pPr>
            <a:endParaRPr lang="en-US" sz="2000" b="1" dirty="0">
              <a:latin typeface="Cambria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82" y="3140968"/>
            <a:ext cx="7622742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04168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-304800" y="381000"/>
            <a:ext cx="8686800" cy="685800"/>
          </a:xfrm>
          <a:prstGeom prst="roundRect">
            <a:avLst/>
          </a:prstGeom>
          <a:solidFill>
            <a:srgbClr val="9A2B22">
              <a:alpha val="80000"/>
            </a:srgbClr>
          </a:solidFill>
          <a:ln>
            <a:solidFill>
              <a:schemeClr val="bg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-214346" y="428604"/>
            <a:ext cx="764386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Cambria" pitchFamily="18" charset="0"/>
              </a:rPr>
              <a:t>Urine culture</a:t>
            </a:r>
            <a:endParaRPr lang="ar-JO" sz="3200" dirty="0">
              <a:solidFill>
                <a:schemeClr val="bg1"/>
              </a:solidFill>
              <a:latin typeface="Cambria" pitchFamily="18" charset="0"/>
            </a:endParaRPr>
          </a:p>
        </p:txBody>
      </p:sp>
      <p:pic>
        <p:nvPicPr>
          <p:cNvPr id="4" name="Picture 3" descr="picture11351044405089-thumb40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7554" y="3357562"/>
            <a:ext cx="5572164" cy="3500438"/>
          </a:xfrm>
          <a:prstGeom prst="rect">
            <a:avLst/>
          </a:prstGeom>
        </p:spPr>
      </p:pic>
      <p:pic>
        <p:nvPicPr>
          <p:cNvPr id="6" name="Picture 2" descr="E:\Users\shashi\Desktop\urine_culture_loop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286124"/>
            <a:ext cx="3200866" cy="3286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714348" y="1357298"/>
            <a:ext cx="7715304" cy="1420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638" algn="l" rtl="0">
              <a:lnSpc>
                <a:spcPct val="150000"/>
              </a:lnSpc>
              <a:buClr>
                <a:srgbClr val="C00000"/>
              </a:buClr>
            </a:pPr>
            <a:r>
              <a:rPr lang="en-US" sz="2000" dirty="0">
                <a:latin typeface="Cambria" pitchFamily="18" charset="0"/>
              </a:rPr>
              <a:t>- Urine sample is mixed and cultivated on different plates </a:t>
            </a:r>
          </a:p>
          <a:p>
            <a:pPr marL="274638" algn="l" rtl="0">
              <a:lnSpc>
                <a:spcPct val="150000"/>
              </a:lnSpc>
              <a:buClr>
                <a:srgbClr val="C00000"/>
              </a:buClr>
            </a:pPr>
            <a:r>
              <a:rPr lang="en-US" sz="2000" dirty="0">
                <a:latin typeface="Cambria" pitchFamily="18" charset="0"/>
              </a:rPr>
              <a:t>- T-shape streaking technique is used </a:t>
            </a:r>
          </a:p>
          <a:p>
            <a:pPr marL="274638" algn="l" rtl="0">
              <a:lnSpc>
                <a:spcPct val="150000"/>
              </a:lnSpc>
              <a:buClr>
                <a:srgbClr val="C00000"/>
              </a:buClr>
            </a:pPr>
            <a:r>
              <a:rPr lang="en-US" sz="2000" dirty="0">
                <a:latin typeface="Cambria" pitchFamily="18" charset="0"/>
              </a:rPr>
              <a:t>- Calibrated loops of 0.01 or 0.001 ml are used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-304800" y="381000"/>
            <a:ext cx="8686800" cy="685800"/>
          </a:xfrm>
          <a:prstGeom prst="roundRect">
            <a:avLst/>
          </a:prstGeom>
          <a:solidFill>
            <a:srgbClr val="9A2B22">
              <a:alpha val="80000"/>
            </a:srgbClr>
          </a:solidFill>
          <a:ln>
            <a:solidFill>
              <a:schemeClr val="bg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-214346" y="428604"/>
            <a:ext cx="764386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Cambria" pitchFamily="18" charset="0"/>
              </a:rPr>
              <a:t>Most encountered bacteria</a:t>
            </a:r>
            <a:endParaRPr lang="ar-JO" sz="3200" dirty="0">
              <a:solidFill>
                <a:schemeClr val="bg1"/>
              </a:solidFill>
              <a:latin typeface="Cambria" pitchFamily="18" charset="0"/>
            </a:endParaRPr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B5B66A6D-8C45-4547-9CF1-DCCD9ECBCC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680" y="1088400"/>
            <a:ext cx="8686800" cy="55089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-304800" y="381000"/>
            <a:ext cx="8686800" cy="685800"/>
          </a:xfrm>
          <a:prstGeom prst="roundRect">
            <a:avLst/>
          </a:prstGeom>
          <a:solidFill>
            <a:srgbClr val="9A2B22">
              <a:alpha val="80000"/>
            </a:srgbClr>
          </a:solidFill>
          <a:ln>
            <a:solidFill>
              <a:schemeClr val="bg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-214346" y="428604"/>
            <a:ext cx="764386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200" i="1" dirty="0" err="1">
                <a:solidFill>
                  <a:schemeClr val="bg1"/>
                </a:solidFill>
                <a:latin typeface="Cambria" pitchFamily="18" charset="0"/>
              </a:rPr>
              <a:t>E.coli</a:t>
            </a:r>
            <a:endParaRPr lang="ar-JO" sz="3200" i="1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14348" y="1142984"/>
            <a:ext cx="5429288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buClr>
                <a:srgbClr val="C00000"/>
              </a:buClr>
            </a:pPr>
            <a:endParaRPr lang="en-US" sz="2000" dirty="0">
              <a:latin typeface="Cambria" pitchFamily="18" charset="0"/>
            </a:endParaRPr>
          </a:p>
          <a:p>
            <a:pPr algn="l" rtl="0"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000" dirty="0">
                <a:latin typeface="Cambria" pitchFamily="18" charset="0"/>
              </a:rPr>
              <a:t> Under microscope (Gram stain)</a:t>
            </a:r>
          </a:p>
          <a:p>
            <a:pPr algn="l" rtl="0">
              <a:buClr>
                <a:srgbClr val="C00000"/>
              </a:buClr>
            </a:pPr>
            <a:r>
              <a:rPr lang="en-US" sz="2000" dirty="0">
                <a:latin typeface="Cambria" pitchFamily="18" charset="0"/>
              </a:rPr>
              <a:t>    Gram –</a:t>
            </a:r>
            <a:r>
              <a:rPr lang="en-US" sz="2000" dirty="0" err="1">
                <a:latin typeface="Cambria" pitchFamily="18" charset="0"/>
              </a:rPr>
              <a:t>ve</a:t>
            </a:r>
            <a:r>
              <a:rPr lang="en-US" sz="2000" dirty="0">
                <a:latin typeface="Cambria" pitchFamily="18" charset="0"/>
              </a:rPr>
              <a:t> rods</a:t>
            </a:r>
          </a:p>
          <a:p>
            <a:pPr algn="l" rtl="0">
              <a:buClr>
                <a:srgbClr val="C00000"/>
              </a:buClr>
            </a:pPr>
            <a:endParaRPr lang="en-US" sz="2000" dirty="0">
              <a:latin typeface="Cambria" pitchFamily="18" charset="0"/>
            </a:endParaRPr>
          </a:p>
          <a:p>
            <a:pPr algn="l" rtl="0">
              <a:buClr>
                <a:srgbClr val="C00000"/>
              </a:buClr>
            </a:pPr>
            <a:endParaRPr lang="en-US" sz="2000" dirty="0">
              <a:latin typeface="Cambria" pitchFamily="18" charset="0"/>
            </a:endParaRPr>
          </a:p>
          <a:p>
            <a:pPr algn="l" rtl="0"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000" dirty="0">
                <a:latin typeface="Cambria" pitchFamily="18" charset="0"/>
              </a:rPr>
              <a:t> Growth on </a:t>
            </a:r>
            <a:r>
              <a:rPr lang="en-US" sz="2000" dirty="0" err="1">
                <a:latin typeface="Cambria" pitchFamily="18" charset="0"/>
              </a:rPr>
              <a:t>MacConkey</a:t>
            </a:r>
            <a:r>
              <a:rPr lang="en-US" sz="2000" dirty="0">
                <a:latin typeface="Cambria" pitchFamily="18" charset="0"/>
              </a:rPr>
              <a:t> media </a:t>
            </a:r>
          </a:p>
          <a:p>
            <a:pPr algn="l" rtl="0">
              <a:buClr>
                <a:srgbClr val="C00000"/>
              </a:buClr>
            </a:pPr>
            <a:r>
              <a:rPr lang="en-US" sz="2000" dirty="0">
                <a:latin typeface="Cambria" pitchFamily="18" charset="0"/>
              </a:rPr>
              <a:t>    Small pink colonies </a:t>
            </a:r>
          </a:p>
          <a:p>
            <a:pPr algn="l" rtl="0">
              <a:buClr>
                <a:srgbClr val="C00000"/>
              </a:buClr>
            </a:pPr>
            <a:r>
              <a:rPr lang="en-US" sz="2000" dirty="0">
                <a:latin typeface="Cambria" pitchFamily="18" charset="0"/>
              </a:rPr>
              <a:t>    (lactose-</a:t>
            </a:r>
            <a:r>
              <a:rPr lang="en-US" sz="2000" dirty="0" err="1">
                <a:latin typeface="Cambria" pitchFamily="18" charset="0"/>
              </a:rPr>
              <a:t>fermenter</a:t>
            </a:r>
            <a:r>
              <a:rPr lang="en-US" sz="2000" dirty="0">
                <a:latin typeface="Cambria" pitchFamily="18" charset="0"/>
              </a:rPr>
              <a:t>)</a:t>
            </a:r>
          </a:p>
          <a:p>
            <a:pPr algn="l" rtl="0">
              <a:buClr>
                <a:srgbClr val="C00000"/>
              </a:buClr>
            </a:pPr>
            <a:endParaRPr lang="en-US" sz="2000" dirty="0">
              <a:latin typeface="Cambria" pitchFamily="18" charset="0"/>
            </a:endParaRPr>
          </a:p>
          <a:p>
            <a:pPr algn="l" rtl="0">
              <a:buClr>
                <a:srgbClr val="C00000"/>
              </a:buClr>
            </a:pPr>
            <a:endParaRPr lang="en-US" sz="2000" dirty="0">
              <a:latin typeface="Cambria" pitchFamily="18" charset="0"/>
            </a:endParaRPr>
          </a:p>
          <a:p>
            <a:pPr algn="l" rtl="0">
              <a:buClr>
                <a:srgbClr val="C00000"/>
              </a:buClr>
            </a:pPr>
            <a:endParaRPr lang="en-US" sz="2000" dirty="0">
              <a:latin typeface="Cambria" pitchFamily="18" charset="0"/>
            </a:endParaRPr>
          </a:p>
          <a:p>
            <a:pPr algn="l" rtl="0"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000" dirty="0">
                <a:latin typeface="Cambria" pitchFamily="18" charset="0"/>
              </a:rPr>
              <a:t> Growth on EMB media</a:t>
            </a:r>
          </a:p>
          <a:p>
            <a:pPr algn="l" rtl="0">
              <a:buClr>
                <a:srgbClr val="C00000"/>
              </a:buClr>
            </a:pPr>
            <a:r>
              <a:rPr lang="en-US" sz="2000" dirty="0">
                <a:latin typeface="Cambria" pitchFamily="18" charset="0"/>
              </a:rPr>
              <a:t>     Metallic green colonies </a:t>
            </a:r>
          </a:p>
          <a:p>
            <a:pPr algn="l" rtl="0">
              <a:buClr>
                <a:srgbClr val="C00000"/>
              </a:buClr>
            </a:pPr>
            <a:endParaRPr lang="en-US" sz="2000" dirty="0">
              <a:latin typeface="Cambria" pitchFamily="18" charset="0"/>
            </a:endParaRPr>
          </a:p>
          <a:p>
            <a:pPr algn="l" rtl="0">
              <a:buClr>
                <a:srgbClr val="C00000"/>
              </a:buClr>
            </a:pPr>
            <a:endParaRPr lang="en-US" sz="2000" dirty="0">
              <a:latin typeface="Cambria" pitchFamily="18" charset="0"/>
            </a:endParaRPr>
          </a:p>
          <a:p>
            <a:pPr marL="342900" indent="-342900" algn="l" rtl="0"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000" dirty="0" err="1">
                <a:latin typeface="Cambria" pitchFamily="18" charset="0"/>
              </a:rPr>
              <a:t>IMViC</a:t>
            </a:r>
            <a:r>
              <a:rPr lang="en-US" sz="2000" dirty="0">
                <a:latin typeface="Cambria" pitchFamily="18" charset="0"/>
              </a:rPr>
              <a:t> results </a:t>
            </a:r>
            <a:r>
              <a:rPr lang="en-US" sz="2400" dirty="0">
                <a:latin typeface="Cambria" pitchFamily="18" charset="0"/>
              </a:rPr>
              <a:t>(++--)</a:t>
            </a:r>
          </a:p>
          <a:p>
            <a:pPr algn="l" rtl="0">
              <a:buClr>
                <a:srgbClr val="C00000"/>
              </a:buClr>
            </a:pPr>
            <a:endParaRPr lang="en-US" sz="2000" dirty="0">
              <a:latin typeface="Cambria" pitchFamily="18" charset="0"/>
            </a:endParaRPr>
          </a:p>
          <a:p>
            <a:pPr algn="l" rtl="0">
              <a:buClr>
                <a:srgbClr val="C00000"/>
              </a:buClr>
            </a:pPr>
            <a:r>
              <a:rPr lang="en-US" sz="2000" dirty="0">
                <a:latin typeface="Cambria" pitchFamily="18" charset="0"/>
              </a:rPr>
              <a:t>     </a:t>
            </a:r>
          </a:p>
        </p:txBody>
      </p:sp>
      <p:pic>
        <p:nvPicPr>
          <p:cNvPr id="6" name="Picture 5" descr="F103748_p.eps-65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2066" y="1142984"/>
            <a:ext cx="3286148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ems-agar-levine-250x25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2066" y="4000504"/>
            <a:ext cx="3286148" cy="2857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-304800" y="381000"/>
            <a:ext cx="8686800" cy="685800"/>
          </a:xfrm>
          <a:prstGeom prst="roundRect">
            <a:avLst/>
          </a:prstGeom>
          <a:solidFill>
            <a:srgbClr val="9A2B22">
              <a:alpha val="80000"/>
            </a:srgbClr>
          </a:solidFill>
          <a:ln>
            <a:solidFill>
              <a:schemeClr val="bg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-214346" y="428604"/>
            <a:ext cx="764386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200" i="1" dirty="0" err="1">
                <a:solidFill>
                  <a:schemeClr val="bg1"/>
                </a:solidFill>
                <a:latin typeface="Cambria" pitchFamily="18" charset="0"/>
              </a:rPr>
              <a:t>Klebseilla</a:t>
            </a:r>
            <a:r>
              <a:rPr lang="en-US" sz="3200" i="1" dirty="0">
                <a:solidFill>
                  <a:schemeClr val="bg1"/>
                </a:solidFill>
                <a:latin typeface="Cambria" pitchFamily="18" charset="0"/>
              </a:rPr>
              <a:t> </a:t>
            </a:r>
            <a:r>
              <a:rPr lang="en-US" sz="3200" i="1" dirty="0" err="1">
                <a:solidFill>
                  <a:schemeClr val="bg1"/>
                </a:solidFill>
                <a:latin typeface="Cambria" pitchFamily="18" charset="0"/>
              </a:rPr>
              <a:t>spp</a:t>
            </a:r>
            <a:endParaRPr lang="ar-JO" sz="3200" i="1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14348" y="1357298"/>
            <a:ext cx="542928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buClr>
                <a:srgbClr val="C00000"/>
              </a:buClr>
              <a:buFont typeface="Wingdings" pitchFamily="2" charset="2"/>
              <a:buChar char="Ø"/>
            </a:pPr>
            <a:endParaRPr lang="en-US" sz="2000" dirty="0">
              <a:latin typeface="Cambria" pitchFamily="18" charset="0"/>
            </a:endParaRPr>
          </a:p>
          <a:p>
            <a:pPr algn="l" rtl="0"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000" dirty="0">
                <a:latin typeface="Cambria" pitchFamily="18" charset="0"/>
              </a:rPr>
              <a:t> Under microscope (Gram stain)</a:t>
            </a:r>
          </a:p>
          <a:p>
            <a:pPr algn="l" rtl="0">
              <a:buClr>
                <a:srgbClr val="C00000"/>
              </a:buClr>
            </a:pPr>
            <a:r>
              <a:rPr lang="en-US" sz="2000" dirty="0">
                <a:latin typeface="Cambria" pitchFamily="18" charset="0"/>
              </a:rPr>
              <a:t>    Gram –</a:t>
            </a:r>
            <a:r>
              <a:rPr lang="en-US" sz="2000" dirty="0" err="1">
                <a:latin typeface="Cambria" pitchFamily="18" charset="0"/>
              </a:rPr>
              <a:t>ve</a:t>
            </a:r>
            <a:r>
              <a:rPr lang="en-US" sz="2000" dirty="0">
                <a:latin typeface="Cambria" pitchFamily="18" charset="0"/>
              </a:rPr>
              <a:t> rods</a:t>
            </a:r>
          </a:p>
          <a:p>
            <a:pPr algn="l" rtl="0">
              <a:buClr>
                <a:srgbClr val="C00000"/>
              </a:buClr>
            </a:pPr>
            <a:endParaRPr lang="en-US" sz="2000" dirty="0">
              <a:latin typeface="Cambria" pitchFamily="18" charset="0"/>
            </a:endParaRPr>
          </a:p>
          <a:p>
            <a:pPr algn="l" rtl="0">
              <a:buClr>
                <a:srgbClr val="C00000"/>
              </a:buClr>
            </a:pPr>
            <a:endParaRPr lang="en-US" sz="2000" dirty="0">
              <a:latin typeface="Cambria" pitchFamily="18" charset="0"/>
            </a:endParaRPr>
          </a:p>
          <a:p>
            <a:pPr algn="l" rtl="0">
              <a:buClr>
                <a:srgbClr val="C00000"/>
              </a:buClr>
            </a:pPr>
            <a:endParaRPr lang="en-US" sz="2000" dirty="0">
              <a:latin typeface="Cambria" pitchFamily="18" charset="0"/>
            </a:endParaRPr>
          </a:p>
          <a:p>
            <a:pPr algn="l" rtl="0"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000" dirty="0">
                <a:latin typeface="Cambria" pitchFamily="18" charset="0"/>
              </a:rPr>
              <a:t> Growth on </a:t>
            </a:r>
            <a:r>
              <a:rPr lang="en-US" sz="2000" dirty="0" err="1">
                <a:latin typeface="Cambria" pitchFamily="18" charset="0"/>
              </a:rPr>
              <a:t>MacConkey</a:t>
            </a:r>
            <a:r>
              <a:rPr lang="en-US" sz="2000" dirty="0">
                <a:latin typeface="Cambria" pitchFamily="18" charset="0"/>
              </a:rPr>
              <a:t> media</a:t>
            </a:r>
          </a:p>
          <a:p>
            <a:pPr algn="l" rtl="0">
              <a:buClr>
                <a:srgbClr val="C00000"/>
              </a:buClr>
            </a:pPr>
            <a:r>
              <a:rPr lang="en-US" sz="2000" dirty="0">
                <a:latin typeface="Cambria" pitchFamily="18" charset="0"/>
              </a:rPr>
              <a:t>    Small pink </a:t>
            </a:r>
            <a:r>
              <a:rPr lang="en-US" sz="2000" b="1" dirty="0" err="1">
                <a:solidFill>
                  <a:srgbClr val="C00000"/>
                </a:solidFill>
                <a:latin typeface="Cambria" pitchFamily="18" charset="0"/>
              </a:rPr>
              <a:t>mucoid</a:t>
            </a:r>
            <a:r>
              <a:rPr lang="en-US" sz="2000" dirty="0">
                <a:latin typeface="Cambria" pitchFamily="18" charset="0"/>
              </a:rPr>
              <a:t> colonies </a:t>
            </a:r>
          </a:p>
          <a:p>
            <a:pPr algn="l" rtl="0">
              <a:buClr>
                <a:srgbClr val="C00000"/>
              </a:buClr>
            </a:pPr>
            <a:r>
              <a:rPr lang="en-US" sz="2000" dirty="0">
                <a:latin typeface="Cambria" pitchFamily="18" charset="0"/>
              </a:rPr>
              <a:t>    (lactose-</a:t>
            </a:r>
            <a:r>
              <a:rPr lang="en-US" sz="2000" dirty="0" err="1">
                <a:latin typeface="Cambria" pitchFamily="18" charset="0"/>
              </a:rPr>
              <a:t>fermenter</a:t>
            </a:r>
            <a:r>
              <a:rPr lang="en-US" sz="2000" dirty="0">
                <a:latin typeface="Cambria" pitchFamily="18" charset="0"/>
              </a:rPr>
              <a:t>)</a:t>
            </a:r>
          </a:p>
          <a:p>
            <a:pPr algn="l" rtl="0">
              <a:buClr>
                <a:srgbClr val="C00000"/>
              </a:buClr>
            </a:pPr>
            <a:endParaRPr lang="en-US" sz="2000" dirty="0">
              <a:latin typeface="Cambria" pitchFamily="18" charset="0"/>
            </a:endParaRPr>
          </a:p>
          <a:p>
            <a:pPr algn="l" rtl="0">
              <a:buClr>
                <a:srgbClr val="C00000"/>
              </a:buClr>
            </a:pPr>
            <a:endParaRPr lang="en-US" sz="2000" dirty="0">
              <a:latin typeface="Cambria" pitchFamily="18" charset="0"/>
            </a:endParaRPr>
          </a:p>
          <a:p>
            <a:pPr algn="l" rtl="0">
              <a:buClr>
                <a:srgbClr val="C00000"/>
              </a:buClr>
            </a:pPr>
            <a:endParaRPr lang="en-US" sz="2000" dirty="0">
              <a:latin typeface="Cambria" pitchFamily="18" charset="0"/>
            </a:endParaRPr>
          </a:p>
          <a:p>
            <a:pPr algn="l" rtl="0"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IMViC</a:t>
            </a:r>
            <a:r>
              <a:rPr lang="en-US" sz="2000" dirty="0">
                <a:latin typeface="Cambria" pitchFamily="18" charset="0"/>
              </a:rPr>
              <a:t> reaction: </a:t>
            </a:r>
          </a:p>
          <a:p>
            <a:pPr algn="l" rtl="0">
              <a:buClr>
                <a:srgbClr val="C00000"/>
              </a:buClr>
            </a:pPr>
            <a:r>
              <a:rPr lang="en-US" sz="2000" i="1" dirty="0">
                <a:latin typeface="Cambria" pitchFamily="18" charset="0"/>
              </a:rPr>
              <a:t>    </a:t>
            </a:r>
            <a:r>
              <a:rPr lang="en-US" sz="2000" i="1" dirty="0" err="1">
                <a:latin typeface="Cambria" pitchFamily="18" charset="0"/>
              </a:rPr>
              <a:t>Klebsiella</a:t>
            </a:r>
            <a:r>
              <a:rPr lang="en-US" sz="2000" i="1" dirty="0">
                <a:latin typeface="Cambria" pitchFamily="18" charset="0"/>
              </a:rPr>
              <a:t> </a:t>
            </a:r>
            <a:r>
              <a:rPr lang="en-US" sz="2000" i="1" dirty="0" err="1">
                <a:latin typeface="Cambria" pitchFamily="18" charset="0"/>
              </a:rPr>
              <a:t>pneumoniae</a:t>
            </a:r>
            <a:r>
              <a:rPr lang="en-US" sz="2000" i="1" dirty="0">
                <a:latin typeface="Cambria" pitchFamily="18" charset="0"/>
              </a:rPr>
              <a:t> </a:t>
            </a:r>
            <a:r>
              <a:rPr lang="en-US" sz="2000" dirty="0">
                <a:latin typeface="Cambria" pitchFamily="18" charset="0"/>
              </a:rPr>
              <a:t>--++</a:t>
            </a:r>
          </a:p>
          <a:p>
            <a:pPr algn="l" rtl="0">
              <a:buClr>
                <a:srgbClr val="C00000"/>
              </a:buClr>
            </a:pPr>
            <a:r>
              <a:rPr lang="en-US" sz="2000" i="1" dirty="0">
                <a:latin typeface="Cambria" pitchFamily="18" charset="0"/>
              </a:rPr>
              <a:t>    </a:t>
            </a:r>
            <a:r>
              <a:rPr lang="en-US" sz="2000" i="1" dirty="0" err="1">
                <a:latin typeface="Cambria" pitchFamily="18" charset="0"/>
              </a:rPr>
              <a:t>Klebsiella</a:t>
            </a:r>
            <a:r>
              <a:rPr lang="en-US" sz="2000" i="1" dirty="0">
                <a:latin typeface="Cambria" pitchFamily="18" charset="0"/>
              </a:rPr>
              <a:t> </a:t>
            </a:r>
            <a:r>
              <a:rPr lang="en-US" sz="2000" i="1" dirty="0" err="1">
                <a:latin typeface="Cambria" pitchFamily="18" charset="0"/>
              </a:rPr>
              <a:t>oxytoxa</a:t>
            </a:r>
            <a:r>
              <a:rPr lang="en-US" sz="2000" i="1" dirty="0">
                <a:latin typeface="Cambria" pitchFamily="18" charset="0"/>
              </a:rPr>
              <a:t>          </a:t>
            </a:r>
            <a:r>
              <a:rPr lang="en-US" sz="2000" dirty="0">
                <a:latin typeface="Cambria" pitchFamily="18" charset="0"/>
              </a:rPr>
              <a:t>+-++</a:t>
            </a:r>
          </a:p>
          <a:p>
            <a:pPr algn="l" rtl="0">
              <a:buClr>
                <a:srgbClr val="C00000"/>
              </a:buClr>
            </a:pPr>
            <a:r>
              <a:rPr lang="en-US" sz="2000" dirty="0">
                <a:latin typeface="Cambria" pitchFamily="18" charset="0"/>
              </a:rPr>
              <a:t>     </a:t>
            </a:r>
          </a:p>
        </p:txBody>
      </p:sp>
      <p:pic>
        <p:nvPicPr>
          <p:cNvPr id="5" name="Picture 4" descr="24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752" y="1142984"/>
            <a:ext cx="3429024" cy="2149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ecc03cb037ed26328b8eb791bedc6a8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2" y="3214686"/>
            <a:ext cx="3500462" cy="34172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-304800" y="381000"/>
            <a:ext cx="8686800" cy="685800"/>
          </a:xfrm>
          <a:prstGeom prst="roundRect">
            <a:avLst/>
          </a:prstGeom>
          <a:solidFill>
            <a:srgbClr val="9A2B22">
              <a:alpha val="80000"/>
            </a:srgbClr>
          </a:solidFill>
          <a:ln>
            <a:solidFill>
              <a:schemeClr val="bg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-214346" y="428604"/>
            <a:ext cx="764386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200" i="1" dirty="0">
                <a:solidFill>
                  <a:schemeClr val="bg1"/>
                </a:solidFill>
                <a:latin typeface="Cambria" pitchFamily="18" charset="0"/>
              </a:rPr>
              <a:t>Proteus </a:t>
            </a:r>
            <a:r>
              <a:rPr lang="en-US" sz="3200" i="1" dirty="0" err="1">
                <a:solidFill>
                  <a:schemeClr val="bg1"/>
                </a:solidFill>
                <a:latin typeface="Cambria" pitchFamily="18" charset="0"/>
              </a:rPr>
              <a:t>spp</a:t>
            </a:r>
            <a:endParaRPr lang="ar-JO" sz="3200" i="1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14348" y="1142984"/>
            <a:ext cx="542928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buClr>
                <a:srgbClr val="C00000"/>
              </a:buClr>
              <a:buFont typeface="Wingdings" pitchFamily="2" charset="2"/>
              <a:buChar char="Ø"/>
            </a:pPr>
            <a:endParaRPr lang="en-US" sz="2000" dirty="0">
              <a:latin typeface="Cambria" pitchFamily="18" charset="0"/>
            </a:endParaRPr>
          </a:p>
          <a:p>
            <a:pPr algn="l" rtl="0"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000" dirty="0">
                <a:latin typeface="Cambria" pitchFamily="18" charset="0"/>
              </a:rPr>
              <a:t> Under microscope (Gram stain)</a:t>
            </a:r>
          </a:p>
          <a:p>
            <a:pPr algn="l" rtl="0">
              <a:buClr>
                <a:srgbClr val="C00000"/>
              </a:buClr>
            </a:pPr>
            <a:r>
              <a:rPr lang="en-US" sz="2000" dirty="0">
                <a:latin typeface="Cambria" pitchFamily="18" charset="0"/>
              </a:rPr>
              <a:t>    Gram –</a:t>
            </a:r>
            <a:r>
              <a:rPr lang="en-US" sz="2000" dirty="0" err="1">
                <a:latin typeface="Cambria" pitchFamily="18" charset="0"/>
              </a:rPr>
              <a:t>ve</a:t>
            </a:r>
            <a:r>
              <a:rPr lang="en-US" sz="2000" dirty="0">
                <a:latin typeface="Cambria" pitchFamily="18" charset="0"/>
              </a:rPr>
              <a:t> rods</a:t>
            </a:r>
          </a:p>
          <a:p>
            <a:pPr algn="l" rtl="0">
              <a:buClr>
                <a:srgbClr val="C00000"/>
              </a:buClr>
            </a:pPr>
            <a:endParaRPr lang="en-US" sz="2000" dirty="0">
              <a:latin typeface="Cambria" pitchFamily="18" charset="0"/>
            </a:endParaRPr>
          </a:p>
          <a:p>
            <a:pPr algn="l" rtl="0">
              <a:buClr>
                <a:srgbClr val="C00000"/>
              </a:buClr>
            </a:pPr>
            <a:endParaRPr lang="en-US" sz="2000" dirty="0">
              <a:latin typeface="Cambria" pitchFamily="18" charset="0"/>
            </a:endParaRPr>
          </a:p>
          <a:p>
            <a:pPr algn="l" rtl="0"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000" dirty="0">
                <a:latin typeface="Cambria" pitchFamily="18" charset="0"/>
              </a:rPr>
              <a:t> Growth on </a:t>
            </a:r>
            <a:r>
              <a:rPr lang="en-US" sz="2000" dirty="0" err="1">
                <a:latin typeface="Cambria" pitchFamily="18" charset="0"/>
              </a:rPr>
              <a:t>MacConkey</a:t>
            </a:r>
            <a:r>
              <a:rPr lang="en-US" sz="2000" dirty="0">
                <a:latin typeface="Cambria" pitchFamily="18" charset="0"/>
              </a:rPr>
              <a:t> media </a:t>
            </a:r>
          </a:p>
          <a:p>
            <a:pPr algn="l" rtl="0">
              <a:buClr>
                <a:srgbClr val="C00000"/>
              </a:buClr>
            </a:pPr>
            <a:r>
              <a:rPr lang="en-US" sz="2000" dirty="0">
                <a:latin typeface="Cambria" pitchFamily="18" charset="0"/>
              </a:rPr>
              <a:t>    Small yellowish colonies </a:t>
            </a:r>
          </a:p>
          <a:p>
            <a:pPr algn="l" rtl="0">
              <a:buClr>
                <a:srgbClr val="C00000"/>
              </a:buClr>
            </a:pPr>
            <a:r>
              <a:rPr lang="en-US" sz="2000" dirty="0">
                <a:latin typeface="Cambria" pitchFamily="18" charset="0"/>
              </a:rPr>
              <a:t>    (non-lactose-fermenter)</a:t>
            </a:r>
          </a:p>
          <a:p>
            <a:pPr algn="l" rtl="0">
              <a:buClr>
                <a:srgbClr val="C00000"/>
              </a:buClr>
            </a:pPr>
            <a:endParaRPr lang="en-US" sz="2000" dirty="0">
              <a:latin typeface="Cambria" pitchFamily="18" charset="0"/>
            </a:endParaRPr>
          </a:p>
          <a:p>
            <a:pPr algn="l" rtl="0">
              <a:buClr>
                <a:srgbClr val="C00000"/>
              </a:buClr>
            </a:pPr>
            <a:endParaRPr lang="en-US" sz="2000" dirty="0">
              <a:latin typeface="Cambria" pitchFamily="18" charset="0"/>
            </a:endParaRPr>
          </a:p>
          <a:p>
            <a:pPr algn="l" rtl="0"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000" dirty="0">
                <a:latin typeface="Cambria" pitchFamily="18" charset="0"/>
              </a:rPr>
              <a:t>Growth on Blood media </a:t>
            </a:r>
          </a:p>
          <a:p>
            <a:pPr algn="l" rtl="0">
              <a:buClr>
                <a:srgbClr val="C00000"/>
              </a:buClr>
            </a:pPr>
            <a:r>
              <a:rPr lang="en-US" sz="2000" dirty="0">
                <a:latin typeface="Cambria" pitchFamily="18" charset="0"/>
              </a:rPr>
              <a:t>    Ring's pattern due to their motility </a:t>
            </a:r>
          </a:p>
          <a:p>
            <a:pPr algn="l" rtl="0">
              <a:buClr>
                <a:srgbClr val="C00000"/>
              </a:buClr>
            </a:pPr>
            <a:r>
              <a:rPr lang="en-US" sz="2000" dirty="0">
                <a:latin typeface="Cambria" pitchFamily="18" charset="0"/>
              </a:rPr>
              <a:t>    (</a:t>
            </a:r>
            <a:r>
              <a:rPr lang="en-US" sz="2000" b="1" dirty="0">
                <a:latin typeface="Cambria" pitchFamily="18" charset="0"/>
              </a:rPr>
              <a:t>SWARMING</a:t>
            </a:r>
            <a:r>
              <a:rPr lang="en-US" sz="2000" dirty="0">
                <a:latin typeface="Cambria" pitchFamily="18" charset="0"/>
              </a:rPr>
              <a:t>)  </a:t>
            </a:r>
          </a:p>
          <a:p>
            <a:pPr algn="l" rtl="0">
              <a:buClr>
                <a:srgbClr val="C00000"/>
              </a:buClr>
            </a:pPr>
            <a:r>
              <a:rPr lang="en-US" sz="2000" dirty="0">
                <a:latin typeface="Cambria" pitchFamily="18" charset="0"/>
              </a:rPr>
              <a:t>     </a:t>
            </a:r>
          </a:p>
        </p:txBody>
      </p:sp>
      <p:pic>
        <p:nvPicPr>
          <p:cNvPr id="6" name="Picture 5" descr="Proteus-mirabilis-on-blood-aga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9256" y="3851200"/>
            <a:ext cx="3186104" cy="3006800"/>
          </a:xfrm>
          <a:prstGeom prst="rect">
            <a:avLst/>
          </a:prstGeom>
        </p:spPr>
      </p:pic>
      <p:pic>
        <p:nvPicPr>
          <p:cNvPr id="7" name="Picture 6" descr="MacConkey Sorbitol Aga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6380" y="1071546"/>
            <a:ext cx="3357586" cy="27860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-304800" y="381000"/>
            <a:ext cx="8686800" cy="685800"/>
          </a:xfrm>
          <a:prstGeom prst="roundRect">
            <a:avLst/>
          </a:prstGeom>
          <a:solidFill>
            <a:srgbClr val="9A2B22">
              <a:alpha val="80000"/>
            </a:srgbClr>
          </a:solidFill>
          <a:ln>
            <a:solidFill>
              <a:schemeClr val="bg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-214346" y="428604"/>
            <a:ext cx="764386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200" i="1" dirty="0">
                <a:solidFill>
                  <a:schemeClr val="bg1"/>
                </a:solidFill>
                <a:latin typeface="Cambria" pitchFamily="18" charset="0"/>
              </a:rPr>
              <a:t>Proteus </a:t>
            </a:r>
            <a:r>
              <a:rPr lang="en-US" sz="3200" i="1" dirty="0" err="1">
                <a:solidFill>
                  <a:schemeClr val="bg1"/>
                </a:solidFill>
                <a:latin typeface="Cambria" pitchFamily="18" charset="0"/>
              </a:rPr>
              <a:t>spp</a:t>
            </a:r>
            <a:endParaRPr lang="ar-JO" sz="3200" i="1" dirty="0">
              <a:solidFill>
                <a:schemeClr val="bg1"/>
              </a:solidFill>
              <a:latin typeface="Cambria" pitchFamily="18" charset="0"/>
            </a:endParaRPr>
          </a:p>
        </p:txBody>
      </p:sp>
      <p:pic>
        <p:nvPicPr>
          <p:cNvPr id="4" name="Picture 3" descr="68300ec097a2e0865af954ff54b8a57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2928934"/>
            <a:ext cx="7358114" cy="367905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28662" y="1237292"/>
            <a:ext cx="72866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000" dirty="0">
                <a:latin typeface="Cambria" pitchFamily="18" charset="0"/>
              </a:rPr>
              <a:t> CLED Agar (</a:t>
            </a:r>
            <a:r>
              <a:rPr lang="en-US" sz="2000" dirty="0" err="1">
                <a:latin typeface="Cambria" pitchFamily="18" charset="0"/>
              </a:rPr>
              <a:t>Cystine</a:t>
            </a:r>
            <a:r>
              <a:rPr lang="en-US" sz="2000" dirty="0">
                <a:latin typeface="Cambria" pitchFamily="18" charset="0"/>
              </a:rPr>
              <a:t>-Lactose-Electrolyte-Deficient Agar) </a:t>
            </a:r>
          </a:p>
          <a:p>
            <a:pPr algn="l" rtl="0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000" dirty="0">
                <a:latin typeface="Cambria" pitchFamily="18" charset="0"/>
              </a:rPr>
              <a:t> It supports the growth of urinary pathogens but prevents swarming of </a:t>
            </a:r>
            <a:r>
              <a:rPr lang="en-US" sz="2000" i="1" dirty="0">
                <a:latin typeface="Cambria" pitchFamily="18" charset="0"/>
              </a:rPr>
              <a:t>Proteus</a:t>
            </a:r>
            <a:r>
              <a:rPr lang="en-US" sz="2000" dirty="0">
                <a:latin typeface="Cambria" pitchFamily="18" charset="0"/>
              </a:rPr>
              <a:t> sp</a:t>
            </a:r>
            <a:endParaRPr lang="ar-JO" sz="2000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-304800" y="381000"/>
            <a:ext cx="8686800" cy="685800"/>
          </a:xfrm>
          <a:prstGeom prst="roundRect">
            <a:avLst/>
          </a:prstGeom>
          <a:solidFill>
            <a:srgbClr val="9A2B22">
              <a:alpha val="80000"/>
            </a:srgbClr>
          </a:solidFill>
          <a:ln>
            <a:solidFill>
              <a:schemeClr val="bg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-214346" y="428604"/>
            <a:ext cx="764386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200" i="1" dirty="0" err="1">
                <a:solidFill>
                  <a:schemeClr val="bg1"/>
                </a:solidFill>
                <a:latin typeface="Cambria" pitchFamily="18" charset="0"/>
              </a:rPr>
              <a:t>Schistosoma</a:t>
            </a:r>
            <a:endParaRPr lang="ar-JO" sz="3200" i="1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14348" y="1428736"/>
            <a:ext cx="664373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000" dirty="0">
                <a:latin typeface="Cambria" pitchFamily="18" charset="0"/>
              </a:rPr>
              <a:t>  </a:t>
            </a:r>
            <a:r>
              <a:rPr lang="en-US" sz="2000" dirty="0" err="1">
                <a:latin typeface="Cambria" pitchFamily="18" charset="0"/>
              </a:rPr>
              <a:t>Schistosomes</a:t>
            </a:r>
            <a:r>
              <a:rPr lang="en-US" sz="2000" dirty="0">
                <a:latin typeface="Cambria" pitchFamily="18" charset="0"/>
              </a:rPr>
              <a:t> – Blood Flukes</a:t>
            </a:r>
          </a:p>
          <a:p>
            <a:pPr algn="l" rtl="0">
              <a:lnSpc>
                <a:spcPct val="150000"/>
              </a:lnSpc>
              <a:buClr>
                <a:srgbClr val="C00000"/>
              </a:buClr>
            </a:pPr>
            <a:r>
              <a:rPr lang="en-US" sz="2000" dirty="0">
                <a:latin typeface="Cambria" pitchFamily="18" charset="0"/>
              </a:rPr>
              <a:t>      </a:t>
            </a:r>
            <a:r>
              <a:rPr lang="en-US" sz="2000" dirty="0" err="1">
                <a:latin typeface="Cambria" pitchFamily="18" charset="0"/>
              </a:rPr>
              <a:t>S</a:t>
            </a:r>
            <a:r>
              <a:rPr lang="en-US" sz="2000" i="1" dirty="0" err="1">
                <a:latin typeface="Cambria" pitchFamily="18" charset="0"/>
              </a:rPr>
              <a:t>chistosoma</a:t>
            </a:r>
            <a:r>
              <a:rPr lang="en-US" sz="2000" i="1" dirty="0">
                <a:latin typeface="Cambria" pitchFamily="18" charset="0"/>
              </a:rPr>
              <a:t> </a:t>
            </a:r>
            <a:r>
              <a:rPr lang="en-US" sz="2000" i="1" dirty="0" err="1">
                <a:latin typeface="Cambria" pitchFamily="18" charset="0"/>
              </a:rPr>
              <a:t>haematobium</a:t>
            </a:r>
            <a:endParaRPr lang="en-US" sz="2000" i="1" dirty="0">
              <a:latin typeface="Cambria" pitchFamily="18" charset="0"/>
            </a:endParaRPr>
          </a:p>
          <a:p>
            <a:pPr algn="l" rtl="0">
              <a:buClr>
                <a:srgbClr val="C00000"/>
              </a:buClr>
            </a:pPr>
            <a:r>
              <a:rPr lang="en-US" sz="2000" i="1" dirty="0">
                <a:latin typeface="Cambria" pitchFamily="18" charset="0"/>
              </a:rPr>
              <a:t>      </a:t>
            </a:r>
            <a:r>
              <a:rPr lang="en-US" sz="2000" i="1" dirty="0" err="1">
                <a:latin typeface="Cambria" pitchFamily="18" charset="0"/>
              </a:rPr>
              <a:t>Schistosoma</a:t>
            </a:r>
            <a:r>
              <a:rPr lang="en-US" sz="2000" i="1" dirty="0">
                <a:latin typeface="Cambria" pitchFamily="18" charset="0"/>
              </a:rPr>
              <a:t> </a:t>
            </a:r>
            <a:r>
              <a:rPr lang="en-US" sz="2000" i="1" dirty="0" err="1">
                <a:latin typeface="Cambria" pitchFamily="18" charset="0"/>
              </a:rPr>
              <a:t>japonicum</a:t>
            </a:r>
            <a:endParaRPr lang="en-US" sz="2000" i="1" dirty="0">
              <a:latin typeface="Cambria" pitchFamily="18" charset="0"/>
            </a:endParaRPr>
          </a:p>
          <a:p>
            <a:pPr algn="l" rtl="0">
              <a:buClr>
                <a:srgbClr val="C00000"/>
              </a:buClr>
            </a:pPr>
            <a:r>
              <a:rPr lang="en-US" sz="2000" i="1" dirty="0">
                <a:latin typeface="Cambria" pitchFamily="18" charset="0"/>
              </a:rPr>
              <a:t>      </a:t>
            </a:r>
            <a:r>
              <a:rPr lang="en-US" sz="2000" i="1" dirty="0" err="1">
                <a:latin typeface="Cambria" pitchFamily="18" charset="0"/>
              </a:rPr>
              <a:t>Schistosoma</a:t>
            </a:r>
            <a:r>
              <a:rPr lang="en-US" sz="2000" i="1" dirty="0">
                <a:latin typeface="Cambria" pitchFamily="18" charset="0"/>
              </a:rPr>
              <a:t> </a:t>
            </a:r>
            <a:r>
              <a:rPr lang="en-US" sz="2000" i="1" dirty="0" err="1">
                <a:latin typeface="Cambria" pitchFamily="18" charset="0"/>
              </a:rPr>
              <a:t>mansoni</a:t>
            </a:r>
            <a:endParaRPr lang="en-US" sz="2000" i="1" dirty="0">
              <a:latin typeface="Cambria" pitchFamily="18" charset="0"/>
            </a:endParaRPr>
          </a:p>
          <a:p>
            <a:pPr algn="l" rtl="0">
              <a:buClr>
                <a:srgbClr val="C00000"/>
              </a:buClr>
              <a:buFont typeface="Wingdings" pitchFamily="2" charset="2"/>
              <a:buChar char="Ø"/>
            </a:pPr>
            <a:endParaRPr lang="en-US" sz="2000" dirty="0">
              <a:latin typeface="Cambria" pitchFamily="18" charset="0"/>
            </a:endParaRPr>
          </a:p>
          <a:p>
            <a:pPr algn="l" rtl="0">
              <a:buClr>
                <a:srgbClr val="C00000"/>
              </a:buClr>
              <a:buFont typeface="Wingdings" pitchFamily="2" charset="2"/>
              <a:buChar char="Ø"/>
            </a:pPr>
            <a:endParaRPr lang="en-US" sz="2000" dirty="0">
              <a:latin typeface="Cambria" pitchFamily="18" charset="0"/>
            </a:endParaRPr>
          </a:p>
          <a:p>
            <a:pPr algn="l" rtl="0">
              <a:buClr>
                <a:srgbClr val="C00000"/>
              </a:buClr>
              <a:buFont typeface="Wingdings" pitchFamily="2" charset="2"/>
              <a:buChar char="Ø"/>
            </a:pPr>
            <a:endParaRPr lang="en-US" sz="2000" dirty="0">
              <a:latin typeface="Cambria" pitchFamily="18" charset="0"/>
            </a:endParaRPr>
          </a:p>
          <a:p>
            <a:pPr algn="l" rtl="0"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000" dirty="0">
                <a:latin typeface="Cambria" pitchFamily="18" charset="0"/>
              </a:rPr>
              <a:t> Disease – </a:t>
            </a:r>
            <a:r>
              <a:rPr lang="en-US" sz="2000" dirty="0" err="1">
                <a:latin typeface="Cambria" pitchFamily="18" charset="0"/>
              </a:rPr>
              <a:t>schistosomiasis</a:t>
            </a:r>
            <a:endParaRPr lang="en-US" sz="2000" dirty="0">
              <a:latin typeface="Cambria" pitchFamily="18" charset="0"/>
            </a:endParaRPr>
          </a:p>
          <a:p>
            <a:pPr algn="l" rtl="0">
              <a:buClr>
                <a:srgbClr val="C00000"/>
              </a:buClr>
              <a:buFont typeface="Wingdings" pitchFamily="2" charset="2"/>
              <a:buChar char="Ø"/>
            </a:pPr>
            <a:endParaRPr lang="en-US" sz="2000" dirty="0">
              <a:latin typeface="Cambria" pitchFamily="18" charset="0"/>
            </a:endParaRPr>
          </a:p>
          <a:p>
            <a:pPr algn="l" rtl="0">
              <a:buClr>
                <a:srgbClr val="C00000"/>
              </a:buClr>
            </a:pPr>
            <a:endParaRPr lang="en-US" sz="2000" dirty="0">
              <a:latin typeface="Cambria" pitchFamily="18" charset="0"/>
            </a:endParaRPr>
          </a:p>
          <a:p>
            <a:pPr algn="l" rtl="0">
              <a:buClr>
                <a:srgbClr val="C00000"/>
              </a:buClr>
              <a:buFont typeface="Wingdings" pitchFamily="2" charset="2"/>
              <a:buChar char="Ø"/>
            </a:pPr>
            <a:endParaRPr lang="en-US" sz="2000" dirty="0">
              <a:latin typeface="Cambria" pitchFamily="18" charset="0"/>
            </a:endParaRPr>
          </a:p>
          <a:p>
            <a:pPr algn="l" rtl="0"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000" dirty="0">
                <a:latin typeface="Cambria" pitchFamily="18" charset="0"/>
              </a:rPr>
              <a:t> Ova (eggs) exit in urine or stool </a:t>
            </a:r>
            <a:r>
              <a:rPr lang="en-US" sz="2000" dirty="0">
                <a:latin typeface="Cambria" pitchFamily="18" charset="0"/>
                <a:sym typeface="Wingdings" pitchFamily="2" charset="2"/>
              </a:rPr>
              <a:t> Diagnostic Stage </a:t>
            </a:r>
            <a:r>
              <a:rPr lang="en-US" sz="2000" dirty="0">
                <a:latin typeface="Cambria" pitchFamily="18" charset="0"/>
              </a:rPr>
              <a:t> </a:t>
            </a:r>
          </a:p>
          <a:p>
            <a:pPr algn="l" rtl="0">
              <a:buClr>
                <a:srgbClr val="C00000"/>
              </a:buClr>
            </a:pPr>
            <a:endParaRPr lang="en-US" sz="2000" dirty="0">
              <a:latin typeface="Cambria" pitchFamily="18" charset="0"/>
            </a:endParaRPr>
          </a:p>
        </p:txBody>
      </p:sp>
      <p:pic>
        <p:nvPicPr>
          <p:cNvPr id="6" name="Picture 5" descr="Couple_of_Schistosoma_manson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2066" y="1428736"/>
            <a:ext cx="3503885" cy="33960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-304800" y="381000"/>
            <a:ext cx="8686800" cy="685800"/>
          </a:xfrm>
          <a:prstGeom prst="roundRect">
            <a:avLst/>
          </a:prstGeom>
          <a:solidFill>
            <a:srgbClr val="9A2B22">
              <a:alpha val="80000"/>
            </a:srgbClr>
          </a:solidFill>
          <a:ln>
            <a:solidFill>
              <a:schemeClr val="bg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-214346" y="428604"/>
            <a:ext cx="7643866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Cambria" pitchFamily="18" charset="0"/>
              </a:rPr>
              <a:t> </a:t>
            </a:r>
            <a:r>
              <a:rPr lang="en-US" sz="3200" i="1" dirty="0" err="1">
                <a:solidFill>
                  <a:schemeClr val="bg1"/>
                </a:solidFill>
                <a:latin typeface="Cambria" pitchFamily="18" charset="0"/>
              </a:rPr>
              <a:t>Schistosoma</a:t>
            </a:r>
            <a:r>
              <a:rPr lang="en-US" sz="3200" i="1" dirty="0">
                <a:solidFill>
                  <a:schemeClr val="bg1"/>
                </a:solidFill>
                <a:latin typeface="Cambria" pitchFamily="18" charset="0"/>
              </a:rPr>
              <a:t> eggs</a:t>
            </a:r>
          </a:p>
          <a:p>
            <a:pPr algn="ctr"/>
            <a:endParaRPr lang="ar-JO" sz="3200" i="1" dirty="0">
              <a:solidFill>
                <a:schemeClr val="bg1"/>
              </a:solidFill>
              <a:latin typeface="Cambria" pitchFamily="18" charset="0"/>
            </a:endParaRPr>
          </a:p>
        </p:txBody>
      </p:sp>
      <p:pic>
        <p:nvPicPr>
          <p:cNvPr id="6" name="Picture 5" descr="fighaematobiu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5607060" y="548680"/>
            <a:ext cx="1944215" cy="30963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467544" y="1124744"/>
            <a:ext cx="4895302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buClr>
                <a:srgbClr val="C00000"/>
              </a:buClr>
            </a:pPr>
            <a:r>
              <a:rPr lang="en-US" sz="2000" i="1" dirty="0">
                <a:latin typeface="Cambria" pitchFamily="18" charset="0"/>
              </a:rPr>
              <a:t>     </a:t>
            </a:r>
            <a:r>
              <a:rPr lang="en-US" sz="2000" i="1" dirty="0" err="1">
                <a:latin typeface="Cambria" pitchFamily="18" charset="0"/>
              </a:rPr>
              <a:t>Schistosoma</a:t>
            </a:r>
            <a:r>
              <a:rPr lang="en-US" sz="2000" i="1" dirty="0">
                <a:latin typeface="Cambria" pitchFamily="18" charset="0"/>
              </a:rPr>
              <a:t> </a:t>
            </a:r>
            <a:r>
              <a:rPr lang="en-US" sz="2000" i="1" dirty="0" err="1">
                <a:latin typeface="Cambria" pitchFamily="18" charset="0"/>
              </a:rPr>
              <a:t>haematobium</a:t>
            </a:r>
            <a:endParaRPr lang="en-US" sz="2000" i="1" dirty="0">
              <a:latin typeface="Cambria" pitchFamily="18" charset="0"/>
            </a:endParaRPr>
          </a:p>
          <a:p>
            <a:pPr algn="l" rtl="0">
              <a:buClr>
                <a:srgbClr val="C00000"/>
              </a:buClr>
            </a:pPr>
            <a:endParaRPr lang="en-US" sz="2000" dirty="0">
              <a:latin typeface="Cambria" pitchFamily="18" charset="0"/>
            </a:endParaRPr>
          </a:p>
          <a:p>
            <a:pPr algn="l" rtl="0"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000" dirty="0">
                <a:latin typeface="Cambria" pitchFamily="18" charset="0"/>
              </a:rPr>
              <a:t>  </a:t>
            </a:r>
            <a:r>
              <a:rPr lang="en-US" dirty="0">
                <a:latin typeface="Cambria" pitchFamily="18" charset="0"/>
              </a:rPr>
              <a:t>Oval shape </a:t>
            </a:r>
          </a:p>
          <a:p>
            <a:pPr algn="l" rtl="0">
              <a:buClr>
                <a:srgbClr val="C00000"/>
              </a:buClr>
              <a:buFont typeface="Wingdings" pitchFamily="2" charset="2"/>
              <a:buChar char="Ø"/>
            </a:pPr>
            <a:r>
              <a:rPr lang="en-US" dirty="0">
                <a:latin typeface="Cambria" pitchFamily="18" charset="0"/>
              </a:rPr>
              <a:t>  Sharp terminal/polar spine </a:t>
            </a:r>
          </a:p>
          <a:p>
            <a:pPr algn="l" rtl="0">
              <a:buClr>
                <a:srgbClr val="C00000"/>
              </a:buClr>
              <a:buFont typeface="Wingdings" pitchFamily="2" charset="2"/>
              <a:buChar char="Ø"/>
            </a:pPr>
            <a:r>
              <a:rPr lang="en-US" dirty="0">
                <a:latin typeface="Cambria" pitchFamily="18" charset="0"/>
              </a:rPr>
              <a:t>  Found in urine, occasionally in stool </a:t>
            </a:r>
          </a:p>
          <a:p>
            <a:pPr algn="l" rtl="0">
              <a:buClr>
                <a:srgbClr val="C00000"/>
              </a:buClr>
              <a:buFont typeface="Wingdings" pitchFamily="2" charset="2"/>
              <a:buChar char="Ø"/>
            </a:pPr>
            <a:r>
              <a:rPr lang="en-US" dirty="0">
                <a:latin typeface="Cambria" pitchFamily="18" charset="0"/>
              </a:rPr>
              <a:t>  Wet mount preparation for diagnosis </a:t>
            </a:r>
          </a:p>
        </p:txBody>
      </p:sp>
      <p:pic>
        <p:nvPicPr>
          <p:cNvPr id="8" name="Picture 7" descr="57845780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0995" y="2996952"/>
            <a:ext cx="3096345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0995" y="4941168"/>
            <a:ext cx="3096345" cy="18448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467544" y="3266329"/>
            <a:ext cx="4572000" cy="1231106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 rtl="0">
              <a:buClr>
                <a:srgbClr val="C00000"/>
              </a:buClr>
            </a:pPr>
            <a:r>
              <a:rPr lang="en-US" dirty="0">
                <a:solidFill>
                  <a:schemeClr val="bg1"/>
                </a:solidFill>
                <a:latin typeface="Cambria" pitchFamily="18" charset="0"/>
              </a:rPr>
              <a:t> </a:t>
            </a:r>
            <a:r>
              <a:rPr lang="en-US" sz="2000" i="1" dirty="0" err="1">
                <a:latin typeface="Cambria" pitchFamily="18" charset="0"/>
              </a:rPr>
              <a:t>Schistosoma</a:t>
            </a:r>
            <a:r>
              <a:rPr lang="en-US" sz="2000" i="1" dirty="0">
                <a:latin typeface="Cambria" pitchFamily="18" charset="0"/>
              </a:rPr>
              <a:t> </a:t>
            </a:r>
            <a:r>
              <a:rPr lang="en-US" sz="2000" i="1" dirty="0" err="1">
                <a:latin typeface="Cambria" pitchFamily="18" charset="0"/>
              </a:rPr>
              <a:t>mansoni</a:t>
            </a:r>
            <a:endParaRPr lang="en-US" sz="2000" i="1" dirty="0">
              <a:latin typeface="Cambria" pitchFamily="18" charset="0"/>
            </a:endParaRPr>
          </a:p>
          <a:p>
            <a:pPr algn="l" rtl="0">
              <a:buClr>
                <a:srgbClr val="C00000"/>
              </a:buClr>
            </a:pPr>
            <a:endParaRPr lang="en-US" dirty="0">
              <a:latin typeface="Cambria" pitchFamily="18" charset="0"/>
            </a:endParaRPr>
          </a:p>
          <a:p>
            <a:pPr marL="285750" indent="-285750" algn="l" rtl="0">
              <a:buClr>
                <a:srgbClr val="C00000"/>
              </a:buClr>
              <a:buFont typeface="Wingdings" pitchFamily="2" charset="2"/>
              <a:buChar char="Ø"/>
            </a:pPr>
            <a:r>
              <a:rPr lang="en-US" dirty="0">
                <a:latin typeface="Cambria" pitchFamily="18" charset="0"/>
              </a:rPr>
              <a:t> Oval shape </a:t>
            </a:r>
          </a:p>
          <a:p>
            <a:pPr marL="285750" indent="-285750" algn="l" rtl="0">
              <a:buClr>
                <a:srgbClr val="C00000"/>
              </a:buClr>
              <a:buFont typeface="Wingdings" pitchFamily="2" charset="2"/>
              <a:buChar char="Ø"/>
            </a:pPr>
            <a:r>
              <a:rPr lang="en-US" dirty="0">
                <a:latin typeface="Cambria" pitchFamily="18" charset="0"/>
              </a:rPr>
              <a:t> Sharp lateral spine </a:t>
            </a:r>
          </a:p>
        </p:txBody>
      </p:sp>
      <p:sp>
        <p:nvSpPr>
          <p:cNvPr id="10" name="Rectangle 9"/>
          <p:cNvSpPr/>
          <p:nvPr/>
        </p:nvSpPr>
        <p:spPr>
          <a:xfrm>
            <a:off x="473623" y="4929166"/>
            <a:ext cx="3643338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buClr>
                <a:srgbClr val="C00000"/>
              </a:buClr>
            </a:pPr>
            <a:r>
              <a:rPr lang="en-US" dirty="0">
                <a:latin typeface="Cambria" pitchFamily="18" charset="0"/>
              </a:rPr>
              <a:t> </a:t>
            </a:r>
            <a:r>
              <a:rPr lang="en-US" sz="2000" i="1" dirty="0" err="1">
                <a:latin typeface="Cambria" pitchFamily="18" charset="0"/>
              </a:rPr>
              <a:t>Schistosoma</a:t>
            </a:r>
            <a:r>
              <a:rPr lang="en-US" sz="2000" i="1" dirty="0">
                <a:latin typeface="Cambria" pitchFamily="18" charset="0"/>
              </a:rPr>
              <a:t> </a:t>
            </a:r>
            <a:r>
              <a:rPr lang="en-US" sz="2000" i="1" dirty="0" err="1">
                <a:latin typeface="Cambria" pitchFamily="18" charset="0"/>
              </a:rPr>
              <a:t>japonicum</a:t>
            </a:r>
            <a:endParaRPr lang="ar-JO" sz="2000" i="1" dirty="0">
              <a:latin typeface="Cambria" pitchFamily="18" charset="0"/>
            </a:endParaRPr>
          </a:p>
          <a:p>
            <a:pPr marL="285750" indent="-285750" algn="l" rtl="0">
              <a:buClr>
                <a:srgbClr val="C00000"/>
              </a:buClr>
              <a:buFont typeface="Wingdings" pitchFamily="2" charset="2"/>
              <a:buChar char="Ø"/>
            </a:pPr>
            <a:endParaRPr lang="en-US" dirty="0">
              <a:latin typeface="Cambria" pitchFamily="18" charset="0"/>
            </a:endParaRPr>
          </a:p>
          <a:p>
            <a:pPr marL="285750" indent="-285750" algn="l" rtl="0">
              <a:buClr>
                <a:srgbClr val="C00000"/>
              </a:buClr>
              <a:buFont typeface="Wingdings" pitchFamily="2" charset="2"/>
              <a:buChar char="Ø"/>
            </a:pPr>
            <a:r>
              <a:rPr lang="en-US" dirty="0">
                <a:latin typeface="Cambria" pitchFamily="18" charset="0"/>
              </a:rPr>
              <a:t> Spherical shape </a:t>
            </a:r>
          </a:p>
          <a:p>
            <a:pPr marL="285750" indent="-285750" algn="l" rtl="0">
              <a:buClr>
                <a:srgbClr val="C00000"/>
              </a:buClr>
              <a:buFont typeface="Wingdings" pitchFamily="2" charset="2"/>
              <a:buChar char="Ø"/>
            </a:pPr>
            <a:r>
              <a:rPr lang="en-US" dirty="0">
                <a:latin typeface="Cambria" pitchFamily="18" charset="0"/>
              </a:rPr>
              <a:t> Small lateral spine </a:t>
            </a:r>
          </a:p>
          <a:p>
            <a:pPr algn="ctr" rtl="0">
              <a:buClr>
                <a:srgbClr val="C00000"/>
              </a:buClr>
            </a:pPr>
            <a:endParaRPr lang="en-US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-304800" y="381000"/>
            <a:ext cx="8686800" cy="685800"/>
          </a:xfrm>
          <a:prstGeom prst="roundRect">
            <a:avLst/>
          </a:prstGeom>
          <a:solidFill>
            <a:srgbClr val="9A2B22">
              <a:alpha val="80000"/>
            </a:srgbClr>
          </a:solidFill>
          <a:ln>
            <a:solidFill>
              <a:schemeClr val="bg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-214346" y="428604"/>
            <a:ext cx="764386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Cambria" pitchFamily="18" charset="0"/>
              </a:rPr>
              <a:t>Introduction</a:t>
            </a:r>
            <a:endParaRPr lang="ar-JO" sz="3200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4348" y="1500174"/>
            <a:ext cx="7500990" cy="46474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000" dirty="0">
                <a:latin typeface="Cambria" pitchFamily="18" charset="0"/>
              </a:rPr>
              <a:t> All area in the urinary tract system –in healthy human- is sterile</a:t>
            </a:r>
          </a:p>
          <a:p>
            <a:pPr algn="l" rtl="0">
              <a:buClr>
                <a:srgbClr val="C00000"/>
              </a:buClr>
            </a:pPr>
            <a:endParaRPr lang="en-US" sz="2000" dirty="0">
              <a:latin typeface="Cambria" pitchFamily="18" charset="0"/>
            </a:endParaRPr>
          </a:p>
          <a:p>
            <a:pPr algn="l" rtl="0"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000" dirty="0">
                <a:latin typeface="Cambria" pitchFamily="18" charset="0"/>
              </a:rPr>
              <a:t> Normal flora is found on the tip of the urethra (skin/vaginal NF)</a:t>
            </a:r>
          </a:p>
          <a:p>
            <a:pPr algn="l" rtl="0">
              <a:buClr>
                <a:srgbClr val="C00000"/>
              </a:buClr>
              <a:buFont typeface="Wingdings" pitchFamily="2" charset="2"/>
              <a:buChar char="Ø"/>
            </a:pPr>
            <a:endParaRPr lang="en-US" sz="2000" dirty="0">
              <a:latin typeface="Cambria" pitchFamily="18" charset="0"/>
            </a:endParaRPr>
          </a:p>
          <a:p>
            <a:pPr algn="l" rtl="0">
              <a:buClr>
                <a:srgbClr val="C00000"/>
              </a:buClr>
            </a:pPr>
            <a:endParaRPr lang="en-US" sz="2000" b="1" dirty="0">
              <a:latin typeface="Cambria" pitchFamily="18" charset="0"/>
            </a:endParaRPr>
          </a:p>
          <a:p>
            <a:pPr algn="l" rtl="0">
              <a:buClr>
                <a:srgbClr val="C00000"/>
              </a:buClr>
            </a:pPr>
            <a:endParaRPr lang="en-US" sz="2000" b="1" dirty="0">
              <a:latin typeface="Cambria" pitchFamily="18" charset="0"/>
            </a:endParaRPr>
          </a:p>
          <a:p>
            <a:pPr algn="l" rtl="0"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000" b="1" dirty="0">
                <a:latin typeface="Cambria" pitchFamily="18" charset="0"/>
              </a:rPr>
              <a:t>  Most encountered bacterial agents: </a:t>
            </a:r>
          </a:p>
          <a:p>
            <a:pPr marL="182563" algn="l" rtl="0">
              <a:buClr>
                <a:srgbClr val="C00000"/>
              </a:buClr>
            </a:pPr>
            <a:r>
              <a:rPr lang="en-US" sz="2400" dirty="0">
                <a:latin typeface="Cambria" pitchFamily="18" charset="0"/>
              </a:rPr>
              <a:t>     </a:t>
            </a:r>
            <a:r>
              <a:rPr lang="en-US" sz="2400" i="1" dirty="0">
                <a:latin typeface="Cambria" pitchFamily="18" charset="0"/>
              </a:rPr>
              <a:t>- </a:t>
            </a:r>
            <a:r>
              <a:rPr lang="en-US" sz="2400" i="1" dirty="0" err="1">
                <a:latin typeface="Cambria" pitchFamily="18" charset="0"/>
              </a:rPr>
              <a:t>E.coli</a:t>
            </a:r>
            <a:endParaRPr lang="en-US" sz="2400" i="1" dirty="0">
              <a:latin typeface="Cambria" pitchFamily="18" charset="0"/>
            </a:endParaRPr>
          </a:p>
          <a:p>
            <a:pPr marL="182563" algn="l" rtl="0">
              <a:buClr>
                <a:srgbClr val="C00000"/>
              </a:buClr>
            </a:pPr>
            <a:r>
              <a:rPr lang="en-US" sz="2400" i="1" dirty="0">
                <a:latin typeface="Cambria" pitchFamily="18" charset="0"/>
              </a:rPr>
              <a:t>     - </a:t>
            </a:r>
            <a:r>
              <a:rPr lang="en-US" sz="2400" i="1" dirty="0" err="1">
                <a:latin typeface="Cambria" pitchFamily="18" charset="0"/>
              </a:rPr>
              <a:t>Klebsiella</a:t>
            </a:r>
            <a:r>
              <a:rPr lang="en-US" sz="2400" i="1" dirty="0">
                <a:latin typeface="Cambria" pitchFamily="18" charset="0"/>
              </a:rPr>
              <a:t> </a:t>
            </a:r>
            <a:r>
              <a:rPr lang="en-US" sz="2400" i="1" dirty="0" err="1">
                <a:latin typeface="Cambria" pitchFamily="18" charset="0"/>
              </a:rPr>
              <a:t>spp</a:t>
            </a:r>
            <a:r>
              <a:rPr lang="en-US" sz="2400" i="1" dirty="0">
                <a:latin typeface="Cambria" pitchFamily="18" charset="0"/>
              </a:rPr>
              <a:t> </a:t>
            </a:r>
          </a:p>
          <a:p>
            <a:pPr marL="182563" algn="l" rtl="0">
              <a:buClr>
                <a:srgbClr val="C00000"/>
              </a:buClr>
            </a:pPr>
            <a:r>
              <a:rPr lang="en-US" sz="2400" i="1" dirty="0">
                <a:latin typeface="Cambria" pitchFamily="18" charset="0"/>
              </a:rPr>
              <a:t>     - Proteus </a:t>
            </a:r>
            <a:r>
              <a:rPr lang="en-US" sz="2400" i="1" dirty="0" err="1">
                <a:latin typeface="Cambria" pitchFamily="18" charset="0"/>
              </a:rPr>
              <a:t>spp</a:t>
            </a:r>
            <a:r>
              <a:rPr lang="en-US" sz="2400" i="1" dirty="0">
                <a:latin typeface="Cambria" pitchFamily="18" charset="0"/>
              </a:rPr>
              <a:t> </a:t>
            </a:r>
          </a:p>
          <a:p>
            <a:pPr algn="l" rtl="0">
              <a:buClr>
                <a:srgbClr val="C00000"/>
              </a:buClr>
              <a:buFont typeface="Wingdings" pitchFamily="2" charset="2"/>
              <a:buChar char="Ø"/>
            </a:pPr>
            <a:endParaRPr lang="en-US" sz="2000" dirty="0">
              <a:latin typeface="Cambria" pitchFamily="18" charset="0"/>
            </a:endParaRPr>
          </a:p>
          <a:p>
            <a:pPr algn="l" rtl="0">
              <a:buClr>
                <a:srgbClr val="C00000"/>
              </a:buClr>
              <a:buFont typeface="Wingdings" pitchFamily="2" charset="2"/>
              <a:buChar char="Ø"/>
            </a:pPr>
            <a:endParaRPr lang="en-US" sz="2000" dirty="0">
              <a:latin typeface="Cambria" pitchFamily="18" charset="0"/>
            </a:endParaRPr>
          </a:p>
          <a:p>
            <a:pPr algn="l" rtl="0">
              <a:buClr>
                <a:srgbClr val="C00000"/>
              </a:buClr>
            </a:pPr>
            <a:endParaRPr lang="en-US" sz="2000" dirty="0">
              <a:latin typeface="Cambria" pitchFamily="18" charset="0"/>
            </a:endParaRPr>
          </a:p>
          <a:p>
            <a:pPr algn="l" rtl="0">
              <a:buClr>
                <a:srgbClr val="C00000"/>
              </a:buClr>
              <a:buFont typeface="Wingdings" pitchFamily="2" charset="2"/>
              <a:buChar char="Ø"/>
            </a:pPr>
            <a:endParaRPr lang="en-US" sz="2000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28662" y="1643050"/>
            <a:ext cx="6643734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>
              <a:buClr>
                <a:srgbClr val="C00000"/>
              </a:buClr>
            </a:pPr>
            <a:r>
              <a:rPr lang="en-US" sz="2400" dirty="0">
                <a:latin typeface="Cambria" pitchFamily="18" charset="0"/>
              </a:rPr>
              <a:t>The representative sample to diagnose UTI is </a:t>
            </a:r>
          </a:p>
          <a:p>
            <a:pPr algn="ctr" rtl="0">
              <a:buClr>
                <a:srgbClr val="C00000"/>
              </a:buClr>
            </a:pPr>
            <a:r>
              <a:rPr lang="en-US" sz="2400" b="1" dirty="0">
                <a:solidFill>
                  <a:srgbClr val="C00000"/>
                </a:solidFill>
                <a:latin typeface="Cambria" pitchFamily="18" charset="0"/>
              </a:rPr>
              <a:t>URINE SAMPLE</a:t>
            </a:r>
          </a:p>
          <a:p>
            <a:pPr algn="ctr" rtl="0">
              <a:buClr>
                <a:srgbClr val="C00000"/>
              </a:buClr>
            </a:pPr>
            <a:endParaRPr lang="en-US" sz="2400" b="1" dirty="0">
              <a:solidFill>
                <a:srgbClr val="C00000"/>
              </a:solidFill>
              <a:latin typeface="Cambria" pitchFamily="18" charset="0"/>
            </a:endParaRPr>
          </a:p>
          <a:p>
            <a:pPr algn="ctr" rtl="0">
              <a:buClr>
                <a:srgbClr val="C00000"/>
              </a:buClr>
            </a:pPr>
            <a:endParaRPr lang="en-US" sz="2400" b="1" dirty="0">
              <a:solidFill>
                <a:srgbClr val="C00000"/>
              </a:solidFill>
              <a:latin typeface="Cambria" pitchFamily="18" charset="0"/>
            </a:endParaRPr>
          </a:p>
          <a:p>
            <a:pPr algn="ctr" rtl="0">
              <a:buClr>
                <a:srgbClr val="C00000"/>
              </a:buClr>
            </a:pPr>
            <a:endParaRPr lang="en-US" sz="2400" b="1" dirty="0">
              <a:solidFill>
                <a:srgbClr val="C00000"/>
              </a:solidFill>
              <a:latin typeface="Cambria" pitchFamily="18" charset="0"/>
            </a:endParaRPr>
          </a:p>
          <a:p>
            <a:pPr algn="l" rtl="0">
              <a:buClr>
                <a:srgbClr val="C00000"/>
              </a:buClr>
            </a:pPr>
            <a:r>
              <a:rPr lang="en-US" sz="2000" dirty="0">
                <a:latin typeface="Cambria" pitchFamily="18" charset="0"/>
              </a:rPr>
              <a:t>Specimen Collection: </a:t>
            </a:r>
          </a:p>
          <a:p>
            <a:pPr marL="182563" algn="l" rtl="0">
              <a:buClr>
                <a:srgbClr val="C00000"/>
              </a:buClr>
            </a:pPr>
            <a:r>
              <a:rPr lang="en-US" sz="2000" dirty="0">
                <a:solidFill>
                  <a:srgbClr val="C00000"/>
                </a:solidFill>
                <a:latin typeface="Cambria" pitchFamily="18" charset="0"/>
              </a:rPr>
              <a:t>1-</a:t>
            </a:r>
            <a:r>
              <a:rPr lang="en-US" sz="2000" dirty="0">
                <a:latin typeface="Cambria" pitchFamily="18" charset="0"/>
              </a:rPr>
              <a:t> Early morning midstream </a:t>
            </a:r>
          </a:p>
          <a:p>
            <a:pPr marL="182563" algn="l" rtl="0">
              <a:buClr>
                <a:srgbClr val="C00000"/>
              </a:buClr>
            </a:pPr>
            <a:r>
              <a:rPr lang="en-US" sz="2000" dirty="0">
                <a:solidFill>
                  <a:srgbClr val="C00000"/>
                </a:solidFill>
                <a:latin typeface="Cambria" pitchFamily="18" charset="0"/>
              </a:rPr>
              <a:t>2-</a:t>
            </a:r>
            <a:r>
              <a:rPr lang="en-US" sz="2000" dirty="0">
                <a:latin typeface="Cambria" pitchFamily="18" charset="0"/>
              </a:rPr>
              <a:t> Catheter urine sample</a:t>
            </a:r>
          </a:p>
          <a:p>
            <a:pPr marL="182563" algn="l" rtl="0">
              <a:buClr>
                <a:srgbClr val="C00000"/>
              </a:buClr>
            </a:pPr>
            <a:r>
              <a:rPr lang="en-US" sz="2000" dirty="0">
                <a:solidFill>
                  <a:srgbClr val="C00000"/>
                </a:solidFill>
                <a:latin typeface="Cambria" pitchFamily="18" charset="0"/>
              </a:rPr>
              <a:t>3-</a:t>
            </a:r>
            <a:r>
              <a:rPr lang="en-US" sz="2000" dirty="0">
                <a:latin typeface="Cambria" pitchFamily="18" charset="0"/>
              </a:rPr>
              <a:t> Supra-pubic bladder aspiration </a:t>
            </a:r>
          </a:p>
          <a:p>
            <a:pPr marL="182563" algn="l" rtl="0">
              <a:buClr>
                <a:srgbClr val="C00000"/>
              </a:buClr>
            </a:pPr>
            <a:r>
              <a:rPr lang="en-US" sz="2000" dirty="0">
                <a:solidFill>
                  <a:srgbClr val="C00000"/>
                </a:solidFill>
                <a:latin typeface="Cambria" pitchFamily="18" charset="0"/>
              </a:rPr>
              <a:t>4-</a:t>
            </a:r>
            <a:r>
              <a:rPr lang="en-US" sz="2000" dirty="0">
                <a:latin typeface="Cambria" pitchFamily="18" charset="0"/>
              </a:rPr>
              <a:t> Pediatric bags  </a:t>
            </a:r>
          </a:p>
          <a:p>
            <a:pPr algn="l" rtl="0">
              <a:buClr>
                <a:srgbClr val="C00000"/>
              </a:buClr>
            </a:pPr>
            <a:r>
              <a:rPr lang="en-US" sz="2400" dirty="0">
                <a:latin typeface="Cambria" pitchFamily="18" charset="0"/>
              </a:rPr>
              <a:t>   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-304800" y="381000"/>
            <a:ext cx="8686800" cy="685800"/>
          </a:xfrm>
          <a:prstGeom prst="roundRect">
            <a:avLst/>
          </a:prstGeom>
          <a:solidFill>
            <a:srgbClr val="9A2B22">
              <a:alpha val="80000"/>
            </a:srgbClr>
          </a:solidFill>
          <a:ln>
            <a:solidFill>
              <a:schemeClr val="bg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-214346" y="428604"/>
            <a:ext cx="764386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Cambria" pitchFamily="18" charset="0"/>
              </a:rPr>
              <a:t>Urine specimen</a:t>
            </a:r>
            <a:endParaRPr lang="ar-JO" sz="3200" dirty="0">
              <a:solidFill>
                <a:schemeClr val="bg1"/>
              </a:solidFill>
              <a:latin typeface="Cambria" pitchFamily="18" charset="0"/>
            </a:endParaRPr>
          </a:p>
        </p:txBody>
      </p:sp>
      <p:pic>
        <p:nvPicPr>
          <p:cNvPr id="5" name="Picture 4" descr="downlo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3570" y="2500306"/>
            <a:ext cx="3337519" cy="38576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-304800" y="381000"/>
            <a:ext cx="8686800" cy="685800"/>
          </a:xfrm>
          <a:prstGeom prst="roundRect">
            <a:avLst/>
          </a:prstGeom>
          <a:solidFill>
            <a:srgbClr val="9A2B22">
              <a:alpha val="80000"/>
            </a:srgbClr>
          </a:solidFill>
          <a:ln>
            <a:solidFill>
              <a:schemeClr val="bg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-214346" y="428604"/>
            <a:ext cx="764386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Cambria" pitchFamily="18" charset="0"/>
              </a:rPr>
              <a:t>Early morning Mid Stream</a:t>
            </a:r>
            <a:endParaRPr lang="ar-JO" sz="3200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28662" y="1726346"/>
            <a:ext cx="7286676" cy="224676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>
              <a:buClr>
                <a:srgbClr val="C00000"/>
              </a:buClr>
              <a:buFont typeface="Wingdings" pitchFamily="2" charset="2"/>
              <a:buChar char="ü"/>
            </a:pP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b="1" dirty="0">
                <a:latin typeface="Cambria" pitchFamily="18" charset="0"/>
              </a:rPr>
              <a:t>Early morning </a:t>
            </a:r>
            <a:r>
              <a:rPr lang="en-US" sz="2000" dirty="0">
                <a:latin typeface="Cambria" pitchFamily="18" charset="0"/>
              </a:rPr>
              <a:t>sample is the most concentrated sample</a:t>
            </a:r>
          </a:p>
          <a:p>
            <a:pPr algn="l" rtl="0">
              <a:buClr>
                <a:srgbClr val="C00000"/>
              </a:buClr>
              <a:buFont typeface="Wingdings" pitchFamily="2" charset="2"/>
              <a:buChar char="ü"/>
            </a:pPr>
            <a:endParaRPr lang="en-US" sz="2000" dirty="0">
              <a:latin typeface="Cambria" pitchFamily="18" charset="0"/>
            </a:endParaRPr>
          </a:p>
          <a:p>
            <a:pPr algn="l" rtl="0">
              <a:buClr>
                <a:srgbClr val="C00000"/>
              </a:buClr>
              <a:buFont typeface="Wingdings" pitchFamily="2" charset="2"/>
              <a:buChar char="ü"/>
            </a:pP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b="1" dirty="0">
                <a:latin typeface="Cambria" pitchFamily="18" charset="0"/>
              </a:rPr>
              <a:t>Mid stream </a:t>
            </a:r>
            <a:r>
              <a:rPr lang="en-US" sz="2000" dirty="0">
                <a:latin typeface="Cambria" pitchFamily="18" charset="0"/>
              </a:rPr>
              <a:t>sample reduces the contamination chance  </a:t>
            </a:r>
          </a:p>
          <a:p>
            <a:pPr algn="l" rtl="0">
              <a:buClr>
                <a:srgbClr val="C00000"/>
              </a:buClr>
            </a:pPr>
            <a:endParaRPr lang="en-US" sz="2000" dirty="0">
              <a:latin typeface="Cambria" pitchFamily="18" charset="0"/>
            </a:endParaRPr>
          </a:p>
          <a:p>
            <a:pPr algn="l" rtl="0">
              <a:buClr>
                <a:srgbClr val="C00000"/>
              </a:buClr>
            </a:pPr>
            <a:endParaRPr lang="en-US" sz="2000" dirty="0">
              <a:latin typeface="Cambria" pitchFamily="18" charset="0"/>
            </a:endParaRPr>
          </a:p>
          <a:p>
            <a:pPr algn="l" rtl="0">
              <a:buClr>
                <a:srgbClr val="C00000"/>
              </a:buClr>
            </a:pPr>
            <a:r>
              <a:rPr lang="en-US" sz="2000" dirty="0">
                <a:latin typeface="Cambria" pitchFamily="18" charset="0"/>
                <a:sym typeface="Wingdings" pitchFamily="2" charset="2"/>
              </a:rPr>
              <a:t>     </a:t>
            </a:r>
            <a:r>
              <a:rPr lang="en-US" sz="2000" dirty="0">
                <a:latin typeface="Cambria" pitchFamily="18" charset="0"/>
              </a:rPr>
              <a:t>Most common and suitable sample </a:t>
            </a:r>
          </a:p>
          <a:p>
            <a:pPr algn="l" rtl="0">
              <a:buClr>
                <a:srgbClr val="C00000"/>
              </a:buClr>
            </a:pPr>
            <a:endParaRPr lang="en-US" sz="2000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-304800" y="381000"/>
            <a:ext cx="8686800" cy="685800"/>
          </a:xfrm>
          <a:prstGeom prst="roundRect">
            <a:avLst/>
          </a:prstGeom>
          <a:solidFill>
            <a:srgbClr val="9A2B22">
              <a:alpha val="80000"/>
            </a:srgbClr>
          </a:solidFill>
          <a:ln>
            <a:solidFill>
              <a:schemeClr val="bg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-214346" y="428604"/>
            <a:ext cx="764386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Cambria" pitchFamily="18" charset="0"/>
              </a:rPr>
              <a:t>Catheter urine sample</a:t>
            </a:r>
            <a:endParaRPr lang="ar-JO" sz="3200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4348" y="1500174"/>
            <a:ext cx="7643866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>
              <a:buClr>
                <a:srgbClr val="C00000"/>
              </a:buClr>
              <a:buFont typeface="Wingdings" pitchFamily="2" charset="2"/>
              <a:buChar char="ü"/>
            </a:pPr>
            <a:r>
              <a:rPr lang="en-US" sz="2000" dirty="0">
                <a:latin typeface="Cambria" pitchFamily="18" charset="0"/>
              </a:rPr>
              <a:t> For patients who can’t urinate by themselves (coma, operations..)</a:t>
            </a:r>
          </a:p>
          <a:p>
            <a:pPr algn="l" rtl="0">
              <a:buClr>
                <a:srgbClr val="C00000"/>
              </a:buClr>
              <a:buFont typeface="Wingdings" pitchFamily="2" charset="2"/>
              <a:buChar char="ü"/>
            </a:pPr>
            <a:endParaRPr lang="en-US" sz="2000" dirty="0">
              <a:latin typeface="Cambria" pitchFamily="18" charset="0"/>
            </a:endParaRPr>
          </a:p>
          <a:p>
            <a:pPr algn="l" rtl="0">
              <a:buClr>
                <a:srgbClr val="C00000"/>
              </a:buClr>
              <a:buFont typeface="Wingdings" pitchFamily="2" charset="2"/>
              <a:buChar char="ü"/>
            </a:pPr>
            <a:r>
              <a:rPr lang="en-US" sz="2000" dirty="0">
                <a:latin typeface="Cambria" pitchFamily="18" charset="0"/>
              </a:rPr>
              <a:t> Indwelling catheters are NOT suitable for urine culture </a:t>
            </a:r>
          </a:p>
        </p:txBody>
      </p:sp>
      <p:pic>
        <p:nvPicPr>
          <p:cNvPr id="8" name="Picture 7" descr="Empty_the_Urinary_Drainage_Ba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5008" y="3214686"/>
            <a:ext cx="3143248" cy="3143248"/>
          </a:xfrm>
          <a:prstGeom prst="rect">
            <a:avLst/>
          </a:prstGeom>
        </p:spPr>
      </p:pic>
      <p:pic>
        <p:nvPicPr>
          <p:cNvPr id="9" name="Picture 8" descr="Untitl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2928934"/>
            <a:ext cx="2428892" cy="3431024"/>
          </a:xfrm>
          <a:prstGeom prst="rect">
            <a:avLst/>
          </a:prstGeom>
        </p:spPr>
      </p:pic>
      <p:pic>
        <p:nvPicPr>
          <p:cNvPr id="10" name="Picture 9" descr="h9991309_00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3174" y="2571744"/>
            <a:ext cx="3071834" cy="37481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-304800" y="381000"/>
            <a:ext cx="8686800" cy="685800"/>
          </a:xfrm>
          <a:prstGeom prst="roundRect">
            <a:avLst/>
          </a:prstGeom>
          <a:solidFill>
            <a:srgbClr val="9A2B22">
              <a:alpha val="80000"/>
            </a:srgbClr>
          </a:solidFill>
          <a:ln>
            <a:solidFill>
              <a:schemeClr val="bg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-214346" y="428604"/>
            <a:ext cx="764386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Cambria" pitchFamily="18" charset="0"/>
              </a:rPr>
              <a:t>Supra-pubic bladder aspiration</a:t>
            </a:r>
            <a:endParaRPr lang="ar-JO" sz="3200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4348" y="1357298"/>
            <a:ext cx="7215238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>
              <a:buClr>
                <a:srgbClr val="C00000"/>
              </a:buClr>
              <a:buFont typeface="Wingdings" pitchFamily="2" charset="2"/>
              <a:buChar char="ü"/>
            </a:pPr>
            <a:r>
              <a:rPr lang="en-US" sz="2000" dirty="0">
                <a:latin typeface="Cambria" pitchFamily="18" charset="0"/>
              </a:rPr>
              <a:t> Urine is withdrawn into syringe from bladder by inserting needle through the abdomen </a:t>
            </a:r>
          </a:p>
          <a:p>
            <a:pPr algn="l" rtl="0">
              <a:buClr>
                <a:srgbClr val="C00000"/>
              </a:buClr>
              <a:buFont typeface="Wingdings" pitchFamily="2" charset="2"/>
              <a:buChar char="ü"/>
            </a:pPr>
            <a:endParaRPr lang="en-US" sz="2000" dirty="0">
              <a:latin typeface="Cambria" pitchFamily="18" charset="0"/>
            </a:endParaRPr>
          </a:p>
          <a:p>
            <a:pPr algn="l" rtl="0">
              <a:buClr>
                <a:srgbClr val="C00000"/>
              </a:buClr>
              <a:buFont typeface="Wingdings" pitchFamily="2" charset="2"/>
              <a:buChar char="ü"/>
            </a:pPr>
            <a:r>
              <a:rPr lang="en-US" sz="2000" dirty="0">
                <a:latin typeface="Cambria" pitchFamily="18" charset="0"/>
              </a:rPr>
              <a:t> The bladder must be full before performing this technique </a:t>
            </a:r>
          </a:p>
          <a:p>
            <a:pPr algn="l" rtl="0">
              <a:buClr>
                <a:srgbClr val="C00000"/>
              </a:buClr>
            </a:pPr>
            <a:endParaRPr lang="en-US" sz="2000" dirty="0">
              <a:latin typeface="Cambria" pitchFamily="18" charset="0"/>
            </a:endParaRPr>
          </a:p>
          <a:p>
            <a:pPr algn="l" rtl="0">
              <a:buClr>
                <a:srgbClr val="C00000"/>
              </a:buClr>
            </a:pPr>
            <a:endParaRPr lang="en-US" sz="2000" dirty="0">
              <a:latin typeface="Cambria" pitchFamily="18" charset="0"/>
            </a:endParaRPr>
          </a:p>
        </p:txBody>
      </p:sp>
      <p:pic>
        <p:nvPicPr>
          <p:cNvPr id="5" name="Picture 4" descr="Suprapubic Tap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8" y="3000372"/>
            <a:ext cx="3643338" cy="342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642910" y="3731975"/>
            <a:ext cx="4572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buClr>
                <a:srgbClr val="C00000"/>
              </a:buClr>
              <a:buFont typeface="Wingdings" pitchFamily="2" charset="2"/>
              <a:buChar char="ü"/>
            </a:pPr>
            <a:endParaRPr lang="en-US" sz="2000" dirty="0">
              <a:latin typeface="Cambria" pitchFamily="18" charset="0"/>
            </a:endParaRPr>
          </a:p>
          <a:p>
            <a:pPr algn="l" rtl="0">
              <a:buClr>
                <a:srgbClr val="C00000"/>
              </a:buClr>
              <a:buFont typeface="Wingdings" pitchFamily="2" charset="2"/>
              <a:buChar char="ü"/>
            </a:pPr>
            <a:r>
              <a:rPr lang="en-US" sz="2000" dirty="0">
                <a:latin typeface="Cambria" pitchFamily="18" charset="0"/>
              </a:rPr>
              <a:t> This procedure is used when: </a:t>
            </a:r>
          </a:p>
          <a:p>
            <a:pPr algn="l" rtl="0">
              <a:buClr>
                <a:srgbClr val="C00000"/>
              </a:buClr>
            </a:pPr>
            <a:endParaRPr lang="en-US" sz="2000" dirty="0">
              <a:latin typeface="Cambria" pitchFamily="18" charset="0"/>
            </a:endParaRPr>
          </a:p>
          <a:p>
            <a:pPr marL="365125" indent="-365125" algn="l" rtl="0">
              <a:buClr>
                <a:srgbClr val="C00000"/>
              </a:buClr>
            </a:pPr>
            <a:r>
              <a:rPr lang="en-US" sz="2000" dirty="0">
                <a:latin typeface="Cambria" pitchFamily="18" charset="0"/>
              </a:rPr>
              <a:t>    - Patient is continuously giving    contaminated samples </a:t>
            </a:r>
          </a:p>
          <a:p>
            <a:pPr marL="365125" indent="-365125" algn="l" rtl="0">
              <a:buClr>
                <a:srgbClr val="C00000"/>
              </a:buClr>
            </a:pPr>
            <a:endParaRPr lang="en-US" sz="2000" dirty="0">
              <a:latin typeface="Cambria" pitchFamily="18" charset="0"/>
            </a:endParaRPr>
          </a:p>
          <a:p>
            <a:pPr marL="365125" indent="-365125" algn="l" rtl="0">
              <a:buClr>
                <a:srgbClr val="C00000"/>
              </a:buClr>
            </a:pPr>
            <a:r>
              <a:rPr lang="en-US" sz="2000" dirty="0">
                <a:latin typeface="Cambria" pitchFamily="18" charset="0"/>
              </a:rPr>
              <a:t>    - When it’s important to isolate anaerobic microorganisms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-304800" y="381000"/>
            <a:ext cx="8686800" cy="685800"/>
          </a:xfrm>
          <a:prstGeom prst="roundRect">
            <a:avLst/>
          </a:prstGeom>
          <a:solidFill>
            <a:srgbClr val="9A2B22">
              <a:alpha val="80000"/>
            </a:srgbClr>
          </a:solidFill>
          <a:ln>
            <a:solidFill>
              <a:schemeClr val="bg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-214346" y="428604"/>
            <a:ext cx="764386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Cambria" pitchFamily="18" charset="0"/>
              </a:rPr>
              <a:t>Pediatric bags</a:t>
            </a:r>
            <a:endParaRPr lang="ar-JO" sz="3200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42910" y="2012098"/>
            <a:ext cx="38576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buClr>
                <a:srgbClr val="C00000"/>
              </a:buClr>
              <a:buFont typeface="Wingdings" pitchFamily="2" charset="2"/>
              <a:buChar char="ü"/>
            </a:pPr>
            <a:r>
              <a:rPr lang="en-US" sz="2000" dirty="0">
                <a:latin typeface="Cambria" pitchFamily="18" charset="0"/>
              </a:rPr>
              <a:t> For infants and small children</a:t>
            </a:r>
          </a:p>
          <a:p>
            <a:pPr algn="l" rtl="0">
              <a:buClr>
                <a:srgbClr val="C00000"/>
              </a:buClr>
            </a:pPr>
            <a:endParaRPr lang="en-US" sz="2000" dirty="0">
              <a:latin typeface="Cambria" pitchFamily="18" charset="0"/>
            </a:endParaRPr>
          </a:p>
          <a:p>
            <a:pPr algn="l" rtl="0">
              <a:buClr>
                <a:srgbClr val="C00000"/>
              </a:buClr>
            </a:pPr>
            <a:endParaRPr lang="en-US" sz="2000" dirty="0">
              <a:latin typeface="Cambria" pitchFamily="18" charset="0"/>
            </a:endParaRPr>
          </a:p>
          <a:p>
            <a:pPr marL="274638" indent="-274638" algn="l" rtl="0">
              <a:buClr>
                <a:srgbClr val="C00000"/>
              </a:buClr>
              <a:buFont typeface="Wingdings" pitchFamily="2" charset="2"/>
              <a:buChar char="ü"/>
            </a:pPr>
            <a:r>
              <a:rPr lang="en-US" sz="2000" dirty="0">
                <a:latin typeface="Cambria" pitchFamily="18" charset="0"/>
              </a:rPr>
              <a:t>Urine collection bag is adhered to the skin surrounding  the urethral area</a:t>
            </a:r>
            <a:endParaRPr lang="ar-JO" dirty="0"/>
          </a:p>
        </p:txBody>
      </p:sp>
      <p:pic>
        <p:nvPicPr>
          <p:cNvPr id="6" name="Picture 5" descr="paediatric-urine-collector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714488"/>
            <a:ext cx="4071966" cy="4429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-304800" y="381000"/>
            <a:ext cx="8686800" cy="685800"/>
          </a:xfrm>
          <a:prstGeom prst="roundRect">
            <a:avLst/>
          </a:prstGeom>
          <a:solidFill>
            <a:srgbClr val="9A2B22">
              <a:alpha val="80000"/>
            </a:srgbClr>
          </a:solidFill>
          <a:ln>
            <a:solidFill>
              <a:schemeClr val="bg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-214346" y="428604"/>
            <a:ext cx="764386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Cambria" pitchFamily="18" charset="0"/>
              </a:rPr>
              <a:t>Urine analysis</a:t>
            </a:r>
            <a:endParaRPr lang="ar-JO" sz="3200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00166" y="1714488"/>
            <a:ext cx="578647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buClr>
                <a:srgbClr val="C00000"/>
              </a:buClr>
            </a:pPr>
            <a:r>
              <a:rPr lang="en-US" sz="2400" dirty="0">
                <a:latin typeface="Cambria" pitchFamily="18" charset="0"/>
              </a:rPr>
              <a:t>Evaluation of urine is obtained by:</a:t>
            </a:r>
          </a:p>
          <a:p>
            <a:pPr algn="l" rtl="0">
              <a:buClr>
                <a:srgbClr val="C00000"/>
              </a:buClr>
            </a:pPr>
            <a:endParaRPr lang="en-US" sz="2400" dirty="0">
              <a:latin typeface="Cambria" pitchFamily="18" charset="0"/>
            </a:endParaRPr>
          </a:p>
          <a:p>
            <a:pPr marL="457200" indent="-92075" algn="l" rtl="0">
              <a:buClr>
                <a:srgbClr val="C00000"/>
              </a:buClr>
              <a:buFont typeface="+mj-lt"/>
              <a:buAutoNum type="arabicPeriod"/>
            </a:pPr>
            <a:r>
              <a:rPr lang="en-US" sz="2400" dirty="0">
                <a:latin typeface="Cambria" pitchFamily="18" charset="0"/>
              </a:rPr>
              <a:t>  Macroscopic Examination </a:t>
            </a:r>
          </a:p>
          <a:p>
            <a:pPr marL="457200" indent="-92075" algn="l" rtl="0">
              <a:buClr>
                <a:srgbClr val="C00000"/>
              </a:buClr>
              <a:buFont typeface="+mj-lt"/>
              <a:buAutoNum type="arabicPeriod"/>
            </a:pPr>
            <a:r>
              <a:rPr lang="en-US" sz="2400" dirty="0">
                <a:latin typeface="Cambria" pitchFamily="18" charset="0"/>
              </a:rPr>
              <a:t>  Microscopic Examination </a:t>
            </a:r>
          </a:p>
          <a:p>
            <a:pPr marL="457200" indent="-92075" algn="l" rtl="0">
              <a:buClr>
                <a:srgbClr val="C00000"/>
              </a:buClr>
              <a:buFont typeface="+mj-lt"/>
              <a:buAutoNum type="arabicPeriod"/>
            </a:pPr>
            <a:r>
              <a:rPr lang="en-US" sz="2400" dirty="0">
                <a:latin typeface="Cambria" pitchFamily="18" charset="0"/>
              </a:rPr>
              <a:t>  Urine Culture </a:t>
            </a:r>
          </a:p>
          <a:p>
            <a:pPr algn="l" rtl="0">
              <a:buClr>
                <a:srgbClr val="C00000"/>
              </a:buClr>
            </a:pPr>
            <a:r>
              <a:rPr lang="en-US" sz="2400" dirty="0">
                <a:latin typeface="Cambria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-304800" y="381000"/>
            <a:ext cx="8686800" cy="685800"/>
          </a:xfrm>
          <a:prstGeom prst="roundRect">
            <a:avLst/>
          </a:prstGeom>
          <a:solidFill>
            <a:srgbClr val="9A2B22">
              <a:alpha val="80000"/>
            </a:srgbClr>
          </a:solidFill>
          <a:ln>
            <a:solidFill>
              <a:schemeClr val="bg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-214346" y="428604"/>
            <a:ext cx="764386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Cambria" pitchFamily="18" charset="0"/>
              </a:rPr>
              <a:t>Microscopic Examination </a:t>
            </a:r>
            <a:endParaRPr lang="ar-JO" sz="3200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8419" y="1356737"/>
            <a:ext cx="3217163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2000" b="1" dirty="0" err="1">
                <a:latin typeface="Cambria" pitchFamily="18" charset="0"/>
              </a:rPr>
              <a:t>Crystalluria</a:t>
            </a:r>
            <a:r>
              <a:rPr lang="en-US" sz="2000" dirty="0">
                <a:latin typeface="Cambria" pitchFamily="18" charset="0"/>
              </a:rPr>
              <a:t>: Urine crystals</a:t>
            </a:r>
          </a:p>
          <a:p>
            <a:pPr algn="l" rtl="0"/>
            <a:endParaRPr lang="en-US" sz="2000" dirty="0">
              <a:latin typeface="Cambria" pitchFamily="18" charset="0"/>
            </a:endParaRPr>
          </a:p>
          <a:p>
            <a:pPr algn="l" rtl="0"/>
            <a:endParaRPr lang="en-US" sz="2000" dirty="0">
              <a:latin typeface="Cambria" pitchFamily="18" charset="0"/>
            </a:endParaRPr>
          </a:p>
          <a:p>
            <a:pPr marL="457200" indent="-368300" algn="l" rtl="0">
              <a:buClr>
                <a:srgbClr val="C00000"/>
              </a:buClr>
              <a:buFont typeface="+mj-lt"/>
              <a:buAutoNum type="arabicPeriod"/>
            </a:pPr>
            <a:r>
              <a:rPr lang="en-US" sz="2000" b="1" dirty="0">
                <a:latin typeface="Cambria" pitchFamily="18" charset="0"/>
              </a:rPr>
              <a:t>Calcium oxalate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609" y="2924943"/>
            <a:ext cx="3990975" cy="3000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0372" y="2924944"/>
            <a:ext cx="4004347" cy="3000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1191950" y="5929265"/>
            <a:ext cx="30342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0"/>
            <a:r>
              <a:rPr lang="en-US" sz="2000" dirty="0" err="1">
                <a:latin typeface="Cambria" pitchFamily="18" charset="0"/>
              </a:rPr>
              <a:t>Dihydrate</a:t>
            </a:r>
            <a:r>
              <a:rPr lang="en-US" sz="2000" dirty="0">
                <a:latin typeface="Cambria" pitchFamily="18" charset="0"/>
              </a:rPr>
              <a:t> Calcium oxalate</a:t>
            </a:r>
          </a:p>
          <a:p>
            <a:pPr algn="ctr" rtl="0"/>
            <a:r>
              <a:rPr lang="en-US" sz="2000" dirty="0">
                <a:solidFill>
                  <a:srgbClr val="C00000"/>
                </a:solidFill>
                <a:latin typeface="Cambria" pitchFamily="18" charset="0"/>
              </a:rPr>
              <a:t>Envelope shape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83840" y="5929678"/>
            <a:ext cx="34174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0"/>
            <a:r>
              <a:rPr lang="en-US" sz="2000" dirty="0">
                <a:latin typeface="Cambria" pitchFamily="18" charset="0"/>
              </a:rPr>
              <a:t>Monohydrate Calcium oxalate</a:t>
            </a:r>
          </a:p>
          <a:p>
            <a:pPr algn="ctr" rtl="0"/>
            <a:r>
              <a:rPr lang="en-US" sz="2000" dirty="0">
                <a:solidFill>
                  <a:srgbClr val="C00000"/>
                </a:solidFill>
                <a:latin typeface="Cambria" pitchFamily="18" charset="0"/>
              </a:rPr>
              <a:t>Dumbbell shape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1724</TotalTime>
  <Words>528</Words>
  <Application>Microsoft Office PowerPoint</Application>
  <PresentationFormat>On-screen Show (4:3)</PresentationFormat>
  <Paragraphs>164</Paragraphs>
  <Slides>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Cambria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Waleed Tbakhi</cp:lastModifiedBy>
  <cp:revision>463</cp:revision>
  <dcterms:created xsi:type="dcterms:W3CDTF">2018-01-23T22:06:29Z</dcterms:created>
  <dcterms:modified xsi:type="dcterms:W3CDTF">2021-05-04T03:15:34Z</dcterms:modified>
</cp:coreProperties>
</file>