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256" r:id="rId3"/>
    <p:sldId id="284" r:id="rId4"/>
    <p:sldId id="269" r:id="rId5"/>
    <p:sldId id="270" r:id="rId6"/>
    <p:sldId id="285" r:id="rId7"/>
    <p:sldId id="286" r:id="rId8"/>
    <p:sldId id="287" r:id="rId9"/>
    <p:sldId id="276" r:id="rId10"/>
    <p:sldId id="277" r:id="rId11"/>
    <p:sldId id="288" r:id="rId12"/>
    <p:sldId id="289" r:id="rId13"/>
    <p:sldId id="278" r:id="rId14"/>
    <p:sldId id="290" r:id="rId15"/>
    <p:sldId id="257" r:id="rId16"/>
    <p:sldId id="258" r:id="rId17"/>
    <p:sldId id="259" r:id="rId18"/>
    <p:sldId id="260" r:id="rId19"/>
    <p:sldId id="264" r:id="rId20"/>
    <p:sldId id="262" r:id="rId21"/>
    <p:sldId id="261" r:id="rId22"/>
    <p:sldId id="275" r:id="rId23"/>
    <p:sldId id="280" r:id="rId24"/>
    <p:sldId id="279" r:id="rId25"/>
    <p:sldId id="281" r:id="rId26"/>
    <p:sldId id="282" r:id="rId27"/>
    <p:sldId id="283" r:id="rId28"/>
    <p:sldId id="263" r:id="rId29"/>
    <p:sldId id="265" r:id="rId30"/>
    <p:sldId id="266" r:id="rId31"/>
    <p:sldId id="267" r:id="rId32"/>
    <p:sldId id="271" r:id="rId33"/>
    <p:sldId id="272" r:id="rId34"/>
    <p:sldId id="268" r:id="rId35"/>
    <p:sldId id="274" r:id="rId36"/>
    <p:sldId id="273" r:id="rId37"/>
    <p:sldId id="293" r:id="rId38"/>
    <p:sldId id="294" r:id="rId39"/>
    <p:sldId id="295" r:id="rId40"/>
    <p:sldId id="296" r:id="rId41"/>
    <p:sldId id="297" r:id="rId42"/>
    <p:sldId id="298" r:id="rId43"/>
    <p:sldId id="300" r:id="rId44"/>
    <p:sldId id="301" r:id="rId45"/>
    <p:sldId id="302" r:id="rId46"/>
    <p:sldId id="303" r:id="rId47"/>
    <p:sldId id="304" r:id="rId48"/>
    <p:sldId id="306" r:id="rId49"/>
    <p:sldId id="307" r:id="rId50"/>
    <p:sldId id="308" r:id="rId51"/>
    <p:sldId id="309" r:id="rId52"/>
    <p:sldId id="310" r:id="rId53"/>
    <p:sldId id="311" r:id="rId54"/>
    <p:sldId id="312" r:id="rId55"/>
    <p:sldId id="313" r:id="rId56"/>
    <p:sldId id="314" r:id="rId57"/>
    <p:sldId id="315" r:id="rId58"/>
    <p:sldId id="316" r:id="rId59"/>
    <p:sldId id="32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97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2FF71-8050-4287-95FD-22AE35F028D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815C05A-3478-4356-AC18-ADA7F41A48A2}">
      <dgm:prSet/>
      <dgm:spPr/>
      <dgm:t>
        <a:bodyPr/>
        <a:lstStyle/>
        <a:p>
          <a:r>
            <a:rPr lang="en-GB"/>
            <a:t>Lack of informed consent</a:t>
          </a:r>
          <a:endParaRPr lang="en-US"/>
        </a:p>
      </dgm:t>
    </dgm:pt>
    <dgm:pt modelId="{B73FDF23-37E1-49B8-A5FF-C1EC255FD753}" type="parTrans" cxnId="{52805E64-49A9-4F64-B3E5-CB226547B484}">
      <dgm:prSet/>
      <dgm:spPr/>
      <dgm:t>
        <a:bodyPr/>
        <a:lstStyle/>
        <a:p>
          <a:endParaRPr lang="en-US"/>
        </a:p>
      </dgm:t>
    </dgm:pt>
    <dgm:pt modelId="{B6DAF1FA-0E82-4D7E-84D8-36452EFC6835}" type="sibTrans" cxnId="{52805E64-49A9-4F64-B3E5-CB226547B484}">
      <dgm:prSet/>
      <dgm:spPr/>
      <dgm:t>
        <a:bodyPr/>
        <a:lstStyle/>
        <a:p>
          <a:endParaRPr lang="en-US"/>
        </a:p>
      </dgm:t>
    </dgm:pt>
    <dgm:pt modelId="{D22D5A43-C351-4675-9219-1176059A7ADD}">
      <dgm:prSet/>
      <dgm:spPr/>
      <dgm:t>
        <a:bodyPr/>
        <a:lstStyle/>
        <a:p>
          <a:r>
            <a:rPr lang="en-GB"/>
            <a:t>Coercion or undue pressure on volunteers (or on a parent to volunteer their child)</a:t>
          </a:r>
          <a:endParaRPr lang="en-US"/>
        </a:p>
      </dgm:t>
    </dgm:pt>
    <dgm:pt modelId="{188A5798-7C5E-49ED-A249-457B26CF92B3}" type="parTrans" cxnId="{968D0D9D-CB72-46BC-BF41-BB906F2EFB4C}">
      <dgm:prSet/>
      <dgm:spPr/>
      <dgm:t>
        <a:bodyPr/>
        <a:lstStyle/>
        <a:p>
          <a:endParaRPr lang="en-US"/>
        </a:p>
      </dgm:t>
    </dgm:pt>
    <dgm:pt modelId="{F54491E9-7384-4A7F-81E6-A7F3A4E71146}" type="sibTrans" cxnId="{968D0D9D-CB72-46BC-BF41-BB906F2EFB4C}">
      <dgm:prSet/>
      <dgm:spPr/>
      <dgm:t>
        <a:bodyPr/>
        <a:lstStyle/>
        <a:p>
          <a:endParaRPr lang="en-US"/>
        </a:p>
      </dgm:t>
    </dgm:pt>
    <dgm:pt modelId="{C8344CC6-D32F-4298-82A3-276011DB9E2E}">
      <dgm:prSet/>
      <dgm:spPr/>
      <dgm:t>
        <a:bodyPr/>
        <a:lstStyle/>
        <a:p>
          <a:r>
            <a:rPr lang="en-GB"/>
            <a:t>Use or exploitation of a vulnerable populations (children, prisoners, and pregnant women)</a:t>
          </a:r>
          <a:endParaRPr lang="en-US"/>
        </a:p>
      </dgm:t>
    </dgm:pt>
    <dgm:pt modelId="{3200BDC7-42DF-4677-92EA-CC1BACD2911F}" type="parTrans" cxnId="{8783630A-26CE-442E-9700-EE2644FF34FF}">
      <dgm:prSet/>
      <dgm:spPr/>
      <dgm:t>
        <a:bodyPr/>
        <a:lstStyle/>
        <a:p>
          <a:endParaRPr lang="en-US"/>
        </a:p>
      </dgm:t>
    </dgm:pt>
    <dgm:pt modelId="{6C10AC59-A7F4-4580-AB6E-D27C6DEAB7AD}" type="sibTrans" cxnId="{8783630A-26CE-442E-9700-EE2644FF34FF}">
      <dgm:prSet/>
      <dgm:spPr/>
      <dgm:t>
        <a:bodyPr/>
        <a:lstStyle/>
        <a:p>
          <a:endParaRPr lang="en-US"/>
        </a:p>
      </dgm:t>
    </dgm:pt>
    <dgm:pt modelId="{F58298AA-FC56-4159-8B37-F368333B2341}">
      <dgm:prSet/>
      <dgm:spPr/>
      <dgm:t>
        <a:bodyPr/>
        <a:lstStyle/>
        <a:p>
          <a:r>
            <a:rPr lang="en-GB"/>
            <a:t>Withholding information (e.g. risk) or available treatment</a:t>
          </a:r>
          <a:endParaRPr lang="en-US"/>
        </a:p>
      </dgm:t>
    </dgm:pt>
    <dgm:pt modelId="{CEAAC970-5EED-4F0F-9BCF-3EC6C0A0EEF0}" type="parTrans" cxnId="{34F8510B-A650-4723-BD8A-CD8951BB9D02}">
      <dgm:prSet/>
      <dgm:spPr/>
      <dgm:t>
        <a:bodyPr/>
        <a:lstStyle/>
        <a:p>
          <a:endParaRPr lang="en-US"/>
        </a:p>
      </dgm:t>
    </dgm:pt>
    <dgm:pt modelId="{9E931E11-3FCC-47B1-96F4-0A8093E4C38A}" type="sibTrans" cxnId="{34F8510B-A650-4723-BD8A-CD8951BB9D02}">
      <dgm:prSet/>
      <dgm:spPr/>
      <dgm:t>
        <a:bodyPr/>
        <a:lstStyle/>
        <a:p>
          <a:endParaRPr lang="en-US"/>
        </a:p>
      </dgm:t>
    </dgm:pt>
    <dgm:pt modelId="{F6541549-8143-407B-8D07-F7DA2B90DB7E}">
      <dgm:prSet/>
      <dgm:spPr/>
      <dgm:t>
        <a:bodyPr/>
        <a:lstStyle/>
        <a:p>
          <a:r>
            <a:rPr lang="en-GB"/>
            <a:t>Risks to subjects outweigh benefits</a:t>
          </a:r>
          <a:endParaRPr lang="en-US"/>
        </a:p>
      </dgm:t>
    </dgm:pt>
    <dgm:pt modelId="{6A21FA0E-BEB8-4D65-84B3-BFB1036852ED}" type="parTrans" cxnId="{EE98290C-2AE0-4241-A897-321856FF54DB}">
      <dgm:prSet/>
      <dgm:spPr/>
      <dgm:t>
        <a:bodyPr/>
        <a:lstStyle/>
        <a:p>
          <a:endParaRPr lang="en-US"/>
        </a:p>
      </dgm:t>
    </dgm:pt>
    <dgm:pt modelId="{97C4BE14-F3FA-46BD-83F7-5F49C8F34A1A}" type="sibTrans" cxnId="{EE98290C-2AE0-4241-A897-321856FF54DB}">
      <dgm:prSet/>
      <dgm:spPr/>
      <dgm:t>
        <a:bodyPr/>
        <a:lstStyle/>
        <a:p>
          <a:endParaRPr lang="en-US"/>
        </a:p>
      </dgm:t>
    </dgm:pt>
    <dgm:pt modelId="{35F2424B-0BE1-4FC5-BACB-B137A70B908E}">
      <dgm:prSet/>
      <dgm:spPr/>
      <dgm:t>
        <a:bodyPr/>
        <a:lstStyle/>
        <a:p>
          <a:r>
            <a:rPr lang="en-GB"/>
            <a:t>Deception</a:t>
          </a:r>
          <a:endParaRPr lang="en-US"/>
        </a:p>
      </dgm:t>
    </dgm:pt>
    <dgm:pt modelId="{B6CF51F7-EDAD-4E5A-960A-529E087FB488}" type="parTrans" cxnId="{A10E0908-4A75-4D2F-BB36-927474E2A345}">
      <dgm:prSet/>
      <dgm:spPr/>
      <dgm:t>
        <a:bodyPr/>
        <a:lstStyle/>
        <a:p>
          <a:endParaRPr lang="en-US"/>
        </a:p>
      </dgm:t>
    </dgm:pt>
    <dgm:pt modelId="{AFC560D3-0A00-49F5-8AA9-1117E9CFF05A}" type="sibTrans" cxnId="{A10E0908-4A75-4D2F-BB36-927474E2A345}">
      <dgm:prSet/>
      <dgm:spPr/>
      <dgm:t>
        <a:bodyPr/>
        <a:lstStyle/>
        <a:p>
          <a:endParaRPr lang="en-US"/>
        </a:p>
      </dgm:t>
    </dgm:pt>
    <dgm:pt modelId="{A3C2205E-6660-4BF5-A7BB-22818F3460D4}">
      <dgm:prSet/>
      <dgm:spPr/>
      <dgm:t>
        <a:bodyPr/>
        <a:lstStyle/>
        <a:p>
          <a:r>
            <a:rPr lang="en-GB"/>
            <a:t>Violation of rights</a:t>
          </a:r>
          <a:endParaRPr lang="en-US"/>
        </a:p>
      </dgm:t>
    </dgm:pt>
    <dgm:pt modelId="{2E9F80BD-6900-40A7-A2EA-9B83F405A5A4}" type="parTrans" cxnId="{F6D49007-D1E7-41AF-9F08-52751D8C3242}">
      <dgm:prSet/>
      <dgm:spPr/>
      <dgm:t>
        <a:bodyPr/>
        <a:lstStyle/>
        <a:p>
          <a:endParaRPr lang="en-US"/>
        </a:p>
      </dgm:t>
    </dgm:pt>
    <dgm:pt modelId="{39329031-6E31-45CC-953A-E80C40BEA87F}" type="sibTrans" cxnId="{F6D49007-D1E7-41AF-9F08-52751D8C3242}">
      <dgm:prSet/>
      <dgm:spPr/>
      <dgm:t>
        <a:bodyPr/>
        <a:lstStyle/>
        <a:p>
          <a:endParaRPr lang="en-US"/>
        </a:p>
      </dgm:t>
    </dgm:pt>
    <dgm:pt modelId="{F893357E-B106-435C-9C18-7E74AE0F76F4}" type="pres">
      <dgm:prSet presAssocID="{CCF2FF71-8050-4287-95FD-22AE35F028DE}" presName="diagram" presStyleCnt="0">
        <dgm:presLayoutVars>
          <dgm:dir/>
          <dgm:resizeHandles val="exact"/>
        </dgm:presLayoutVars>
      </dgm:prSet>
      <dgm:spPr/>
    </dgm:pt>
    <dgm:pt modelId="{DA046E36-C86C-403E-94E8-C02BAFA46360}" type="pres">
      <dgm:prSet presAssocID="{C815C05A-3478-4356-AC18-ADA7F41A48A2}" presName="node" presStyleLbl="node1" presStyleIdx="0" presStyleCnt="7">
        <dgm:presLayoutVars>
          <dgm:bulletEnabled val="1"/>
        </dgm:presLayoutVars>
      </dgm:prSet>
      <dgm:spPr/>
    </dgm:pt>
    <dgm:pt modelId="{02D9004F-8DE6-49D3-865B-8B6568FC7511}" type="pres">
      <dgm:prSet presAssocID="{B6DAF1FA-0E82-4D7E-84D8-36452EFC6835}" presName="sibTrans" presStyleCnt="0"/>
      <dgm:spPr/>
    </dgm:pt>
    <dgm:pt modelId="{F3579CCF-3BA3-4D4A-ABB4-C1C22281DD56}" type="pres">
      <dgm:prSet presAssocID="{D22D5A43-C351-4675-9219-1176059A7ADD}" presName="node" presStyleLbl="node1" presStyleIdx="1" presStyleCnt="7">
        <dgm:presLayoutVars>
          <dgm:bulletEnabled val="1"/>
        </dgm:presLayoutVars>
      </dgm:prSet>
      <dgm:spPr/>
    </dgm:pt>
    <dgm:pt modelId="{862A55F4-FA12-4561-A6F7-8560EF90123A}" type="pres">
      <dgm:prSet presAssocID="{F54491E9-7384-4A7F-81E6-A7F3A4E71146}" presName="sibTrans" presStyleCnt="0"/>
      <dgm:spPr/>
    </dgm:pt>
    <dgm:pt modelId="{1D1B5DB7-E26F-46D2-8670-E6632DD06D82}" type="pres">
      <dgm:prSet presAssocID="{C8344CC6-D32F-4298-82A3-276011DB9E2E}" presName="node" presStyleLbl="node1" presStyleIdx="2" presStyleCnt="7">
        <dgm:presLayoutVars>
          <dgm:bulletEnabled val="1"/>
        </dgm:presLayoutVars>
      </dgm:prSet>
      <dgm:spPr/>
    </dgm:pt>
    <dgm:pt modelId="{E79EC393-4652-4694-9ACB-857B0075807A}" type="pres">
      <dgm:prSet presAssocID="{6C10AC59-A7F4-4580-AB6E-D27C6DEAB7AD}" presName="sibTrans" presStyleCnt="0"/>
      <dgm:spPr/>
    </dgm:pt>
    <dgm:pt modelId="{72E00506-F833-4934-943B-154356C1C619}" type="pres">
      <dgm:prSet presAssocID="{F58298AA-FC56-4159-8B37-F368333B2341}" presName="node" presStyleLbl="node1" presStyleIdx="3" presStyleCnt="7">
        <dgm:presLayoutVars>
          <dgm:bulletEnabled val="1"/>
        </dgm:presLayoutVars>
      </dgm:prSet>
      <dgm:spPr/>
    </dgm:pt>
    <dgm:pt modelId="{613E3DB1-ABB5-4C4C-9501-690E1B3608D1}" type="pres">
      <dgm:prSet presAssocID="{9E931E11-3FCC-47B1-96F4-0A8093E4C38A}" presName="sibTrans" presStyleCnt="0"/>
      <dgm:spPr/>
    </dgm:pt>
    <dgm:pt modelId="{BF647EE3-80F7-44D7-91B2-16473CEC2734}" type="pres">
      <dgm:prSet presAssocID="{F6541549-8143-407B-8D07-F7DA2B90DB7E}" presName="node" presStyleLbl="node1" presStyleIdx="4" presStyleCnt="7">
        <dgm:presLayoutVars>
          <dgm:bulletEnabled val="1"/>
        </dgm:presLayoutVars>
      </dgm:prSet>
      <dgm:spPr/>
    </dgm:pt>
    <dgm:pt modelId="{90E412E4-1BAE-4AD4-8784-A4C95B1AA618}" type="pres">
      <dgm:prSet presAssocID="{97C4BE14-F3FA-46BD-83F7-5F49C8F34A1A}" presName="sibTrans" presStyleCnt="0"/>
      <dgm:spPr/>
    </dgm:pt>
    <dgm:pt modelId="{177BC556-CA1C-45A7-BA50-E7372A33281C}" type="pres">
      <dgm:prSet presAssocID="{35F2424B-0BE1-4FC5-BACB-B137A70B908E}" presName="node" presStyleLbl="node1" presStyleIdx="5" presStyleCnt="7">
        <dgm:presLayoutVars>
          <dgm:bulletEnabled val="1"/>
        </dgm:presLayoutVars>
      </dgm:prSet>
      <dgm:spPr/>
    </dgm:pt>
    <dgm:pt modelId="{596F5F70-278A-47C0-B7C7-2B726B28234C}" type="pres">
      <dgm:prSet presAssocID="{AFC560D3-0A00-49F5-8AA9-1117E9CFF05A}" presName="sibTrans" presStyleCnt="0"/>
      <dgm:spPr/>
    </dgm:pt>
    <dgm:pt modelId="{06267A20-1356-48A9-B65C-A44CCFF340AA}" type="pres">
      <dgm:prSet presAssocID="{A3C2205E-6660-4BF5-A7BB-22818F3460D4}" presName="node" presStyleLbl="node1" presStyleIdx="6" presStyleCnt="7">
        <dgm:presLayoutVars>
          <dgm:bulletEnabled val="1"/>
        </dgm:presLayoutVars>
      </dgm:prSet>
      <dgm:spPr/>
    </dgm:pt>
  </dgm:ptLst>
  <dgm:cxnLst>
    <dgm:cxn modelId="{F6D49007-D1E7-41AF-9F08-52751D8C3242}" srcId="{CCF2FF71-8050-4287-95FD-22AE35F028DE}" destId="{A3C2205E-6660-4BF5-A7BB-22818F3460D4}" srcOrd="6" destOrd="0" parTransId="{2E9F80BD-6900-40A7-A2EA-9B83F405A5A4}" sibTransId="{39329031-6E31-45CC-953A-E80C40BEA87F}"/>
    <dgm:cxn modelId="{A10E0908-4A75-4D2F-BB36-927474E2A345}" srcId="{CCF2FF71-8050-4287-95FD-22AE35F028DE}" destId="{35F2424B-0BE1-4FC5-BACB-B137A70B908E}" srcOrd="5" destOrd="0" parTransId="{B6CF51F7-EDAD-4E5A-960A-529E087FB488}" sibTransId="{AFC560D3-0A00-49F5-8AA9-1117E9CFF05A}"/>
    <dgm:cxn modelId="{8783630A-26CE-442E-9700-EE2644FF34FF}" srcId="{CCF2FF71-8050-4287-95FD-22AE35F028DE}" destId="{C8344CC6-D32F-4298-82A3-276011DB9E2E}" srcOrd="2" destOrd="0" parTransId="{3200BDC7-42DF-4677-92EA-CC1BACD2911F}" sibTransId="{6C10AC59-A7F4-4580-AB6E-D27C6DEAB7AD}"/>
    <dgm:cxn modelId="{34F8510B-A650-4723-BD8A-CD8951BB9D02}" srcId="{CCF2FF71-8050-4287-95FD-22AE35F028DE}" destId="{F58298AA-FC56-4159-8B37-F368333B2341}" srcOrd="3" destOrd="0" parTransId="{CEAAC970-5EED-4F0F-9BCF-3EC6C0A0EEF0}" sibTransId="{9E931E11-3FCC-47B1-96F4-0A8093E4C38A}"/>
    <dgm:cxn modelId="{EE98290C-2AE0-4241-A897-321856FF54DB}" srcId="{CCF2FF71-8050-4287-95FD-22AE35F028DE}" destId="{F6541549-8143-407B-8D07-F7DA2B90DB7E}" srcOrd="4" destOrd="0" parTransId="{6A21FA0E-BEB8-4D65-84B3-BFB1036852ED}" sibTransId="{97C4BE14-F3FA-46BD-83F7-5F49C8F34A1A}"/>
    <dgm:cxn modelId="{EF887011-D475-479C-9A2D-19934EBBDA34}" type="presOf" srcId="{A3C2205E-6660-4BF5-A7BB-22818F3460D4}" destId="{06267A20-1356-48A9-B65C-A44CCFF340AA}" srcOrd="0" destOrd="0" presId="urn:microsoft.com/office/officeart/2005/8/layout/default"/>
    <dgm:cxn modelId="{1A2D405C-F5E3-47CF-AEB9-5F2156CDC85B}" type="presOf" srcId="{C815C05A-3478-4356-AC18-ADA7F41A48A2}" destId="{DA046E36-C86C-403E-94E8-C02BAFA46360}" srcOrd="0" destOrd="0" presId="urn:microsoft.com/office/officeart/2005/8/layout/default"/>
    <dgm:cxn modelId="{323E745C-F12F-4808-A9BF-17A60B47203C}" type="presOf" srcId="{35F2424B-0BE1-4FC5-BACB-B137A70B908E}" destId="{177BC556-CA1C-45A7-BA50-E7372A33281C}" srcOrd="0" destOrd="0" presId="urn:microsoft.com/office/officeart/2005/8/layout/default"/>
    <dgm:cxn modelId="{52805E64-49A9-4F64-B3E5-CB226547B484}" srcId="{CCF2FF71-8050-4287-95FD-22AE35F028DE}" destId="{C815C05A-3478-4356-AC18-ADA7F41A48A2}" srcOrd="0" destOrd="0" parTransId="{B73FDF23-37E1-49B8-A5FF-C1EC255FD753}" sibTransId="{B6DAF1FA-0E82-4D7E-84D8-36452EFC6835}"/>
    <dgm:cxn modelId="{E6CEC688-D805-4120-86A2-3CADB87ACCAE}" type="presOf" srcId="{F6541549-8143-407B-8D07-F7DA2B90DB7E}" destId="{BF647EE3-80F7-44D7-91B2-16473CEC2734}" srcOrd="0" destOrd="0" presId="urn:microsoft.com/office/officeart/2005/8/layout/default"/>
    <dgm:cxn modelId="{51C5C696-EB03-4B07-B5D0-BB3B7C39C82D}" type="presOf" srcId="{D22D5A43-C351-4675-9219-1176059A7ADD}" destId="{F3579CCF-3BA3-4D4A-ABB4-C1C22281DD56}" srcOrd="0" destOrd="0" presId="urn:microsoft.com/office/officeart/2005/8/layout/default"/>
    <dgm:cxn modelId="{F7DE9497-89BD-4243-965E-5B865823E5DF}" type="presOf" srcId="{C8344CC6-D32F-4298-82A3-276011DB9E2E}" destId="{1D1B5DB7-E26F-46D2-8670-E6632DD06D82}" srcOrd="0" destOrd="0" presId="urn:microsoft.com/office/officeart/2005/8/layout/default"/>
    <dgm:cxn modelId="{968D0D9D-CB72-46BC-BF41-BB906F2EFB4C}" srcId="{CCF2FF71-8050-4287-95FD-22AE35F028DE}" destId="{D22D5A43-C351-4675-9219-1176059A7ADD}" srcOrd="1" destOrd="0" parTransId="{188A5798-7C5E-49ED-A249-457B26CF92B3}" sibTransId="{F54491E9-7384-4A7F-81E6-A7F3A4E71146}"/>
    <dgm:cxn modelId="{EE3DE5B1-55B3-45BF-BDB6-D9BEF366994D}" type="presOf" srcId="{F58298AA-FC56-4159-8B37-F368333B2341}" destId="{72E00506-F833-4934-943B-154356C1C619}" srcOrd="0" destOrd="0" presId="urn:microsoft.com/office/officeart/2005/8/layout/default"/>
    <dgm:cxn modelId="{DF3C2DD6-80C3-4C35-B434-D6D76C15B7F1}" type="presOf" srcId="{CCF2FF71-8050-4287-95FD-22AE35F028DE}" destId="{F893357E-B106-435C-9C18-7E74AE0F76F4}" srcOrd="0" destOrd="0" presId="urn:microsoft.com/office/officeart/2005/8/layout/default"/>
    <dgm:cxn modelId="{BB53472A-9143-426B-8026-F04123D1771E}" type="presParOf" srcId="{F893357E-B106-435C-9C18-7E74AE0F76F4}" destId="{DA046E36-C86C-403E-94E8-C02BAFA46360}" srcOrd="0" destOrd="0" presId="urn:microsoft.com/office/officeart/2005/8/layout/default"/>
    <dgm:cxn modelId="{60712043-34BC-4013-A502-3D518D7BB033}" type="presParOf" srcId="{F893357E-B106-435C-9C18-7E74AE0F76F4}" destId="{02D9004F-8DE6-49D3-865B-8B6568FC7511}" srcOrd="1" destOrd="0" presId="urn:microsoft.com/office/officeart/2005/8/layout/default"/>
    <dgm:cxn modelId="{25D1DFD6-3613-4FB1-B19E-FE3E7FE4239F}" type="presParOf" srcId="{F893357E-B106-435C-9C18-7E74AE0F76F4}" destId="{F3579CCF-3BA3-4D4A-ABB4-C1C22281DD56}" srcOrd="2" destOrd="0" presId="urn:microsoft.com/office/officeart/2005/8/layout/default"/>
    <dgm:cxn modelId="{4EE0AC51-825A-4650-9CE6-300B488F4DE0}" type="presParOf" srcId="{F893357E-B106-435C-9C18-7E74AE0F76F4}" destId="{862A55F4-FA12-4561-A6F7-8560EF90123A}" srcOrd="3" destOrd="0" presId="urn:microsoft.com/office/officeart/2005/8/layout/default"/>
    <dgm:cxn modelId="{763D5261-0E5C-4FAC-AB58-FC051B8FA98E}" type="presParOf" srcId="{F893357E-B106-435C-9C18-7E74AE0F76F4}" destId="{1D1B5DB7-E26F-46D2-8670-E6632DD06D82}" srcOrd="4" destOrd="0" presId="urn:microsoft.com/office/officeart/2005/8/layout/default"/>
    <dgm:cxn modelId="{1BBD69B1-6E25-49DD-9622-F274AEEBC4BA}" type="presParOf" srcId="{F893357E-B106-435C-9C18-7E74AE0F76F4}" destId="{E79EC393-4652-4694-9ACB-857B0075807A}" srcOrd="5" destOrd="0" presId="urn:microsoft.com/office/officeart/2005/8/layout/default"/>
    <dgm:cxn modelId="{C97326A9-6E75-4E71-B6F7-046270AC7AFE}" type="presParOf" srcId="{F893357E-B106-435C-9C18-7E74AE0F76F4}" destId="{72E00506-F833-4934-943B-154356C1C619}" srcOrd="6" destOrd="0" presId="urn:microsoft.com/office/officeart/2005/8/layout/default"/>
    <dgm:cxn modelId="{5516A754-E95E-469F-B102-8DE577F40B89}" type="presParOf" srcId="{F893357E-B106-435C-9C18-7E74AE0F76F4}" destId="{613E3DB1-ABB5-4C4C-9501-690E1B3608D1}" srcOrd="7" destOrd="0" presId="urn:microsoft.com/office/officeart/2005/8/layout/default"/>
    <dgm:cxn modelId="{07FA6BA1-40D6-4961-8B39-91522140C991}" type="presParOf" srcId="{F893357E-B106-435C-9C18-7E74AE0F76F4}" destId="{BF647EE3-80F7-44D7-91B2-16473CEC2734}" srcOrd="8" destOrd="0" presId="urn:microsoft.com/office/officeart/2005/8/layout/default"/>
    <dgm:cxn modelId="{1D28CB05-4637-4346-8D9D-B8C0F49F78AB}" type="presParOf" srcId="{F893357E-B106-435C-9C18-7E74AE0F76F4}" destId="{90E412E4-1BAE-4AD4-8784-A4C95B1AA618}" srcOrd="9" destOrd="0" presId="urn:microsoft.com/office/officeart/2005/8/layout/default"/>
    <dgm:cxn modelId="{7A1D7416-27AC-490E-A44B-A7486965E433}" type="presParOf" srcId="{F893357E-B106-435C-9C18-7E74AE0F76F4}" destId="{177BC556-CA1C-45A7-BA50-E7372A33281C}" srcOrd="10" destOrd="0" presId="urn:microsoft.com/office/officeart/2005/8/layout/default"/>
    <dgm:cxn modelId="{70C97D45-3A65-4D63-BEE3-1F9A86A62B37}" type="presParOf" srcId="{F893357E-B106-435C-9C18-7E74AE0F76F4}" destId="{596F5F70-278A-47C0-B7C7-2B726B28234C}" srcOrd="11" destOrd="0" presId="urn:microsoft.com/office/officeart/2005/8/layout/default"/>
    <dgm:cxn modelId="{6751146B-9060-44AC-A387-C0C8A40DB2C5}" type="presParOf" srcId="{F893357E-B106-435C-9C18-7E74AE0F76F4}" destId="{06267A20-1356-48A9-B65C-A44CCFF340A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F2C894-0BFB-432A-8664-815B5A6F847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A10BBBC-71FE-49B2-ADA5-CCB5551EBD22}">
      <dgm:prSet custT="1"/>
      <dgm:spPr/>
      <dgm:t>
        <a:bodyPr/>
        <a:lstStyle/>
        <a:p>
          <a:pPr>
            <a:lnSpc>
              <a:spcPct val="100000"/>
            </a:lnSpc>
          </a:pPr>
          <a:r>
            <a:rPr lang="en-US" sz="2000" b="1" dirty="0"/>
            <a:t>Authority</a:t>
          </a:r>
          <a:endParaRPr lang="en-US" sz="1600" b="1" dirty="0"/>
        </a:p>
      </dgm:t>
    </dgm:pt>
    <dgm:pt modelId="{82795017-D160-44FB-B252-247EC093D576}" type="parTrans" cxnId="{BDA4F800-9010-407F-925C-B1B15700BCF8}">
      <dgm:prSet/>
      <dgm:spPr/>
      <dgm:t>
        <a:bodyPr/>
        <a:lstStyle/>
        <a:p>
          <a:endParaRPr lang="en-US"/>
        </a:p>
      </dgm:t>
    </dgm:pt>
    <dgm:pt modelId="{A436D9AB-4C76-4501-B0C1-0F9E3B141674}" type="sibTrans" cxnId="{BDA4F800-9010-407F-925C-B1B15700BCF8}">
      <dgm:prSet/>
      <dgm:spPr/>
      <dgm:t>
        <a:bodyPr/>
        <a:lstStyle/>
        <a:p>
          <a:pPr>
            <a:lnSpc>
              <a:spcPct val="100000"/>
            </a:lnSpc>
          </a:pPr>
          <a:endParaRPr lang="en-US"/>
        </a:p>
      </dgm:t>
    </dgm:pt>
    <dgm:pt modelId="{C25AC2C7-731E-4158-BC87-CDD4BDD1E533}">
      <dgm:prSet custT="1"/>
      <dgm:spPr/>
      <dgm:t>
        <a:bodyPr/>
        <a:lstStyle/>
        <a:p>
          <a:pPr>
            <a:lnSpc>
              <a:spcPct val="100000"/>
            </a:lnSpc>
          </a:pPr>
          <a:r>
            <a:rPr lang="en-US" sz="2000" b="1" dirty="0"/>
            <a:t>Duplicate publication</a:t>
          </a:r>
        </a:p>
      </dgm:t>
    </dgm:pt>
    <dgm:pt modelId="{296D7D97-80BB-4312-9FF9-94033564C560}" type="parTrans" cxnId="{43A02BAF-83DB-4381-9616-23D0CA93EE09}">
      <dgm:prSet/>
      <dgm:spPr/>
      <dgm:t>
        <a:bodyPr/>
        <a:lstStyle/>
        <a:p>
          <a:endParaRPr lang="en-US"/>
        </a:p>
      </dgm:t>
    </dgm:pt>
    <dgm:pt modelId="{BEA420C7-839A-4389-B686-9EEC164C4F32}" type="sibTrans" cxnId="{43A02BAF-83DB-4381-9616-23D0CA93EE09}">
      <dgm:prSet/>
      <dgm:spPr/>
      <dgm:t>
        <a:bodyPr/>
        <a:lstStyle/>
        <a:p>
          <a:pPr>
            <a:lnSpc>
              <a:spcPct val="100000"/>
            </a:lnSpc>
          </a:pPr>
          <a:endParaRPr lang="en-US"/>
        </a:p>
      </dgm:t>
    </dgm:pt>
    <dgm:pt modelId="{48FC8655-3B67-4B93-8C27-68B741174EE4}">
      <dgm:prSet custT="1"/>
      <dgm:spPr/>
      <dgm:t>
        <a:bodyPr/>
        <a:lstStyle/>
        <a:p>
          <a:pPr>
            <a:lnSpc>
              <a:spcPct val="100000"/>
            </a:lnSpc>
          </a:pPr>
          <a:r>
            <a:rPr lang="en-GB" sz="2000" b="1" dirty="0"/>
            <a:t>Research misconduct </a:t>
          </a:r>
          <a:r>
            <a:rPr lang="en-GB" sz="1700" b="1" dirty="0"/>
            <a:t>(falsification, fabrication and plagiarism) </a:t>
          </a:r>
          <a:endParaRPr lang="en-US" sz="1700" b="1" dirty="0"/>
        </a:p>
      </dgm:t>
    </dgm:pt>
    <dgm:pt modelId="{4ABECAED-E760-4ED4-A0DE-9E53829BBC91}" type="parTrans" cxnId="{B28B37CD-E40F-4A4D-A60C-4905721C0507}">
      <dgm:prSet/>
      <dgm:spPr/>
      <dgm:t>
        <a:bodyPr/>
        <a:lstStyle/>
        <a:p>
          <a:endParaRPr lang="en-US"/>
        </a:p>
      </dgm:t>
    </dgm:pt>
    <dgm:pt modelId="{C83F4ECE-7507-4FD9-AF43-F6C681392A16}" type="sibTrans" cxnId="{B28B37CD-E40F-4A4D-A60C-4905721C0507}">
      <dgm:prSet/>
      <dgm:spPr/>
      <dgm:t>
        <a:bodyPr/>
        <a:lstStyle/>
        <a:p>
          <a:pPr>
            <a:lnSpc>
              <a:spcPct val="100000"/>
            </a:lnSpc>
          </a:pPr>
          <a:endParaRPr lang="en-US"/>
        </a:p>
      </dgm:t>
    </dgm:pt>
    <dgm:pt modelId="{B5A2101C-DE93-4486-9FCB-35FC64FD60BE}">
      <dgm:prSet custT="1"/>
      <dgm:spPr/>
      <dgm:t>
        <a:bodyPr/>
        <a:lstStyle/>
        <a:p>
          <a:pPr>
            <a:lnSpc>
              <a:spcPct val="100000"/>
            </a:lnSpc>
          </a:pPr>
          <a:r>
            <a:rPr lang="en-US" sz="2000" b="1" dirty="0"/>
            <a:t>Conflict of interest</a:t>
          </a:r>
        </a:p>
      </dgm:t>
    </dgm:pt>
    <dgm:pt modelId="{1754B516-EF1C-41B1-80EB-6EF7D8321B6D}" type="parTrans" cxnId="{94ECAC9B-29D7-410F-B8D6-47B19D85F917}">
      <dgm:prSet/>
      <dgm:spPr/>
      <dgm:t>
        <a:bodyPr/>
        <a:lstStyle/>
        <a:p>
          <a:endParaRPr lang="en-US"/>
        </a:p>
      </dgm:t>
    </dgm:pt>
    <dgm:pt modelId="{3D95576B-812C-48F8-81F4-CFE83F5D6B23}" type="sibTrans" cxnId="{94ECAC9B-29D7-410F-B8D6-47B19D85F917}">
      <dgm:prSet/>
      <dgm:spPr/>
      <dgm:t>
        <a:bodyPr/>
        <a:lstStyle/>
        <a:p>
          <a:pPr>
            <a:lnSpc>
              <a:spcPct val="100000"/>
            </a:lnSpc>
          </a:pPr>
          <a:endParaRPr lang="en-US"/>
        </a:p>
      </dgm:t>
    </dgm:pt>
    <dgm:pt modelId="{F76684AD-C80B-43F6-AE29-BB7032828ED8}">
      <dgm:prSet custT="1"/>
      <dgm:spPr/>
      <dgm:t>
        <a:bodyPr/>
        <a:lstStyle/>
        <a:p>
          <a:pPr>
            <a:lnSpc>
              <a:spcPct val="100000"/>
            </a:lnSpc>
          </a:pPr>
          <a:r>
            <a:rPr lang="en-US" sz="2000" b="1" dirty="0"/>
            <a:t>Accurate reporting</a:t>
          </a:r>
        </a:p>
      </dgm:t>
    </dgm:pt>
    <dgm:pt modelId="{84E6D860-8511-4A17-9B17-ADD54481FFC0}" type="parTrans" cxnId="{78D1C14B-9ED9-4120-82B0-FFEAAC703944}">
      <dgm:prSet/>
      <dgm:spPr/>
      <dgm:t>
        <a:bodyPr/>
        <a:lstStyle/>
        <a:p>
          <a:endParaRPr lang="en-US"/>
        </a:p>
      </dgm:t>
    </dgm:pt>
    <dgm:pt modelId="{FD578254-0BCE-4047-A32C-E8B9BD461C4C}" type="sibTrans" cxnId="{78D1C14B-9ED9-4120-82B0-FFEAAC703944}">
      <dgm:prSet/>
      <dgm:spPr/>
      <dgm:t>
        <a:bodyPr/>
        <a:lstStyle/>
        <a:p>
          <a:endParaRPr lang="en-US"/>
        </a:p>
      </dgm:t>
    </dgm:pt>
    <dgm:pt modelId="{ED0CE0DA-0DB2-4AB9-B441-A75B024E80EE}" type="pres">
      <dgm:prSet presAssocID="{93F2C894-0BFB-432A-8664-815B5A6F8477}" presName="root" presStyleCnt="0">
        <dgm:presLayoutVars>
          <dgm:dir/>
          <dgm:resizeHandles val="exact"/>
        </dgm:presLayoutVars>
      </dgm:prSet>
      <dgm:spPr/>
    </dgm:pt>
    <dgm:pt modelId="{2246D047-214E-48B3-BFCA-F0E54FEDE65C}" type="pres">
      <dgm:prSet presAssocID="{93F2C894-0BFB-432A-8664-815B5A6F8477}" presName="container" presStyleCnt="0">
        <dgm:presLayoutVars>
          <dgm:dir/>
          <dgm:resizeHandles val="exact"/>
        </dgm:presLayoutVars>
      </dgm:prSet>
      <dgm:spPr/>
    </dgm:pt>
    <dgm:pt modelId="{A102EDCB-4DC3-4E8D-8968-5F9BD0E43119}" type="pres">
      <dgm:prSet presAssocID="{9A10BBBC-71FE-49B2-ADA5-CCB5551EBD22}" presName="compNode" presStyleCnt="0"/>
      <dgm:spPr/>
    </dgm:pt>
    <dgm:pt modelId="{08DD7DC4-DDFA-419F-BBBC-6C77784FBA5E}" type="pres">
      <dgm:prSet presAssocID="{9A10BBBC-71FE-49B2-ADA5-CCB5551EBD22}" presName="iconBgRect" presStyleLbl="bgShp" presStyleIdx="0" presStyleCnt="5"/>
      <dgm:spPr/>
    </dgm:pt>
    <dgm:pt modelId="{AA458B79-285F-413F-8909-62A3E3C79923}" type="pres">
      <dgm:prSet presAssocID="{9A10BBBC-71FE-49B2-ADA5-CCB5551EBD2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3DA023BA-0A79-450D-A93A-9FB8C024E3C4}" type="pres">
      <dgm:prSet presAssocID="{9A10BBBC-71FE-49B2-ADA5-CCB5551EBD22}" presName="spaceRect" presStyleCnt="0"/>
      <dgm:spPr/>
    </dgm:pt>
    <dgm:pt modelId="{5E8D69BF-34B8-4D4C-B515-0D8DBE7FAB7A}" type="pres">
      <dgm:prSet presAssocID="{9A10BBBC-71FE-49B2-ADA5-CCB5551EBD22}" presName="textRect" presStyleLbl="revTx" presStyleIdx="0" presStyleCnt="5">
        <dgm:presLayoutVars>
          <dgm:chMax val="1"/>
          <dgm:chPref val="1"/>
        </dgm:presLayoutVars>
      </dgm:prSet>
      <dgm:spPr/>
    </dgm:pt>
    <dgm:pt modelId="{2B4FC176-BCCB-40DD-ADE8-8EB0811ECD81}" type="pres">
      <dgm:prSet presAssocID="{A436D9AB-4C76-4501-B0C1-0F9E3B141674}" presName="sibTrans" presStyleLbl="sibTrans2D1" presStyleIdx="0" presStyleCnt="0"/>
      <dgm:spPr/>
    </dgm:pt>
    <dgm:pt modelId="{4E204940-3E84-4AFF-B52B-C669ACFDD7D9}" type="pres">
      <dgm:prSet presAssocID="{C25AC2C7-731E-4158-BC87-CDD4BDD1E533}" presName="compNode" presStyleCnt="0"/>
      <dgm:spPr/>
    </dgm:pt>
    <dgm:pt modelId="{8BA41A2C-D826-42FF-A3C1-BC2427BA7D04}" type="pres">
      <dgm:prSet presAssocID="{C25AC2C7-731E-4158-BC87-CDD4BDD1E533}" presName="iconBgRect" presStyleLbl="bgShp" presStyleIdx="1" presStyleCnt="5"/>
      <dgm:spPr/>
    </dgm:pt>
    <dgm:pt modelId="{A5AC805B-A131-4C2E-B088-F9436A5F7642}" type="pres">
      <dgm:prSet presAssocID="{C25AC2C7-731E-4158-BC87-CDD4BDD1E53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71C0CD87-3838-46AE-8E49-5E44ACF07C27}" type="pres">
      <dgm:prSet presAssocID="{C25AC2C7-731E-4158-BC87-CDD4BDD1E533}" presName="spaceRect" presStyleCnt="0"/>
      <dgm:spPr/>
    </dgm:pt>
    <dgm:pt modelId="{42524BEB-5EF9-4E5E-A53E-7C4487FBA06A}" type="pres">
      <dgm:prSet presAssocID="{C25AC2C7-731E-4158-BC87-CDD4BDD1E533}" presName="textRect" presStyleLbl="revTx" presStyleIdx="1" presStyleCnt="5">
        <dgm:presLayoutVars>
          <dgm:chMax val="1"/>
          <dgm:chPref val="1"/>
        </dgm:presLayoutVars>
      </dgm:prSet>
      <dgm:spPr/>
    </dgm:pt>
    <dgm:pt modelId="{7D31453B-422E-458A-ADBF-0263B2E13539}" type="pres">
      <dgm:prSet presAssocID="{BEA420C7-839A-4389-B686-9EEC164C4F32}" presName="sibTrans" presStyleLbl="sibTrans2D1" presStyleIdx="0" presStyleCnt="0"/>
      <dgm:spPr/>
    </dgm:pt>
    <dgm:pt modelId="{D0C495C4-C3AF-4CAD-AED5-8AC0D8784651}" type="pres">
      <dgm:prSet presAssocID="{48FC8655-3B67-4B93-8C27-68B741174EE4}" presName="compNode" presStyleCnt="0"/>
      <dgm:spPr/>
    </dgm:pt>
    <dgm:pt modelId="{40D8B213-7DD6-4906-A8AE-6CD8418BECD0}" type="pres">
      <dgm:prSet presAssocID="{48FC8655-3B67-4B93-8C27-68B741174EE4}" presName="iconBgRect" presStyleLbl="bgShp" presStyleIdx="2" presStyleCnt="5"/>
      <dgm:spPr/>
    </dgm:pt>
    <dgm:pt modelId="{974F9E11-DBEC-43AA-B4FA-BE4E31C61C04}" type="pres">
      <dgm:prSet presAssocID="{48FC8655-3B67-4B93-8C27-68B741174EE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o sign"/>
        </a:ext>
      </dgm:extLst>
    </dgm:pt>
    <dgm:pt modelId="{F5A09FF9-9D1F-497D-A8AD-E040736CC453}" type="pres">
      <dgm:prSet presAssocID="{48FC8655-3B67-4B93-8C27-68B741174EE4}" presName="spaceRect" presStyleCnt="0"/>
      <dgm:spPr/>
    </dgm:pt>
    <dgm:pt modelId="{08EE52BA-56A6-43BC-B7C8-81C185DB635A}" type="pres">
      <dgm:prSet presAssocID="{48FC8655-3B67-4B93-8C27-68B741174EE4}" presName="textRect" presStyleLbl="revTx" presStyleIdx="2" presStyleCnt="5">
        <dgm:presLayoutVars>
          <dgm:chMax val="1"/>
          <dgm:chPref val="1"/>
        </dgm:presLayoutVars>
      </dgm:prSet>
      <dgm:spPr/>
    </dgm:pt>
    <dgm:pt modelId="{A115F2D1-6D6A-4844-854B-FA65E3980972}" type="pres">
      <dgm:prSet presAssocID="{C83F4ECE-7507-4FD9-AF43-F6C681392A16}" presName="sibTrans" presStyleLbl="sibTrans2D1" presStyleIdx="0" presStyleCnt="0"/>
      <dgm:spPr/>
    </dgm:pt>
    <dgm:pt modelId="{B56E2439-801A-42AC-9B18-0A39CE595C68}" type="pres">
      <dgm:prSet presAssocID="{B5A2101C-DE93-4486-9FCB-35FC64FD60BE}" presName="compNode" presStyleCnt="0"/>
      <dgm:spPr/>
    </dgm:pt>
    <dgm:pt modelId="{83DCB80A-CFBA-43EA-B516-5F0CAD99A04C}" type="pres">
      <dgm:prSet presAssocID="{B5A2101C-DE93-4486-9FCB-35FC64FD60BE}" presName="iconBgRect" presStyleLbl="bgShp" presStyleIdx="3" presStyleCnt="5"/>
      <dgm:spPr/>
    </dgm:pt>
    <dgm:pt modelId="{D060516D-7AD3-452B-84E3-8BA81AFD7295}" type="pres">
      <dgm:prSet presAssocID="{B5A2101C-DE93-4486-9FCB-35FC64FD60B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0F56768E-3ED0-40E6-B5FC-AAED3908CC22}" type="pres">
      <dgm:prSet presAssocID="{B5A2101C-DE93-4486-9FCB-35FC64FD60BE}" presName="spaceRect" presStyleCnt="0"/>
      <dgm:spPr/>
    </dgm:pt>
    <dgm:pt modelId="{177C271E-BDB9-4515-BDF7-50C18ABE5DDE}" type="pres">
      <dgm:prSet presAssocID="{B5A2101C-DE93-4486-9FCB-35FC64FD60BE}" presName="textRect" presStyleLbl="revTx" presStyleIdx="3" presStyleCnt="5">
        <dgm:presLayoutVars>
          <dgm:chMax val="1"/>
          <dgm:chPref val="1"/>
        </dgm:presLayoutVars>
      </dgm:prSet>
      <dgm:spPr/>
    </dgm:pt>
    <dgm:pt modelId="{0D0D2DAF-DE55-4A96-9F47-69784499F698}" type="pres">
      <dgm:prSet presAssocID="{3D95576B-812C-48F8-81F4-CFE83F5D6B23}" presName="sibTrans" presStyleLbl="sibTrans2D1" presStyleIdx="0" presStyleCnt="0"/>
      <dgm:spPr/>
    </dgm:pt>
    <dgm:pt modelId="{26A84FBD-BDD8-4FBE-98A3-B70E53E5644D}" type="pres">
      <dgm:prSet presAssocID="{F76684AD-C80B-43F6-AE29-BB7032828ED8}" presName="compNode" presStyleCnt="0"/>
      <dgm:spPr/>
    </dgm:pt>
    <dgm:pt modelId="{81F6AA38-2216-4D60-AA5C-F2E1F6D9AE2A}" type="pres">
      <dgm:prSet presAssocID="{F76684AD-C80B-43F6-AE29-BB7032828ED8}" presName="iconBgRect" presStyleLbl="bgShp" presStyleIdx="4" presStyleCnt="5"/>
      <dgm:spPr/>
    </dgm:pt>
    <dgm:pt modelId="{C214623B-BA04-4417-B910-B507008307EF}" type="pres">
      <dgm:prSet presAssocID="{F76684AD-C80B-43F6-AE29-BB7032828ED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CBB78C76-A5AE-4967-9A63-A0C0685E3697}" type="pres">
      <dgm:prSet presAssocID="{F76684AD-C80B-43F6-AE29-BB7032828ED8}" presName="spaceRect" presStyleCnt="0"/>
      <dgm:spPr/>
    </dgm:pt>
    <dgm:pt modelId="{6FCE6598-D1AE-49B4-910B-0ACB44592641}" type="pres">
      <dgm:prSet presAssocID="{F76684AD-C80B-43F6-AE29-BB7032828ED8}" presName="textRect" presStyleLbl="revTx" presStyleIdx="4" presStyleCnt="5">
        <dgm:presLayoutVars>
          <dgm:chMax val="1"/>
          <dgm:chPref val="1"/>
        </dgm:presLayoutVars>
      </dgm:prSet>
      <dgm:spPr/>
    </dgm:pt>
  </dgm:ptLst>
  <dgm:cxnLst>
    <dgm:cxn modelId="{BDA4F800-9010-407F-925C-B1B15700BCF8}" srcId="{93F2C894-0BFB-432A-8664-815B5A6F8477}" destId="{9A10BBBC-71FE-49B2-ADA5-CCB5551EBD22}" srcOrd="0" destOrd="0" parTransId="{82795017-D160-44FB-B252-247EC093D576}" sibTransId="{A436D9AB-4C76-4501-B0C1-0F9E3B141674}"/>
    <dgm:cxn modelId="{C7D62762-088C-423A-857D-E757567ED5E5}" type="presOf" srcId="{BEA420C7-839A-4389-B686-9EEC164C4F32}" destId="{7D31453B-422E-458A-ADBF-0263B2E13539}" srcOrd="0" destOrd="0" presId="urn:microsoft.com/office/officeart/2018/2/layout/IconCircleList"/>
    <dgm:cxn modelId="{78D1C14B-9ED9-4120-82B0-FFEAAC703944}" srcId="{93F2C894-0BFB-432A-8664-815B5A6F8477}" destId="{F76684AD-C80B-43F6-AE29-BB7032828ED8}" srcOrd="4" destOrd="0" parTransId="{84E6D860-8511-4A17-9B17-ADD54481FFC0}" sibTransId="{FD578254-0BCE-4047-A32C-E8B9BD461C4C}"/>
    <dgm:cxn modelId="{D20FF66C-19A8-44CD-AA20-67E8687D8E28}" type="presOf" srcId="{3D95576B-812C-48F8-81F4-CFE83F5D6B23}" destId="{0D0D2DAF-DE55-4A96-9F47-69784499F698}" srcOrd="0" destOrd="0" presId="urn:microsoft.com/office/officeart/2018/2/layout/IconCircleList"/>
    <dgm:cxn modelId="{EEB0D970-6FF2-404D-8FBC-651165286024}" type="presOf" srcId="{93F2C894-0BFB-432A-8664-815B5A6F8477}" destId="{ED0CE0DA-0DB2-4AB9-B441-A75B024E80EE}" srcOrd="0" destOrd="0" presId="urn:microsoft.com/office/officeart/2018/2/layout/IconCircleList"/>
    <dgm:cxn modelId="{3B3CEE56-B8C1-4A6F-B0BB-3B2DCC062426}" type="presOf" srcId="{C83F4ECE-7507-4FD9-AF43-F6C681392A16}" destId="{A115F2D1-6D6A-4844-854B-FA65E3980972}" srcOrd="0" destOrd="0" presId="urn:microsoft.com/office/officeart/2018/2/layout/IconCircleList"/>
    <dgm:cxn modelId="{94ECAC9B-29D7-410F-B8D6-47B19D85F917}" srcId="{93F2C894-0BFB-432A-8664-815B5A6F8477}" destId="{B5A2101C-DE93-4486-9FCB-35FC64FD60BE}" srcOrd="3" destOrd="0" parTransId="{1754B516-EF1C-41B1-80EB-6EF7D8321B6D}" sibTransId="{3D95576B-812C-48F8-81F4-CFE83F5D6B23}"/>
    <dgm:cxn modelId="{B1146BA5-F5FF-44FC-87FA-4CFA9E0E75BA}" type="presOf" srcId="{B5A2101C-DE93-4486-9FCB-35FC64FD60BE}" destId="{177C271E-BDB9-4515-BDF7-50C18ABE5DDE}" srcOrd="0" destOrd="0" presId="urn:microsoft.com/office/officeart/2018/2/layout/IconCircleList"/>
    <dgm:cxn modelId="{43A02BAF-83DB-4381-9616-23D0CA93EE09}" srcId="{93F2C894-0BFB-432A-8664-815B5A6F8477}" destId="{C25AC2C7-731E-4158-BC87-CDD4BDD1E533}" srcOrd="1" destOrd="0" parTransId="{296D7D97-80BB-4312-9FF9-94033564C560}" sibTransId="{BEA420C7-839A-4389-B686-9EEC164C4F32}"/>
    <dgm:cxn modelId="{D876D6CA-0D3C-44AF-BE8D-0C64F0BE8F3D}" type="presOf" srcId="{A436D9AB-4C76-4501-B0C1-0F9E3B141674}" destId="{2B4FC176-BCCB-40DD-ADE8-8EB0811ECD81}" srcOrd="0" destOrd="0" presId="urn:microsoft.com/office/officeart/2018/2/layout/IconCircleList"/>
    <dgm:cxn modelId="{B28B37CD-E40F-4A4D-A60C-4905721C0507}" srcId="{93F2C894-0BFB-432A-8664-815B5A6F8477}" destId="{48FC8655-3B67-4B93-8C27-68B741174EE4}" srcOrd="2" destOrd="0" parTransId="{4ABECAED-E760-4ED4-A0DE-9E53829BBC91}" sibTransId="{C83F4ECE-7507-4FD9-AF43-F6C681392A16}"/>
    <dgm:cxn modelId="{3433CAD4-1625-4DD9-8EDC-00668F8DF281}" type="presOf" srcId="{9A10BBBC-71FE-49B2-ADA5-CCB5551EBD22}" destId="{5E8D69BF-34B8-4D4C-B515-0D8DBE7FAB7A}" srcOrd="0" destOrd="0" presId="urn:microsoft.com/office/officeart/2018/2/layout/IconCircleList"/>
    <dgm:cxn modelId="{820E42D9-F8A8-4975-A442-5B268A24EC2D}" type="presOf" srcId="{C25AC2C7-731E-4158-BC87-CDD4BDD1E533}" destId="{42524BEB-5EF9-4E5E-A53E-7C4487FBA06A}" srcOrd="0" destOrd="0" presId="urn:microsoft.com/office/officeart/2018/2/layout/IconCircleList"/>
    <dgm:cxn modelId="{2818F5DD-87B5-4A42-8D8D-269DBDE4449E}" type="presOf" srcId="{F76684AD-C80B-43F6-AE29-BB7032828ED8}" destId="{6FCE6598-D1AE-49B4-910B-0ACB44592641}" srcOrd="0" destOrd="0" presId="urn:microsoft.com/office/officeart/2018/2/layout/IconCircleList"/>
    <dgm:cxn modelId="{F55C8BE3-270D-49D3-A802-FF5BFDF2726C}" type="presOf" srcId="{48FC8655-3B67-4B93-8C27-68B741174EE4}" destId="{08EE52BA-56A6-43BC-B7C8-81C185DB635A}" srcOrd="0" destOrd="0" presId="urn:microsoft.com/office/officeart/2018/2/layout/IconCircleList"/>
    <dgm:cxn modelId="{9F099CFE-C1CA-4FAA-A4E5-50616E094455}" type="presParOf" srcId="{ED0CE0DA-0DB2-4AB9-B441-A75B024E80EE}" destId="{2246D047-214E-48B3-BFCA-F0E54FEDE65C}" srcOrd="0" destOrd="0" presId="urn:microsoft.com/office/officeart/2018/2/layout/IconCircleList"/>
    <dgm:cxn modelId="{DA722AF6-90ED-475C-AA3B-1D6CCF87FA61}" type="presParOf" srcId="{2246D047-214E-48B3-BFCA-F0E54FEDE65C}" destId="{A102EDCB-4DC3-4E8D-8968-5F9BD0E43119}" srcOrd="0" destOrd="0" presId="urn:microsoft.com/office/officeart/2018/2/layout/IconCircleList"/>
    <dgm:cxn modelId="{DEA38DB0-52D2-4B9B-A0C3-C1771D151332}" type="presParOf" srcId="{A102EDCB-4DC3-4E8D-8968-5F9BD0E43119}" destId="{08DD7DC4-DDFA-419F-BBBC-6C77784FBA5E}" srcOrd="0" destOrd="0" presId="urn:microsoft.com/office/officeart/2018/2/layout/IconCircleList"/>
    <dgm:cxn modelId="{EBF191D7-00D1-4644-9E40-EB60973D6C86}" type="presParOf" srcId="{A102EDCB-4DC3-4E8D-8968-5F9BD0E43119}" destId="{AA458B79-285F-413F-8909-62A3E3C79923}" srcOrd="1" destOrd="0" presId="urn:microsoft.com/office/officeart/2018/2/layout/IconCircleList"/>
    <dgm:cxn modelId="{6E9A3C84-78A3-4D50-B7AE-C727DB7AE50D}" type="presParOf" srcId="{A102EDCB-4DC3-4E8D-8968-5F9BD0E43119}" destId="{3DA023BA-0A79-450D-A93A-9FB8C024E3C4}" srcOrd="2" destOrd="0" presId="urn:microsoft.com/office/officeart/2018/2/layout/IconCircleList"/>
    <dgm:cxn modelId="{E8520496-80D6-410B-A262-A42EA7DC7804}" type="presParOf" srcId="{A102EDCB-4DC3-4E8D-8968-5F9BD0E43119}" destId="{5E8D69BF-34B8-4D4C-B515-0D8DBE7FAB7A}" srcOrd="3" destOrd="0" presId="urn:microsoft.com/office/officeart/2018/2/layout/IconCircleList"/>
    <dgm:cxn modelId="{F59F5E5C-ABE5-4D0A-9798-080C01E904F9}" type="presParOf" srcId="{2246D047-214E-48B3-BFCA-F0E54FEDE65C}" destId="{2B4FC176-BCCB-40DD-ADE8-8EB0811ECD81}" srcOrd="1" destOrd="0" presId="urn:microsoft.com/office/officeart/2018/2/layout/IconCircleList"/>
    <dgm:cxn modelId="{5E0F8B2D-0C75-42F8-96F5-FDDDC39DA4BD}" type="presParOf" srcId="{2246D047-214E-48B3-BFCA-F0E54FEDE65C}" destId="{4E204940-3E84-4AFF-B52B-C669ACFDD7D9}" srcOrd="2" destOrd="0" presId="urn:microsoft.com/office/officeart/2018/2/layout/IconCircleList"/>
    <dgm:cxn modelId="{CD281C12-B0E5-4E25-8968-DD1C9A6020FC}" type="presParOf" srcId="{4E204940-3E84-4AFF-B52B-C669ACFDD7D9}" destId="{8BA41A2C-D826-42FF-A3C1-BC2427BA7D04}" srcOrd="0" destOrd="0" presId="urn:microsoft.com/office/officeart/2018/2/layout/IconCircleList"/>
    <dgm:cxn modelId="{D2253C44-4B05-4846-B0DF-F1521135F550}" type="presParOf" srcId="{4E204940-3E84-4AFF-B52B-C669ACFDD7D9}" destId="{A5AC805B-A131-4C2E-B088-F9436A5F7642}" srcOrd="1" destOrd="0" presId="urn:microsoft.com/office/officeart/2018/2/layout/IconCircleList"/>
    <dgm:cxn modelId="{B9D76759-91A4-48B2-A619-A01236109A0D}" type="presParOf" srcId="{4E204940-3E84-4AFF-B52B-C669ACFDD7D9}" destId="{71C0CD87-3838-46AE-8E49-5E44ACF07C27}" srcOrd="2" destOrd="0" presId="urn:microsoft.com/office/officeart/2018/2/layout/IconCircleList"/>
    <dgm:cxn modelId="{BA1184F6-CD31-4D74-B94A-BE2414C2457D}" type="presParOf" srcId="{4E204940-3E84-4AFF-B52B-C669ACFDD7D9}" destId="{42524BEB-5EF9-4E5E-A53E-7C4487FBA06A}" srcOrd="3" destOrd="0" presId="urn:microsoft.com/office/officeart/2018/2/layout/IconCircleList"/>
    <dgm:cxn modelId="{8ADE797F-0D95-484C-83EB-26C17F70A196}" type="presParOf" srcId="{2246D047-214E-48B3-BFCA-F0E54FEDE65C}" destId="{7D31453B-422E-458A-ADBF-0263B2E13539}" srcOrd="3" destOrd="0" presId="urn:microsoft.com/office/officeart/2018/2/layout/IconCircleList"/>
    <dgm:cxn modelId="{47C80316-4E1E-45D3-84DF-53E7B8BC8B1F}" type="presParOf" srcId="{2246D047-214E-48B3-BFCA-F0E54FEDE65C}" destId="{D0C495C4-C3AF-4CAD-AED5-8AC0D8784651}" srcOrd="4" destOrd="0" presId="urn:microsoft.com/office/officeart/2018/2/layout/IconCircleList"/>
    <dgm:cxn modelId="{A95E07BE-F174-4F47-8878-4313DDAF6EC1}" type="presParOf" srcId="{D0C495C4-C3AF-4CAD-AED5-8AC0D8784651}" destId="{40D8B213-7DD6-4906-A8AE-6CD8418BECD0}" srcOrd="0" destOrd="0" presId="urn:microsoft.com/office/officeart/2018/2/layout/IconCircleList"/>
    <dgm:cxn modelId="{ACFF0201-D78A-4F3B-80B4-F29A2968FB9F}" type="presParOf" srcId="{D0C495C4-C3AF-4CAD-AED5-8AC0D8784651}" destId="{974F9E11-DBEC-43AA-B4FA-BE4E31C61C04}" srcOrd="1" destOrd="0" presId="urn:microsoft.com/office/officeart/2018/2/layout/IconCircleList"/>
    <dgm:cxn modelId="{1879B5B1-D900-475F-825C-F6DE961A426F}" type="presParOf" srcId="{D0C495C4-C3AF-4CAD-AED5-8AC0D8784651}" destId="{F5A09FF9-9D1F-497D-A8AD-E040736CC453}" srcOrd="2" destOrd="0" presId="urn:microsoft.com/office/officeart/2018/2/layout/IconCircleList"/>
    <dgm:cxn modelId="{DEBB8452-B573-4B2C-B696-41BA1C1D6BB2}" type="presParOf" srcId="{D0C495C4-C3AF-4CAD-AED5-8AC0D8784651}" destId="{08EE52BA-56A6-43BC-B7C8-81C185DB635A}" srcOrd="3" destOrd="0" presId="urn:microsoft.com/office/officeart/2018/2/layout/IconCircleList"/>
    <dgm:cxn modelId="{230E6DBB-CE91-4A5E-B50D-9980010183C6}" type="presParOf" srcId="{2246D047-214E-48B3-BFCA-F0E54FEDE65C}" destId="{A115F2D1-6D6A-4844-854B-FA65E3980972}" srcOrd="5" destOrd="0" presId="urn:microsoft.com/office/officeart/2018/2/layout/IconCircleList"/>
    <dgm:cxn modelId="{6CC33701-01B0-4B45-89F1-ADD05E68466B}" type="presParOf" srcId="{2246D047-214E-48B3-BFCA-F0E54FEDE65C}" destId="{B56E2439-801A-42AC-9B18-0A39CE595C68}" srcOrd="6" destOrd="0" presId="urn:microsoft.com/office/officeart/2018/2/layout/IconCircleList"/>
    <dgm:cxn modelId="{91F6B4DB-AA0A-43DC-AE08-F5F2124AEE93}" type="presParOf" srcId="{B56E2439-801A-42AC-9B18-0A39CE595C68}" destId="{83DCB80A-CFBA-43EA-B516-5F0CAD99A04C}" srcOrd="0" destOrd="0" presId="urn:microsoft.com/office/officeart/2018/2/layout/IconCircleList"/>
    <dgm:cxn modelId="{FCC6C020-5106-4162-9657-47DD92C0EE39}" type="presParOf" srcId="{B56E2439-801A-42AC-9B18-0A39CE595C68}" destId="{D060516D-7AD3-452B-84E3-8BA81AFD7295}" srcOrd="1" destOrd="0" presId="urn:microsoft.com/office/officeart/2018/2/layout/IconCircleList"/>
    <dgm:cxn modelId="{781207F4-5351-4C78-A7EF-0467C02C0E05}" type="presParOf" srcId="{B56E2439-801A-42AC-9B18-0A39CE595C68}" destId="{0F56768E-3ED0-40E6-B5FC-AAED3908CC22}" srcOrd="2" destOrd="0" presId="urn:microsoft.com/office/officeart/2018/2/layout/IconCircleList"/>
    <dgm:cxn modelId="{72B5F44D-38D5-4CFA-8EDE-1A7C73C565AE}" type="presParOf" srcId="{B56E2439-801A-42AC-9B18-0A39CE595C68}" destId="{177C271E-BDB9-4515-BDF7-50C18ABE5DDE}" srcOrd="3" destOrd="0" presId="urn:microsoft.com/office/officeart/2018/2/layout/IconCircleList"/>
    <dgm:cxn modelId="{17A447D6-7B33-4250-85CC-B4D6CAB92111}" type="presParOf" srcId="{2246D047-214E-48B3-BFCA-F0E54FEDE65C}" destId="{0D0D2DAF-DE55-4A96-9F47-69784499F698}" srcOrd="7" destOrd="0" presId="urn:microsoft.com/office/officeart/2018/2/layout/IconCircleList"/>
    <dgm:cxn modelId="{7A259A23-F2ED-4E2C-9268-F4DDA4D7E76B}" type="presParOf" srcId="{2246D047-214E-48B3-BFCA-F0E54FEDE65C}" destId="{26A84FBD-BDD8-4FBE-98A3-B70E53E5644D}" srcOrd="8" destOrd="0" presId="urn:microsoft.com/office/officeart/2018/2/layout/IconCircleList"/>
    <dgm:cxn modelId="{EA7E10A0-31E5-4C75-9B14-3BAAAA4155B0}" type="presParOf" srcId="{26A84FBD-BDD8-4FBE-98A3-B70E53E5644D}" destId="{81F6AA38-2216-4D60-AA5C-F2E1F6D9AE2A}" srcOrd="0" destOrd="0" presId="urn:microsoft.com/office/officeart/2018/2/layout/IconCircleList"/>
    <dgm:cxn modelId="{E307A12C-EF18-470D-BFA3-223D93FC3655}" type="presParOf" srcId="{26A84FBD-BDD8-4FBE-98A3-B70E53E5644D}" destId="{C214623B-BA04-4417-B910-B507008307EF}" srcOrd="1" destOrd="0" presId="urn:microsoft.com/office/officeart/2018/2/layout/IconCircleList"/>
    <dgm:cxn modelId="{4C3DD557-82FB-4441-B31A-F8692D5C0EF0}" type="presParOf" srcId="{26A84FBD-BDD8-4FBE-98A3-B70E53E5644D}" destId="{CBB78C76-A5AE-4967-9A63-A0C0685E3697}" srcOrd="2" destOrd="0" presId="urn:microsoft.com/office/officeart/2018/2/layout/IconCircleList"/>
    <dgm:cxn modelId="{084CA8BD-80C1-4247-B05D-ADCC0EBA20EB}" type="presParOf" srcId="{26A84FBD-BDD8-4FBE-98A3-B70E53E5644D}" destId="{6FCE6598-D1AE-49B4-910B-0ACB4459264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46E36-C86C-403E-94E8-C02BAFA46360}">
      <dsp:nvSpPr>
        <dsp:cNvPr id="0" name=""/>
        <dsp:cNvSpPr/>
      </dsp:nvSpPr>
      <dsp:spPr>
        <a:xfrm>
          <a:off x="0" y="148665"/>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Lack of informed consent</a:t>
          </a:r>
          <a:endParaRPr lang="en-US" sz="1900" kern="1200"/>
        </a:p>
      </dsp:txBody>
      <dsp:txXfrm>
        <a:off x="0" y="148665"/>
        <a:ext cx="2464593" cy="1478756"/>
      </dsp:txXfrm>
    </dsp:sp>
    <dsp:sp modelId="{F3579CCF-3BA3-4D4A-ABB4-C1C22281DD56}">
      <dsp:nvSpPr>
        <dsp:cNvPr id="0" name=""/>
        <dsp:cNvSpPr/>
      </dsp:nvSpPr>
      <dsp:spPr>
        <a:xfrm>
          <a:off x="2711053" y="148665"/>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Coercion or undue pressure on volunteers (or on a parent to volunteer their child)</a:t>
          </a:r>
          <a:endParaRPr lang="en-US" sz="1900" kern="1200"/>
        </a:p>
      </dsp:txBody>
      <dsp:txXfrm>
        <a:off x="2711053" y="148665"/>
        <a:ext cx="2464593" cy="1478756"/>
      </dsp:txXfrm>
    </dsp:sp>
    <dsp:sp modelId="{1D1B5DB7-E26F-46D2-8670-E6632DD06D82}">
      <dsp:nvSpPr>
        <dsp:cNvPr id="0" name=""/>
        <dsp:cNvSpPr/>
      </dsp:nvSpPr>
      <dsp:spPr>
        <a:xfrm>
          <a:off x="5422106" y="148665"/>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Use or exploitation of a vulnerable populations (children, prisoners, and pregnant women)</a:t>
          </a:r>
          <a:endParaRPr lang="en-US" sz="1900" kern="1200"/>
        </a:p>
      </dsp:txBody>
      <dsp:txXfrm>
        <a:off x="5422106" y="148665"/>
        <a:ext cx="2464593" cy="1478756"/>
      </dsp:txXfrm>
    </dsp:sp>
    <dsp:sp modelId="{72E00506-F833-4934-943B-154356C1C619}">
      <dsp:nvSpPr>
        <dsp:cNvPr id="0" name=""/>
        <dsp:cNvSpPr/>
      </dsp:nvSpPr>
      <dsp:spPr>
        <a:xfrm>
          <a:off x="0" y="1873880"/>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Withholding information (e.g. risk) or available treatment</a:t>
          </a:r>
          <a:endParaRPr lang="en-US" sz="1900" kern="1200"/>
        </a:p>
      </dsp:txBody>
      <dsp:txXfrm>
        <a:off x="0" y="1873880"/>
        <a:ext cx="2464593" cy="1478756"/>
      </dsp:txXfrm>
    </dsp:sp>
    <dsp:sp modelId="{BF647EE3-80F7-44D7-91B2-16473CEC2734}">
      <dsp:nvSpPr>
        <dsp:cNvPr id="0" name=""/>
        <dsp:cNvSpPr/>
      </dsp:nvSpPr>
      <dsp:spPr>
        <a:xfrm>
          <a:off x="2711053" y="1873880"/>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Risks to subjects outweigh benefits</a:t>
          </a:r>
          <a:endParaRPr lang="en-US" sz="1900" kern="1200"/>
        </a:p>
      </dsp:txBody>
      <dsp:txXfrm>
        <a:off x="2711053" y="1873880"/>
        <a:ext cx="2464593" cy="1478756"/>
      </dsp:txXfrm>
    </dsp:sp>
    <dsp:sp modelId="{177BC556-CA1C-45A7-BA50-E7372A33281C}">
      <dsp:nvSpPr>
        <dsp:cNvPr id="0" name=""/>
        <dsp:cNvSpPr/>
      </dsp:nvSpPr>
      <dsp:spPr>
        <a:xfrm>
          <a:off x="5422106" y="1873880"/>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Deception</a:t>
          </a:r>
          <a:endParaRPr lang="en-US" sz="1900" kern="1200"/>
        </a:p>
      </dsp:txBody>
      <dsp:txXfrm>
        <a:off x="5422106" y="1873880"/>
        <a:ext cx="2464593" cy="1478756"/>
      </dsp:txXfrm>
    </dsp:sp>
    <dsp:sp modelId="{06267A20-1356-48A9-B65C-A44CCFF340AA}">
      <dsp:nvSpPr>
        <dsp:cNvPr id="0" name=""/>
        <dsp:cNvSpPr/>
      </dsp:nvSpPr>
      <dsp:spPr>
        <a:xfrm>
          <a:off x="2711053" y="3599096"/>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Violation of rights</a:t>
          </a:r>
          <a:endParaRPr lang="en-US" sz="1900" kern="1200"/>
        </a:p>
      </dsp:txBody>
      <dsp:txXfrm>
        <a:off x="2711053" y="3599096"/>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D7DC4-DDFA-419F-BBBC-6C77784FBA5E}">
      <dsp:nvSpPr>
        <dsp:cNvPr id="0" name=""/>
        <dsp:cNvSpPr/>
      </dsp:nvSpPr>
      <dsp:spPr>
        <a:xfrm>
          <a:off x="426530" y="28723"/>
          <a:ext cx="976563" cy="9765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458B79-285F-413F-8909-62A3E3C79923}">
      <dsp:nvSpPr>
        <dsp:cNvPr id="0" name=""/>
        <dsp:cNvSpPr/>
      </dsp:nvSpPr>
      <dsp:spPr>
        <a:xfrm>
          <a:off x="631609" y="233801"/>
          <a:ext cx="566406" cy="566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D69BF-34B8-4D4C-B515-0D8DBE7FAB7A}">
      <dsp:nvSpPr>
        <dsp:cNvPr id="0" name=""/>
        <dsp:cNvSpPr/>
      </dsp:nvSpPr>
      <dsp:spPr>
        <a:xfrm>
          <a:off x="1612357" y="28723"/>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Authority</a:t>
          </a:r>
          <a:endParaRPr lang="en-US" sz="1600" b="1" kern="1200" dirty="0"/>
        </a:p>
      </dsp:txBody>
      <dsp:txXfrm>
        <a:off x="1612357" y="28723"/>
        <a:ext cx="2301898" cy="976563"/>
      </dsp:txXfrm>
    </dsp:sp>
    <dsp:sp modelId="{8BA41A2C-D826-42FF-A3C1-BC2427BA7D04}">
      <dsp:nvSpPr>
        <dsp:cNvPr id="0" name=""/>
        <dsp:cNvSpPr/>
      </dsp:nvSpPr>
      <dsp:spPr>
        <a:xfrm>
          <a:off x="4315344" y="28723"/>
          <a:ext cx="976563" cy="9765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C805B-A131-4C2E-B088-F9436A5F7642}">
      <dsp:nvSpPr>
        <dsp:cNvPr id="0" name=""/>
        <dsp:cNvSpPr/>
      </dsp:nvSpPr>
      <dsp:spPr>
        <a:xfrm>
          <a:off x="4520422" y="233801"/>
          <a:ext cx="566406" cy="566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24BEB-5EF9-4E5E-A53E-7C4487FBA06A}">
      <dsp:nvSpPr>
        <dsp:cNvPr id="0" name=""/>
        <dsp:cNvSpPr/>
      </dsp:nvSpPr>
      <dsp:spPr>
        <a:xfrm>
          <a:off x="5501170" y="28723"/>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Duplicate publication</a:t>
          </a:r>
        </a:p>
      </dsp:txBody>
      <dsp:txXfrm>
        <a:off x="5501170" y="28723"/>
        <a:ext cx="2301898" cy="976563"/>
      </dsp:txXfrm>
    </dsp:sp>
    <dsp:sp modelId="{40D8B213-7DD6-4906-A8AE-6CD8418BECD0}">
      <dsp:nvSpPr>
        <dsp:cNvPr id="0" name=""/>
        <dsp:cNvSpPr/>
      </dsp:nvSpPr>
      <dsp:spPr>
        <a:xfrm>
          <a:off x="426530" y="1774700"/>
          <a:ext cx="976563" cy="9765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F9E11-DBEC-43AA-B4FA-BE4E31C61C04}">
      <dsp:nvSpPr>
        <dsp:cNvPr id="0" name=""/>
        <dsp:cNvSpPr/>
      </dsp:nvSpPr>
      <dsp:spPr>
        <a:xfrm>
          <a:off x="631609" y="1979778"/>
          <a:ext cx="566406" cy="566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E52BA-56A6-43BC-B7C8-81C185DB635A}">
      <dsp:nvSpPr>
        <dsp:cNvPr id="0" name=""/>
        <dsp:cNvSpPr/>
      </dsp:nvSpPr>
      <dsp:spPr>
        <a:xfrm>
          <a:off x="1612357" y="1774700"/>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dirty="0"/>
            <a:t>Research misconduct </a:t>
          </a:r>
          <a:r>
            <a:rPr lang="en-GB" sz="1700" b="1" kern="1200" dirty="0"/>
            <a:t>(falsification, fabrication and plagiarism) </a:t>
          </a:r>
          <a:endParaRPr lang="en-US" sz="1700" b="1" kern="1200" dirty="0"/>
        </a:p>
      </dsp:txBody>
      <dsp:txXfrm>
        <a:off x="1612357" y="1774700"/>
        <a:ext cx="2301898" cy="976563"/>
      </dsp:txXfrm>
    </dsp:sp>
    <dsp:sp modelId="{83DCB80A-CFBA-43EA-B516-5F0CAD99A04C}">
      <dsp:nvSpPr>
        <dsp:cNvPr id="0" name=""/>
        <dsp:cNvSpPr/>
      </dsp:nvSpPr>
      <dsp:spPr>
        <a:xfrm>
          <a:off x="4315344" y="1774700"/>
          <a:ext cx="976563" cy="9765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0516D-7AD3-452B-84E3-8BA81AFD7295}">
      <dsp:nvSpPr>
        <dsp:cNvPr id="0" name=""/>
        <dsp:cNvSpPr/>
      </dsp:nvSpPr>
      <dsp:spPr>
        <a:xfrm>
          <a:off x="4520422" y="1979778"/>
          <a:ext cx="566406" cy="566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7C271E-BDB9-4515-BDF7-50C18ABE5DDE}">
      <dsp:nvSpPr>
        <dsp:cNvPr id="0" name=""/>
        <dsp:cNvSpPr/>
      </dsp:nvSpPr>
      <dsp:spPr>
        <a:xfrm>
          <a:off x="5501170" y="1774700"/>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Conflict of interest</a:t>
          </a:r>
        </a:p>
      </dsp:txBody>
      <dsp:txXfrm>
        <a:off x="5501170" y="1774700"/>
        <a:ext cx="2301898" cy="976563"/>
      </dsp:txXfrm>
    </dsp:sp>
    <dsp:sp modelId="{81F6AA38-2216-4D60-AA5C-F2E1F6D9AE2A}">
      <dsp:nvSpPr>
        <dsp:cNvPr id="0" name=""/>
        <dsp:cNvSpPr/>
      </dsp:nvSpPr>
      <dsp:spPr>
        <a:xfrm>
          <a:off x="426530" y="3520676"/>
          <a:ext cx="976563" cy="9765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4623B-BA04-4417-B910-B507008307EF}">
      <dsp:nvSpPr>
        <dsp:cNvPr id="0" name=""/>
        <dsp:cNvSpPr/>
      </dsp:nvSpPr>
      <dsp:spPr>
        <a:xfrm>
          <a:off x="631609" y="3725754"/>
          <a:ext cx="566406" cy="5664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E6598-D1AE-49B4-910B-0ACB44592641}">
      <dsp:nvSpPr>
        <dsp:cNvPr id="0" name=""/>
        <dsp:cNvSpPr/>
      </dsp:nvSpPr>
      <dsp:spPr>
        <a:xfrm>
          <a:off x="1612357" y="3520676"/>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Accurate reporting</a:t>
          </a:r>
        </a:p>
      </dsp:txBody>
      <dsp:txXfrm>
        <a:off x="1612357" y="3520676"/>
        <a:ext cx="2301898" cy="976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F54043D-2B14-4051-B317-A21BC5E34EB5}" type="datetimeFigureOut">
              <a:rPr lang="ar-JO" smtClean="0"/>
              <a:t>18/09/1442</a:t>
            </a:fld>
            <a:endParaRPr lang="ar-J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F55A68C-1C70-44B1-969A-E7E3656A6D01}" type="slidenum">
              <a:rPr lang="ar-JO" smtClean="0"/>
              <a:t>‹#›</a:t>
            </a:fld>
            <a:endParaRPr lang="ar-JO"/>
          </a:p>
        </p:txBody>
      </p:sp>
    </p:spTree>
    <p:extLst>
      <p:ext uri="{BB962C8B-B14F-4D97-AF65-F5344CB8AC3E}">
        <p14:creationId xmlns:p14="http://schemas.microsoft.com/office/powerpoint/2010/main" val="113079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7F55A68C-1C70-44B1-969A-E7E3656A6D01}" type="slidenum">
              <a:rPr lang="ar-JO" smtClean="0"/>
              <a:t>20</a:t>
            </a:fld>
            <a:endParaRPr lang="ar-JO"/>
          </a:p>
        </p:txBody>
      </p:sp>
    </p:spTree>
    <p:extLst>
      <p:ext uri="{BB962C8B-B14F-4D97-AF65-F5344CB8AC3E}">
        <p14:creationId xmlns:p14="http://schemas.microsoft.com/office/powerpoint/2010/main" val="384544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A68C-1C70-44B1-969A-E7E3656A6D01}"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3413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AEE9A2-9A5F-4690-9576-97A3383A3156}" type="datetimeFigureOut">
              <a:rPr lang="en-GB" smtClean="0"/>
              <a:pPr/>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4ECE0-D91F-49C4-81E3-7C8D57E7D38C}" type="slidenum">
              <a:rPr lang="en-GB" smtClean="0"/>
              <a:pPr/>
              <a:t>‹#›</a:t>
            </a:fld>
            <a:endParaRPr lang="en-GB"/>
          </a:p>
        </p:txBody>
      </p:sp>
    </p:spTree>
    <p:extLst>
      <p:ext uri="{BB962C8B-B14F-4D97-AF65-F5344CB8AC3E}">
        <p14:creationId xmlns:p14="http://schemas.microsoft.com/office/powerpoint/2010/main" val="1310423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EE9A2-9A5F-4690-9576-97A3383A3156}" type="datetimeFigureOut">
              <a:rPr lang="en-GB" smtClean="0"/>
              <a:pPr/>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4ECE0-D91F-49C4-81E3-7C8D57E7D38C}" type="slidenum">
              <a:rPr lang="en-GB" smtClean="0"/>
              <a:pPr/>
              <a:t>‹#›</a:t>
            </a:fld>
            <a:endParaRPr lang="en-GB"/>
          </a:p>
        </p:txBody>
      </p:sp>
    </p:spTree>
    <p:extLst>
      <p:ext uri="{BB962C8B-B14F-4D97-AF65-F5344CB8AC3E}">
        <p14:creationId xmlns:p14="http://schemas.microsoft.com/office/powerpoint/2010/main" val="186531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AEE9A2-9A5F-4690-9576-97A3383A3156}" type="datetimeFigureOut">
              <a:rPr lang="en-GB" smtClean="0"/>
              <a:pPr/>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4ECE0-D91F-49C4-81E3-7C8D57E7D38C}" type="slidenum">
              <a:rPr lang="en-GB" smtClean="0"/>
              <a:pPr/>
              <a:t>‹#›</a:t>
            </a:fld>
            <a:endParaRPr lang="en-GB"/>
          </a:p>
        </p:txBody>
      </p:sp>
    </p:spTree>
    <p:extLst>
      <p:ext uri="{BB962C8B-B14F-4D97-AF65-F5344CB8AC3E}">
        <p14:creationId xmlns:p14="http://schemas.microsoft.com/office/powerpoint/2010/main" val="3576176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AEE9A2-9A5F-4690-9576-97A3383A3156}" type="datetimeFigureOut">
              <a:rPr lang="en-GB" smtClean="0"/>
              <a:pPr/>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84ECE0-D91F-49C4-81E3-7C8D57E7D38C}" type="slidenum">
              <a:rPr lang="en-GB" smtClean="0"/>
              <a:pPr/>
              <a:t>‹#›</a:t>
            </a:fld>
            <a:endParaRPr lang="en-GB"/>
          </a:p>
        </p:txBody>
      </p:sp>
    </p:spTree>
    <p:extLst>
      <p:ext uri="{BB962C8B-B14F-4D97-AF65-F5344CB8AC3E}">
        <p14:creationId xmlns:p14="http://schemas.microsoft.com/office/powerpoint/2010/main" val="4046169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EE9A2-9A5F-4690-9576-97A3383A3156}" type="datetimeFigureOut">
              <a:rPr lang="en-GB" smtClean="0"/>
              <a:pPr/>
              <a:t>29/04/2021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84ECE0-D91F-49C4-81E3-7C8D57E7D38C}" type="slidenum">
              <a:rPr lang="en-GB" smtClean="0"/>
              <a:pPr/>
              <a:t>‹#›</a:t>
            </a:fld>
            <a:endParaRPr lang="en-GB"/>
          </a:p>
        </p:txBody>
      </p:sp>
    </p:spTree>
    <p:extLst>
      <p:ext uri="{BB962C8B-B14F-4D97-AF65-F5344CB8AC3E}">
        <p14:creationId xmlns:p14="http://schemas.microsoft.com/office/powerpoint/2010/main" val="507425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AEE9A2-9A5F-4690-9576-97A3383A3156}" type="datetimeFigureOut">
              <a:rPr lang="en-GB" smtClean="0"/>
              <a:pPr/>
              <a:t>29/04/2021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84ECE0-D91F-49C4-81E3-7C8D57E7D38C}" type="slidenum">
              <a:rPr lang="en-GB" smtClean="0"/>
              <a:pPr/>
              <a:t>‹#›</a:t>
            </a:fld>
            <a:endParaRPr lang="en-GB"/>
          </a:p>
        </p:txBody>
      </p:sp>
    </p:spTree>
    <p:extLst>
      <p:ext uri="{BB962C8B-B14F-4D97-AF65-F5344CB8AC3E}">
        <p14:creationId xmlns:p14="http://schemas.microsoft.com/office/powerpoint/2010/main" val="3900754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EE9A2-9A5F-4690-9576-97A3383A3156}" type="datetimeFigureOut">
              <a:rPr lang="en-GB" smtClean="0"/>
              <a:pPr/>
              <a:t>29/04/2021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84ECE0-D91F-49C4-81E3-7C8D57E7D38C}" type="slidenum">
              <a:rPr lang="en-GB" smtClean="0"/>
              <a:pPr/>
              <a:t>‹#›</a:t>
            </a:fld>
            <a:endParaRPr lang="en-GB"/>
          </a:p>
        </p:txBody>
      </p:sp>
    </p:spTree>
    <p:extLst>
      <p:ext uri="{BB962C8B-B14F-4D97-AF65-F5344CB8AC3E}">
        <p14:creationId xmlns:p14="http://schemas.microsoft.com/office/powerpoint/2010/main" val="1826923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AEE9A2-9A5F-4690-9576-97A3383A3156}" type="datetimeFigureOut">
              <a:rPr lang="en-GB" smtClean="0"/>
              <a:pPr/>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84ECE0-D91F-49C4-81E3-7C8D57E7D38C}" type="slidenum">
              <a:rPr lang="en-GB" smtClean="0"/>
              <a:pPr/>
              <a:t>‹#›</a:t>
            </a:fld>
            <a:endParaRPr lang="en-GB"/>
          </a:p>
        </p:txBody>
      </p:sp>
    </p:spTree>
    <p:extLst>
      <p:ext uri="{BB962C8B-B14F-4D97-AF65-F5344CB8AC3E}">
        <p14:creationId xmlns:p14="http://schemas.microsoft.com/office/powerpoint/2010/main" val="428677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AEE9A2-9A5F-4690-9576-97A3383A3156}" type="datetimeFigureOut">
              <a:rPr lang="en-GB" smtClean="0"/>
              <a:pPr/>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84ECE0-D91F-49C4-81E3-7C8D57E7D38C}" type="slidenum">
              <a:rPr lang="en-GB" smtClean="0"/>
              <a:pPr/>
              <a:t>‹#›</a:t>
            </a:fld>
            <a:endParaRPr lang="en-GB"/>
          </a:p>
        </p:txBody>
      </p:sp>
    </p:spTree>
    <p:extLst>
      <p:ext uri="{BB962C8B-B14F-4D97-AF65-F5344CB8AC3E}">
        <p14:creationId xmlns:p14="http://schemas.microsoft.com/office/powerpoint/2010/main" val="1565158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EE9A2-9A5F-4690-9576-97A3383A3156}" type="datetimeFigureOut">
              <a:rPr lang="en-GB" smtClean="0"/>
              <a:pPr/>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4ECE0-D91F-49C4-81E3-7C8D57E7D38C}" type="slidenum">
              <a:rPr lang="en-GB" smtClean="0"/>
              <a:pPr/>
              <a:t>‹#›</a:t>
            </a:fld>
            <a:endParaRPr lang="en-GB"/>
          </a:p>
        </p:txBody>
      </p:sp>
    </p:spTree>
    <p:extLst>
      <p:ext uri="{BB962C8B-B14F-4D97-AF65-F5344CB8AC3E}">
        <p14:creationId xmlns:p14="http://schemas.microsoft.com/office/powerpoint/2010/main" val="2036750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EE9A2-9A5F-4690-9576-97A3383A3156}" type="datetimeFigureOut">
              <a:rPr lang="en-GB" smtClean="0"/>
              <a:pPr/>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4ECE0-D91F-49C4-81E3-7C8D57E7D38C}" type="slidenum">
              <a:rPr lang="en-GB" smtClean="0"/>
              <a:pPr/>
              <a:t>‹#›</a:t>
            </a:fld>
            <a:endParaRPr lang="en-GB"/>
          </a:p>
        </p:txBody>
      </p:sp>
    </p:spTree>
    <p:extLst>
      <p:ext uri="{BB962C8B-B14F-4D97-AF65-F5344CB8AC3E}">
        <p14:creationId xmlns:p14="http://schemas.microsoft.com/office/powerpoint/2010/main" val="32407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EE9A2-9A5F-4690-9576-97A3383A3156}" type="datetimeFigureOut">
              <a:rPr lang="en-GB" smtClean="0"/>
              <a:pPr/>
              <a:t>29/04/2021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4ECE0-D91F-49C4-81E3-7C8D57E7D38C}" type="slidenum">
              <a:rPr lang="en-GB" smtClean="0"/>
              <a:pPr/>
              <a:t>‹#›</a:t>
            </a:fld>
            <a:endParaRPr lang="en-GB"/>
          </a:p>
        </p:txBody>
      </p:sp>
    </p:spTree>
    <p:extLst>
      <p:ext uri="{BB962C8B-B14F-4D97-AF65-F5344CB8AC3E}">
        <p14:creationId xmlns:p14="http://schemas.microsoft.com/office/powerpoint/2010/main" val="784118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artmouth.edu/~cphs/docs/beecher-article.pdf"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p:cNvSpPr>
            <a:spLocks noGrp="1"/>
          </p:cNvSpPr>
          <p:nvPr>
            <p:ph type="ctrTitle"/>
          </p:nvPr>
        </p:nvSpPr>
        <p:spPr>
          <a:xfrm>
            <a:off x="825501" y="1111086"/>
            <a:ext cx="5767578" cy="2623885"/>
          </a:xfrm>
        </p:spPr>
        <p:txBody>
          <a:bodyPr anchor="ctr">
            <a:normAutofit/>
          </a:bodyPr>
          <a:lstStyle/>
          <a:p>
            <a:pPr algn="l"/>
            <a:r>
              <a:rPr lang="en-GB" sz="5700" b="1" dirty="0">
                <a:solidFill>
                  <a:srgbClr val="FFFFFF"/>
                </a:solidFill>
                <a:effectLst>
                  <a:outerShdw blurRad="38100" dist="38100" dir="2700000" algn="tl">
                    <a:srgbClr val="000000">
                      <a:alpha val="43137"/>
                    </a:srgbClr>
                  </a:outerShdw>
                </a:effectLst>
                <a:latin typeface="Bahnschrift" panose="020B0502040204020203" pitchFamily="34" charset="0"/>
              </a:rPr>
              <a:t>Research Ethics</a:t>
            </a:r>
            <a:endParaRPr lang="en-GB" sz="5700" dirty="0">
              <a:solidFill>
                <a:srgbClr val="FFFFFF"/>
              </a:solidFill>
            </a:endParaRPr>
          </a:p>
        </p:txBody>
      </p:sp>
      <p:sp>
        <p:nvSpPr>
          <p:cNvPr id="12" name="Rectangle 11">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490532"/>
            <a:ext cx="1582948"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809624" y="4843002"/>
            <a:ext cx="7509510" cy="1234345"/>
          </a:xfrm>
        </p:spPr>
        <p:txBody>
          <a:bodyPr anchor="ctr">
            <a:normAutofit/>
          </a:bodyPr>
          <a:lstStyle/>
          <a:p>
            <a:pPr algn="l" rtl="1">
              <a:lnSpc>
                <a:spcPct val="90000"/>
              </a:lnSpc>
              <a:spcBef>
                <a:spcPts val="1000"/>
              </a:spcBef>
            </a:pPr>
            <a:r>
              <a:rPr lang="en-GB" sz="2100" b="1" dirty="0">
                <a:solidFill>
                  <a:srgbClr val="1B1B1B"/>
                </a:solidFill>
              </a:rPr>
              <a:t>Medical ethics</a:t>
            </a:r>
          </a:p>
          <a:p>
            <a:pPr lvl="0" algn="l" rtl="1">
              <a:lnSpc>
                <a:spcPct val="90000"/>
              </a:lnSpc>
              <a:spcBef>
                <a:spcPts val="1000"/>
              </a:spcBef>
            </a:pPr>
            <a:r>
              <a:rPr lang="en-GB" sz="2100" dirty="0" err="1">
                <a:solidFill>
                  <a:srgbClr val="1B1B1B"/>
                </a:solidFill>
              </a:rPr>
              <a:t>Dr.</a:t>
            </a:r>
            <a:r>
              <a:rPr lang="en-GB" sz="2100" dirty="0">
                <a:solidFill>
                  <a:srgbClr val="1B1B1B"/>
                </a:solidFill>
              </a:rPr>
              <a:t> Reema Karasneh</a:t>
            </a:r>
          </a:p>
          <a:p>
            <a:pPr algn="l" rtl="1">
              <a:lnSpc>
                <a:spcPct val="90000"/>
              </a:lnSpc>
              <a:spcBef>
                <a:spcPts val="1000"/>
              </a:spcBef>
            </a:pPr>
            <a:endParaRPr lang="en-GB" sz="2100" b="1" dirty="0">
              <a:solidFill>
                <a:srgbClr val="1B1B1B"/>
              </a:solidFill>
            </a:endParaRP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Stethoscope">
            <a:extLst>
              <a:ext uri="{FF2B5EF4-FFF2-40B4-BE49-F238E27FC236}">
                <a16:creationId xmlns:a16="http://schemas.microsoft.com/office/drawing/2014/main" id="{B47BCCD7-7E2A-4B7A-87B6-B19241EEE3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249" y="2746712"/>
            <a:ext cx="1364575" cy="1364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DB0E879-6CCD-4245-AD5F-1A4B1048DB33}"/>
              </a:ext>
            </a:extLst>
          </p:cNvPr>
          <p:cNvSpPr>
            <a:spLocks noGrp="1"/>
          </p:cNvSpPr>
          <p:nvPr>
            <p:ph type="title"/>
          </p:nvPr>
        </p:nvSpPr>
        <p:spPr>
          <a:xfrm>
            <a:off x="582930" y="731519"/>
            <a:ext cx="2133893" cy="3237579"/>
          </a:xfrm>
        </p:spPr>
        <p:txBody>
          <a:bodyPr>
            <a:normAutofit/>
          </a:bodyPr>
          <a:lstStyle/>
          <a:p>
            <a:r>
              <a:rPr lang="en-GB" sz="3300" b="1" dirty="0">
                <a:solidFill>
                  <a:srgbClr val="FFFFFF"/>
                </a:solidFill>
                <a:latin typeface="UniversLTStd-BoldCn"/>
              </a:rPr>
              <a:t>Beecher Article (1966)</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BB053A-E886-4ED5-B9DC-21AF52355931}"/>
              </a:ext>
            </a:extLst>
          </p:cNvPr>
          <p:cNvSpPr>
            <a:spLocks noGrp="1"/>
          </p:cNvSpPr>
          <p:nvPr>
            <p:ph idx="1"/>
          </p:nvPr>
        </p:nvSpPr>
        <p:spPr>
          <a:xfrm>
            <a:off x="3284781" y="686862"/>
            <a:ext cx="5278194" cy="5475129"/>
          </a:xfrm>
        </p:spPr>
        <p:txBody>
          <a:bodyPr anchor="ctr">
            <a:normAutofit/>
          </a:bodyPr>
          <a:lstStyle/>
          <a:p>
            <a:r>
              <a:rPr lang="en-GB" sz="2100"/>
              <a:t>In 1966 Dr. Henry K. Beecher, an anesthesiologist, wrote an article describing 22 examples of research studies with controversial ethics that had been conducted by reputable researchers and published in major journals</a:t>
            </a:r>
          </a:p>
          <a:p>
            <a:endParaRPr lang="en-GB" sz="2100"/>
          </a:p>
          <a:p>
            <a:r>
              <a:rPr lang="en-GB" sz="2100"/>
              <a:t>(Beecher HK. "Ethics and Clinical Research" NEJM June 16, 1966) (</a:t>
            </a:r>
            <a:r>
              <a:rPr lang="en-GB" sz="2100">
                <a:hlinkClick r:id="rId2"/>
              </a:rPr>
              <a:t>http://www.dartmouth.edu/~cphs/docs/beecher-article.pdf%20</a:t>
            </a:r>
            <a:r>
              <a:rPr lang="en-GB" sz="2100"/>
              <a:t>).</a:t>
            </a:r>
          </a:p>
          <a:p>
            <a:endParaRPr lang="en-GB" sz="2100"/>
          </a:p>
          <a:p>
            <a:r>
              <a:rPr lang="en-GB" sz="2100"/>
              <a:t>Beecher's article played an important role in heightening the awareness of researchers, the public, and the press to the problem of unethical human subjects research. </a:t>
            </a:r>
          </a:p>
        </p:txBody>
      </p:sp>
      <p:pic>
        <p:nvPicPr>
          <p:cNvPr id="5" name="Picture 4">
            <a:extLst>
              <a:ext uri="{FF2B5EF4-FFF2-40B4-BE49-F238E27FC236}">
                <a16:creationId xmlns:a16="http://schemas.microsoft.com/office/drawing/2014/main" id="{3DEAC820-3B3A-46D0-BCFA-56789E895051}"/>
              </a:ext>
            </a:extLst>
          </p:cNvPr>
          <p:cNvPicPr>
            <a:picLocks noChangeAspect="1"/>
          </p:cNvPicPr>
          <p:nvPr/>
        </p:nvPicPr>
        <p:blipFill>
          <a:blip r:embed="rId3"/>
          <a:stretch>
            <a:fillRect/>
          </a:stretch>
        </p:blipFill>
        <p:spPr>
          <a:xfrm>
            <a:off x="344192" y="4419226"/>
            <a:ext cx="2689260" cy="1979851"/>
          </a:xfrm>
          <a:prstGeom prst="rect">
            <a:avLst/>
          </a:prstGeom>
        </p:spPr>
      </p:pic>
    </p:spTree>
    <p:extLst>
      <p:ext uri="{BB962C8B-B14F-4D97-AF65-F5344CB8AC3E}">
        <p14:creationId xmlns:p14="http://schemas.microsoft.com/office/powerpoint/2010/main" val="1878726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2E3A-F077-4FFF-AC0D-0C9F38C78920}"/>
              </a:ext>
            </a:extLst>
          </p:cNvPr>
          <p:cNvSpPr>
            <a:spLocks noGrp="1"/>
          </p:cNvSpPr>
          <p:nvPr>
            <p:ph type="title"/>
          </p:nvPr>
        </p:nvSpPr>
        <p:spPr>
          <a:xfrm>
            <a:off x="609399" y="239998"/>
            <a:ext cx="7886700" cy="1030537"/>
          </a:xfrm>
        </p:spPr>
        <p:txBody>
          <a:bodyPr>
            <a:normAutofit/>
          </a:bodyPr>
          <a:lstStyle/>
          <a:p>
            <a:pPr algn="ctr"/>
            <a:r>
              <a:rPr lang="en-GB" sz="3600" b="1" dirty="0">
                <a:latin typeface="UniversLTStd-BoldCn"/>
              </a:rPr>
              <a:t>Ethical Problems with Past Studies</a:t>
            </a:r>
          </a:p>
        </p:txBody>
      </p:sp>
      <p:graphicFrame>
        <p:nvGraphicFramePr>
          <p:cNvPr id="5" name="Content Placeholder 2">
            <a:extLst>
              <a:ext uri="{FF2B5EF4-FFF2-40B4-BE49-F238E27FC236}">
                <a16:creationId xmlns:a16="http://schemas.microsoft.com/office/drawing/2014/main" id="{24A07D1A-90BB-42B4-BB2C-BEB07B5BD6C9}"/>
              </a:ext>
            </a:extLst>
          </p:cNvPr>
          <p:cNvGraphicFramePr>
            <a:graphicFrameLocks noGrp="1"/>
          </p:cNvGraphicFramePr>
          <p:nvPr>
            <p:ph idx="1"/>
          </p:nvPr>
        </p:nvGraphicFramePr>
        <p:xfrm>
          <a:off x="628650" y="1193533"/>
          <a:ext cx="7886700" cy="5226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29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1025" y="762000"/>
            <a:ext cx="2819400" cy="3340100"/>
          </a:xfrm>
        </p:spPr>
        <p:txBody>
          <a:bodyPr>
            <a:normAutofit/>
          </a:bodyPr>
          <a:lstStyle/>
          <a:p>
            <a:r>
              <a:rPr lang="en-GB" b="1">
                <a:solidFill>
                  <a:srgbClr val="FFFFFF"/>
                </a:solidFill>
              </a:rPr>
              <a:t>Research ethics</a:t>
            </a:r>
            <a:endParaRPr lang="en-GB">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6711" y="450221"/>
            <a:ext cx="1586592"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Scales of Justice">
            <a:extLst>
              <a:ext uri="{FF2B5EF4-FFF2-40B4-BE49-F238E27FC236}">
                <a16:creationId xmlns:a16="http://schemas.microsoft.com/office/drawing/2014/main" id="{4DD19577-26B5-4BB7-AF12-A769F3DC04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7625" y="2715061"/>
            <a:ext cx="1428753" cy="1428753"/>
          </a:xfrm>
          <a:prstGeom prst="rect">
            <a:avLst/>
          </a:prstGeom>
        </p:spPr>
      </p:pic>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21269"/>
            <a:ext cx="5023144"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p:cNvSpPr>
            <a:spLocks noGrp="1"/>
          </p:cNvSpPr>
          <p:nvPr>
            <p:ph idx="1"/>
          </p:nvPr>
        </p:nvSpPr>
        <p:spPr>
          <a:xfrm>
            <a:off x="5743577" y="795548"/>
            <a:ext cx="2819398" cy="5275603"/>
          </a:xfrm>
        </p:spPr>
        <p:txBody>
          <a:bodyPr anchor="ctr">
            <a:normAutofit/>
          </a:bodyPr>
          <a:lstStyle/>
          <a:p>
            <a:r>
              <a:rPr lang="en-GB" sz="1700"/>
              <a:t>‘</a:t>
            </a:r>
            <a:r>
              <a:rPr lang="en-GB" sz="1700" b="1"/>
              <a:t>Research ethics</a:t>
            </a:r>
            <a:r>
              <a:rPr lang="en-GB" sz="1700"/>
              <a:t>’ refers to the moral principles guiding research, from its inception through to its completion and publication of results and beyond </a:t>
            </a:r>
          </a:p>
        </p:txBody>
      </p:sp>
    </p:spTree>
    <p:extLst>
      <p:ext uri="{BB962C8B-B14F-4D97-AF65-F5344CB8AC3E}">
        <p14:creationId xmlns:p14="http://schemas.microsoft.com/office/powerpoint/2010/main" val="2858401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14DD762-EFD4-4E02-9937-62D43CE1AAF4}"/>
              </a:ext>
            </a:extLst>
          </p:cNvPr>
          <p:cNvSpPr>
            <a:spLocks noGrp="1"/>
          </p:cNvSpPr>
          <p:nvPr>
            <p:ph type="title"/>
          </p:nvPr>
        </p:nvSpPr>
        <p:spPr>
          <a:xfrm>
            <a:off x="548640" y="731520"/>
            <a:ext cx="4567428" cy="1426464"/>
          </a:xfrm>
        </p:spPr>
        <p:txBody>
          <a:bodyPr>
            <a:normAutofit/>
          </a:bodyPr>
          <a:lstStyle/>
          <a:p>
            <a:r>
              <a:rPr lang="en-GB" b="1">
                <a:solidFill>
                  <a:srgbClr val="FFFFFF"/>
                </a:solidFill>
                <a:latin typeface="UniversLTStd-BoldCn"/>
              </a:rPr>
              <a:t>Why Are Ethics Necessary</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D6058B-B8EC-40A0-B5E4-D4186346BACE}"/>
              </a:ext>
            </a:extLst>
          </p:cNvPr>
          <p:cNvSpPr>
            <a:spLocks noGrp="1"/>
          </p:cNvSpPr>
          <p:nvPr>
            <p:ph idx="1"/>
          </p:nvPr>
        </p:nvSpPr>
        <p:spPr>
          <a:xfrm>
            <a:off x="592092" y="2798385"/>
            <a:ext cx="7948296" cy="3283260"/>
          </a:xfrm>
        </p:spPr>
        <p:txBody>
          <a:bodyPr anchor="ctr">
            <a:normAutofit/>
          </a:bodyPr>
          <a:lstStyle/>
          <a:p>
            <a:r>
              <a:rPr lang="en-GB" sz="2000"/>
              <a:t>There are many advantages to understanding research ethics. Concepts of research ethics:</a:t>
            </a:r>
          </a:p>
          <a:p>
            <a:pPr marL="0" indent="0">
              <a:buNone/>
            </a:pPr>
            <a:endParaRPr lang="en-GB" sz="2000" dirty="0"/>
          </a:p>
          <a:p>
            <a:pPr lvl="1"/>
            <a:r>
              <a:rPr lang="en-GB" sz="2000"/>
              <a:t>Provide us with a structure for analysis and decision-making.</a:t>
            </a:r>
          </a:p>
          <a:p>
            <a:pPr lvl="1"/>
            <a:endParaRPr lang="en-GB" sz="2000"/>
          </a:p>
          <a:p>
            <a:pPr lvl="1"/>
            <a:r>
              <a:rPr lang="en-GB" sz="2000"/>
              <a:t>Support and remind researchers to protect human subjects.</a:t>
            </a:r>
          </a:p>
          <a:p>
            <a:pPr lvl="1"/>
            <a:endParaRPr lang="en-GB" sz="2000"/>
          </a:p>
          <a:p>
            <a:pPr lvl="1"/>
            <a:r>
              <a:rPr lang="en-GB" sz="2000"/>
              <a:t>Provide workable definitions of benefits and risks, along with guidelines for evaluating and balancing the benefits and risks of research studies</a:t>
            </a:r>
          </a:p>
        </p:txBody>
      </p:sp>
    </p:spTree>
    <p:extLst>
      <p:ext uri="{BB962C8B-B14F-4D97-AF65-F5344CB8AC3E}">
        <p14:creationId xmlns:p14="http://schemas.microsoft.com/office/powerpoint/2010/main" val="6010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48640" y="731520"/>
            <a:ext cx="4567428" cy="1426464"/>
          </a:xfrm>
        </p:spPr>
        <p:txBody>
          <a:bodyPr>
            <a:normAutofit/>
          </a:bodyPr>
          <a:lstStyle/>
          <a:p>
            <a:pPr>
              <a:lnSpc>
                <a:spcPct val="90000"/>
              </a:lnSpc>
            </a:pPr>
            <a:r>
              <a:rPr lang="en-GB" sz="3100" b="1">
                <a:solidFill>
                  <a:srgbClr val="FFFFFF"/>
                </a:solidFill>
              </a:rPr>
              <a:t>ETHICAL PRINCIPLES RELEVANT TO MEDICAL RESEARCH</a:t>
            </a:r>
            <a:endParaRPr lang="en-GB" sz="31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2092" y="2798385"/>
            <a:ext cx="7948296" cy="3283260"/>
          </a:xfrm>
        </p:spPr>
        <p:txBody>
          <a:bodyPr anchor="ctr">
            <a:normAutofit/>
          </a:bodyPr>
          <a:lstStyle/>
          <a:p>
            <a:r>
              <a:rPr lang="en-GB" sz="2300" b="1"/>
              <a:t>The autonomy of the research participant</a:t>
            </a:r>
          </a:p>
          <a:p>
            <a:r>
              <a:rPr lang="en-GB" sz="2300" b="1"/>
              <a:t>The risk of harm to the research participant</a:t>
            </a:r>
          </a:p>
          <a:p>
            <a:r>
              <a:rPr lang="en-GB" sz="2300" b="1"/>
              <a:t>The consequences of the research</a:t>
            </a:r>
          </a:p>
          <a:p>
            <a:endParaRPr lang="en-GB" sz="2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GB" sz="3300" b="1">
                <a:solidFill>
                  <a:srgbClr val="FFFFFF"/>
                </a:solidFill>
              </a:rPr>
              <a:t>The autonomy of the research participant</a:t>
            </a:r>
            <a:endParaRPr lang="en-GB" sz="33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a:bodyPr>
          <a:lstStyle/>
          <a:p>
            <a:r>
              <a:rPr lang="en-GB" sz="2300"/>
              <a:t>To give almost exclusive weight to respecting participant autonomy (</a:t>
            </a:r>
            <a:r>
              <a:rPr lang="en-GB" sz="2300" b="1"/>
              <a:t>the 'libertarian position</a:t>
            </a:r>
            <a:r>
              <a:rPr lang="en-GB" sz="2300"/>
              <a:t>').</a:t>
            </a:r>
          </a:p>
          <a:p>
            <a:pPr>
              <a:buNone/>
            </a:pPr>
            <a:r>
              <a:rPr lang="en-GB" sz="2300"/>
              <a:t> </a:t>
            </a:r>
          </a:p>
          <a:p>
            <a:r>
              <a:rPr lang="en-GB" sz="2300"/>
              <a:t>If a potential research participant is fully informed, competent and not coerced, then that person has a perfect right to take part in even very dangerous research.</a:t>
            </a:r>
          </a:p>
          <a:p>
            <a:pPr>
              <a:buNone/>
            </a:pPr>
            <a:endParaRPr lang="en-GB"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GB" sz="3300" b="1">
                <a:solidFill>
                  <a:srgbClr val="FFFFFF"/>
                </a:solidFill>
              </a:rPr>
              <a:t>The risk of harm to the research participant</a:t>
            </a:r>
            <a:endParaRPr lang="en-GB" sz="33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lnSpcReduction="10000"/>
          </a:bodyPr>
          <a:lstStyle/>
          <a:p>
            <a:pPr>
              <a:lnSpc>
                <a:spcPct val="90000"/>
              </a:lnSpc>
            </a:pPr>
            <a:r>
              <a:rPr lang="en-GB" sz="2000" dirty="0"/>
              <a:t>The duty of the researcher to ensure that the potential participant is not put at risk of harm through taking part in the research. </a:t>
            </a:r>
          </a:p>
          <a:p>
            <a:pPr>
              <a:lnSpc>
                <a:spcPct val="90000"/>
              </a:lnSpc>
            </a:pPr>
            <a:endParaRPr lang="en-GB" sz="2000" dirty="0"/>
          </a:p>
          <a:p>
            <a:pPr>
              <a:lnSpc>
                <a:spcPct val="90000"/>
              </a:lnSpc>
            </a:pPr>
            <a:r>
              <a:rPr lang="en-GB" sz="2000" dirty="0"/>
              <a:t>Almost exclusive concern for such risk gives rise to what might be called </a:t>
            </a:r>
            <a:r>
              <a:rPr lang="en-GB" sz="2000" b="1" dirty="0"/>
              <a:t>the paternalistic position</a:t>
            </a:r>
          </a:p>
          <a:p>
            <a:pPr>
              <a:lnSpc>
                <a:spcPct val="90000"/>
              </a:lnSpc>
            </a:pPr>
            <a:endParaRPr lang="en-GB" sz="2000" dirty="0"/>
          </a:p>
          <a:p>
            <a:pPr>
              <a:lnSpc>
                <a:spcPct val="90000"/>
              </a:lnSpc>
            </a:pPr>
            <a:r>
              <a:rPr lang="en-GB" sz="2000" dirty="0"/>
              <a:t>Would consider research that involves more than minimal harm unethical, even if the potential participant gives fully informed consent</a:t>
            </a:r>
          </a:p>
          <a:p>
            <a:pPr>
              <a:lnSpc>
                <a:spcPct val="90000"/>
              </a:lnSpc>
            </a:pPr>
            <a:endParaRPr lang="en-GB" sz="2000" dirty="0"/>
          </a:p>
          <a:p>
            <a:pPr>
              <a:lnSpc>
                <a:spcPct val="90000"/>
              </a:lnSpc>
            </a:pPr>
            <a:r>
              <a:rPr lang="en-GB" sz="2000" dirty="0"/>
              <a:t>Would be little concerned with research that involved no risk of harm but did take place without the consent of the participants</a:t>
            </a:r>
          </a:p>
          <a:p>
            <a:pPr lvl="1">
              <a:lnSpc>
                <a:spcPct val="90000"/>
              </a:lnSpc>
            </a:pPr>
            <a:r>
              <a:rPr lang="en-GB" sz="1800" dirty="0"/>
              <a:t>E.g. Research that involved collecting information from patients' medical notes without consent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GB" sz="2600" b="1">
                <a:solidFill>
                  <a:srgbClr val="FFFFFF"/>
                </a:solidFill>
              </a:rPr>
              <a:t>The consequences of the research</a:t>
            </a:r>
            <a:endParaRPr lang="en-GB" sz="26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lnSpcReduction="10000"/>
          </a:bodyPr>
          <a:lstStyle/>
          <a:p>
            <a:r>
              <a:rPr lang="en-GB" sz="2300" b="1" dirty="0"/>
              <a:t>Consequentialist</a:t>
            </a:r>
            <a:r>
              <a:rPr lang="en-GB" sz="2300" dirty="0"/>
              <a:t> approaches to ethics </a:t>
            </a:r>
          </a:p>
          <a:p>
            <a:pPr lvl="1"/>
            <a:endParaRPr lang="en-GB" sz="2000" dirty="0"/>
          </a:p>
          <a:p>
            <a:pPr lvl="1"/>
            <a:r>
              <a:rPr lang="en-GB" sz="2000" dirty="0"/>
              <a:t>It sees the consequences of our choices as being of crucial importance</a:t>
            </a:r>
          </a:p>
          <a:p>
            <a:pPr lvl="1"/>
            <a:endParaRPr lang="en-GB" sz="2000" dirty="0"/>
          </a:p>
          <a:p>
            <a:pPr lvl="1"/>
            <a:r>
              <a:rPr lang="en-GB" sz="2000" dirty="0"/>
              <a:t>Benefits and harms both to participants and to those in the future are to be considered.</a:t>
            </a:r>
          </a:p>
          <a:p>
            <a:pPr lvl="1"/>
            <a:endParaRPr lang="en-GB" sz="2000" dirty="0"/>
          </a:p>
          <a:p>
            <a:pPr lvl="1"/>
            <a:r>
              <a:rPr lang="en-GB" sz="2000" dirty="0"/>
              <a:t>The risk of harm to research participants may be justified by the good to people in the future who will benefit from the research. </a:t>
            </a:r>
          </a:p>
          <a:p>
            <a:pPr lvl="1"/>
            <a:endParaRPr lang="en-GB" sz="2300" dirty="0"/>
          </a:p>
          <a:p>
            <a:r>
              <a:rPr lang="en-GB" sz="2300" dirty="0"/>
              <a:t>The Declaration of Helsinki rejects this position</a:t>
            </a:r>
          </a:p>
          <a:p>
            <a:endParaRPr lang="en-GB" sz="2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box.png"/>
          <p:cNvPicPr>
            <a:picLocks noGrp="1" noChangeAspect="1"/>
          </p:cNvPicPr>
          <p:nvPr>
            <p:ph idx="1"/>
          </p:nvPr>
        </p:nvPicPr>
        <p:blipFill>
          <a:blip r:embed="rId2"/>
          <a:stretch>
            <a:fillRect/>
          </a:stretch>
        </p:blipFill>
        <p:spPr>
          <a:xfrm>
            <a:off x="0" y="0"/>
            <a:ext cx="9143999"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GB" sz="2300" b="1">
                <a:solidFill>
                  <a:srgbClr val="FFFFFF"/>
                </a:solidFill>
              </a:rPr>
              <a:t>CONTRASTING THESE ETHICAL APPROACHES</a:t>
            </a:r>
            <a:endParaRPr lang="en-GB" sz="23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a:bodyPr>
          <a:lstStyle/>
          <a:p>
            <a:pPr>
              <a:lnSpc>
                <a:spcPct val="90000"/>
              </a:lnSpc>
            </a:pPr>
            <a:r>
              <a:rPr lang="en-GB" sz="2000" dirty="0"/>
              <a:t>These different approaches are contrasted</a:t>
            </a:r>
          </a:p>
          <a:p>
            <a:pPr>
              <a:lnSpc>
                <a:spcPct val="90000"/>
              </a:lnSpc>
            </a:pPr>
            <a:endParaRPr lang="en-GB" sz="2000" dirty="0"/>
          </a:p>
          <a:p>
            <a:pPr>
              <a:lnSpc>
                <a:spcPct val="90000"/>
              </a:lnSpc>
            </a:pPr>
            <a:r>
              <a:rPr lang="en-GB" sz="2000" dirty="0"/>
              <a:t>Each approach highlights different values, and the international guidelines on research ethics make use of all three  approaches </a:t>
            </a:r>
          </a:p>
          <a:p>
            <a:pPr lvl="1">
              <a:lnSpc>
                <a:spcPct val="90000"/>
              </a:lnSpc>
            </a:pPr>
            <a:r>
              <a:rPr lang="en-GB" sz="1800" dirty="0"/>
              <a:t>The importance of consent and confidentiality reflect respect for the autonomy of the participant </a:t>
            </a:r>
          </a:p>
          <a:p>
            <a:pPr lvl="1">
              <a:lnSpc>
                <a:spcPct val="90000"/>
              </a:lnSpc>
            </a:pPr>
            <a:endParaRPr lang="en-GB" sz="1800" dirty="0"/>
          </a:p>
          <a:p>
            <a:pPr lvl="1">
              <a:lnSpc>
                <a:spcPct val="90000"/>
              </a:lnSpc>
            </a:pPr>
            <a:r>
              <a:rPr lang="en-GB" sz="1800" dirty="0"/>
              <a:t>The general prohibition on putting the participant at more than minimal risk, reflecting the duty not to harm</a:t>
            </a:r>
          </a:p>
          <a:p>
            <a:pPr lvl="1">
              <a:lnSpc>
                <a:spcPct val="90000"/>
              </a:lnSpc>
            </a:pPr>
            <a:endParaRPr lang="en-GB" sz="1800" dirty="0"/>
          </a:p>
          <a:p>
            <a:pPr lvl="1">
              <a:lnSpc>
                <a:spcPct val="90000"/>
              </a:lnSpc>
            </a:pPr>
            <a:r>
              <a:rPr lang="en-GB" sz="1800" dirty="0"/>
              <a:t>The consequentialist approach informs the view that the potential for the research to benefit people in the future is a necessary condition for the research to be undertaken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264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ECF262-7E65-4C90-9B9A-4D5A121D0485}"/>
              </a:ext>
            </a:extLst>
          </p:cNvPr>
          <p:cNvSpPr>
            <a:spLocks noGrp="1"/>
          </p:cNvSpPr>
          <p:nvPr>
            <p:ph type="title"/>
          </p:nvPr>
        </p:nvSpPr>
        <p:spPr>
          <a:xfrm>
            <a:off x="393192" y="491260"/>
            <a:ext cx="4945641" cy="1625210"/>
          </a:xfrm>
        </p:spPr>
        <p:txBody>
          <a:bodyPr>
            <a:normAutofit/>
          </a:bodyPr>
          <a:lstStyle/>
          <a:p>
            <a:r>
              <a:rPr lang="en-GB" sz="3700" b="1">
                <a:solidFill>
                  <a:srgbClr val="FFFFFF"/>
                </a:solidFill>
                <a:latin typeface="UniversLTStd-BoldCn"/>
              </a:rPr>
              <a:t>Historical events that have influenced human research</a:t>
            </a:r>
          </a:p>
        </p:txBody>
      </p:sp>
      <p:pic>
        <p:nvPicPr>
          <p:cNvPr id="4" name="Picture 3">
            <a:extLst>
              <a:ext uri="{FF2B5EF4-FFF2-40B4-BE49-F238E27FC236}">
                <a16:creationId xmlns:a16="http://schemas.microsoft.com/office/drawing/2014/main" id="{8B395BD7-F257-4978-B384-D7312D234B6F}"/>
              </a:ext>
            </a:extLst>
          </p:cNvPr>
          <p:cNvPicPr>
            <a:picLocks noChangeAspect="1"/>
          </p:cNvPicPr>
          <p:nvPr/>
        </p:nvPicPr>
        <p:blipFill rotWithShape="1">
          <a:blip r:embed="rId2"/>
          <a:srcRect r="1" b="41037"/>
          <a:stretch/>
        </p:blipFill>
        <p:spPr>
          <a:xfrm>
            <a:off x="245660" y="2454903"/>
            <a:ext cx="5293729"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78048B8-4F33-46F6-A73E-20FBC77F7B75}"/>
              </a:ext>
            </a:extLst>
          </p:cNvPr>
          <p:cNvSpPr>
            <a:spLocks noGrp="1"/>
          </p:cNvSpPr>
          <p:nvPr>
            <p:ph idx="1"/>
          </p:nvPr>
        </p:nvSpPr>
        <p:spPr>
          <a:xfrm>
            <a:off x="6021989" y="548680"/>
            <a:ext cx="2568554" cy="5688631"/>
          </a:xfrm>
        </p:spPr>
        <p:txBody>
          <a:bodyPr anchor="ctr">
            <a:normAutofit fontScale="92500" lnSpcReduction="10000"/>
          </a:bodyPr>
          <a:lstStyle/>
          <a:p>
            <a:r>
              <a:rPr lang="en-GB" sz="1700" dirty="0">
                <a:solidFill>
                  <a:srgbClr val="FFFFFF"/>
                </a:solidFill>
              </a:rPr>
              <a:t>First Documented Human Subject Research (1700’s)</a:t>
            </a:r>
          </a:p>
          <a:p>
            <a:endParaRPr lang="en-GB" sz="1700" dirty="0">
              <a:solidFill>
                <a:srgbClr val="FFFFFF"/>
              </a:solidFill>
            </a:endParaRPr>
          </a:p>
          <a:p>
            <a:r>
              <a:rPr lang="en-GB" sz="1700" dirty="0">
                <a:solidFill>
                  <a:srgbClr val="FFFFFF"/>
                </a:solidFill>
              </a:rPr>
              <a:t>The Era of Modern Science (1900’s)</a:t>
            </a:r>
          </a:p>
          <a:p>
            <a:endParaRPr lang="en-GB" sz="1700" dirty="0">
              <a:solidFill>
                <a:srgbClr val="FFFFFF"/>
              </a:solidFill>
            </a:endParaRPr>
          </a:p>
          <a:p>
            <a:r>
              <a:rPr lang="en-GB" sz="1700" dirty="0">
                <a:solidFill>
                  <a:srgbClr val="FFFFFF"/>
                </a:solidFill>
              </a:rPr>
              <a:t>Nuremberg Code (December 9, 1946 World war II)</a:t>
            </a:r>
          </a:p>
          <a:p>
            <a:endParaRPr lang="en-GB" sz="1700" dirty="0">
              <a:solidFill>
                <a:srgbClr val="FFFFFF"/>
              </a:solidFill>
            </a:endParaRPr>
          </a:p>
          <a:p>
            <a:r>
              <a:rPr lang="en-GB" sz="1700" dirty="0">
                <a:solidFill>
                  <a:srgbClr val="FFFFFF"/>
                </a:solidFill>
              </a:rPr>
              <a:t>Thalidomide (In the late 1950s)</a:t>
            </a:r>
          </a:p>
          <a:p>
            <a:endParaRPr lang="en-GB" sz="1700" dirty="0">
              <a:solidFill>
                <a:srgbClr val="FFFFFF"/>
              </a:solidFill>
            </a:endParaRPr>
          </a:p>
          <a:p>
            <a:r>
              <a:rPr lang="en-GB" sz="1700" dirty="0">
                <a:solidFill>
                  <a:srgbClr val="FFFFFF"/>
                </a:solidFill>
              </a:rPr>
              <a:t>Tuskegee Syphilis Study (1932-1972)</a:t>
            </a:r>
          </a:p>
          <a:p>
            <a:endParaRPr lang="en-GB" sz="1700" dirty="0">
              <a:solidFill>
                <a:srgbClr val="FFFFFF"/>
              </a:solidFill>
            </a:endParaRPr>
          </a:p>
          <a:p>
            <a:r>
              <a:rPr lang="en-GB" sz="1700" dirty="0">
                <a:solidFill>
                  <a:srgbClr val="FFFFFF"/>
                </a:solidFill>
              </a:rPr>
              <a:t>Declaration of Helsinki (1964)</a:t>
            </a:r>
          </a:p>
          <a:p>
            <a:endParaRPr lang="en-GB" sz="1700" dirty="0">
              <a:solidFill>
                <a:srgbClr val="FFFFFF"/>
              </a:solidFill>
            </a:endParaRPr>
          </a:p>
          <a:p>
            <a:r>
              <a:rPr lang="en-GB" sz="1700" dirty="0">
                <a:solidFill>
                  <a:srgbClr val="FFFFFF"/>
                </a:solidFill>
              </a:rPr>
              <a:t>Beecher Article (1966 )</a:t>
            </a:r>
          </a:p>
        </p:txBody>
      </p:sp>
    </p:spTree>
    <p:extLst>
      <p:ext uri="{BB962C8B-B14F-4D97-AF65-F5344CB8AC3E}">
        <p14:creationId xmlns:p14="http://schemas.microsoft.com/office/powerpoint/2010/main" val="220421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pPr>
              <a:lnSpc>
                <a:spcPct val="90000"/>
              </a:lnSpc>
            </a:pPr>
            <a:r>
              <a:rPr lang="en-GB" sz="2800" b="1">
                <a:solidFill>
                  <a:srgbClr val="FFFFFF"/>
                </a:solidFill>
              </a:rPr>
              <a:t>Summary of international guidelines on research ethics</a:t>
            </a: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a:bodyPr>
          <a:lstStyle/>
          <a:p>
            <a:pPr marL="514350" indent="-514350" algn="just">
              <a:lnSpc>
                <a:spcPct val="90000"/>
              </a:lnSpc>
              <a:buFont typeface="+mj-lt"/>
              <a:buAutoNum type="arabicPeriod"/>
            </a:pPr>
            <a:r>
              <a:rPr lang="en-GB" sz="1700" dirty="0"/>
              <a:t>Research participants should not be put at more than minimal risk of harm as a result of taking part in research </a:t>
            </a:r>
          </a:p>
          <a:p>
            <a:pPr marL="514350" indent="-514350" algn="just">
              <a:lnSpc>
                <a:spcPct val="90000"/>
              </a:lnSpc>
              <a:buFont typeface="+mj-lt"/>
              <a:buAutoNum type="arabicPeriod"/>
            </a:pPr>
            <a:endParaRPr lang="en-GB" sz="1700" dirty="0"/>
          </a:p>
          <a:p>
            <a:pPr marL="514350" indent="-514350" algn="just">
              <a:lnSpc>
                <a:spcPct val="90000"/>
              </a:lnSpc>
              <a:buFont typeface="+mj-lt"/>
              <a:buAutoNum type="arabicPeriod"/>
            </a:pPr>
            <a:r>
              <a:rPr lang="en-GB" sz="1700" dirty="0"/>
              <a:t>Potential research participants should be fully informed about both the purpose of the study and what will be involved in taking part, including an honest account of risks and benefits</a:t>
            </a:r>
          </a:p>
          <a:p>
            <a:pPr marL="514350" indent="-514350" algn="just">
              <a:lnSpc>
                <a:spcPct val="90000"/>
              </a:lnSpc>
              <a:buFont typeface="+mj-lt"/>
              <a:buAutoNum type="arabicPeriod"/>
            </a:pPr>
            <a:endParaRPr lang="en-GB" sz="1700" dirty="0"/>
          </a:p>
          <a:p>
            <a:pPr marL="514350" indent="-514350" algn="just">
              <a:lnSpc>
                <a:spcPct val="90000"/>
              </a:lnSpc>
              <a:buFont typeface="+mj-lt"/>
              <a:buAutoNum type="arabicPeriod"/>
            </a:pPr>
            <a:r>
              <a:rPr lang="en-GB" sz="1700" dirty="0"/>
              <a:t>It is difficult or even impossible to carry out some research with individual consent from participants (research using data from case notes or clinical databases). Ethics committees need to be satisfied that such research is of sufficient value to justify the breach of autonomy (confidentiality) and that the research cannot be carried out satisfactorily in any other way.</a:t>
            </a:r>
          </a:p>
          <a:p>
            <a:pPr marL="514350" indent="-514350" algn="just">
              <a:lnSpc>
                <a:spcPct val="90000"/>
              </a:lnSpc>
              <a:buFont typeface="+mj-lt"/>
              <a:buAutoNum type="arabicPeriod"/>
            </a:pPr>
            <a:endParaRPr lang="en-GB" sz="1800" dirty="0"/>
          </a:p>
          <a:p>
            <a:pPr marL="514350" indent="-514350" algn="just">
              <a:lnSpc>
                <a:spcPct val="90000"/>
              </a:lnSpc>
              <a:buFont typeface="+mj-lt"/>
              <a:buAutoNum type="arabicPeriod"/>
            </a:pPr>
            <a:endParaRPr lang="en-GB"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2BFCFF-B4BB-4A8D-B568-CF685543A926}"/>
              </a:ext>
            </a:extLst>
          </p:cNvPr>
          <p:cNvSpPr>
            <a:spLocks noGrp="1"/>
          </p:cNvSpPr>
          <p:nvPr>
            <p:ph idx="1"/>
          </p:nvPr>
        </p:nvSpPr>
        <p:spPr>
          <a:xfrm>
            <a:off x="3284781" y="457200"/>
            <a:ext cx="5278194" cy="5852120"/>
          </a:xfrm>
        </p:spPr>
        <p:txBody>
          <a:bodyPr anchor="ctr">
            <a:normAutofit fontScale="92500" lnSpcReduction="10000"/>
          </a:bodyPr>
          <a:lstStyle/>
          <a:p>
            <a:pPr marL="514350" indent="-514350">
              <a:lnSpc>
                <a:spcPct val="90000"/>
              </a:lnSpc>
              <a:buFont typeface="+mj-lt"/>
              <a:buAutoNum type="arabicPeriod" startAt="4"/>
            </a:pPr>
            <a:r>
              <a:rPr lang="en-GB" sz="1800" dirty="0"/>
              <a:t>No coercion must be brought to bear on people to take part in research. </a:t>
            </a:r>
          </a:p>
          <a:p>
            <a:pPr marL="514350" indent="-514350">
              <a:lnSpc>
                <a:spcPct val="90000"/>
              </a:lnSpc>
              <a:buFont typeface="+mj-lt"/>
              <a:buAutoNum type="arabicPeriod" startAt="4"/>
            </a:pPr>
            <a:endParaRPr lang="en-GB" sz="1800" dirty="0"/>
          </a:p>
          <a:p>
            <a:pPr marL="514350" indent="-514350">
              <a:lnSpc>
                <a:spcPct val="90000"/>
              </a:lnSpc>
              <a:buFont typeface="+mj-lt"/>
              <a:buAutoNum type="arabicPeriod" startAt="4"/>
            </a:pPr>
            <a:r>
              <a:rPr lang="en-GB" sz="1800" dirty="0"/>
              <a:t>Participant should not feel an obligation to take part</a:t>
            </a:r>
          </a:p>
          <a:p>
            <a:pPr marL="514350" indent="-514350">
              <a:lnSpc>
                <a:spcPct val="90000"/>
              </a:lnSpc>
              <a:buFont typeface="+mj-lt"/>
              <a:buAutoNum type="arabicPeriod" startAt="4"/>
            </a:pPr>
            <a:endParaRPr lang="en-GB" sz="1800" dirty="0"/>
          </a:p>
          <a:p>
            <a:pPr marL="514350" indent="-514350">
              <a:lnSpc>
                <a:spcPct val="90000"/>
              </a:lnSpc>
              <a:buFont typeface="+mj-lt"/>
              <a:buAutoNum type="arabicPeriod" startAt="4"/>
            </a:pPr>
            <a:r>
              <a:rPr lang="en-GB" sz="1800" dirty="0"/>
              <a:t>Patients clinical care (outside the research study) should not be affected by their refusal to take part in research.</a:t>
            </a:r>
          </a:p>
          <a:p>
            <a:pPr marL="514350" indent="-514350">
              <a:lnSpc>
                <a:spcPct val="90000"/>
              </a:lnSpc>
              <a:buFont typeface="+mj-lt"/>
              <a:buAutoNum type="arabicPeriod" startAt="4"/>
            </a:pPr>
            <a:endParaRPr lang="en-GB" sz="1800" dirty="0"/>
          </a:p>
          <a:p>
            <a:pPr marL="514350" indent="-514350">
              <a:lnSpc>
                <a:spcPct val="90000"/>
              </a:lnSpc>
              <a:buFont typeface="+mj-lt"/>
              <a:buAutoNum type="arabicPeriod" startAt="4"/>
            </a:pPr>
            <a:r>
              <a:rPr lang="en-GB" sz="1800" dirty="0"/>
              <a:t>Payments may be made to patients only to offset reasonable costs, and must not be such as to act as inducement for the person to take part in the research.</a:t>
            </a:r>
          </a:p>
          <a:p>
            <a:pPr marL="514350" indent="-514350">
              <a:lnSpc>
                <a:spcPct val="90000"/>
              </a:lnSpc>
              <a:buFont typeface="+mj-lt"/>
              <a:buAutoNum type="arabicPeriod" startAt="4"/>
            </a:pPr>
            <a:endParaRPr lang="en-GB" sz="1800" dirty="0"/>
          </a:p>
          <a:p>
            <a:pPr marL="514350" indent="-514350">
              <a:lnSpc>
                <a:spcPct val="90000"/>
              </a:lnSpc>
              <a:buFont typeface="+mj-lt"/>
              <a:buAutoNum type="arabicPeriod" startAt="4"/>
            </a:pPr>
            <a:r>
              <a:rPr lang="en-GB" sz="1800" dirty="0"/>
              <a:t>Patients who are not competent to give consent for research may still be eligible to take part in research. Ethics committees will need to be satisfied that:</a:t>
            </a:r>
          </a:p>
          <a:p>
            <a:pPr marL="914400" lvl="1" indent="-514350">
              <a:lnSpc>
                <a:spcPct val="90000"/>
              </a:lnSpc>
            </a:pPr>
            <a:r>
              <a:rPr lang="en-GB" sz="1600" dirty="0"/>
              <a:t>the risk of harm is very low, probably lower than the risk that is acceptable in the case of competent participants</a:t>
            </a:r>
          </a:p>
          <a:p>
            <a:pPr marL="914400" lvl="1" indent="-514350">
              <a:lnSpc>
                <a:spcPct val="90000"/>
              </a:lnSpc>
            </a:pPr>
            <a:r>
              <a:rPr lang="en-GB" sz="1600" dirty="0"/>
              <a:t>the research aims cannot be achieved by other means</a:t>
            </a:r>
          </a:p>
          <a:p>
            <a:pPr marL="914400" lvl="1" indent="-514350">
              <a:lnSpc>
                <a:spcPct val="90000"/>
              </a:lnSpc>
            </a:pPr>
            <a:r>
              <a:rPr lang="en-GB" sz="1600" dirty="0"/>
              <a:t>the research is of considerable value</a:t>
            </a:r>
          </a:p>
          <a:p>
            <a:pPr marL="914400" lvl="1" indent="-514350">
              <a:lnSpc>
                <a:spcPct val="90000"/>
              </a:lnSpc>
            </a:pPr>
            <a:r>
              <a:rPr lang="en-GB" sz="1600" dirty="0"/>
              <a:t>a relevant person (usually a close relative) gives valid consent.</a:t>
            </a:r>
            <a:endParaRPr lang="ar-JO" sz="1600" dirty="0"/>
          </a:p>
        </p:txBody>
      </p:sp>
    </p:spTree>
    <p:extLst>
      <p:ext uri="{BB962C8B-B14F-4D97-AF65-F5344CB8AC3E}">
        <p14:creationId xmlns:p14="http://schemas.microsoft.com/office/powerpoint/2010/main" val="3749318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71FF475-E926-436C-AA6F-AAAA735BD0D4}"/>
              </a:ext>
            </a:extLst>
          </p:cNvPr>
          <p:cNvSpPr>
            <a:spLocks noGrp="1"/>
          </p:cNvSpPr>
          <p:nvPr>
            <p:ph type="title"/>
          </p:nvPr>
        </p:nvSpPr>
        <p:spPr>
          <a:xfrm>
            <a:off x="548640" y="731520"/>
            <a:ext cx="4567428" cy="1426464"/>
          </a:xfrm>
        </p:spPr>
        <p:txBody>
          <a:bodyPr>
            <a:normAutofit/>
          </a:bodyPr>
          <a:lstStyle/>
          <a:p>
            <a:pPr>
              <a:lnSpc>
                <a:spcPct val="90000"/>
              </a:lnSpc>
            </a:pPr>
            <a:r>
              <a:rPr lang="en-US" sz="2800" b="1">
                <a:solidFill>
                  <a:srgbClr val="FFFFFF"/>
                </a:solidFill>
              </a:rPr>
              <a:t>MONITORING ETHICS IN RESEARCH:</a:t>
            </a:r>
            <a:br>
              <a:rPr lang="en-US" sz="2800" b="1">
                <a:solidFill>
                  <a:srgbClr val="FFFFFF"/>
                </a:solidFill>
              </a:rPr>
            </a:br>
            <a:r>
              <a:rPr lang="en-US" sz="2800" b="1">
                <a:solidFill>
                  <a:srgbClr val="FFFFFF"/>
                </a:solidFill>
              </a:rPr>
              <a:t>Institutional Review Boards</a:t>
            </a:r>
            <a:endParaRPr lang="ar-JO" sz="28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58FA01-C1DB-4DD6-A62A-68DB80652596}"/>
              </a:ext>
            </a:extLst>
          </p:cNvPr>
          <p:cNvSpPr>
            <a:spLocks noGrp="1"/>
          </p:cNvSpPr>
          <p:nvPr>
            <p:ph idx="1"/>
          </p:nvPr>
        </p:nvSpPr>
        <p:spPr>
          <a:xfrm>
            <a:off x="592092" y="2480955"/>
            <a:ext cx="7948296" cy="3923064"/>
          </a:xfrm>
        </p:spPr>
        <p:txBody>
          <a:bodyPr anchor="ctr">
            <a:normAutofit/>
          </a:bodyPr>
          <a:lstStyle/>
          <a:p>
            <a:pPr>
              <a:lnSpc>
                <a:spcPct val="90000"/>
              </a:lnSpc>
            </a:pPr>
            <a:r>
              <a:rPr lang="en-GB" sz="1400" dirty="0"/>
              <a:t>Each institution or agency is required to establish a committee called an </a:t>
            </a:r>
            <a:r>
              <a:rPr lang="en-GB" sz="1400" b="1" dirty="0"/>
              <a:t>Institutional Review Board </a:t>
            </a:r>
            <a:r>
              <a:rPr lang="en-GB" sz="1400" dirty="0"/>
              <a:t>(</a:t>
            </a:r>
            <a:r>
              <a:rPr lang="en-GB" sz="1400" b="1" dirty="0"/>
              <a:t>IRB</a:t>
            </a:r>
            <a:r>
              <a:rPr lang="en-GB" sz="1400" dirty="0"/>
              <a:t>)</a:t>
            </a:r>
          </a:p>
          <a:p>
            <a:pPr>
              <a:lnSpc>
                <a:spcPct val="90000"/>
              </a:lnSpc>
            </a:pPr>
            <a:endParaRPr lang="en-GB" sz="1400" dirty="0"/>
          </a:p>
          <a:p>
            <a:pPr>
              <a:lnSpc>
                <a:spcPct val="90000"/>
              </a:lnSpc>
            </a:pPr>
            <a:r>
              <a:rPr lang="en-GB" sz="1400" dirty="0"/>
              <a:t>IRBs are composed of five or more members who are representatives of the institution as well as laypeople who have no association with the institution (scientists and non-scientists e.g., faculty members or administrators)</a:t>
            </a:r>
          </a:p>
          <a:p>
            <a:pPr>
              <a:lnSpc>
                <a:spcPct val="90000"/>
              </a:lnSpc>
            </a:pPr>
            <a:endParaRPr lang="en-GB" sz="1400" dirty="0"/>
          </a:p>
          <a:p>
            <a:pPr>
              <a:lnSpc>
                <a:spcPct val="90000"/>
              </a:lnSpc>
            </a:pPr>
            <a:r>
              <a:rPr lang="en-GB" sz="1400" b="1" dirty="0"/>
              <a:t>IRB criteria for reviewing and approving research:</a:t>
            </a:r>
          </a:p>
          <a:p>
            <a:pPr lvl="1">
              <a:lnSpc>
                <a:spcPct val="90000"/>
              </a:lnSpc>
            </a:pPr>
            <a:r>
              <a:rPr lang="en-GB" sz="1400" dirty="0"/>
              <a:t>Risks to subjects minimised</a:t>
            </a:r>
          </a:p>
          <a:p>
            <a:pPr lvl="1">
              <a:lnSpc>
                <a:spcPct val="90000"/>
              </a:lnSpc>
            </a:pPr>
            <a:r>
              <a:rPr lang="en-GB" sz="1400" dirty="0"/>
              <a:t>Risks reasonable in relation to anticipated benefits</a:t>
            </a:r>
          </a:p>
          <a:p>
            <a:pPr lvl="1">
              <a:lnSpc>
                <a:spcPct val="90000"/>
              </a:lnSpc>
            </a:pPr>
            <a:r>
              <a:rPr lang="en-GB" sz="1400" dirty="0"/>
              <a:t>Selection of subjects equitable</a:t>
            </a:r>
          </a:p>
          <a:p>
            <a:pPr lvl="1">
              <a:lnSpc>
                <a:spcPct val="90000"/>
              </a:lnSpc>
            </a:pPr>
            <a:r>
              <a:rPr lang="en-GB" sz="1400" dirty="0"/>
              <a:t>Data monitored for subjects’ safety</a:t>
            </a:r>
          </a:p>
          <a:p>
            <a:pPr lvl="1">
              <a:lnSpc>
                <a:spcPct val="90000"/>
              </a:lnSpc>
            </a:pPr>
            <a:r>
              <a:rPr lang="en-GB" sz="1400" dirty="0"/>
              <a:t>Subjects’ privacy protected and confidentiality of data maintained</a:t>
            </a:r>
          </a:p>
          <a:p>
            <a:pPr>
              <a:lnSpc>
                <a:spcPct val="90000"/>
              </a:lnSpc>
            </a:pPr>
            <a:endParaRPr lang="en-GB" sz="1400" dirty="0"/>
          </a:p>
          <a:p>
            <a:pPr>
              <a:lnSpc>
                <a:spcPct val="90000"/>
              </a:lnSpc>
            </a:pPr>
            <a:r>
              <a:rPr lang="en-GB" sz="1400" dirty="0"/>
              <a:t>You must not begin any data collection involving human beings or animals until you have received ethical approval for your research</a:t>
            </a:r>
          </a:p>
        </p:txBody>
      </p:sp>
    </p:spTree>
    <p:extLst>
      <p:ext uri="{BB962C8B-B14F-4D97-AF65-F5344CB8AC3E}">
        <p14:creationId xmlns:p14="http://schemas.microsoft.com/office/powerpoint/2010/main" val="895155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7B67392-D622-43D4-9825-28E4B615FA5C}"/>
              </a:ext>
            </a:extLst>
          </p:cNvPr>
          <p:cNvSpPr>
            <a:spLocks noGrp="1"/>
          </p:cNvSpPr>
          <p:nvPr>
            <p:ph type="title"/>
          </p:nvPr>
        </p:nvSpPr>
        <p:spPr>
          <a:xfrm>
            <a:off x="548640" y="731520"/>
            <a:ext cx="4567428" cy="1426464"/>
          </a:xfrm>
        </p:spPr>
        <p:txBody>
          <a:bodyPr>
            <a:normAutofit/>
          </a:bodyPr>
          <a:lstStyle/>
          <a:p>
            <a:pPr>
              <a:lnSpc>
                <a:spcPct val="90000"/>
              </a:lnSpc>
            </a:pPr>
            <a:r>
              <a:rPr lang="en-US" b="1">
                <a:solidFill>
                  <a:srgbClr val="FFFFFF"/>
                </a:solidFill>
              </a:rPr>
              <a:t>Research proposals</a:t>
            </a:r>
            <a:endParaRPr lang="ar-JO"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5D2DE3-E5F9-4EDD-9A68-756E85751DDC}"/>
              </a:ext>
            </a:extLst>
          </p:cNvPr>
          <p:cNvSpPr>
            <a:spLocks noGrp="1"/>
          </p:cNvSpPr>
          <p:nvPr>
            <p:ph idx="1"/>
          </p:nvPr>
        </p:nvSpPr>
        <p:spPr>
          <a:xfrm>
            <a:off x="592092" y="2480955"/>
            <a:ext cx="7948296" cy="3915308"/>
          </a:xfrm>
        </p:spPr>
        <p:txBody>
          <a:bodyPr anchor="ctr">
            <a:normAutofit lnSpcReduction="10000"/>
          </a:bodyPr>
          <a:lstStyle/>
          <a:p>
            <a:pPr>
              <a:lnSpc>
                <a:spcPct val="90000"/>
              </a:lnSpc>
            </a:pPr>
            <a:r>
              <a:rPr lang="en-GB" sz="2000" b="1" dirty="0"/>
              <a:t>Aims of the research</a:t>
            </a:r>
          </a:p>
          <a:p>
            <a:pPr>
              <a:lnSpc>
                <a:spcPct val="90000"/>
              </a:lnSpc>
            </a:pPr>
            <a:r>
              <a:rPr lang="en-GB" sz="2000" b="1" dirty="0"/>
              <a:t>Scientific background of the research</a:t>
            </a:r>
          </a:p>
          <a:p>
            <a:pPr>
              <a:lnSpc>
                <a:spcPct val="90000"/>
              </a:lnSpc>
            </a:pPr>
            <a:r>
              <a:rPr lang="en-GB" sz="2000" b="1" dirty="0"/>
              <a:t>Study design</a:t>
            </a:r>
          </a:p>
          <a:p>
            <a:pPr>
              <a:lnSpc>
                <a:spcPct val="90000"/>
              </a:lnSpc>
            </a:pPr>
            <a:r>
              <a:rPr lang="en-GB" sz="2000" b="1" dirty="0"/>
              <a:t>Participants</a:t>
            </a:r>
          </a:p>
          <a:p>
            <a:pPr lvl="1">
              <a:lnSpc>
                <a:spcPct val="90000"/>
              </a:lnSpc>
            </a:pPr>
            <a:r>
              <a:rPr lang="en-GB" sz="2000" dirty="0"/>
              <a:t>who (inclusion and exclusion criteria), how many, how potential participants are identified and recruited, vulnerable groups</a:t>
            </a:r>
          </a:p>
          <a:p>
            <a:pPr>
              <a:lnSpc>
                <a:spcPct val="90000"/>
              </a:lnSpc>
            </a:pPr>
            <a:r>
              <a:rPr lang="en-GB" sz="2000" b="1" dirty="0"/>
              <a:t>Methods of data collection</a:t>
            </a:r>
          </a:p>
          <a:p>
            <a:pPr lvl="1">
              <a:lnSpc>
                <a:spcPct val="90000"/>
              </a:lnSpc>
            </a:pPr>
            <a:r>
              <a:rPr lang="en-GB" sz="2000" dirty="0"/>
              <a:t>Procedures for informed consent</a:t>
            </a:r>
          </a:p>
          <a:p>
            <a:pPr lvl="1">
              <a:lnSpc>
                <a:spcPct val="90000"/>
              </a:lnSpc>
            </a:pPr>
            <a:r>
              <a:rPr lang="en-GB" sz="2000" dirty="0"/>
              <a:t>Measures taken to ensure confidentiality, privacy and data protection</a:t>
            </a:r>
          </a:p>
          <a:p>
            <a:pPr>
              <a:lnSpc>
                <a:spcPct val="90000"/>
              </a:lnSpc>
            </a:pPr>
            <a:r>
              <a:rPr lang="en-GB" sz="2000" b="1" dirty="0"/>
              <a:t>Methods of data analyses</a:t>
            </a:r>
          </a:p>
          <a:p>
            <a:pPr>
              <a:lnSpc>
                <a:spcPct val="90000"/>
              </a:lnSpc>
            </a:pPr>
            <a:r>
              <a:rPr lang="en-GB" sz="2000" b="1" dirty="0"/>
              <a:t>Expected outcomes, impacts and benefits of research</a:t>
            </a:r>
          </a:p>
        </p:txBody>
      </p:sp>
    </p:spTree>
    <p:extLst>
      <p:ext uri="{BB962C8B-B14F-4D97-AF65-F5344CB8AC3E}">
        <p14:creationId xmlns:p14="http://schemas.microsoft.com/office/powerpoint/2010/main" val="3637384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540DD96-B804-4CCF-B5F6-666FD52DB6B6}"/>
              </a:ext>
            </a:extLst>
          </p:cNvPr>
          <p:cNvSpPr>
            <a:spLocks noGrp="1"/>
          </p:cNvSpPr>
          <p:nvPr>
            <p:ph type="title"/>
          </p:nvPr>
        </p:nvSpPr>
        <p:spPr>
          <a:xfrm>
            <a:off x="548640" y="731520"/>
            <a:ext cx="4567428" cy="1426464"/>
          </a:xfrm>
        </p:spPr>
        <p:txBody>
          <a:bodyPr>
            <a:normAutofit/>
          </a:bodyPr>
          <a:lstStyle/>
          <a:p>
            <a:pPr>
              <a:lnSpc>
                <a:spcPct val="90000"/>
              </a:lnSpc>
            </a:pPr>
            <a:r>
              <a:rPr lang="en-US" sz="3700" b="1">
                <a:solidFill>
                  <a:srgbClr val="FFFFFF"/>
                </a:solidFill>
              </a:rPr>
              <a:t>Human participants’ (or subjects)</a:t>
            </a:r>
            <a:endParaRPr lang="ar-JO" sz="3700" b="1">
              <a:solidFill>
                <a:srgbClr val="FFFFFF"/>
              </a:solidFill>
            </a:endParaRP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53192E-5621-4919-A0FF-C5D90F5D47F6}"/>
              </a:ext>
            </a:extLst>
          </p:cNvPr>
          <p:cNvSpPr>
            <a:spLocks noGrp="1"/>
          </p:cNvSpPr>
          <p:nvPr>
            <p:ph idx="1"/>
          </p:nvPr>
        </p:nvSpPr>
        <p:spPr>
          <a:xfrm>
            <a:off x="592092" y="2798385"/>
            <a:ext cx="7948296" cy="3283260"/>
          </a:xfrm>
        </p:spPr>
        <p:txBody>
          <a:bodyPr anchor="ctr">
            <a:normAutofit/>
          </a:bodyPr>
          <a:lstStyle/>
          <a:p>
            <a:r>
              <a:rPr lang="en-GB" sz="2300"/>
              <a:t>Living human beings </a:t>
            </a:r>
          </a:p>
          <a:p>
            <a:r>
              <a:rPr lang="en-GB" sz="2300"/>
              <a:t>Human beings who have recently died</a:t>
            </a:r>
          </a:p>
          <a:p>
            <a:r>
              <a:rPr lang="en-GB" sz="2300"/>
              <a:t>Embryos and foetuses </a:t>
            </a:r>
          </a:p>
          <a:p>
            <a:r>
              <a:rPr lang="en-GB" sz="2300"/>
              <a:t>Human tissue and bodily fluids </a:t>
            </a:r>
          </a:p>
          <a:p>
            <a:r>
              <a:rPr lang="en-GB" sz="2300"/>
              <a:t>Human data and records </a:t>
            </a:r>
          </a:p>
          <a:p>
            <a:pPr lvl="1"/>
            <a:r>
              <a:rPr lang="en-GB" sz="2300"/>
              <a:t>Medical, genetic, financial, personnel, criminal and administrative records, test results, …, etc. </a:t>
            </a:r>
          </a:p>
          <a:p>
            <a:endParaRPr lang="ar-JO" sz="2300"/>
          </a:p>
        </p:txBody>
      </p:sp>
    </p:spTree>
    <p:extLst>
      <p:ext uri="{BB962C8B-B14F-4D97-AF65-F5344CB8AC3E}">
        <p14:creationId xmlns:p14="http://schemas.microsoft.com/office/powerpoint/2010/main" val="3065798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2E7BE1B-828B-48FA-824C-F3A1760A8593}"/>
              </a:ext>
            </a:extLst>
          </p:cNvPr>
          <p:cNvSpPr>
            <a:spLocks noGrp="1"/>
          </p:cNvSpPr>
          <p:nvPr>
            <p:ph type="title"/>
          </p:nvPr>
        </p:nvSpPr>
        <p:spPr>
          <a:xfrm>
            <a:off x="548640" y="731520"/>
            <a:ext cx="4567428" cy="1426464"/>
          </a:xfrm>
        </p:spPr>
        <p:txBody>
          <a:bodyPr>
            <a:normAutofit/>
          </a:bodyPr>
          <a:lstStyle/>
          <a:p>
            <a:pPr>
              <a:lnSpc>
                <a:spcPct val="90000"/>
              </a:lnSpc>
            </a:pPr>
            <a:r>
              <a:rPr lang="en-GB" sz="3700" b="1">
                <a:solidFill>
                  <a:srgbClr val="FFFFFF"/>
                </a:solidFill>
              </a:rPr>
              <a:t>‘Risk’ to participants in research</a:t>
            </a:r>
            <a:endParaRPr lang="ar-JO" sz="37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C1F357-F245-4E23-82D4-8BA1C5FAB057}"/>
              </a:ext>
            </a:extLst>
          </p:cNvPr>
          <p:cNvSpPr>
            <a:spLocks noGrp="1"/>
          </p:cNvSpPr>
          <p:nvPr>
            <p:ph idx="1"/>
          </p:nvPr>
        </p:nvSpPr>
        <p:spPr>
          <a:xfrm>
            <a:off x="592092" y="2480955"/>
            <a:ext cx="7948296" cy="3915308"/>
          </a:xfrm>
        </p:spPr>
        <p:txBody>
          <a:bodyPr anchor="ctr">
            <a:normAutofit/>
          </a:bodyPr>
          <a:lstStyle/>
          <a:p>
            <a:pPr>
              <a:lnSpc>
                <a:spcPct val="90000"/>
              </a:lnSpc>
            </a:pPr>
            <a:r>
              <a:rPr lang="en-GB" sz="2000" dirty="0"/>
              <a:t>The potential physical or psychological harm, discomfort or stress to human participants that a research project might generate</a:t>
            </a:r>
          </a:p>
          <a:p>
            <a:pPr>
              <a:lnSpc>
                <a:spcPct val="90000"/>
              </a:lnSpc>
            </a:pPr>
            <a:endParaRPr lang="en-GB" sz="2000" dirty="0"/>
          </a:p>
          <a:p>
            <a:pPr>
              <a:lnSpc>
                <a:spcPct val="90000"/>
              </a:lnSpc>
            </a:pPr>
            <a:r>
              <a:rPr lang="en-GB" sz="2000" dirty="0"/>
              <a:t>Ethical issues related to risks participants can arise at any stage of a research project</a:t>
            </a:r>
          </a:p>
          <a:p>
            <a:pPr lvl="1">
              <a:lnSpc>
                <a:spcPct val="90000"/>
              </a:lnSpc>
            </a:pPr>
            <a:r>
              <a:rPr lang="en-GB" sz="1800" dirty="0"/>
              <a:t>The nature of the project itself</a:t>
            </a:r>
          </a:p>
          <a:p>
            <a:pPr lvl="1">
              <a:lnSpc>
                <a:spcPct val="90000"/>
              </a:lnSpc>
            </a:pPr>
            <a:r>
              <a:rPr lang="en-GB" sz="1800" dirty="0"/>
              <a:t>The context of the research</a:t>
            </a:r>
          </a:p>
          <a:p>
            <a:pPr lvl="1">
              <a:lnSpc>
                <a:spcPct val="90000"/>
              </a:lnSpc>
            </a:pPr>
            <a:r>
              <a:rPr lang="en-GB" sz="1800" dirty="0"/>
              <a:t>Procedures adopted</a:t>
            </a:r>
          </a:p>
          <a:p>
            <a:pPr lvl="1">
              <a:lnSpc>
                <a:spcPct val="90000"/>
              </a:lnSpc>
            </a:pPr>
            <a:r>
              <a:rPr lang="en-GB" sz="1800" dirty="0"/>
              <a:t>Methods of data collection</a:t>
            </a:r>
          </a:p>
          <a:p>
            <a:pPr lvl="1">
              <a:lnSpc>
                <a:spcPct val="90000"/>
              </a:lnSpc>
            </a:pPr>
            <a:r>
              <a:rPr lang="en-GB" sz="1800" dirty="0"/>
              <a:t>Nature of the participants</a:t>
            </a:r>
          </a:p>
          <a:p>
            <a:pPr lvl="1">
              <a:lnSpc>
                <a:spcPct val="90000"/>
              </a:lnSpc>
            </a:pPr>
            <a:r>
              <a:rPr lang="en-GB" sz="1800" dirty="0"/>
              <a:t>The type of data collected</a:t>
            </a:r>
          </a:p>
          <a:p>
            <a:pPr lvl="1">
              <a:lnSpc>
                <a:spcPct val="90000"/>
              </a:lnSpc>
            </a:pPr>
            <a:r>
              <a:rPr lang="en-GB" sz="1800" dirty="0"/>
              <a:t>What is done with the data and how it is disseminated</a:t>
            </a:r>
            <a:endParaRPr lang="en-GB" sz="1600" dirty="0"/>
          </a:p>
          <a:p>
            <a:pPr>
              <a:lnSpc>
                <a:spcPct val="90000"/>
              </a:lnSpc>
            </a:pPr>
            <a:endParaRPr lang="ar-JO" sz="1600" dirty="0"/>
          </a:p>
        </p:txBody>
      </p:sp>
    </p:spTree>
    <p:extLst>
      <p:ext uri="{BB962C8B-B14F-4D97-AF65-F5344CB8AC3E}">
        <p14:creationId xmlns:p14="http://schemas.microsoft.com/office/powerpoint/2010/main" val="776699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9312CE1-07D0-4AB5-86B0-E2AEA6869D04}"/>
              </a:ext>
            </a:extLst>
          </p:cNvPr>
          <p:cNvSpPr>
            <a:spLocks noGrp="1"/>
          </p:cNvSpPr>
          <p:nvPr>
            <p:ph type="title"/>
          </p:nvPr>
        </p:nvSpPr>
        <p:spPr>
          <a:xfrm>
            <a:off x="548640" y="731520"/>
            <a:ext cx="4567428" cy="1426464"/>
          </a:xfrm>
        </p:spPr>
        <p:txBody>
          <a:bodyPr>
            <a:normAutofit/>
          </a:bodyPr>
          <a:lstStyle/>
          <a:p>
            <a:r>
              <a:rPr lang="en-GB" b="1">
                <a:solidFill>
                  <a:srgbClr val="FFFFFF"/>
                </a:solidFill>
              </a:rPr>
              <a:t>Potential benefits</a:t>
            </a:r>
            <a:endParaRPr lang="ar-JO"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DB2094-53CF-4F58-AABF-48BEB34F4622}"/>
              </a:ext>
            </a:extLst>
          </p:cNvPr>
          <p:cNvSpPr>
            <a:spLocks noGrp="1"/>
          </p:cNvSpPr>
          <p:nvPr>
            <p:ph idx="1"/>
          </p:nvPr>
        </p:nvSpPr>
        <p:spPr>
          <a:xfrm>
            <a:off x="592092" y="2798385"/>
            <a:ext cx="7948296" cy="3283260"/>
          </a:xfrm>
        </p:spPr>
        <p:txBody>
          <a:bodyPr anchor="ctr">
            <a:normAutofit/>
          </a:bodyPr>
          <a:lstStyle/>
          <a:p>
            <a:r>
              <a:rPr lang="en-GB" sz="2300"/>
              <a:t>Basic knowledge </a:t>
            </a:r>
          </a:p>
          <a:p>
            <a:r>
              <a:rPr lang="en-GB" sz="2300"/>
              <a:t>Improvement of research or assessment techniques</a:t>
            </a:r>
          </a:p>
          <a:p>
            <a:r>
              <a:rPr lang="en-GB" sz="2300"/>
              <a:t>Practical outcomes</a:t>
            </a:r>
          </a:p>
          <a:p>
            <a:r>
              <a:rPr lang="en-GB" sz="2300"/>
              <a:t>Benefits for researchers</a:t>
            </a:r>
          </a:p>
          <a:p>
            <a:r>
              <a:rPr lang="en-GB" sz="2300"/>
              <a:t>Benefits for research participants</a:t>
            </a:r>
            <a:endParaRPr lang="ar-JO" sz="2300"/>
          </a:p>
        </p:txBody>
      </p:sp>
    </p:spTree>
    <p:extLst>
      <p:ext uri="{BB962C8B-B14F-4D97-AF65-F5344CB8AC3E}">
        <p14:creationId xmlns:p14="http://schemas.microsoft.com/office/powerpoint/2010/main" val="2768161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p:cNvSpPr>
            <a:spLocks noGrp="1"/>
          </p:cNvSpPr>
          <p:nvPr>
            <p:ph type="title"/>
          </p:nvPr>
        </p:nvSpPr>
        <p:spPr>
          <a:xfrm>
            <a:off x="548640" y="731520"/>
            <a:ext cx="4567428" cy="1426464"/>
          </a:xfrm>
        </p:spPr>
        <p:txBody>
          <a:bodyPr>
            <a:normAutofit/>
          </a:bodyPr>
          <a:lstStyle/>
          <a:p>
            <a:pPr>
              <a:lnSpc>
                <a:spcPct val="90000"/>
              </a:lnSpc>
            </a:pPr>
            <a:r>
              <a:rPr lang="en-GB" sz="3100" b="1">
                <a:solidFill>
                  <a:srgbClr val="FFFFFF"/>
                </a:solidFill>
              </a:rPr>
              <a:t>KEY ETHICAL CONSIDERATIONS IN CARRYING OUT RESEARCH</a:t>
            </a:r>
            <a:endParaRPr lang="en-GB" sz="3100">
              <a:solidFill>
                <a:srgbClr val="FFFFFF"/>
              </a:solidFill>
            </a:endParaRPr>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592092" y="2798385"/>
            <a:ext cx="7948296" cy="3283260"/>
          </a:xfrm>
        </p:spPr>
        <p:txBody>
          <a:bodyPr anchor="ctr">
            <a:normAutofit/>
          </a:bodyPr>
          <a:lstStyle/>
          <a:p>
            <a:r>
              <a:rPr lang="en-GB" sz="2300" b="1" dirty="0"/>
              <a:t>Scientific validity</a:t>
            </a:r>
          </a:p>
          <a:p>
            <a:r>
              <a:rPr lang="en-GB" sz="2300" b="1" dirty="0"/>
              <a:t>Safety</a:t>
            </a:r>
          </a:p>
          <a:p>
            <a:r>
              <a:rPr lang="en-GB" sz="2300" b="1" dirty="0"/>
              <a:t>Consent procedure</a:t>
            </a:r>
          </a:p>
          <a:p>
            <a:r>
              <a:rPr lang="en-GB" sz="2300" b="1" dirty="0"/>
              <a:t>Competency/ Vulnerable groups</a:t>
            </a:r>
          </a:p>
          <a:p>
            <a:r>
              <a:rPr lang="en-GB" sz="2300" b="1" dirty="0"/>
              <a:t>Confidentiality</a:t>
            </a:r>
          </a:p>
          <a:p>
            <a:r>
              <a:rPr lang="en-GB" sz="2300" b="1" dirty="0"/>
              <a:t>In conducting quantitative and qualitative research </a:t>
            </a:r>
          </a:p>
          <a:p>
            <a:r>
              <a:rPr lang="en-GB" sz="2300" b="1" dirty="0"/>
              <a:t>In writing up the research/ Publication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GB" sz="3300" b="1" dirty="0">
                <a:solidFill>
                  <a:srgbClr val="FFFFFF"/>
                </a:solidFill>
              </a:rPr>
              <a:t>Scientific validity</a:t>
            </a:r>
            <a:endParaRPr lang="en-GB" sz="33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a:bodyPr>
          <a:lstStyle/>
          <a:p>
            <a:pPr>
              <a:lnSpc>
                <a:spcPct val="90000"/>
              </a:lnSpc>
            </a:pPr>
            <a:r>
              <a:rPr lang="en-GB" sz="1800" b="1" i="1" dirty="0"/>
              <a:t>Are the aims worthwhile?</a:t>
            </a:r>
          </a:p>
          <a:p>
            <a:pPr>
              <a:lnSpc>
                <a:spcPct val="90000"/>
              </a:lnSpc>
            </a:pPr>
            <a:r>
              <a:rPr lang="en-GB" sz="1800" b="1" i="1" dirty="0"/>
              <a:t>Is the method appropriate to the aims?</a:t>
            </a:r>
          </a:p>
          <a:p>
            <a:pPr>
              <a:lnSpc>
                <a:spcPct val="90000"/>
              </a:lnSpc>
            </a:pPr>
            <a:endParaRPr lang="en-GB" sz="1800" dirty="0"/>
          </a:p>
          <a:p>
            <a:pPr>
              <a:lnSpc>
                <a:spcPct val="90000"/>
              </a:lnSpc>
            </a:pPr>
            <a:r>
              <a:rPr lang="en-GB" sz="1800" dirty="0"/>
              <a:t>Research that is scientifically poor may be considered unethical for two reasons: </a:t>
            </a:r>
          </a:p>
          <a:p>
            <a:pPr marL="971550" lvl="1" indent="-514350">
              <a:lnSpc>
                <a:spcPct val="90000"/>
              </a:lnSpc>
              <a:buFont typeface="+mj-lt"/>
              <a:buAutoNum type="arabicPeriod"/>
            </a:pPr>
            <a:r>
              <a:rPr lang="en-GB" sz="1600" dirty="0"/>
              <a:t>It will not benefit people in the future and so any risk of harm to participants cannot be justified</a:t>
            </a:r>
          </a:p>
          <a:p>
            <a:pPr marL="971550" lvl="1" indent="-514350">
              <a:lnSpc>
                <a:spcPct val="90000"/>
              </a:lnSpc>
              <a:buFont typeface="+mj-lt"/>
              <a:buAutoNum type="arabicPeriod"/>
            </a:pPr>
            <a:r>
              <a:rPr lang="en-GB" sz="1600" dirty="0"/>
              <a:t>It may harm people in the future because the results are misleading</a:t>
            </a:r>
          </a:p>
          <a:p>
            <a:pPr marL="971550" lvl="1" indent="-514350">
              <a:lnSpc>
                <a:spcPct val="90000"/>
              </a:lnSpc>
              <a:buFont typeface="+mj-lt"/>
              <a:buAutoNum type="arabicPeriod"/>
            </a:pPr>
            <a:endParaRPr lang="en-GB" sz="1800" dirty="0"/>
          </a:p>
          <a:p>
            <a:pPr>
              <a:lnSpc>
                <a:spcPct val="90000"/>
              </a:lnSpc>
            </a:pPr>
            <a:r>
              <a:rPr lang="en-GB" sz="1800" dirty="0"/>
              <a:t>Sample size</a:t>
            </a:r>
          </a:p>
          <a:p>
            <a:pPr marL="971550" lvl="1" indent="-514350">
              <a:lnSpc>
                <a:spcPct val="90000"/>
              </a:lnSpc>
            </a:pPr>
            <a:r>
              <a:rPr lang="en-GB" sz="1600" dirty="0"/>
              <a:t>If the sample size is not large enough to ensure adequate power then the research participants have been put at risk for no scientific gain </a:t>
            </a:r>
          </a:p>
          <a:p>
            <a:pPr marL="971550" lvl="1" indent="-514350">
              <a:lnSpc>
                <a:spcPct val="90000"/>
              </a:lnSpc>
            </a:pPr>
            <a:r>
              <a:rPr lang="en-GB" sz="1600" dirty="0"/>
              <a:t>A sample size that is too large then more people will have been exposed to risk needlessly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GB" sz="3300" b="1">
                <a:solidFill>
                  <a:srgbClr val="FFFFFF"/>
                </a:solidFill>
              </a:rPr>
              <a:t>Safety</a:t>
            </a:r>
            <a:endParaRPr lang="en-GB" sz="33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a:bodyPr>
          <a:lstStyle/>
          <a:p>
            <a:pPr>
              <a:lnSpc>
                <a:spcPct val="90000"/>
              </a:lnSpc>
            </a:pPr>
            <a:r>
              <a:rPr lang="en-GB" sz="1800" b="1" i="1" dirty="0"/>
              <a:t>Are the procedures safe, and are all reasonable precautions being taken?</a:t>
            </a:r>
          </a:p>
          <a:p>
            <a:pPr>
              <a:lnSpc>
                <a:spcPct val="90000"/>
              </a:lnSpc>
            </a:pPr>
            <a:r>
              <a:rPr lang="en-GB" sz="1800" b="1" i="1" dirty="0"/>
              <a:t>Is the degree of risk for participants acceptable?</a:t>
            </a:r>
          </a:p>
          <a:p>
            <a:pPr>
              <a:lnSpc>
                <a:spcPct val="90000"/>
              </a:lnSpc>
            </a:pPr>
            <a:endParaRPr lang="en-GB" sz="1800" dirty="0"/>
          </a:p>
          <a:p>
            <a:pPr>
              <a:lnSpc>
                <a:spcPct val="90000"/>
              </a:lnSpc>
            </a:pPr>
            <a:r>
              <a:rPr lang="en-GB" sz="1800" dirty="0"/>
              <a:t>Research participants must be protected from being at much risk of harm, even if the benefit of the research to people in the future is considerable </a:t>
            </a:r>
          </a:p>
          <a:p>
            <a:pPr>
              <a:lnSpc>
                <a:spcPct val="90000"/>
              </a:lnSpc>
            </a:pPr>
            <a:endParaRPr lang="en-GB" sz="1800" dirty="0"/>
          </a:p>
          <a:p>
            <a:pPr>
              <a:lnSpc>
                <a:spcPct val="90000"/>
              </a:lnSpc>
            </a:pPr>
            <a:r>
              <a:rPr lang="en-GB" sz="1800" dirty="0"/>
              <a:t>The term </a:t>
            </a:r>
            <a:r>
              <a:rPr lang="en-GB" sz="1800" b="1" dirty="0"/>
              <a:t>'minimal risk' </a:t>
            </a:r>
            <a:r>
              <a:rPr lang="en-GB" sz="1800" dirty="0"/>
              <a:t>is often used to describe an acceptable level of risk</a:t>
            </a:r>
          </a:p>
          <a:p>
            <a:pPr lvl="1">
              <a:lnSpc>
                <a:spcPct val="90000"/>
              </a:lnSpc>
            </a:pPr>
            <a:r>
              <a:rPr lang="en-GB" sz="1600" b="1" dirty="0"/>
              <a:t>A small chance of a reaction which itself is trivial</a:t>
            </a:r>
          </a:p>
          <a:p>
            <a:pPr lvl="2">
              <a:lnSpc>
                <a:spcPct val="90000"/>
              </a:lnSpc>
            </a:pPr>
            <a:r>
              <a:rPr lang="en-GB" sz="1400" dirty="0"/>
              <a:t>e.g. A mild headache or feeling of lethargy </a:t>
            </a:r>
          </a:p>
          <a:p>
            <a:pPr lvl="2">
              <a:lnSpc>
                <a:spcPct val="90000"/>
              </a:lnSpc>
            </a:pPr>
            <a:endParaRPr lang="en-GB" sz="1600" dirty="0"/>
          </a:p>
          <a:p>
            <a:pPr lvl="1">
              <a:lnSpc>
                <a:spcPct val="90000"/>
              </a:lnSpc>
            </a:pPr>
            <a:r>
              <a:rPr lang="en-GB" sz="1600" b="1" dirty="0"/>
              <a:t>A very remote chance of serious injury or death’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25FFDAC-D875-406C-9BAC-97DD68620285}"/>
              </a:ext>
            </a:extLst>
          </p:cNvPr>
          <p:cNvSpPr>
            <a:spLocks noGrp="1"/>
          </p:cNvSpPr>
          <p:nvPr>
            <p:ph type="title"/>
          </p:nvPr>
        </p:nvSpPr>
        <p:spPr>
          <a:xfrm>
            <a:off x="582930" y="731519"/>
            <a:ext cx="2133893" cy="3237579"/>
          </a:xfrm>
        </p:spPr>
        <p:txBody>
          <a:bodyPr>
            <a:normAutofit/>
          </a:bodyPr>
          <a:lstStyle/>
          <a:p>
            <a:r>
              <a:rPr lang="en-GB" sz="2800" b="1">
                <a:solidFill>
                  <a:srgbClr val="FFFFFF"/>
                </a:solidFill>
                <a:latin typeface="UniversLTStd-BoldCn"/>
              </a:rPr>
              <a:t>First Documented Human Subject Research (1700’s)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70D693-B688-4DD3-A33F-A73C00BBB86E}"/>
              </a:ext>
            </a:extLst>
          </p:cNvPr>
          <p:cNvSpPr>
            <a:spLocks noGrp="1"/>
          </p:cNvSpPr>
          <p:nvPr>
            <p:ph idx="1"/>
          </p:nvPr>
        </p:nvSpPr>
        <p:spPr>
          <a:xfrm>
            <a:off x="3284781" y="686862"/>
            <a:ext cx="5278194" cy="5475129"/>
          </a:xfrm>
        </p:spPr>
        <p:txBody>
          <a:bodyPr anchor="ctr">
            <a:normAutofit/>
          </a:bodyPr>
          <a:lstStyle/>
          <a:p>
            <a:r>
              <a:rPr lang="en-GB" sz="1600"/>
              <a:t>Among the first human subject research experiments to be documented were vaccination trials </a:t>
            </a:r>
          </a:p>
          <a:p>
            <a:endParaRPr lang="en-GB" sz="1600"/>
          </a:p>
          <a:p>
            <a:r>
              <a:rPr lang="en-GB" sz="1600"/>
              <a:t>In these early trials physicians used themselves or their family members as test subjects. For example:</a:t>
            </a:r>
          </a:p>
          <a:p>
            <a:pPr lvl="1">
              <a:buFont typeface="Calibri" panose="020F0502020204030204" pitchFamily="34" charset="0"/>
              <a:buChar char="₋"/>
            </a:pPr>
            <a:r>
              <a:rPr lang="en-GB" sz="1600" b="1"/>
              <a:t>Edward Jenner (1749-1823) </a:t>
            </a:r>
            <a:r>
              <a:rPr lang="en-GB" sz="1600"/>
              <a:t>first tested smallpox vaccines on his son and on neighbourhood children.</a:t>
            </a:r>
          </a:p>
          <a:p>
            <a:pPr lvl="1">
              <a:buFont typeface="Calibri" panose="020F0502020204030204" pitchFamily="34" charset="0"/>
              <a:buChar char="₋"/>
            </a:pPr>
            <a:endParaRPr lang="en-GB" sz="1600"/>
          </a:p>
          <a:p>
            <a:pPr lvl="1">
              <a:buFont typeface="Calibri" panose="020F0502020204030204" pitchFamily="34" charset="0"/>
              <a:buChar char="₋"/>
            </a:pPr>
            <a:r>
              <a:rPr lang="en-GB" sz="1600" b="1"/>
              <a:t>Johann Jorg (1779-1856) </a:t>
            </a:r>
            <a:r>
              <a:rPr lang="en-GB" sz="1600"/>
              <a:t>swallowed 17 drugs in various doses to record their properties.</a:t>
            </a:r>
          </a:p>
          <a:p>
            <a:pPr lvl="1">
              <a:buFont typeface="Calibri" panose="020F0502020204030204" pitchFamily="34" charset="0"/>
              <a:buChar char="₋"/>
            </a:pPr>
            <a:endParaRPr lang="en-GB" sz="1600"/>
          </a:p>
          <a:p>
            <a:pPr lvl="1">
              <a:buFont typeface="Calibri" panose="020F0502020204030204" pitchFamily="34" charset="0"/>
              <a:buChar char="₋"/>
            </a:pPr>
            <a:r>
              <a:rPr lang="en-GB" sz="1600" b="1"/>
              <a:t>Louis Pasteur (1822-1895) </a:t>
            </a:r>
            <a:r>
              <a:rPr lang="en-GB" sz="1600"/>
              <a:t>"agonized over treating humans," even though he was confident of the results obtained through animal trials. He finally did so only when he was convinced the death of the child, the first test subject (Joseph Meister), "appeared inevitable." was the first person to be inoculated against rabies by Louis Pasteur, and the first person to be successfully treated for the infection.</a:t>
            </a:r>
          </a:p>
        </p:txBody>
      </p:sp>
    </p:spTree>
    <p:extLst>
      <p:ext uri="{BB962C8B-B14F-4D97-AF65-F5344CB8AC3E}">
        <p14:creationId xmlns:p14="http://schemas.microsoft.com/office/powerpoint/2010/main" val="190234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GB" sz="3300" b="1">
                <a:solidFill>
                  <a:srgbClr val="FFFFFF"/>
                </a:solidFill>
              </a:rPr>
              <a:t>Consent procedure</a:t>
            </a:r>
            <a:endParaRPr lang="en-GB" sz="33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a:bodyPr>
          <a:lstStyle/>
          <a:p>
            <a:pPr>
              <a:lnSpc>
                <a:spcPct val="90000"/>
              </a:lnSpc>
            </a:pPr>
            <a:r>
              <a:rPr lang="en-GB" sz="1600" b="1" dirty="0"/>
              <a:t>Informed</a:t>
            </a:r>
          </a:p>
          <a:p>
            <a:pPr lvl="1">
              <a:lnSpc>
                <a:spcPct val="90000"/>
              </a:lnSpc>
            </a:pPr>
            <a:r>
              <a:rPr lang="en-GB" sz="1400" dirty="0"/>
              <a:t>Information must be clearly written, honest, sufficient, and balanced</a:t>
            </a:r>
          </a:p>
          <a:p>
            <a:pPr lvl="1">
              <a:lnSpc>
                <a:spcPct val="90000"/>
              </a:lnSpc>
            </a:pPr>
            <a:endParaRPr lang="en-GB" sz="1600" dirty="0"/>
          </a:p>
          <a:p>
            <a:pPr>
              <a:lnSpc>
                <a:spcPct val="90000"/>
              </a:lnSpc>
            </a:pPr>
            <a:r>
              <a:rPr lang="en-GB" sz="1600" b="1" dirty="0"/>
              <a:t>Voluntary (absence of coercion)</a:t>
            </a:r>
          </a:p>
          <a:p>
            <a:pPr lvl="1">
              <a:lnSpc>
                <a:spcPct val="90000"/>
              </a:lnSpc>
            </a:pPr>
            <a:r>
              <a:rPr lang="en-GB" sz="1400" dirty="0"/>
              <a:t>Participant must be aware that refusal to take part will not affect clinical care</a:t>
            </a:r>
          </a:p>
          <a:p>
            <a:pPr lvl="1">
              <a:lnSpc>
                <a:spcPct val="90000"/>
              </a:lnSpc>
            </a:pPr>
            <a:endParaRPr lang="en-GB" sz="1400" dirty="0"/>
          </a:p>
          <a:p>
            <a:pPr lvl="1">
              <a:lnSpc>
                <a:spcPct val="90000"/>
              </a:lnSpc>
            </a:pPr>
            <a:r>
              <a:rPr lang="en-GB" sz="1400" dirty="0"/>
              <a:t>The relationship between researcher and participant should be free from potential coercion</a:t>
            </a:r>
          </a:p>
          <a:p>
            <a:pPr lvl="2">
              <a:lnSpc>
                <a:spcPct val="90000"/>
              </a:lnSpc>
            </a:pPr>
            <a:r>
              <a:rPr lang="en-GB" sz="1200" dirty="0"/>
              <a:t>e.g. Clinician tries to recruit their own patients for research</a:t>
            </a:r>
          </a:p>
          <a:p>
            <a:pPr lvl="2">
              <a:lnSpc>
                <a:spcPct val="90000"/>
              </a:lnSpc>
            </a:pPr>
            <a:endParaRPr lang="en-GB" sz="1400" dirty="0"/>
          </a:p>
          <a:p>
            <a:pPr lvl="1">
              <a:lnSpc>
                <a:spcPct val="90000"/>
              </a:lnSpc>
            </a:pPr>
            <a:r>
              <a:rPr lang="en-GB" sz="1400" dirty="0"/>
              <a:t>Payments to encourage participation are coercion and only fair remuneration for expenses should be offered; otherwise people may be encouraged to take risks they ordinarily wouldn’t in return for financial reward</a:t>
            </a:r>
          </a:p>
          <a:p>
            <a:pPr lvl="1">
              <a:lnSpc>
                <a:spcPct val="90000"/>
              </a:lnSpc>
            </a:pPr>
            <a:endParaRPr lang="en-GB" sz="1400" dirty="0"/>
          </a:p>
          <a:p>
            <a:pPr lvl="1">
              <a:lnSpc>
                <a:spcPct val="90000"/>
              </a:lnSpc>
            </a:pPr>
            <a:r>
              <a:rPr lang="en-GB" sz="1400" dirty="0"/>
              <a:t>Participants must be made aware that they have the right to withdraw their consent at any stage of the study.</a:t>
            </a:r>
          </a:p>
          <a:p>
            <a:pPr>
              <a:lnSpc>
                <a:spcPct val="90000"/>
              </a:lnSpc>
            </a:pPr>
            <a:endParaRPr lang="en-GB" sz="1600" b="1"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a:bodyPr>
          <a:lstStyle/>
          <a:p>
            <a:pPr indent="-285750">
              <a:lnSpc>
                <a:spcPct val="90000"/>
              </a:lnSpc>
            </a:pPr>
            <a:r>
              <a:rPr lang="en-US" sz="1800" dirty="0"/>
              <a:t>A consent must be obtained</a:t>
            </a:r>
          </a:p>
          <a:p>
            <a:pPr indent="-285750">
              <a:lnSpc>
                <a:spcPct val="90000"/>
              </a:lnSpc>
            </a:pPr>
            <a:endParaRPr lang="en-US" sz="1800" dirty="0"/>
          </a:p>
          <a:p>
            <a:pPr indent="-285750">
              <a:lnSpc>
                <a:spcPct val="90000"/>
              </a:lnSpc>
            </a:pPr>
            <a:r>
              <a:rPr lang="en-US" sz="1800" dirty="0"/>
              <a:t>The consent should be given freely after that person is informed of the nature, significance, implications and risks of the trial. </a:t>
            </a:r>
          </a:p>
          <a:p>
            <a:pPr lvl="1">
              <a:lnSpc>
                <a:spcPct val="90000"/>
              </a:lnSpc>
            </a:pPr>
            <a:r>
              <a:rPr lang="en-US" sz="1400" dirty="0"/>
              <a:t>Failure to provide sufficient information may give rise to criminal liability </a:t>
            </a:r>
          </a:p>
          <a:p>
            <a:pPr indent="-285750">
              <a:lnSpc>
                <a:spcPct val="90000"/>
              </a:lnSpc>
            </a:pPr>
            <a:endParaRPr lang="en-US" sz="1800" dirty="0"/>
          </a:p>
          <a:p>
            <a:pPr indent="-285750">
              <a:lnSpc>
                <a:spcPct val="90000"/>
              </a:lnSpc>
            </a:pPr>
            <a:r>
              <a:rPr lang="en-US" sz="1800" dirty="0"/>
              <a:t>The participant must have an interview with the researcher during which he must have been given the opportunity to understand the: </a:t>
            </a:r>
          </a:p>
          <a:p>
            <a:pPr lvl="1">
              <a:lnSpc>
                <a:spcPct val="90000"/>
              </a:lnSpc>
            </a:pPr>
            <a:r>
              <a:rPr lang="en-US" sz="1400" dirty="0"/>
              <a:t>Objectives</a:t>
            </a:r>
          </a:p>
          <a:p>
            <a:pPr lvl="1">
              <a:lnSpc>
                <a:spcPct val="90000"/>
              </a:lnSpc>
            </a:pPr>
            <a:r>
              <a:rPr lang="en-US" sz="1400" dirty="0"/>
              <a:t>Risks and inconveniences of the trial</a:t>
            </a:r>
          </a:p>
          <a:p>
            <a:pPr lvl="1">
              <a:lnSpc>
                <a:spcPct val="90000"/>
              </a:lnSpc>
            </a:pPr>
            <a:r>
              <a:rPr lang="en-US" sz="1400" dirty="0"/>
              <a:t>The conditions under which the trial to be conducted</a:t>
            </a:r>
          </a:p>
          <a:p>
            <a:pPr indent="-285750">
              <a:lnSpc>
                <a:spcPct val="90000"/>
              </a:lnSpc>
            </a:pPr>
            <a:endParaRPr lang="en-US" sz="1800" dirty="0"/>
          </a:p>
          <a:p>
            <a:pPr indent="-285750">
              <a:lnSpc>
                <a:spcPct val="90000"/>
              </a:lnSpc>
            </a:pPr>
            <a:r>
              <a:rPr lang="en-US" sz="1800" dirty="0"/>
              <a:t>Consent must be formally recorded on a signed, written consent form </a:t>
            </a:r>
          </a:p>
          <a:p>
            <a:pPr indent="-285750">
              <a:lnSpc>
                <a:spcPct val="90000"/>
              </a:lnSpc>
            </a:pPr>
            <a:endParaRPr lang="en-US" sz="1800" dirty="0"/>
          </a:p>
          <a:p>
            <a:pPr indent="-285750">
              <a:lnSpc>
                <a:spcPct val="90000"/>
              </a:lnSpc>
            </a:pPr>
            <a:r>
              <a:rPr lang="en-US" sz="1800" dirty="0"/>
              <a:t>Consent once given can be withdrawn at any time</a:t>
            </a:r>
          </a:p>
          <a:p>
            <a:pPr marL="57150" indent="0">
              <a:lnSpc>
                <a:spcPct val="90000"/>
              </a:lnSpc>
              <a:buNone/>
            </a:pPr>
            <a:endParaRPr lang="en-GB" sz="1800" b="1" dirty="0"/>
          </a:p>
        </p:txBody>
      </p:sp>
      <p:sp>
        <p:nvSpPr>
          <p:cNvPr id="7" name="TextBox 6">
            <a:extLst>
              <a:ext uri="{FF2B5EF4-FFF2-40B4-BE49-F238E27FC236}">
                <a16:creationId xmlns:a16="http://schemas.microsoft.com/office/drawing/2014/main" id="{8F282AC0-CE32-4255-931C-FA497048B19B}"/>
              </a:ext>
            </a:extLst>
          </p:cNvPr>
          <p:cNvSpPr txBox="1"/>
          <p:nvPr/>
        </p:nvSpPr>
        <p:spPr>
          <a:xfrm>
            <a:off x="344192" y="1340768"/>
            <a:ext cx="2560777" cy="2308324"/>
          </a:xfrm>
          <a:prstGeom prst="rect">
            <a:avLst/>
          </a:prstGeom>
          <a:noFill/>
        </p:spPr>
        <p:txBody>
          <a:bodyPr wrap="square">
            <a:spAutoFit/>
          </a:bodyPr>
          <a:lstStyle/>
          <a:p>
            <a:pPr marL="457200" indent="-457200">
              <a:buFont typeface="+mj-lt"/>
              <a:buAutoNum type="alphaUcPeriod"/>
            </a:pPr>
            <a:r>
              <a:rPr lang="en-US" sz="2400" b="1" dirty="0">
                <a:solidFill>
                  <a:schemeClr val="bg1"/>
                </a:solidFill>
              </a:rPr>
              <a:t>If the research involves the testing of medicines on human participants: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a:bodyPr>
          <a:lstStyle/>
          <a:p>
            <a:r>
              <a:rPr lang="en-GB" sz="2300" b="1" dirty="0"/>
              <a:t>If the research does not involve medicines:</a:t>
            </a:r>
          </a:p>
          <a:p>
            <a:pPr lvl="1"/>
            <a:r>
              <a:rPr lang="en-GB" sz="2000" dirty="0"/>
              <a:t>The relevant </a:t>
            </a:r>
            <a:r>
              <a:rPr lang="en-GB" sz="2000" b="1" dirty="0"/>
              <a:t>'key information</a:t>
            </a:r>
            <a:r>
              <a:rPr lang="en-GB" sz="2000" dirty="0"/>
              <a:t>' would include:</a:t>
            </a:r>
          </a:p>
          <a:p>
            <a:pPr lvl="2"/>
            <a:r>
              <a:rPr lang="en-GB" sz="1800" dirty="0"/>
              <a:t>The purpose of the research</a:t>
            </a:r>
          </a:p>
          <a:p>
            <a:pPr lvl="2"/>
            <a:r>
              <a:rPr lang="en-GB" sz="1800" dirty="0"/>
              <a:t>What is involved in taking part</a:t>
            </a:r>
          </a:p>
          <a:p>
            <a:pPr lvl="2"/>
            <a:r>
              <a:rPr lang="en-GB" sz="1800" dirty="0"/>
              <a:t>The risks and benefits</a:t>
            </a:r>
          </a:p>
          <a:p>
            <a:pPr lvl="2"/>
            <a:r>
              <a:rPr lang="en-GB" sz="1800" dirty="0"/>
              <a:t>General methodology </a:t>
            </a:r>
          </a:p>
          <a:p>
            <a:pPr lvl="1"/>
            <a:endParaRPr lang="en-GB" sz="2300" dirty="0"/>
          </a:p>
        </p:txBody>
      </p:sp>
      <p:sp>
        <p:nvSpPr>
          <p:cNvPr id="7" name="TextBox 6">
            <a:extLst>
              <a:ext uri="{FF2B5EF4-FFF2-40B4-BE49-F238E27FC236}">
                <a16:creationId xmlns:a16="http://schemas.microsoft.com/office/drawing/2014/main" id="{8E701F94-EB7B-482D-AB8D-ADE0F934D9A6}"/>
              </a:ext>
            </a:extLst>
          </p:cNvPr>
          <p:cNvSpPr txBox="1"/>
          <p:nvPr/>
        </p:nvSpPr>
        <p:spPr>
          <a:xfrm>
            <a:off x="488349" y="1556792"/>
            <a:ext cx="2283592" cy="1569660"/>
          </a:xfrm>
          <a:prstGeom prst="rect">
            <a:avLst/>
          </a:prstGeom>
          <a:noFill/>
        </p:spPr>
        <p:txBody>
          <a:bodyPr wrap="square">
            <a:spAutoFit/>
          </a:bodyPr>
          <a:lstStyle/>
          <a:p>
            <a:pPr marL="342900" indent="-342900">
              <a:buFont typeface="+mj-lt"/>
              <a:buAutoNum type="alphaUcPeriod" startAt="2"/>
            </a:pPr>
            <a:r>
              <a:rPr lang="en-US" sz="2400" b="1" dirty="0">
                <a:solidFill>
                  <a:schemeClr val="bg1"/>
                </a:solidFill>
              </a:rPr>
              <a:t>If the research does not involve medicines: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GB" sz="3300" b="1">
                <a:solidFill>
                  <a:srgbClr val="FFFFFF"/>
                </a:solidFill>
              </a:rPr>
              <a:t>Vulnerable groups</a:t>
            </a:r>
            <a:endParaRPr lang="en-GB" sz="33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731519"/>
            <a:ext cx="5278194" cy="5430472"/>
          </a:xfrm>
        </p:spPr>
        <p:txBody>
          <a:bodyPr anchor="ctr">
            <a:normAutofit/>
          </a:bodyPr>
          <a:lstStyle/>
          <a:p>
            <a:pPr>
              <a:lnSpc>
                <a:spcPct val="90000"/>
              </a:lnSpc>
            </a:pPr>
            <a:r>
              <a:rPr lang="en-GB" sz="1800" b="1" i="1" dirty="0"/>
              <a:t>Are the potential participants competent to decide whether or not to take part?</a:t>
            </a:r>
          </a:p>
          <a:p>
            <a:pPr>
              <a:lnSpc>
                <a:spcPct val="90000"/>
              </a:lnSpc>
            </a:pPr>
            <a:r>
              <a:rPr lang="en-GB" sz="1800" b="1" i="1" dirty="0"/>
              <a:t>Is such competence being assessed, when relevant?</a:t>
            </a:r>
          </a:p>
          <a:p>
            <a:pPr>
              <a:lnSpc>
                <a:spcPct val="90000"/>
              </a:lnSpc>
            </a:pPr>
            <a:endParaRPr lang="en-GB" sz="1800" b="1" i="1" dirty="0"/>
          </a:p>
          <a:p>
            <a:pPr>
              <a:lnSpc>
                <a:spcPct val="90000"/>
              </a:lnSpc>
            </a:pPr>
            <a:r>
              <a:rPr lang="en-GB" sz="1800" dirty="0"/>
              <a:t>Vulnerable group may encompass a multitude of populations:</a:t>
            </a:r>
          </a:p>
          <a:p>
            <a:pPr lvl="1">
              <a:lnSpc>
                <a:spcPct val="90000"/>
              </a:lnSpc>
            </a:pPr>
            <a:r>
              <a:rPr lang="en-GB" sz="1600" dirty="0"/>
              <a:t>Children</a:t>
            </a:r>
          </a:p>
          <a:p>
            <a:pPr lvl="1">
              <a:lnSpc>
                <a:spcPct val="90000"/>
              </a:lnSpc>
            </a:pPr>
            <a:r>
              <a:rPr lang="en-GB" sz="1600" dirty="0"/>
              <a:t>People with mental illness, learning difficulties, communication difficulties</a:t>
            </a:r>
          </a:p>
          <a:p>
            <a:pPr lvl="1">
              <a:lnSpc>
                <a:spcPct val="90000"/>
              </a:lnSpc>
            </a:pPr>
            <a:r>
              <a:rPr lang="en-GB" sz="1600" dirty="0"/>
              <a:t>Prisoners</a:t>
            </a:r>
          </a:p>
          <a:p>
            <a:pPr lvl="1">
              <a:lnSpc>
                <a:spcPct val="90000"/>
              </a:lnSpc>
            </a:pPr>
            <a:r>
              <a:rPr lang="en-GB" sz="1600" dirty="0"/>
              <a:t>The disabled</a:t>
            </a:r>
          </a:p>
          <a:p>
            <a:pPr lvl="1">
              <a:lnSpc>
                <a:spcPct val="90000"/>
              </a:lnSpc>
            </a:pPr>
            <a:r>
              <a:rPr lang="en-GB" sz="1600" dirty="0"/>
              <a:t>Those who do not readily understood the spoken language</a:t>
            </a:r>
          </a:p>
          <a:p>
            <a:pPr lvl="1">
              <a:lnSpc>
                <a:spcPct val="90000"/>
              </a:lnSpc>
            </a:pPr>
            <a:r>
              <a:rPr lang="en-GB" sz="1600" dirty="0"/>
              <a:t>Asylum seekers</a:t>
            </a:r>
          </a:p>
          <a:p>
            <a:pPr lvl="1">
              <a:lnSpc>
                <a:spcPct val="90000"/>
              </a:lnSpc>
            </a:pPr>
            <a:r>
              <a:rPr lang="en-GB" sz="1600" dirty="0"/>
              <a:t>Travellers</a:t>
            </a:r>
          </a:p>
          <a:p>
            <a:pPr lvl="1">
              <a:lnSpc>
                <a:spcPct val="90000"/>
              </a:lnSpc>
            </a:pPr>
            <a:r>
              <a:rPr lang="en-GB" sz="1600" dirty="0"/>
              <a:t>House-bound people</a:t>
            </a:r>
          </a:p>
          <a:p>
            <a:pPr lvl="1">
              <a:lnSpc>
                <a:spcPct val="90000"/>
              </a:lnSpc>
            </a:pPr>
            <a:r>
              <a:rPr lang="en-GB" sz="1600" dirty="0"/>
              <a:t>The homeless</a:t>
            </a:r>
            <a:endParaRPr lang="en-GB"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A92B2C5-DAD7-4530-8A9F-15DE156C8C2E}"/>
              </a:ext>
            </a:extLst>
          </p:cNvPr>
          <p:cNvSpPr>
            <a:spLocks noGrp="1"/>
          </p:cNvSpPr>
          <p:nvPr>
            <p:ph type="title"/>
          </p:nvPr>
        </p:nvSpPr>
        <p:spPr>
          <a:xfrm>
            <a:off x="582930" y="731519"/>
            <a:ext cx="2133893" cy="3237579"/>
          </a:xfrm>
        </p:spPr>
        <p:txBody>
          <a:bodyPr>
            <a:normAutofit/>
          </a:bodyPr>
          <a:lstStyle/>
          <a:p>
            <a:r>
              <a:rPr lang="en-GB" sz="3300" b="1">
                <a:solidFill>
                  <a:srgbClr val="FFFFFF"/>
                </a:solidFill>
              </a:rPr>
              <a:t>Vulnerable groups</a:t>
            </a:r>
            <a:endParaRPr lang="ar-JO" sz="33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58507C-CCDC-474D-8A5D-9C7946F7003B}"/>
              </a:ext>
            </a:extLst>
          </p:cNvPr>
          <p:cNvSpPr>
            <a:spLocks noGrp="1"/>
          </p:cNvSpPr>
          <p:nvPr>
            <p:ph idx="1"/>
          </p:nvPr>
        </p:nvSpPr>
        <p:spPr>
          <a:xfrm>
            <a:off x="3284781" y="686862"/>
            <a:ext cx="5278194" cy="5475129"/>
          </a:xfrm>
        </p:spPr>
        <p:txBody>
          <a:bodyPr anchor="ctr">
            <a:normAutofit/>
          </a:bodyPr>
          <a:lstStyle/>
          <a:p>
            <a:pPr>
              <a:lnSpc>
                <a:spcPct val="90000"/>
              </a:lnSpc>
            </a:pPr>
            <a:r>
              <a:rPr lang="en-GB" sz="1800" b="1" dirty="0"/>
              <a:t>In research terms</a:t>
            </a:r>
          </a:p>
          <a:p>
            <a:pPr lvl="1">
              <a:lnSpc>
                <a:spcPct val="90000"/>
              </a:lnSpc>
            </a:pPr>
            <a:r>
              <a:rPr lang="en-GB" sz="1600" dirty="0"/>
              <a:t>This may equate to the individual not being able to understand what their participation in a study will involve</a:t>
            </a:r>
          </a:p>
          <a:p>
            <a:pPr lvl="1">
              <a:lnSpc>
                <a:spcPct val="90000"/>
              </a:lnSpc>
            </a:pPr>
            <a:endParaRPr lang="en-GB" sz="1600" dirty="0"/>
          </a:p>
          <a:p>
            <a:pPr lvl="1">
              <a:lnSpc>
                <a:spcPct val="90000"/>
              </a:lnSpc>
            </a:pPr>
            <a:r>
              <a:rPr lang="en-GB" sz="1600" dirty="0"/>
              <a:t>They may find it difficult to make their wishes and preferences understood</a:t>
            </a:r>
          </a:p>
          <a:p>
            <a:pPr marL="457200" lvl="1" indent="0">
              <a:lnSpc>
                <a:spcPct val="90000"/>
              </a:lnSpc>
              <a:buNone/>
            </a:pPr>
            <a:endParaRPr lang="en-GB" sz="1600" dirty="0"/>
          </a:p>
          <a:p>
            <a:pPr lvl="1">
              <a:lnSpc>
                <a:spcPct val="90000"/>
              </a:lnSpc>
            </a:pPr>
            <a:r>
              <a:rPr lang="en-GB" sz="1600" dirty="0"/>
              <a:t>This could result in them being less able to make an informed or reasoned decision about their participation</a:t>
            </a:r>
          </a:p>
          <a:p>
            <a:pPr marL="457200" lvl="1" indent="0">
              <a:lnSpc>
                <a:spcPct val="90000"/>
              </a:lnSpc>
              <a:buNone/>
            </a:pPr>
            <a:r>
              <a:rPr lang="en-GB" sz="1600" dirty="0"/>
              <a:t> </a:t>
            </a:r>
          </a:p>
          <a:p>
            <a:pPr lvl="1">
              <a:lnSpc>
                <a:spcPct val="90000"/>
              </a:lnSpc>
            </a:pPr>
            <a:r>
              <a:rPr lang="en-GB" sz="1600" dirty="0"/>
              <a:t>This in turn leads to the potential for the individual to be either manipulated or misled, or to make a decision they later regret</a:t>
            </a:r>
          </a:p>
          <a:p>
            <a:pPr lvl="1">
              <a:lnSpc>
                <a:spcPct val="90000"/>
              </a:lnSpc>
            </a:pPr>
            <a:endParaRPr lang="en-GB" sz="1600" dirty="0"/>
          </a:p>
          <a:p>
            <a:pPr lvl="1">
              <a:lnSpc>
                <a:spcPct val="90000"/>
              </a:lnSpc>
            </a:pPr>
            <a:r>
              <a:rPr lang="en-GB" sz="1600" dirty="0"/>
              <a:t>Every effort must be made to secure informed consent from participants (or proxies)</a:t>
            </a:r>
          </a:p>
          <a:p>
            <a:pPr lvl="1">
              <a:lnSpc>
                <a:spcPct val="90000"/>
              </a:lnSpc>
            </a:pPr>
            <a:endParaRPr lang="en-GB" sz="1800" dirty="0"/>
          </a:p>
          <a:p>
            <a:pPr>
              <a:lnSpc>
                <a:spcPct val="90000"/>
              </a:lnSpc>
            </a:pPr>
            <a:endParaRPr lang="ar-JO" sz="1800" dirty="0"/>
          </a:p>
        </p:txBody>
      </p:sp>
    </p:spTree>
    <p:extLst>
      <p:ext uri="{BB962C8B-B14F-4D97-AF65-F5344CB8AC3E}">
        <p14:creationId xmlns:p14="http://schemas.microsoft.com/office/powerpoint/2010/main" val="608538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BD2CBF0-FA95-498A-A281-6E1B1F8473E7}"/>
              </a:ext>
            </a:extLst>
          </p:cNvPr>
          <p:cNvSpPr>
            <a:spLocks noGrp="1"/>
          </p:cNvSpPr>
          <p:nvPr>
            <p:ph type="title"/>
          </p:nvPr>
        </p:nvSpPr>
        <p:spPr>
          <a:xfrm>
            <a:off x="582930" y="731519"/>
            <a:ext cx="2133893" cy="3237579"/>
          </a:xfrm>
        </p:spPr>
        <p:txBody>
          <a:bodyPr>
            <a:normAutofit/>
          </a:bodyPr>
          <a:lstStyle/>
          <a:p>
            <a:r>
              <a:rPr lang="en-US" sz="3300" b="1">
                <a:solidFill>
                  <a:srgbClr val="FFFFFF"/>
                </a:solidFill>
              </a:rPr>
              <a:t>Vulnerable groups</a:t>
            </a:r>
            <a:endParaRPr lang="ar-JO" sz="33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847EDF-9D07-4389-9D56-0512BE838558}"/>
              </a:ext>
            </a:extLst>
          </p:cNvPr>
          <p:cNvSpPr>
            <a:spLocks noGrp="1"/>
          </p:cNvSpPr>
          <p:nvPr>
            <p:ph idx="1"/>
          </p:nvPr>
        </p:nvSpPr>
        <p:spPr>
          <a:xfrm>
            <a:off x="3284781" y="686862"/>
            <a:ext cx="5278194" cy="5475129"/>
          </a:xfrm>
        </p:spPr>
        <p:txBody>
          <a:bodyPr anchor="ctr">
            <a:normAutofit/>
          </a:bodyPr>
          <a:lstStyle/>
          <a:p>
            <a:pPr>
              <a:lnSpc>
                <a:spcPct val="90000"/>
              </a:lnSpc>
            </a:pPr>
            <a:r>
              <a:rPr lang="en-GB" sz="1800" dirty="0"/>
              <a:t>In the case of research and children, parents alone can give consent but every effort must be made to involve the child in the discussions and obtain their approval to be included in the research</a:t>
            </a:r>
          </a:p>
          <a:p>
            <a:pPr>
              <a:lnSpc>
                <a:spcPct val="90000"/>
              </a:lnSpc>
            </a:pPr>
            <a:endParaRPr lang="en-GB" sz="1800" dirty="0"/>
          </a:p>
          <a:p>
            <a:pPr>
              <a:lnSpc>
                <a:spcPct val="90000"/>
              </a:lnSpc>
            </a:pPr>
            <a:r>
              <a:rPr lang="en-GB" sz="1800" dirty="0"/>
              <a:t>Involving vulnerable populations in research is often </a:t>
            </a:r>
          </a:p>
          <a:p>
            <a:pPr lvl="1">
              <a:lnSpc>
                <a:spcPct val="90000"/>
              </a:lnSpc>
            </a:pPr>
            <a:r>
              <a:rPr lang="en-GB" sz="1600" dirty="0"/>
              <a:t>Complex</a:t>
            </a:r>
          </a:p>
          <a:p>
            <a:pPr lvl="1">
              <a:lnSpc>
                <a:spcPct val="90000"/>
              </a:lnSpc>
            </a:pPr>
            <a:r>
              <a:rPr lang="en-GB" sz="1600" dirty="0"/>
              <a:t>Time-consuming</a:t>
            </a:r>
          </a:p>
          <a:p>
            <a:pPr lvl="1">
              <a:lnSpc>
                <a:spcPct val="90000"/>
              </a:lnSpc>
            </a:pPr>
            <a:r>
              <a:rPr lang="en-GB" sz="1600" dirty="0"/>
              <a:t>ethically challenging process</a:t>
            </a:r>
          </a:p>
          <a:p>
            <a:pPr lvl="1">
              <a:lnSpc>
                <a:spcPct val="90000"/>
              </a:lnSpc>
            </a:pPr>
            <a:endParaRPr lang="en-GB" sz="1800" dirty="0"/>
          </a:p>
          <a:p>
            <a:pPr>
              <a:lnSpc>
                <a:spcPct val="90000"/>
              </a:lnSpc>
            </a:pPr>
            <a:r>
              <a:rPr lang="en-GB" sz="1800" dirty="0"/>
              <a:t>Involving vulnerable populations in research remains an absolute necessity: </a:t>
            </a:r>
          </a:p>
          <a:p>
            <a:pPr lvl="1">
              <a:lnSpc>
                <a:spcPct val="90000"/>
              </a:lnSpc>
            </a:pPr>
            <a:r>
              <a:rPr lang="en-GB" sz="1600" dirty="0"/>
              <a:t>They account for a substantial proportion of the population  and need to be considered in all aspects of healthcare and medical research</a:t>
            </a:r>
          </a:p>
          <a:p>
            <a:pPr lvl="1">
              <a:lnSpc>
                <a:spcPct val="90000"/>
              </a:lnSpc>
            </a:pPr>
            <a:r>
              <a:rPr lang="en-GB" sz="1600" dirty="0"/>
              <a:t>If vulnerable groups remain ‘invisible’ in research then they will only become further disadvantaged</a:t>
            </a:r>
          </a:p>
          <a:p>
            <a:pPr lvl="2">
              <a:lnSpc>
                <a:spcPct val="90000"/>
              </a:lnSpc>
            </a:pPr>
            <a:r>
              <a:rPr lang="en-GB" sz="1400" dirty="0"/>
              <a:t>Their views, experiences, and needs will not be represented within the evidence base</a:t>
            </a:r>
          </a:p>
        </p:txBody>
      </p:sp>
    </p:spTree>
    <p:extLst>
      <p:ext uri="{BB962C8B-B14F-4D97-AF65-F5344CB8AC3E}">
        <p14:creationId xmlns:p14="http://schemas.microsoft.com/office/powerpoint/2010/main" val="1573587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GB" sz="2400" b="1" dirty="0">
                <a:solidFill>
                  <a:srgbClr val="FFFFFF"/>
                </a:solidFill>
              </a:rPr>
              <a:t>Confidentiality</a:t>
            </a:r>
            <a:endParaRPr lang="en-GB" sz="23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a:bodyPr>
          <a:lstStyle/>
          <a:p>
            <a:pPr>
              <a:lnSpc>
                <a:spcPct val="90000"/>
              </a:lnSpc>
            </a:pPr>
            <a:r>
              <a:rPr lang="en-GB" sz="2000" b="1" i="1" dirty="0"/>
              <a:t>Have participants given consent for confidential data to be accessed in the research?</a:t>
            </a:r>
          </a:p>
          <a:p>
            <a:pPr>
              <a:lnSpc>
                <a:spcPct val="90000"/>
              </a:lnSpc>
            </a:pPr>
            <a:r>
              <a:rPr lang="en-GB" sz="2000" b="1" i="1" dirty="0"/>
              <a:t>Are the safeguards to prevent those not involved in the research from having access to confidential data adequate?</a:t>
            </a:r>
          </a:p>
          <a:p>
            <a:pPr>
              <a:lnSpc>
                <a:spcPct val="90000"/>
              </a:lnSpc>
            </a:pPr>
            <a:endParaRPr lang="en-GB" sz="2000" b="1" i="1" dirty="0"/>
          </a:p>
          <a:p>
            <a:pPr>
              <a:lnSpc>
                <a:spcPct val="90000"/>
              </a:lnSpc>
            </a:pPr>
            <a:r>
              <a:rPr lang="en-GB" sz="2000" dirty="0"/>
              <a:t>Most medical research involves collecting information concerning individuals that should be kept confidential</a:t>
            </a:r>
          </a:p>
          <a:p>
            <a:pPr>
              <a:lnSpc>
                <a:spcPct val="90000"/>
              </a:lnSpc>
            </a:pPr>
            <a:endParaRPr lang="en-GB" sz="2000" dirty="0"/>
          </a:p>
          <a:p>
            <a:pPr>
              <a:lnSpc>
                <a:spcPct val="90000"/>
              </a:lnSpc>
            </a:pPr>
            <a:r>
              <a:rPr lang="en-GB" sz="2000" dirty="0"/>
              <a:t>A researcher could be found negligent if </a:t>
            </a:r>
          </a:p>
          <a:p>
            <a:pPr lvl="1">
              <a:lnSpc>
                <a:spcPct val="90000"/>
              </a:lnSpc>
            </a:pPr>
            <a:r>
              <a:rPr lang="en-GB" sz="1800" dirty="0"/>
              <a:t>Reasonable precautions were not taken to ensure that information gained was stored in a secure manner</a:t>
            </a:r>
          </a:p>
          <a:p>
            <a:pPr lvl="1">
              <a:lnSpc>
                <a:spcPct val="90000"/>
              </a:lnSpc>
            </a:pPr>
            <a:r>
              <a:rPr lang="en-GB" sz="1800" dirty="0"/>
              <a:t>Information were passed to another person without explicit consent of the research participant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FAFAD01-5271-4BAC-A570-320134CC91C4}"/>
              </a:ext>
            </a:extLst>
          </p:cNvPr>
          <p:cNvSpPr>
            <a:spLocks noGrp="1"/>
          </p:cNvSpPr>
          <p:nvPr>
            <p:ph type="title"/>
          </p:nvPr>
        </p:nvSpPr>
        <p:spPr>
          <a:xfrm>
            <a:off x="582930" y="731519"/>
            <a:ext cx="2133893" cy="3237579"/>
          </a:xfrm>
        </p:spPr>
        <p:txBody>
          <a:bodyPr>
            <a:normAutofit/>
          </a:bodyPr>
          <a:lstStyle/>
          <a:p>
            <a:r>
              <a:rPr lang="en-GB" sz="2300" b="1">
                <a:solidFill>
                  <a:srgbClr val="FFFFFF"/>
                </a:solidFill>
              </a:rPr>
              <a:t>Protecting Privacy and</a:t>
            </a:r>
            <a:br>
              <a:rPr lang="en-GB" sz="2300" b="1">
                <a:solidFill>
                  <a:srgbClr val="FFFFFF"/>
                </a:solidFill>
              </a:rPr>
            </a:br>
            <a:r>
              <a:rPr lang="en-GB" sz="2300" b="1">
                <a:solidFill>
                  <a:srgbClr val="FFFFFF"/>
                </a:solidFill>
              </a:rPr>
              <a:t>Confidentiality in Research</a:t>
            </a:r>
            <a:endParaRPr lang="ar-JO" sz="23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D580AF-C232-4475-8701-0B27864C024D}"/>
              </a:ext>
            </a:extLst>
          </p:cNvPr>
          <p:cNvSpPr>
            <a:spLocks noGrp="1"/>
          </p:cNvSpPr>
          <p:nvPr>
            <p:ph idx="1"/>
          </p:nvPr>
        </p:nvSpPr>
        <p:spPr>
          <a:xfrm>
            <a:off x="3284781" y="686862"/>
            <a:ext cx="5278194" cy="5475129"/>
          </a:xfrm>
        </p:spPr>
        <p:txBody>
          <a:bodyPr anchor="ctr">
            <a:normAutofit/>
          </a:bodyPr>
          <a:lstStyle/>
          <a:p>
            <a:pPr>
              <a:lnSpc>
                <a:spcPct val="90000"/>
              </a:lnSpc>
            </a:pPr>
            <a:r>
              <a:rPr lang="en-GB" sz="1600" dirty="0"/>
              <a:t>The ethical principle of autonomy argues strongly for a meaningful informed consent in many areas related to research, including privacy and confidentiality. </a:t>
            </a:r>
          </a:p>
          <a:p>
            <a:pPr>
              <a:lnSpc>
                <a:spcPct val="90000"/>
              </a:lnSpc>
            </a:pPr>
            <a:endParaRPr lang="en-GB" sz="1600" dirty="0"/>
          </a:p>
          <a:p>
            <a:pPr>
              <a:lnSpc>
                <a:spcPct val="90000"/>
              </a:lnSpc>
            </a:pPr>
            <a:r>
              <a:rPr lang="en-GB" sz="1600" dirty="0"/>
              <a:t>Therefore, concerns about protection of confidentiality in the research arena are valid. </a:t>
            </a:r>
          </a:p>
          <a:p>
            <a:pPr>
              <a:lnSpc>
                <a:spcPct val="90000"/>
              </a:lnSpc>
            </a:pPr>
            <a:endParaRPr lang="en-GB" sz="1600" dirty="0"/>
          </a:p>
          <a:p>
            <a:pPr>
              <a:lnSpc>
                <a:spcPct val="90000"/>
              </a:lnSpc>
            </a:pPr>
            <a:r>
              <a:rPr lang="en-GB" sz="1600" dirty="0"/>
              <a:t>Over the years, these concerns have led to two major legislative. The two proposals are as follows:</a:t>
            </a:r>
          </a:p>
          <a:p>
            <a:pPr marL="971550" lvl="1" indent="-514350">
              <a:lnSpc>
                <a:spcPct val="90000"/>
              </a:lnSpc>
              <a:buFont typeface="+mj-lt"/>
              <a:buAutoNum type="arabicPeriod"/>
            </a:pPr>
            <a:r>
              <a:rPr lang="en-GB" sz="1400" dirty="0"/>
              <a:t>Patient consent should be required before investigators are allowed access to medical records.</a:t>
            </a:r>
          </a:p>
          <a:p>
            <a:pPr marL="971550" lvl="1" indent="-514350">
              <a:lnSpc>
                <a:spcPct val="90000"/>
              </a:lnSpc>
              <a:buFont typeface="+mj-lt"/>
              <a:buAutoNum type="arabicPeriod"/>
            </a:pPr>
            <a:r>
              <a:rPr lang="en-GB" sz="1400" dirty="0"/>
              <a:t>Data from medical records should be made available to investigators without any information that would identify an individual.</a:t>
            </a:r>
          </a:p>
          <a:p>
            <a:pPr marL="971550" lvl="1" indent="-514350">
              <a:lnSpc>
                <a:spcPct val="90000"/>
              </a:lnSpc>
              <a:buFont typeface="+mj-lt"/>
              <a:buAutoNum type="arabicPeriod"/>
            </a:pPr>
            <a:endParaRPr lang="en-GB" sz="1600" dirty="0"/>
          </a:p>
          <a:p>
            <a:pPr marL="571500" indent="-514350">
              <a:lnSpc>
                <a:spcPct val="90000"/>
              </a:lnSpc>
            </a:pPr>
            <a:r>
              <a:rPr lang="en-GB" sz="1600" dirty="0"/>
              <a:t>Both proposals are consistent with the ethical principle of nonmaleficence—doing no harm—to the subjects participating in a research study.</a:t>
            </a:r>
          </a:p>
          <a:p>
            <a:pPr marL="57150" indent="0">
              <a:lnSpc>
                <a:spcPct val="90000"/>
              </a:lnSpc>
              <a:buNone/>
            </a:pPr>
            <a:endParaRPr lang="ar-JO" sz="1600" dirty="0"/>
          </a:p>
        </p:txBody>
      </p:sp>
    </p:spTree>
    <p:extLst>
      <p:ext uri="{BB962C8B-B14F-4D97-AF65-F5344CB8AC3E}">
        <p14:creationId xmlns:p14="http://schemas.microsoft.com/office/powerpoint/2010/main" val="569814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A9677A6-B3BD-4094-A811-08680F48DBA0}"/>
              </a:ext>
            </a:extLst>
          </p:cNvPr>
          <p:cNvSpPr>
            <a:spLocks noGrp="1"/>
          </p:cNvSpPr>
          <p:nvPr>
            <p:ph type="title"/>
          </p:nvPr>
        </p:nvSpPr>
        <p:spPr>
          <a:xfrm>
            <a:off x="582930" y="731519"/>
            <a:ext cx="2133893" cy="3237579"/>
          </a:xfrm>
        </p:spPr>
        <p:txBody>
          <a:bodyPr>
            <a:normAutofit/>
          </a:bodyPr>
          <a:lstStyle/>
          <a:p>
            <a:r>
              <a:rPr lang="en-US" sz="2300" b="1">
                <a:solidFill>
                  <a:srgbClr val="FFFFFF"/>
                </a:solidFill>
              </a:rPr>
              <a:t>Problem in Protecting Privacy and</a:t>
            </a:r>
            <a:br>
              <a:rPr lang="en-US" sz="2300" b="1">
                <a:solidFill>
                  <a:srgbClr val="FFFFFF"/>
                </a:solidFill>
              </a:rPr>
            </a:br>
            <a:r>
              <a:rPr lang="en-US" sz="2300" b="1">
                <a:solidFill>
                  <a:srgbClr val="FFFFFF"/>
                </a:solidFill>
              </a:rPr>
              <a:t>Confidentiality in Research</a:t>
            </a:r>
            <a:endParaRPr lang="ar-JO" sz="2300" b="1">
              <a:solidFill>
                <a:srgbClr val="FFFFFF"/>
              </a:solidFill>
            </a:endParaRP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a:bodyPr>
          <a:lstStyle/>
          <a:p>
            <a:pPr>
              <a:lnSpc>
                <a:spcPct val="90000"/>
              </a:lnSpc>
            </a:pPr>
            <a:r>
              <a:rPr lang="en-GB" sz="2100" b="1" dirty="0"/>
              <a:t>Clinical research that requires access to patient details for recruitment purposes</a:t>
            </a:r>
          </a:p>
          <a:p>
            <a:pPr lvl="1">
              <a:lnSpc>
                <a:spcPct val="90000"/>
              </a:lnSpc>
            </a:pPr>
            <a:r>
              <a:rPr lang="en-GB" sz="2000" dirty="0"/>
              <a:t>Researchers may wish to contact all patients who were admitted to hospital with a particular disease </a:t>
            </a:r>
          </a:p>
          <a:p>
            <a:pPr lvl="1">
              <a:lnSpc>
                <a:spcPct val="90000"/>
              </a:lnSpc>
            </a:pPr>
            <a:endParaRPr lang="en-GB" sz="2000" dirty="0"/>
          </a:p>
          <a:p>
            <a:pPr lvl="1">
              <a:lnSpc>
                <a:spcPct val="90000"/>
              </a:lnSpc>
            </a:pPr>
            <a:r>
              <a:rPr lang="en-GB" sz="2000" dirty="0"/>
              <a:t>If the hospital gives the contact details of such patients to the researchers, then patients confidentiality will have been breached </a:t>
            </a:r>
          </a:p>
          <a:p>
            <a:pPr lvl="1">
              <a:lnSpc>
                <a:spcPct val="90000"/>
              </a:lnSpc>
            </a:pPr>
            <a:endParaRPr lang="en-GB" sz="2000" dirty="0"/>
          </a:p>
          <a:p>
            <a:pPr lvl="1">
              <a:lnSpc>
                <a:spcPct val="90000"/>
              </a:lnSpc>
            </a:pPr>
            <a:r>
              <a:rPr lang="en-GB" sz="2000" dirty="0"/>
              <a:t>This problem can usually be avoided by the hospital or relevant clinician contacting the patient directly to seek consent for contact details to be passed on to the researchers</a:t>
            </a:r>
          </a:p>
          <a:p>
            <a:pPr lvl="1">
              <a:lnSpc>
                <a:spcPct val="90000"/>
              </a:lnSpc>
            </a:pPr>
            <a:endParaRPr lang="en-GB" sz="21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858175C-AC8B-4412-9049-339AA91915DE}"/>
              </a:ext>
            </a:extLst>
          </p:cNvPr>
          <p:cNvSpPr>
            <a:spLocks noGrp="1"/>
          </p:cNvSpPr>
          <p:nvPr>
            <p:ph type="title"/>
          </p:nvPr>
        </p:nvSpPr>
        <p:spPr>
          <a:xfrm>
            <a:off x="582930" y="731519"/>
            <a:ext cx="2133893" cy="3237579"/>
          </a:xfrm>
        </p:spPr>
        <p:txBody>
          <a:bodyPr>
            <a:normAutofit/>
          </a:bodyPr>
          <a:lstStyle/>
          <a:p>
            <a:r>
              <a:rPr lang="en-US" sz="2300" b="1">
                <a:solidFill>
                  <a:srgbClr val="FFFFFF"/>
                </a:solidFill>
              </a:rPr>
              <a:t>Problem in Protecting Privacy and</a:t>
            </a:r>
            <a:br>
              <a:rPr lang="en-US" sz="2300" b="1">
                <a:solidFill>
                  <a:srgbClr val="FFFFFF"/>
                </a:solidFill>
              </a:rPr>
            </a:br>
            <a:r>
              <a:rPr lang="en-US" sz="2300" b="1">
                <a:solidFill>
                  <a:srgbClr val="FFFFFF"/>
                </a:solidFill>
              </a:rPr>
              <a:t>Confidentiality in Research</a:t>
            </a:r>
            <a:endParaRPr lang="ar-JO" sz="2300">
              <a:solidFill>
                <a:srgbClr val="FFFFFF"/>
              </a:solidFill>
            </a:endParaRP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E1D445-9561-4DE4-86EF-000D88305838}"/>
              </a:ext>
            </a:extLst>
          </p:cNvPr>
          <p:cNvSpPr>
            <a:spLocks noGrp="1"/>
          </p:cNvSpPr>
          <p:nvPr>
            <p:ph idx="1"/>
          </p:nvPr>
        </p:nvSpPr>
        <p:spPr>
          <a:xfrm>
            <a:off x="3284781" y="686862"/>
            <a:ext cx="5278194" cy="5475129"/>
          </a:xfrm>
        </p:spPr>
        <p:txBody>
          <a:bodyPr anchor="ctr">
            <a:normAutofit/>
          </a:bodyPr>
          <a:lstStyle/>
          <a:p>
            <a:pPr>
              <a:lnSpc>
                <a:spcPct val="90000"/>
              </a:lnSpc>
            </a:pPr>
            <a:r>
              <a:rPr lang="en-GB" sz="1800" b="1" dirty="0"/>
              <a:t>Research that is based on the collection and analysis of existing information in medical records </a:t>
            </a:r>
          </a:p>
          <a:p>
            <a:pPr lvl="1">
              <a:lnSpc>
                <a:spcPct val="90000"/>
              </a:lnSpc>
            </a:pPr>
            <a:r>
              <a:rPr lang="en-GB" sz="1600" dirty="0"/>
              <a:t>Seeking individual consent from each patient for access to health records may not be possible in the case of large studies or studies involving records from a long time ago</a:t>
            </a:r>
          </a:p>
          <a:p>
            <a:pPr marL="457200" lvl="1" indent="0">
              <a:lnSpc>
                <a:spcPct val="90000"/>
              </a:lnSpc>
              <a:buNone/>
            </a:pPr>
            <a:endParaRPr lang="en-GB" sz="1600" dirty="0"/>
          </a:p>
          <a:p>
            <a:pPr lvl="1">
              <a:lnSpc>
                <a:spcPct val="90000"/>
              </a:lnSpc>
            </a:pPr>
            <a:r>
              <a:rPr lang="en-GB" sz="1600" dirty="0"/>
              <a:t>Information from medical records that identifies individuals is essential for most epidemiologic studies</a:t>
            </a:r>
          </a:p>
          <a:p>
            <a:pPr lvl="2">
              <a:lnSpc>
                <a:spcPct val="90000"/>
              </a:lnSpc>
            </a:pPr>
            <a:r>
              <a:rPr lang="en-GB" sz="1400" dirty="0"/>
              <a:t>Review of medical records is often the first step in identifying a group of persons with a disease who will receive subsequent follow-up</a:t>
            </a:r>
          </a:p>
          <a:p>
            <a:pPr lvl="2">
              <a:lnSpc>
                <a:spcPct val="90000"/>
              </a:lnSpc>
            </a:pPr>
            <a:endParaRPr lang="en-GB" sz="1400" dirty="0"/>
          </a:p>
          <a:p>
            <a:pPr lvl="2">
              <a:lnSpc>
                <a:spcPct val="90000"/>
              </a:lnSpc>
            </a:pPr>
            <a:r>
              <a:rPr lang="en-GB" sz="1400" dirty="0"/>
              <a:t>Identifying information is essential for linking the records of specific individuals from different sources </a:t>
            </a:r>
          </a:p>
          <a:p>
            <a:pPr lvl="3">
              <a:lnSpc>
                <a:spcPct val="90000"/>
              </a:lnSpc>
            </a:pPr>
            <a:r>
              <a:rPr lang="en-GB" sz="1000" dirty="0"/>
              <a:t>(such as hospital records, physicians’ records, employment records, and death certificates in studies of occupational cancer)</a:t>
            </a:r>
          </a:p>
          <a:p>
            <a:pPr>
              <a:lnSpc>
                <a:spcPct val="90000"/>
              </a:lnSpc>
            </a:pPr>
            <a:endParaRPr lang="en-GB" sz="1800" dirty="0"/>
          </a:p>
          <a:p>
            <a:pPr>
              <a:lnSpc>
                <a:spcPct val="90000"/>
              </a:lnSpc>
            </a:pPr>
            <a:r>
              <a:rPr lang="en-GB" sz="1800" dirty="0"/>
              <a:t>If society has a vested interest in the findings from epidemiologic and other biomedical studies, it is necessary to strike a balance between the interests of the individual and those of the community</a:t>
            </a:r>
          </a:p>
          <a:p>
            <a:pPr>
              <a:lnSpc>
                <a:spcPct val="90000"/>
              </a:lnSpc>
            </a:pPr>
            <a:endParaRPr lang="ar-JO" sz="1400" dirty="0"/>
          </a:p>
        </p:txBody>
      </p:sp>
    </p:spTree>
    <p:extLst>
      <p:ext uri="{BB962C8B-B14F-4D97-AF65-F5344CB8AC3E}">
        <p14:creationId xmlns:p14="http://schemas.microsoft.com/office/powerpoint/2010/main" val="132431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5016E45-80C9-4050-B2E7-44267D17144E}"/>
              </a:ext>
            </a:extLst>
          </p:cNvPr>
          <p:cNvSpPr>
            <a:spLocks noGrp="1"/>
          </p:cNvSpPr>
          <p:nvPr>
            <p:ph type="title"/>
          </p:nvPr>
        </p:nvSpPr>
        <p:spPr>
          <a:xfrm>
            <a:off x="582930" y="731519"/>
            <a:ext cx="2133893" cy="3237579"/>
          </a:xfrm>
        </p:spPr>
        <p:txBody>
          <a:bodyPr>
            <a:normAutofit/>
          </a:bodyPr>
          <a:lstStyle/>
          <a:p>
            <a:r>
              <a:rPr lang="en-GB" sz="3300" b="1">
                <a:solidFill>
                  <a:srgbClr val="FFFFFF"/>
                </a:solidFill>
                <a:latin typeface="UniversLTStd-BoldCn"/>
              </a:rPr>
              <a:t>The Era of Modern Science (1900’s)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5473AA-2700-4776-895F-B7877E775AFA}"/>
              </a:ext>
            </a:extLst>
          </p:cNvPr>
          <p:cNvSpPr>
            <a:spLocks noGrp="1"/>
          </p:cNvSpPr>
          <p:nvPr>
            <p:ph idx="1"/>
          </p:nvPr>
        </p:nvSpPr>
        <p:spPr>
          <a:xfrm>
            <a:off x="3284781" y="686862"/>
            <a:ext cx="5278194" cy="5475129"/>
          </a:xfrm>
        </p:spPr>
        <p:txBody>
          <a:bodyPr anchor="ctr">
            <a:normAutofit/>
          </a:bodyPr>
          <a:lstStyle/>
          <a:p>
            <a:r>
              <a:rPr lang="en-GB" sz="2300"/>
              <a:t>Walter Reed's well-known experiments to develop an inoculation for yellow fever were at the forefront of these advances. </a:t>
            </a:r>
          </a:p>
          <a:p>
            <a:endParaRPr lang="en-GB" sz="2300"/>
          </a:p>
          <a:p>
            <a:r>
              <a:rPr lang="en-GB" sz="2300"/>
              <a:t>These experiments, however, unlike earlier experiments with vaccinations, were carefully examined.</a:t>
            </a:r>
          </a:p>
        </p:txBody>
      </p:sp>
    </p:spTree>
    <p:extLst>
      <p:ext uri="{BB962C8B-B14F-4D97-AF65-F5344CB8AC3E}">
        <p14:creationId xmlns:p14="http://schemas.microsoft.com/office/powerpoint/2010/main" val="1255030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8EE8C63-1E3A-4EA6-9511-58285CB80A17}"/>
              </a:ext>
            </a:extLst>
          </p:cNvPr>
          <p:cNvSpPr>
            <a:spLocks noGrp="1"/>
          </p:cNvSpPr>
          <p:nvPr>
            <p:ph type="title"/>
          </p:nvPr>
        </p:nvSpPr>
        <p:spPr>
          <a:xfrm>
            <a:off x="548640" y="731520"/>
            <a:ext cx="4567428" cy="1426464"/>
          </a:xfrm>
        </p:spPr>
        <p:txBody>
          <a:bodyPr>
            <a:normAutofit/>
          </a:bodyPr>
          <a:lstStyle/>
          <a:p>
            <a:pPr>
              <a:lnSpc>
                <a:spcPct val="90000"/>
              </a:lnSpc>
            </a:pPr>
            <a:r>
              <a:rPr lang="en-GB" sz="2400" b="1">
                <a:solidFill>
                  <a:srgbClr val="FFFFFF"/>
                </a:solidFill>
              </a:rPr>
              <a:t>Procedures designed to protect the confidentiality of subjects in epidemiologic studies</a:t>
            </a:r>
            <a:endParaRPr lang="ar-JO" sz="2400" b="1">
              <a:solidFill>
                <a:srgbClr val="FFFFFF"/>
              </a:solidFill>
            </a:endParaRPr>
          </a:p>
        </p:txBody>
      </p:sp>
      <p:sp>
        <p:nvSpPr>
          <p:cNvPr id="30" name="Rectangle 2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3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CE0366-CE85-4A54-8E22-0C204345B345}"/>
              </a:ext>
            </a:extLst>
          </p:cNvPr>
          <p:cNvSpPr>
            <a:spLocks noGrp="1"/>
          </p:cNvSpPr>
          <p:nvPr>
            <p:ph idx="1"/>
          </p:nvPr>
        </p:nvSpPr>
        <p:spPr>
          <a:xfrm>
            <a:off x="592092" y="2798385"/>
            <a:ext cx="7948296" cy="3283260"/>
          </a:xfrm>
        </p:spPr>
        <p:txBody>
          <a:bodyPr anchor="ctr">
            <a:normAutofit/>
          </a:bodyPr>
          <a:lstStyle/>
          <a:p>
            <a:pPr>
              <a:lnSpc>
                <a:spcPct val="90000"/>
              </a:lnSpc>
            </a:pPr>
            <a:r>
              <a:rPr lang="en-GB" sz="1600"/>
              <a:t>Informed consent is required from study participants for all phases of research, except review of medical records</a:t>
            </a:r>
          </a:p>
          <a:p>
            <a:pPr>
              <a:lnSpc>
                <a:spcPct val="90000"/>
              </a:lnSpc>
            </a:pPr>
            <a:endParaRPr lang="en-GB" sz="1600"/>
          </a:p>
          <a:p>
            <a:pPr>
              <a:lnSpc>
                <a:spcPct val="90000"/>
              </a:lnSpc>
            </a:pPr>
            <a:r>
              <a:rPr lang="en-GB" sz="1600"/>
              <a:t>All data obtained are stored under lock and key</a:t>
            </a:r>
          </a:p>
          <a:p>
            <a:pPr>
              <a:lnSpc>
                <a:spcPct val="90000"/>
              </a:lnSpc>
            </a:pPr>
            <a:endParaRPr lang="en-GB" sz="1600"/>
          </a:p>
          <a:p>
            <a:pPr>
              <a:lnSpc>
                <a:spcPct val="90000"/>
              </a:lnSpc>
            </a:pPr>
            <a:r>
              <a:rPr lang="en-GB" sz="1600"/>
              <a:t>Only study numbers are used on data forms. The key for linking these numbers to individual names is kept separately under lock and key</a:t>
            </a:r>
          </a:p>
          <a:p>
            <a:pPr>
              <a:lnSpc>
                <a:spcPct val="90000"/>
              </a:lnSpc>
            </a:pPr>
            <a:endParaRPr lang="en-GB" sz="1600"/>
          </a:p>
          <a:p>
            <a:pPr>
              <a:lnSpc>
                <a:spcPct val="90000"/>
              </a:lnSpc>
            </a:pPr>
            <a:r>
              <a:rPr lang="en-GB" sz="1600"/>
              <a:t>Individual identifying information is destroyed at the end of the study unless there is a specific justification for retaining this information. Such retention must be approved by the institutional review board (IRB) or committee on human research</a:t>
            </a:r>
          </a:p>
          <a:p>
            <a:pPr>
              <a:lnSpc>
                <a:spcPct val="90000"/>
              </a:lnSpc>
            </a:pPr>
            <a:endParaRPr lang="en-GB" sz="1600"/>
          </a:p>
          <a:p>
            <a:pPr>
              <a:lnSpc>
                <a:spcPct val="90000"/>
              </a:lnSpc>
            </a:pPr>
            <a:endParaRPr lang="en-GB" sz="1600"/>
          </a:p>
        </p:txBody>
      </p:sp>
    </p:spTree>
    <p:extLst>
      <p:ext uri="{BB962C8B-B14F-4D97-AF65-F5344CB8AC3E}">
        <p14:creationId xmlns:p14="http://schemas.microsoft.com/office/powerpoint/2010/main" val="2425310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9D754A0A-FD28-41FC-A348-000F9BF31493}"/>
              </a:ext>
            </a:extLst>
          </p:cNvPr>
          <p:cNvSpPr>
            <a:spLocks noGrp="1"/>
          </p:cNvSpPr>
          <p:nvPr>
            <p:ph type="title"/>
          </p:nvPr>
        </p:nvSpPr>
        <p:spPr>
          <a:xfrm>
            <a:off x="548640" y="731520"/>
            <a:ext cx="4567428" cy="1426464"/>
          </a:xfrm>
        </p:spPr>
        <p:txBody>
          <a:bodyPr>
            <a:normAutofit/>
          </a:bodyPr>
          <a:lstStyle/>
          <a:p>
            <a:pPr>
              <a:lnSpc>
                <a:spcPct val="90000"/>
              </a:lnSpc>
            </a:pPr>
            <a:r>
              <a:rPr lang="en-GB" sz="2400" b="1">
                <a:solidFill>
                  <a:srgbClr val="FFFFFF"/>
                </a:solidFill>
              </a:rPr>
              <a:t>Procedures designed to protect the confidentiality of subjects in epidemiologic studies- Cont’d</a:t>
            </a:r>
            <a:endParaRPr lang="ar-JO" sz="2400">
              <a:solidFill>
                <a:srgbClr val="FFFFFF"/>
              </a:solidFill>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2538AA-9BF8-4064-9047-2F54A362C2C1}"/>
              </a:ext>
            </a:extLst>
          </p:cNvPr>
          <p:cNvSpPr>
            <a:spLocks noGrp="1"/>
          </p:cNvSpPr>
          <p:nvPr>
            <p:ph idx="1"/>
          </p:nvPr>
        </p:nvSpPr>
        <p:spPr>
          <a:xfrm>
            <a:off x="592092" y="2798385"/>
            <a:ext cx="7948296" cy="3283260"/>
          </a:xfrm>
        </p:spPr>
        <p:txBody>
          <a:bodyPr anchor="ctr">
            <a:normAutofit/>
          </a:bodyPr>
          <a:lstStyle/>
          <a:p>
            <a:r>
              <a:rPr lang="en-GB" sz="2100"/>
              <a:t>All results are published only in aggregate or group form so that individuals are never identified</a:t>
            </a:r>
          </a:p>
          <a:p>
            <a:endParaRPr lang="en-GB" sz="2100"/>
          </a:p>
          <a:p>
            <a:r>
              <a:rPr lang="en-GB" sz="2100"/>
              <a:t>Unless it is essential for the study, individual identifying information is not entered in computer files, and individual identifiers are not included in routine tabulations generated from computerized data</a:t>
            </a:r>
          </a:p>
          <a:p>
            <a:endParaRPr lang="en-GB" sz="2100"/>
          </a:p>
          <a:p>
            <a:r>
              <a:rPr lang="en-GB" sz="2100"/>
              <a:t>The importance of maintaining privacy and confidentiality is regularly emphasized to the research staff</a:t>
            </a:r>
          </a:p>
          <a:p>
            <a:endParaRPr lang="ar-JO" sz="2100"/>
          </a:p>
        </p:txBody>
      </p:sp>
    </p:spTree>
    <p:extLst>
      <p:ext uri="{BB962C8B-B14F-4D97-AF65-F5344CB8AC3E}">
        <p14:creationId xmlns:p14="http://schemas.microsoft.com/office/powerpoint/2010/main" val="1884111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EF8B904-08B8-44D1-A9F4-C5E15E37942F}"/>
              </a:ext>
            </a:extLst>
          </p:cNvPr>
          <p:cNvSpPr>
            <a:spLocks noGrp="1"/>
          </p:cNvSpPr>
          <p:nvPr>
            <p:ph type="title"/>
          </p:nvPr>
        </p:nvSpPr>
        <p:spPr>
          <a:xfrm>
            <a:off x="582930" y="731519"/>
            <a:ext cx="2133893" cy="3237579"/>
          </a:xfrm>
        </p:spPr>
        <p:txBody>
          <a:bodyPr>
            <a:normAutofit/>
          </a:bodyPr>
          <a:lstStyle/>
          <a:p>
            <a:r>
              <a:rPr lang="en-US" sz="2800" b="1">
                <a:solidFill>
                  <a:srgbClr val="FFFFFF"/>
                </a:solidFill>
              </a:rPr>
              <a:t>Quantitative Research</a:t>
            </a:r>
            <a:endParaRPr lang="ar-JO" sz="28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B54C3F-B57E-437D-8410-599DD004894B}"/>
              </a:ext>
            </a:extLst>
          </p:cNvPr>
          <p:cNvSpPr>
            <a:spLocks noGrp="1"/>
          </p:cNvSpPr>
          <p:nvPr>
            <p:ph idx="1"/>
          </p:nvPr>
        </p:nvSpPr>
        <p:spPr>
          <a:xfrm>
            <a:off x="3284781" y="686862"/>
            <a:ext cx="5278194" cy="5475129"/>
          </a:xfrm>
        </p:spPr>
        <p:txBody>
          <a:bodyPr anchor="ctr">
            <a:normAutofit/>
          </a:bodyPr>
          <a:lstStyle/>
          <a:p>
            <a:r>
              <a:rPr lang="en-GB" sz="2300" dirty="0"/>
              <a:t>Quantitative research involves studies in which the data that are </a:t>
            </a:r>
            <a:r>
              <a:rPr lang="en-GB" sz="2300" dirty="0" err="1"/>
              <a:t>analyzed</a:t>
            </a:r>
            <a:r>
              <a:rPr lang="en-GB" sz="2300" dirty="0"/>
              <a:t> are in the form of numbers </a:t>
            </a:r>
          </a:p>
          <a:p>
            <a:pPr lvl="1"/>
            <a:r>
              <a:rPr lang="en-GB" sz="2000" dirty="0"/>
              <a:t>Behaviours</a:t>
            </a:r>
          </a:p>
          <a:p>
            <a:pPr lvl="1"/>
            <a:r>
              <a:rPr lang="en-GB" sz="2000" dirty="0"/>
              <a:t>Correct answers or errors</a:t>
            </a:r>
          </a:p>
          <a:p>
            <a:pPr lvl="1"/>
            <a:r>
              <a:rPr lang="en-GB" sz="2000" dirty="0"/>
              <a:t>Measures are recorded in terms of quantity</a:t>
            </a:r>
          </a:p>
          <a:p>
            <a:pPr lvl="1"/>
            <a:endParaRPr lang="en-GB" sz="2300" dirty="0"/>
          </a:p>
          <a:p>
            <a:r>
              <a:rPr lang="en-GB" sz="2300" dirty="0"/>
              <a:t>Quantitative research involves both experimental and nonexperimental research</a:t>
            </a:r>
          </a:p>
          <a:p>
            <a:endParaRPr lang="en-GB" sz="2300" dirty="0"/>
          </a:p>
          <a:p>
            <a:pPr lvl="1"/>
            <a:endParaRPr lang="en-GB" sz="2300" dirty="0"/>
          </a:p>
          <a:p>
            <a:endParaRPr lang="ar-JO" sz="2300" dirty="0"/>
          </a:p>
        </p:txBody>
      </p:sp>
    </p:spTree>
    <p:extLst>
      <p:ext uri="{BB962C8B-B14F-4D97-AF65-F5344CB8AC3E}">
        <p14:creationId xmlns:p14="http://schemas.microsoft.com/office/powerpoint/2010/main" val="1335881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B53236E-D4F9-49A6-87A3-3D9655EB7889}"/>
              </a:ext>
            </a:extLst>
          </p:cNvPr>
          <p:cNvSpPr>
            <a:spLocks noGrp="1"/>
          </p:cNvSpPr>
          <p:nvPr>
            <p:ph type="title"/>
          </p:nvPr>
        </p:nvSpPr>
        <p:spPr>
          <a:xfrm>
            <a:off x="582930" y="731519"/>
            <a:ext cx="2133893" cy="3237579"/>
          </a:xfrm>
        </p:spPr>
        <p:txBody>
          <a:bodyPr>
            <a:normAutofit/>
          </a:bodyPr>
          <a:lstStyle/>
          <a:p>
            <a:r>
              <a:rPr lang="en-GB" sz="2600" b="1">
                <a:solidFill>
                  <a:srgbClr val="FFFFFF"/>
                </a:solidFill>
              </a:rPr>
              <a:t>Ethical issues in experimental research</a:t>
            </a:r>
            <a:endParaRPr lang="ar-JO" sz="26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A719F1-F1C6-4FC0-9B95-A2B2B5C79FF2}"/>
              </a:ext>
            </a:extLst>
          </p:cNvPr>
          <p:cNvSpPr>
            <a:spLocks noGrp="1"/>
          </p:cNvSpPr>
          <p:nvPr>
            <p:ph idx="1"/>
          </p:nvPr>
        </p:nvSpPr>
        <p:spPr>
          <a:xfrm>
            <a:off x="3284781" y="686862"/>
            <a:ext cx="5278194" cy="5475129"/>
          </a:xfrm>
        </p:spPr>
        <p:txBody>
          <a:bodyPr anchor="ctr">
            <a:normAutofit/>
          </a:bodyPr>
          <a:lstStyle/>
          <a:p>
            <a:r>
              <a:rPr lang="en-US" sz="2300" dirty="0"/>
              <a:t>Focus on protecting:</a:t>
            </a:r>
          </a:p>
          <a:p>
            <a:pPr lvl="1"/>
            <a:r>
              <a:rPr lang="en-GB" sz="2000" dirty="0"/>
              <a:t>Individuals that receive an intervention</a:t>
            </a:r>
          </a:p>
          <a:p>
            <a:pPr lvl="1"/>
            <a:endParaRPr lang="en-GB" sz="2000" dirty="0"/>
          </a:p>
          <a:p>
            <a:pPr lvl="1"/>
            <a:r>
              <a:rPr lang="en-GB" sz="2000" dirty="0"/>
              <a:t>Those who are in a “placebo” or control group </a:t>
            </a:r>
          </a:p>
          <a:p>
            <a:pPr lvl="2"/>
            <a:r>
              <a:rPr lang="en-GB" sz="1600" dirty="0"/>
              <a:t>e.g., newly developed science program</a:t>
            </a:r>
          </a:p>
          <a:p>
            <a:endParaRPr lang="ar-JO" sz="2300" dirty="0"/>
          </a:p>
        </p:txBody>
      </p:sp>
    </p:spTree>
    <p:extLst>
      <p:ext uri="{BB962C8B-B14F-4D97-AF65-F5344CB8AC3E}">
        <p14:creationId xmlns:p14="http://schemas.microsoft.com/office/powerpoint/2010/main" val="1495117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BD52D53-2F8D-4F7A-8FBC-C0182793327F}"/>
              </a:ext>
            </a:extLst>
          </p:cNvPr>
          <p:cNvSpPr>
            <a:spLocks noGrp="1"/>
          </p:cNvSpPr>
          <p:nvPr>
            <p:ph type="title"/>
          </p:nvPr>
        </p:nvSpPr>
        <p:spPr>
          <a:xfrm>
            <a:off x="582930" y="731519"/>
            <a:ext cx="2133893" cy="3237579"/>
          </a:xfrm>
        </p:spPr>
        <p:txBody>
          <a:bodyPr>
            <a:normAutofit/>
          </a:bodyPr>
          <a:lstStyle/>
          <a:p>
            <a:r>
              <a:rPr lang="en-GB" sz="2100" b="1">
                <a:solidFill>
                  <a:srgbClr val="FFFFFF"/>
                </a:solidFill>
              </a:rPr>
              <a:t>Ethical issues in nonexperimental research </a:t>
            </a:r>
            <a:endParaRPr lang="ar-JO" sz="21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CD9A9-BBC5-4333-A779-08F83B5B73AB}"/>
              </a:ext>
            </a:extLst>
          </p:cNvPr>
          <p:cNvSpPr>
            <a:spLocks noGrp="1"/>
          </p:cNvSpPr>
          <p:nvPr>
            <p:ph idx="1"/>
          </p:nvPr>
        </p:nvSpPr>
        <p:spPr>
          <a:xfrm>
            <a:off x="3284781" y="686862"/>
            <a:ext cx="5278194" cy="5475129"/>
          </a:xfrm>
        </p:spPr>
        <p:txBody>
          <a:bodyPr anchor="ctr">
            <a:normAutofit/>
          </a:bodyPr>
          <a:lstStyle/>
          <a:p>
            <a:pPr>
              <a:lnSpc>
                <a:spcPct val="90000"/>
              </a:lnSpc>
            </a:pPr>
            <a:r>
              <a:rPr lang="en-GB" sz="2100" dirty="0"/>
              <a:t>Nonexperimental research such as survey research focus on:</a:t>
            </a:r>
          </a:p>
          <a:p>
            <a:pPr lvl="1">
              <a:lnSpc>
                <a:spcPct val="90000"/>
              </a:lnSpc>
            </a:pPr>
            <a:r>
              <a:rPr lang="en-GB" sz="2000" b="1" dirty="0"/>
              <a:t>Protecting the participants </a:t>
            </a:r>
          </a:p>
          <a:p>
            <a:pPr lvl="2">
              <a:lnSpc>
                <a:spcPct val="90000"/>
              </a:lnSpc>
            </a:pPr>
            <a:r>
              <a:rPr lang="en-GB" sz="1800" dirty="0"/>
              <a:t>Should be fully informed as to the purpose of the study</a:t>
            </a:r>
          </a:p>
          <a:p>
            <a:pPr lvl="2">
              <a:lnSpc>
                <a:spcPct val="90000"/>
              </a:lnSpc>
            </a:pPr>
            <a:r>
              <a:rPr lang="en-GB" sz="1800" dirty="0"/>
              <a:t>Participant demographics</a:t>
            </a:r>
          </a:p>
          <a:p>
            <a:pPr lvl="3">
              <a:lnSpc>
                <a:spcPct val="90000"/>
              </a:lnSpc>
            </a:pPr>
            <a:r>
              <a:rPr lang="en-GB" sz="1600" dirty="0"/>
              <a:t>e.g., teachers, college students, the general public</a:t>
            </a:r>
            <a:endParaRPr lang="en-GB" sz="1800" dirty="0"/>
          </a:p>
          <a:p>
            <a:pPr lvl="2">
              <a:lnSpc>
                <a:spcPct val="90000"/>
              </a:lnSpc>
            </a:pPr>
            <a:r>
              <a:rPr lang="en-GB" sz="1800" dirty="0"/>
              <a:t>Confidentiality of responses</a:t>
            </a:r>
          </a:p>
          <a:p>
            <a:pPr lvl="2">
              <a:lnSpc>
                <a:spcPct val="90000"/>
              </a:lnSpc>
            </a:pPr>
            <a:r>
              <a:rPr lang="en-GB" sz="1800" dirty="0"/>
              <a:t>How the results are intended to be used </a:t>
            </a:r>
          </a:p>
          <a:p>
            <a:pPr lvl="2">
              <a:lnSpc>
                <a:spcPct val="90000"/>
              </a:lnSpc>
            </a:pPr>
            <a:r>
              <a:rPr lang="en-GB" sz="1800" dirty="0"/>
              <a:t>Who will have access to the data</a:t>
            </a:r>
          </a:p>
          <a:p>
            <a:pPr lvl="1">
              <a:lnSpc>
                <a:spcPct val="90000"/>
              </a:lnSpc>
            </a:pPr>
            <a:r>
              <a:rPr lang="en-GB" sz="2000" b="1" dirty="0"/>
              <a:t>Responsibility of “not wasting” a respondent’s time</a:t>
            </a:r>
          </a:p>
          <a:p>
            <a:pPr lvl="1">
              <a:lnSpc>
                <a:spcPct val="90000"/>
              </a:lnSpc>
            </a:pPr>
            <a:r>
              <a:rPr lang="en-GB" sz="2000" b="1" dirty="0"/>
              <a:t>Only collecting data that has utility (real use)</a:t>
            </a:r>
            <a:endParaRPr lang="ar-JO" sz="2000" b="1" dirty="0"/>
          </a:p>
        </p:txBody>
      </p:sp>
    </p:spTree>
    <p:extLst>
      <p:ext uri="{BB962C8B-B14F-4D97-AF65-F5344CB8AC3E}">
        <p14:creationId xmlns:p14="http://schemas.microsoft.com/office/powerpoint/2010/main" val="4169341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6145607-2207-44A9-925B-7F09C87B9E44}"/>
              </a:ext>
            </a:extLst>
          </p:cNvPr>
          <p:cNvSpPr>
            <a:spLocks noGrp="1"/>
          </p:cNvSpPr>
          <p:nvPr>
            <p:ph type="title"/>
          </p:nvPr>
        </p:nvSpPr>
        <p:spPr>
          <a:xfrm>
            <a:off x="582930" y="731519"/>
            <a:ext cx="2133893" cy="3237579"/>
          </a:xfrm>
        </p:spPr>
        <p:txBody>
          <a:bodyPr>
            <a:normAutofit/>
          </a:bodyPr>
          <a:lstStyle/>
          <a:p>
            <a:r>
              <a:rPr lang="en-US" sz="3300" b="1">
                <a:solidFill>
                  <a:srgbClr val="FFFFFF"/>
                </a:solidFill>
              </a:rPr>
              <a:t>Qualitative Research</a:t>
            </a:r>
            <a:endParaRPr lang="ar-JO" sz="33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6B16C0-5EEA-4719-A750-395A49FE5960}"/>
              </a:ext>
            </a:extLst>
          </p:cNvPr>
          <p:cNvSpPr>
            <a:spLocks noGrp="1"/>
          </p:cNvSpPr>
          <p:nvPr>
            <p:ph idx="1"/>
          </p:nvPr>
        </p:nvSpPr>
        <p:spPr>
          <a:xfrm>
            <a:off x="3284781" y="686862"/>
            <a:ext cx="5278194" cy="5475129"/>
          </a:xfrm>
        </p:spPr>
        <p:txBody>
          <a:bodyPr anchor="ctr">
            <a:normAutofit/>
          </a:bodyPr>
          <a:lstStyle/>
          <a:p>
            <a:pPr lvl="0"/>
            <a:r>
              <a:rPr lang="en-GB" sz="2300"/>
              <a:t>Qualitative research involves data that are recorded in narrative descriptions, not numbers</a:t>
            </a:r>
          </a:p>
          <a:p>
            <a:pPr lvl="0"/>
            <a:endParaRPr lang="en-GB" sz="2300"/>
          </a:p>
          <a:p>
            <a:pPr lvl="0"/>
            <a:r>
              <a:rPr lang="en-GB" sz="2300"/>
              <a:t>Researchers use qualitative methods to observe and describe conditions</a:t>
            </a:r>
          </a:p>
          <a:p>
            <a:pPr lvl="0"/>
            <a:endParaRPr lang="en-GB" sz="2300" i="1"/>
          </a:p>
        </p:txBody>
      </p:sp>
    </p:spTree>
    <p:extLst>
      <p:ext uri="{BB962C8B-B14F-4D97-AF65-F5344CB8AC3E}">
        <p14:creationId xmlns:p14="http://schemas.microsoft.com/office/powerpoint/2010/main" val="3651235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EA3EB90-83CC-4636-8096-6DC0172F3AD3}"/>
              </a:ext>
            </a:extLst>
          </p:cNvPr>
          <p:cNvSpPr>
            <a:spLocks noGrp="1"/>
          </p:cNvSpPr>
          <p:nvPr>
            <p:ph type="title"/>
          </p:nvPr>
        </p:nvSpPr>
        <p:spPr>
          <a:xfrm>
            <a:off x="582930" y="731519"/>
            <a:ext cx="2133893" cy="3237579"/>
          </a:xfrm>
        </p:spPr>
        <p:txBody>
          <a:bodyPr>
            <a:normAutofit/>
          </a:bodyPr>
          <a:lstStyle/>
          <a:p>
            <a:r>
              <a:rPr lang="en-US" sz="3300" b="1">
                <a:solidFill>
                  <a:srgbClr val="FFFFFF"/>
                </a:solidFill>
              </a:rPr>
              <a:t>Ethics and Qualitative Research</a:t>
            </a:r>
            <a:endParaRPr lang="ar-JO" sz="33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BC7362-0314-48CD-861D-40C067A9171A}"/>
              </a:ext>
            </a:extLst>
          </p:cNvPr>
          <p:cNvSpPr>
            <a:spLocks noGrp="1"/>
          </p:cNvSpPr>
          <p:nvPr>
            <p:ph idx="1"/>
          </p:nvPr>
        </p:nvSpPr>
        <p:spPr>
          <a:xfrm>
            <a:off x="3284781" y="686862"/>
            <a:ext cx="5278194" cy="5475129"/>
          </a:xfrm>
        </p:spPr>
        <p:txBody>
          <a:bodyPr anchor="ctr">
            <a:normAutofit/>
          </a:bodyPr>
          <a:lstStyle/>
          <a:p>
            <a:pPr lvl="0">
              <a:lnSpc>
                <a:spcPct val="90000"/>
              </a:lnSpc>
            </a:pPr>
            <a:r>
              <a:rPr lang="en-GB" sz="2000" b="1" dirty="0"/>
              <a:t>Informed consent</a:t>
            </a:r>
          </a:p>
          <a:p>
            <a:pPr lvl="1">
              <a:lnSpc>
                <a:spcPct val="90000"/>
              </a:lnSpc>
            </a:pPr>
            <a:r>
              <a:rPr lang="en-GB" sz="1800" b="1" dirty="0"/>
              <a:t>Necessary but can be problematic when there is a substantial threat to privacy</a:t>
            </a:r>
          </a:p>
          <a:p>
            <a:pPr lvl="2">
              <a:lnSpc>
                <a:spcPct val="90000"/>
              </a:lnSpc>
            </a:pPr>
            <a:r>
              <a:rPr lang="en-GB" sz="1600" dirty="0"/>
              <a:t>A revelation of observed conversations and behaviours could cause harm to participants in their families, communities, or place of employment</a:t>
            </a:r>
          </a:p>
          <a:p>
            <a:pPr marL="914400" lvl="2" indent="0">
              <a:lnSpc>
                <a:spcPct val="90000"/>
              </a:lnSpc>
              <a:buNone/>
            </a:pPr>
            <a:endParaRPr lang="en-GB" sz="1600" dirty="0"/>
          </a:p>
          <a:p>
            <a:pPr lvl="2">
              <a:lnSpc>
                <a:spcPct val="90000"/>
              </a:lnSpc>
            </a:pPr>
            <a:r>
              <a:rPr lang="en-GB" sz="1600" dirty="0"/>
              <a:t>The actual research participants, who have given consent, may not be the only people observed.</a:t>
            </a:r>
          </a:p>
          <a:p>
            <a:pPr lvl="3">
              <a:lnSpc>
                <a:spcPct val="90000"/>
              </a:lnSpc>
            </a:pPr>
            <a:r>
              <a:rPr lang="en-GB" sz="1200" dirty="0"/>
              <a:t>e.g. a student in a school???</a:t>
            </a:r>
          </a:p>
          <a:p>
            <a:pPr marL="1371600" lvl="3" indent="0">
              <a:lnSpc>
                <a:spcPct val="90000"/>
              </a:lnSpc>
              <a:buNone/>
            </a:pPr>
            <a:endParaRPr lang="en-GB" sz="1400" dirty="0"/>
          </a:p>
          <a:p>
            <a:pPr lvl="1">
              <a:lnSpc>
                <a:spcPct val="90000"/>
              </a:lnSpc>
            </a:pPr>
            <a:r>
              <a:rPr lang="en-GB" sz="1800" b="1" dirty="0"/>
              <a:t>consent is not necessary when</a:t>
            </a:r>
          </a:p>
          <a:p>
            <a:pPr lvl="2">
              <a:lnSpc>
                <a:spcPct val="90000"/>
              </a:lnSpc>
            </a:pPr>
            <a:r>
              <a:rPr lang="en-GB" sz="1600" dirty="0"/>
              <a:t>Access to the setting is approved by the agency or institution</a:t>
            </a:r>
          </a:p>
          <a:p>
            <a:pPr lvl="2">
              <a:lnSpc>
                <a:spcPct val="90000"/>
              </a:lnSpc>
            </a:pPr>
            <a:r>
              <a:rPr lang="en-GB" sz="1600" dirty="0"/>
              <a:t>Participants who are actively involved have given informed consent</a:t>
            </a:r>
          </a:p>
          <a:p>
            <a:pPr lvl="2">
              <a:lnSpc>
                <a:spcPct val="90000"/>
              </a:lnSpc>
            </a:pPr>
            <a:r>
              <a:rPr lang="en-GB" sz="1600" dirty="0"/>
              <a:t>Other observed behaviour is considered public and observable by anyone present in the setting</a:t>
            </a:r>
          </a:p>
          <a:p>
            <a:pPr>
              <a:lnSpc>
                <a:spcPct val="90000"/>
              </a:lnSpc>
            </a:pPr>
            <a:endParaRPr lang="ar-JO" sz="1800" dirty="0"/>
          </a:p>
        </p:txBody>
      </p:sp>
    </p:spTree>
    <p:extLst>
      <p:ext uri="{BB962C8B-B14F-4D97-AF65-F5344CB8AC3E}">
        <p14:creationId xmlns:p14="http://schemas.microsoft.com/office/powerpoint/2010/main" val="2323727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35AD96F-81B8-4B05-A3CD-D51EBE81F934}"/>
              </a:ext>
            </a:extLst>
          </p:cNvPr>
          <p:cNvSpPr>
            <a:spLocks noGrp="1"/>
          </p:cNvSpPr>
          <p:nvPr>
            <p:ph type="title"/>
          </p:nvPr>
        </p:nvSpPr>
        <p:spPr>
          <a:xfrm>
            <a:off x="582930" y="731519"/>
            <a:ext cx="2133893" cy="3237579"/>
          </a:xfrm>
        </p:spPr>
        <p:txBody>
          <a:bodyPr>
            <a:normAutofit/>
          </a:bodyPr>
          <a:lstStyle/>
          <a:p>
            <a:r>
              <a:rPr lang="en-US" sz="3100" b="1">
                <a:solidFill>
                  <a:srgbClr val="FFFFFF"/>
                </a:solidFill>
              </a:rPr>
              <a:t>Publication</a:t>
            </a:r>
            <a:endParaRPr lang="ar-JO" sz="31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BBD68C-995C-4AC5-8C1F-A8DBE29CFC39}"/>
              </a:ext>
            </a:extLst>
          </p:cNvPr>
          <p:cNvSpPr>
            <a:spLocks noGrp="1"/>
          </p:cNvSpPr>
          <p:nvPr>
            <p:ph idx="1"/>
          </p:nvPr>
        </p:nvSpPr>
        <p:spPr>
          <a:xfrm>
            <a:off x="3284781" y="686862"/>
            <a:ext cx="5278194" cy="5475129"/>
          </a:xfrm>
        </p:spPr>
        <p:txBody>
          <a:bodyPr anchor="ctr">
            <a:normAutofit/>
          </a:bodyPr>
          <a:lstStyle/>
          <a:p>
            <a:pPr>
              <a:lnSpc>
                <a:spcPct val="90000"/>
              </a:lnSpc>
            </a:pPr>
            <a:r>
              <a:rPr lang="en-GB" sz="2100"/>
              <a:t>Once your data collection is complete, analysed, and the final report formulated the next stage is publication of your findings</a:t>
            </a:r>
          </a:p>
          <a:p>
            <a:pPr>
              <a:lnSpc>
                <a:spcPct val="90000"/>
              </a:lnSpc>
            </a:pPr>
            <a:endParaRPr lang="en-GB" sz="2100"/>
          </a:p>
          <a:p>
            <a:pPr>
              <a:lnSpc>
                <a:spcPct val="90000"/>
              </a:lnSpc>
            </a:pPr>
            <a:r>
              <a:rPr lang="en-GB" sz="2100"/>
              <a:t>As a researcher it is beholden upon you to publish your study, even if your findings are unexpected or unwanted</a:t>
            </a:r>
          </a:p>
          <a:p>
            <a:pPr>
              <a:lnSpc>
                <a:spcPct val="90000"/>
              </a:lnSpc>
            </a:pPr>
            <a:endParaRPr lang="en-GB" sz="2100"/>
          </a:p>
          <a:p>
            <a:pPr>
              <a:lnSpc>
                <a:spcPct val="90000"/>
              </a:lnSpc>
            </a:pPr>
            <a:r>
              <a:rPr lang="en-GB" sz="2100"/>
              <a:t>Many journals expect to see evidence of your ethical review process before they will publish your work </a:t>
            </a:r>
          </a:p>
          <a:p>
            <a:pPr>
              <a:lnSpc>
                <a:spcPct val="90000"/>
              </a:lnSpc>
            </a:pPr>
            <a:endParaRPr lang="en-GB" sz="2100"/>
          </a:p>
          <a:p>
            <a:pPr>
              <a:lnSpc>
                <a:spcPct val="90000"/>
              </a:lnSpc>
            </a:pPr>
            <a:r>
              <a:rPr lang="en-GB" sz="2100"/>
              <a:t>It may also be expected of you to sign a declaration stating your honesty and ethical approach to your research</a:t>
            </a:r>
            <a:endParaRPr lang="ar-JO" sz="2100"/>
          </a:p>
        </p:txBody>
      </p:sp>
    </p:spTree>
    <p:extLst>
      <p:ext uri="{BB962C8B-B14F-4D97-AF65-F5344CB8AC3E}">
        <p14:creationId xmlns:p14="http://schemas.microsoft.com/office/powerpoint/2010/main" val="2370534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F0FB-25B3-4098-A628-B81EBC3EE6E9}"/>
              </a:ext>
            </a:extLst>
          </p:cNvPr>
          <p:cNvSpPr>
            <a:spLocks noGrp="1"/>
          </p:cNvSpPr>
          <p:nvPr>
            <p:ph type="title"/>
          </p:nvPr>
        </p:nvSpPr>
        <p:spPr/>
        <p:txBody>
          <a:bodyPr>
            <a:normAutofit fontScale="90000"/>
          </a:bodyPr>
          <a:lstStyle/>
          <a:p>
            <a:r>
              <a:rPr lang="en-GB" b="1" dirty="0"/>
              <a:t>Core principles that</a:t>
            </a:r>
            <a:br>
              <a:rPr lang="en-GB" b="1" dirty="0"/>
            </a:br>
            <a:r>
              <a:rPr lang="en-GB" b="1" dirty="0"/>
              <a:t>must be adhered to in publication</a:t>
            </a:r>
            <a:endParaRPr lang="ar-JO" b="1" dirty="0"/>
          </a:p>
        </p:txBody>
      </p:sp>
      <p:graphicFrame>
        <p:nvGraphicFramePr>
          <p:cNvPr id="5" name="Content Placeholder 2">
            <a:extLst>
              <a:ext uri="{FF2B5EF4-FFF2-40B4-BE49-F238E27FC236}">
                <a16:creationId xmlns:a16="http://schemas.microsoft.com/office/drawing/2014/main" id="{8BEDBB44-14DA-4C5C-BAA4-E43224C3D810}"/>
              </a:ext>
            </a:extLst>
          </p:cNvPr>
          <p:cNvGraphicFramePr>
            <a:graphicFrameLocks noGrp="1"/>
          </p:cNvGraphicFramePr>
          <p:nvPr>
            <p:ph idx="1"/>
            <p:extLst>
              <p:ext uri="{D42A27DB-BD31-4B8C-83A1-F6EECF244321}">
                <p14:modId xmlns:p14="http://schemas.microsoft.com/office/powerpoint/2010/main" val="26164660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06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D478ADA-74A7-4D9C-A160-01BF16D3376B}"/>
              </a:ext>
            </a:extLst>
          </p:cNvPr>
          <p:cNvSpPr>
            <a:spLocks noGrp="1"/>
          </p:cNvSpPr>
          <p:nvPr>
            <p:ph type="title"/>
          </p:nvPr>
        </p:nvSpPr>
        <p:spPr>
          <a:xfrm>
            <a:off x="582930" y="731519"/>
            <a:ext cx="2133893" cy="3237579"/>
          </a:xfrm>
        </p:spPr>
        <p:txBody>
          <a:bodyPr>
            <a:normAutofit/>
          </a:bodyPr>
          <a:lstStyle/>
          <a:p>
            <a:r>
              <a:rPr lang="en-US" sz="3300" b="1">
                <a:solidFill>
                  <a:srgbClr val="FFFFFF"/>
                </a:solidFill>
              </a:rPr>
              <a:t>Authority</a:t>
            </a:r>
            <a:endParaRPr lang="ar-JO" sz="33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C34B9E-F60B-40F8-BDB2-F71FBB89A5FF}"/>
              </a:ext>
            </a:extLst>
          </p:cNvPr>
          <p:cNvSpPr>
            <a:spLocks noGrp="1"/>
          </p:cNvSpPr>
          <p:nvPr>
            <p:ph idx="1"/>
          </p:nvPr>
        </p:nvSpPr>
        <p:spPr>
          <a:xfrm>
            <a:off x="3284781" y="686862"/>
            <a:ext cx="5278194" cy="5475129"/>
          </a:xfrm>
        </p:spPr>
        <p:txBody>
          <a:bodyPr anchor="ctr">
            <a:normAutofit lnSpcReduction="10000"/>
          </a:bodyPr>
          <a:lstStyle/>
          <a:p>
            <a:pPr>
              <a:lnSpc>
                <a:spcPct val="90000"/>
              </a:lnSpc>
            </a:pPr>
            <a:r>
              <a:rPr lang="en-GB" sz="1800" dirty="0"/>
              <a:t>Only those who have made a significant contribution should be credited as authors</a:t>
            </a:r>
          </a:p>
          <a:p>
            <a:pPr>
              <a:lnSpc>
                <a:spcPct val="90000"/>
              </a:lnSpc>
            </a:pPr>
            <a:endParaRPr lang="en-GB" sz="1800" dirty="0"/>
          </a:p>
          <a:p>
            <a:pPr>
              <a:lnSpc>
                <a:spcPct val="90000"/>
              </a:lnSpc>
            </a:pPr>
            <a:r>
              <a:rPr lang="en-GB" sz="1800" dirty="0"/>
              <a:t>Significant contributions include</a:t>
            </a:r>
          </a:p>
          <a:p>
            <a:pPr lvl="1">
              <a:lnSpc>
                <a:spcPct val="90000"/>
              </a:lnSpc>
            </a:pPr>
            <a:r>
              <a:rPr lang="en-GB" sz="1600" dirty="0"/>
              <a:t>Design of the research</a:t>
            </a:r>
          </a:p>
          <a:p>
            <a:pPr lvl="1">
              <a:lnSpc>
                <a:spcPct val="90000"/>
              </a:lnSpc>
            </a:pPr>
            <a:r>
              <a:rPr lang="en-GB" sz="1600" dirty="0"/>
              <a:t>Designing and conducting major analysis</a:t>
            </a:r>
          </a:p>
          <a:p>
            <a:pPr lvl="1">
              <a:lnSpc>
                <a:spcPct val="90000"/>
              </a:lnSpc>
            </a:pPr>
            <a:r>
              <a:rPr lang="en-GB" sz="1600" dirty="0"/>
              <a:t>Interpreting findings</a:t>
            </a:r>
          </a:p>
          <a:p>
            <a:pPr lvl="1">
              <a:lnSpc>
                <a:spcPct val="90000"/>
              </a:lnSpc>
            </a:pPr>
            <a:r>
              <a:rPr lang="en-GB" sz="1600" dirty="0"/>
              <a:t>Writing a major section of the publication</a:t>
            </a:r>
          </a:p>
          <a:p>
            <a:pPr lvl="1">
              <a:lnSpc>
                <a:spcPct val="90000"/>
              </a:lnSpc>
            </a:pPr>
            <a:endParaRPr lang="en-GB" sz="1800" dirty="0"/>
          </a:p>
          <a:p>
            <a:pPr>
              <a:lnSpc>
                <a:spcPct val="90000"/>
              </a:lnSpc>
            </a:pPr>
            <a:r>
              <a:rPr lang="en-GB" sz="1800" dirty="0"/>
              <a:t>If someone has made a more minor contribution then they should be acknowledged in a note </a:t>
            </a:r>
          </a:p>
          <a:p>
            <a:pPr>
              <a:lnSpc>
                <a:spcPct val="90000"/>
              </a:lnSpc>
            </a:pPr>
            <a:endParaRPr lang="en-GB" sz="1800" dirty="0"/>
          </a:p>
          <a:p>
            <a:pPr>
              <a:lnSpc>
                <a:spcPct val="90000"/>
              </a:lnSpc>
            </a:pPr>
            <a:r>
              <a:rPr lang="en-GB" sz="1800" dirty="0"/>
              <a:t>The order in which the authors’ names appear should be in relation to their contribution to the work </a:t>
            </a:r>
          </a:p>
          <a:p>
            <a:pPr lvl="1">
              <a:lnSpc>
                <a:spcPct val="90000"/>
              </a:lnSpc>
            </a:pPr>
            <a:r>
              <a:rPr lang="en-GB" sz="1600" dirty="0"/>
              <a:t>i.e. whoever did the greatest part comes first and so on </a:t>
            </a:r>
          </a:p>
          <a:p>
            <a:pPr lvl="1">
              <a:lnSpc>
                <a:spcPct val="90000"/>
              </a:lnSpc>
            </a:pPr>
            <a:endParaRPr lang="en-GB" sz="1800" dirty="0"/>
          </a:p>
          <a:p>
            <a:pPr>
              <a:lnSpc>
                <a:spcPct val="90000"/>
              </a:lnSpc>
            </a:pPr>
            <a:r>
              <a:rPr lang="en-GB" sz="1800" dirty="0"/>
              <a:t>The status of an individual has no role in determining where, or if, their name appears on the publication</a:t>
            </a:r>
            <a:endParaRPr lang="ar-JO" sz="1800" dirty="0"/>
          </a:p>
        </p:txBody>
      </p:sp>
    </p:spTree>
    <p:extLst>
      <p:ext uri="{BB962C8B-B14F-4D97-AF65-F5344CB8AC3E}">
        <p14:creationId xmlns:p14="http://schemas.microsoft.com/office/powerpoint/2010/main" val="321293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5016E45-80C9-4050-B2E7-44267D17144E}"/>
              </a:ext>
            </a:extLst>
          </p:cNvPr>
          <p:cNvSpPr>
            <a:spLocks noGrp="1"/>
          </p:cNvSpPr>
          <p:nvPr>
            <p:ph type="title"/>
          </p:nvPr>
        </p:nvSpPr>
        <p:spPr>
          <a:xfrm>
            <a:off x="582930" y="731519"/>
            <a:ext cx="2133893" cy="3237579"/>
          </a:xfrm>
        </p:spPr>
        <p:txBody>
          <a:bodyPr>
            <a:normAutofit/>
          </a:bodyPr>
          <a:lstStyle/>
          <a:p>
            <a:r>
              <a:rPr lang="en-GB" sz="3100" b="1" dirty="0">
                <a:solidFill>
                  <a:srgbClr val="FFFFFF"/>
                </a:solidFill>
                <a:latin typeface="UniversLTStd-BoldCn"/>
              </a:rPr>
              <a:t>Nuremberg Code </a:t>
            </a:r>
            <a:br>
              <a:rPr lang="en-GB" sz="1800" b="1" dirty="0">
                <a:solidFill>
                  <a:srgbClr val="FFFFFF"/>
                </a:solidFill>
                <a:latin typeface="UniversLTStd-BoldCn"/>
              </a:rPr>
            </a:br>
            <a:br>
              <a:rPr lang="en-GB" sz="1800" b="1" dirty="0">
                <a:solidFill>
                  <a:srgbClr val="FFFFFF"/>
                </a:solidFill>
                <a:latin typeface="UniversLTStd-BoldCn"/>
              </a:rPr>
            </a:br>
            <a:r>
              <a:rPr lang="en-GB" sz="1800" b="1" dirty="0">
                <a:solidFill>
                  <a:srgbClr val="FFFFFF"/>
                </a:solidFill>
                <a:latin typeface="UniversLTStd-BoldCn"/>
              </a:rPr>
              <a:t>December 9, 1946 World war II</a:t>
            </a:r>
            <a:endParaRPr lang="en-GB" sz="3100" b="1" dirty="0">
              <a:solidFill>
                <a:srgbClr val="FFFFFF"/>
              </a:solidFill>
              <a:latin typeface="UniversLTStd-BoldCn"/>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5473AA-2700-4776-895F-B7877E775AFA}"/>
              </a:ext>
            </a:extLst>
          </p:cNvPr>
          <p:cNvSpPr>
            <a:spLocks noGrp="1"/>
          </p:cNvSpPr>
          <p:nvPr>
            <p:ph idx="1"/>
          </p:nvPr>
        </p:nvSpPr>
        <p:spPr>
          <a:xfrm>
            <a:off x="3284781" y="457200"/>
            <a:ext cx="5278194" cy="5941879"/>
          </a:xfrm>
        </p:spPr>
        <p:txBody>
          <a:bodyPr anchor="ctr">
            <a:normAutofit lnSpcReduction="10000"/>
          </a:bodyPr>
          <a:lstStyle/>
          <a:p>
            <a:r>
              <a:rPr lang="en-GB" sz="1600" dirty="0"/>
              <a:t>American military court opened criminal proceedings against 23 leading German physicians and administrators for their participation in war crimes and crimes against humanity.</a:t>
            </a:r>
          </a:p>
          <a:p>
            <a:endParaRPr lang="en-GB" sz="1600" dirty="0"/>
          </a:p>
          <a:p>
            <a:r>
              <a:rPr lang="en-GB" sz="1600" dirty="0"/>
              <a:t>German physicians conducted medical experiments on thousands of camp prisoners without their consent. Most of the subjects of these experiments died or were permanently disabled as a result.</a:t>
            </a:r>
          </a:p>
          <a:p>
            <a:endParaRPr lang="en-GB" sz="1600" dirty="0"/>
          </a:p>
          <a:p>
            <a:r>
              <a:rPr lang="en-GB" sz="1600" dirty="0"/>
              <a:t>As a direct result of the trial, the Nuremberg Code was established in 1948, stating that: </a:t>
            </a:r>
          </a:p>
          <a:p>
            <a:pPr lvl="1"/>
            <a:r>
              <a:rPr lang="en-GB" sz="1400" dirty="0"/>
              <a:t>Informed consent is essential.</a:t>
            </a:r>
          </a:p>
          <a:p>
            <a:pPr lvl="1"/>
            <a:r>
              <a:rPr lang="en-GB" sz="1400" dirty="0"/>
              <a:t>Research should be based on prior animal work.</a:t>
            </a:r>
          </a:p>
          <a:p>
            <a:pPr lvl="1"/>
            <a:r>
              <a:rPr lang="en-GB" sz="1400" dirty="0"/>
              <a:t>The risks should be justified by the anticipated benefits.</a:t>
            </a:r>
          </a:p>
          <a:p>
            <a:pPr lvl="1"/>
            <a:r>
              <a:rPr lang="en-GB" sz="1400" dirty="0"/>
              <a:t>Only qualified scientists must conduct research.</a:t>
            </a:r>
          </a:p>
          <a:p>
            <a:pPr lvl="1"/>
            <a:r>
              <a:rPr lang="en-GB" sz="1400" dirty="0"/>
              <a:t>Physical and mental suffering must be avoided.</a:t>
            </a:r>
          </a:p>
          <a:p>
            <a:pPr lvl="1"/>
            <a:r>
              <a:rPr lang="en-GB" sz="1400" dirty="0"/>
              <a:t>Research in which death or disabling injury is expected should not be conducted</a:t>
            </a:r>
          </a:p>
          <a:p>
            <a:pPr lvl="1"/>
            <a:endParaRPr lang="en-GB" sz="1600" dirty="0"/>
          </a:p>
          <a:p>
            <a:r>
              <a:rPr lang="en-GB" sz="1600" dirty="0"/>
              <a:t>Although it did not carry the force of law, the Nuremberg Code was the first international document which advocated voluntary participation and informed consent</a:t>
            </a:r>
          </a:p>
        </p:txBody>
      </p:sp>
    </p:spTree>
    <p:extLst>
      <p:ext uri="{BB962C8B-B14F-4D97-AF65-F5344CB8AC3E}">
        <p14:creationId xmlns:p14="http://schemas.microsoft.com/office/powerpoint/2010/main" val="1789352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1675B78-2311-43CF-B65F-22FF189EC3C4}"/>
              </a:ext>
            </a:extLst>
          </p:cNvPr>
          <p:cNvSpPr>
            <a:spLocks noGrp="1"/>
          </p:cNvSpPr>
          <p:nvPr>
            <p:ph type="title"/>
          </p:nvPr>
        </p:nvSpPr>
        <p:spPr>
          <a:xfrm>
            <a:off x="582930" y="731519"/>
            <a:ext cx="2133893" cy="3237579"/>
          </a:xfrm>
        </p:spPr>
        <p:txBody>
          <a:bodyPr>
            <a:normAutofit/>
          </a:bodyPr>
          <a:lstStyle/>
          <a:p>
            <a:r>
              <a:rPr lang="en-US" sz="3100" b="1">
                <a:solidFill>
                  <a:srgbClr val="FFFFFF"/>
                </a:solidFill>
              </a:rPr>
              <a:t>Duplicate publication</a:t>
            </a:r>
            <a:endParaRPr lang="ar-JO" sz="31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EF3BF0-93B7-4478-BD2B-8A339E89AECE}"/>
              </a:ext>
            </a:extLst>
          </p:cNvPr>
          <p:cNvSpPr>
            <a:spLocks noGrp="1"/>
          </p:cNvSpPr>
          <p:nvPr>
            <p:ph idx="1"/>
          </p:nvPr>
        </p:nvSpPr>
        <p:spPr>
          <a:xfrm>
            <a:off x="3284781" y="686862"/>
            <a:ext cx="5278194" cy="5475129"/>
          </a:xfrm>
        </p:spPr>
        <p:txBody>
          <a:bodyPr anchor="ctr">
            <a:normAutofit fontScale="92500" lnSpcReduction="10000"/>
          </a:bodyPr>
          <a:lstStyle/>
          <a:p>
            <a:pPr>
              <a:lnSpc>
                <a:spcPct val="90000"/>
              </a:lnSpc>
            </a:pPr>
            <a:r>
              <a:rPr lang="en-GB" sz="1800" dirty="0"/>
              <a:t>This is where research is presented as original material but has in fact been published, either in part or entirety, elsewhere</a:t>
            </a:r>
          </a:p>
          <a:p>
            <a:pPr lvl="1">
              <a:lnSpc>
                <a:spcPct val="90000"/>
              </a:lnSpc>
            </a:pPr>
            <a:r>
              <a:rPr lang="en-GB" sz="1400" dirty="0"/>
              <a:t>This would deceive the scientific community</a:t>
            </a:r>
          </a:p>
          <a:p>
            <a:pPr>
              <a:lnSpc>
                <a:spcPct val="90000"/>
              </a:lnSpc>
            </a:pPr>
            <a:endParaRPr lang="en-GB" sz="1800" dirty="0"/>
          </a:p>
          <a:p>
            <a:pPr>
              <a:lnSpc>
                <a:spcPct val="90000"/>
              </a:lnSpc>
            </a:pPr>
            <a:r>
              <a:rPr lang="en-GB" sz="1800" dirty="0"/>
              <a:t>Work must not, therefore, be submitted if it has been published in another outlet</a:t>
            </a:r>
          </a:p>
          <a:p>
            <a:pPr lvl="1">
              <a:lnSpc>
                <a:spcPct val="90000"/>
              </a:lnSpc>
            </a:pPr>
            <a:r>
              <a:rPr lang="en-GB" sz="1600" dirty="0"/>
              <a:t>e.g. submitted for publication in a journal when it has already been published as a book chapter</a:t>
            </a:r>
          </a:p>
          <a:p>
            <a:pPr lvl="1">
              <a:lnSpc>
                <a:spcPct val="90000"/>
              </a:lnSpc>
            </a:pPr>
            <a:endParaRPr lang="en-GB" sz="1800" dirty="0"/>
          </a:p>
          <a:p>
            <a:pPr>
              <a:lnSpc>
                <a:spcPct val="90000"/>
              </a:lnSpc>
            </a:pPr>
            <a:r>
              <a:rPr lang="en-GB" sz="1800" dirty="0"/>
              <a:t>Work should only be submitted to one publisher at a time for consideration of publication. Only if it is rejected should it then be offered to another publisher. This increases the length of time it takes to go from writing to publication but will help prevent copyright infringements and duplicate publication</a:t>
            </a:r>
          </a:p>
          <a:p>
            <a:pPr>
              <a:lnSpc>
                <a:spcPct val="90000"/>
              </a:lnSpc>
            </a:pPr>
            <a:endParaRPr lang="en-GB" sz="1800" dirty="0"/>
          </a:p>
          <a:p>
            <a:pPr>
              <a:lnSpc>
                <a:spcPct val="90000"/>
              </a:lnSpc>
            </a:pPr>
            <a:r>
              <a:rPr lang="en-GB" sz="1800" dirty="0"/>
              <a:t>Duplicate publication does not include:</a:t>
            </a:r>
          </a:p>
          <a:p>
            <a:pPr lvl="1">
              <a:lnSpc>
                <a:spcPct val="90000"/>
              </a:lnSpc>
            </a:pPr>
            <a:r>
              <a:rPr lang="en-GB" sz="1600" dirty="0"/>
              <a:t>Previous publication as a conference abstract (have a limited audience)</a:t>
            </a:r>
          </a:p>
          <a:p>
            <a:pPr lvl="1">
              <a:lnSpc>
                <a:spcPct val="90000"/>
              </a:lnSpc>
            </a:pPr>
            <a:r>
              <a:rPr lang="en-GB" sz="1600" dirty="0"/>
              <a:t>Publication in another language (as long as it is made clear that it is a translation)</a:t>
            </a:r>
          </a:p>
          <a:p>
            <a:pPr>
              <a:lnSpc>
                <a:spcPct val="90000"/>
              </a:lnSpc>
            </a:pPr>
            <a:endParaRPr lang="ar-JO" sz="1800" dirty="0"/>
          </a:p>
        </p:txBody>
      </p:sp>
    </p:spTree>
    <p:extLst>
      <p:ext uri="{BB962C8B-B14F-4D97-AF65-F5344CB8AC3E}">
        <p14:creationId xmlns:p14="http://schemas.microsoft.com/office/powerpoint/2010/main" val="1822501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A006CA8-A1E6-4E68-92A7-F78EC6806575}"/>
              </a:ext>
            </a:extLst>
          </p:cNvPr>
          <p:cNvSpPr>
            <a:spLocks noGrp="1"/>
          </p:cNvSpPr>
          <p:nvPr>
            <p:ph type="title"/>
          </p:nvPr>
        </p:nvSpPr>
        <p:spPr>
          <a:xfrm>
            <a:off x="582930" y="731519"/>
            <a:ext cx="2133893" cy="3237579"/>
          </a:xfrm>
        </p:spPr>
        <p:txBody>
          <a:bodyPr>
            <a:normAutofit/>
          </a:bodyPr>
          <a:lstStyle/>
          <a:p>
            <a:r>
              <a:rPr lang="en-US" sz="3100" b="1">
                <a:solidFill>
                  <a:srgbClr val="FFFFFF"/>
                </a:solidFill>
              </a:rPr>
              <a:t>Research misconduct</a:t>
            </a:r>
            <a:endParaRPr lang="ar-JO" sz="31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2B9BCB-A0E7-4515-88D7-C8940248D9AB}"/>
              </a:ext>
            </a:extLst>
          </p:cNvPr>
          <p:cNvSpPr>
            <a:spLocks noGrp="1"/>
          </p:cNvSpPr>
          <p:nvPr>
            <p:ph idx="1"/>
          </p:nvPr>
        </p:nvSpPr>
        <p:spPr>
          <a:xfrm>
            <a:off x="3284781" y="686862"/>
            <a:ext cx="5278194" cy="5475129"/>
          </a:xfrm>
        </p:spPr>
        <p:txBody>
          <a:bodyPr anchor="ctr">
            <a:normAutofit/>
          </a:bodyPr>
          <a:lstStyle/>
          <a:p>
            <a:pPr marL="514350" indent="-514350">
              <a:lnSpc>
                <a:spcPct val="90000"/>
              </a:lnSpc>
              <a:buFont typeface="+mj-lt"/>
              <a:buAutoNum type="arabicPeriod"/>
            </a:pPr>
            <a:r>
              <a:rPr lang="en-GB" sz="1800" b="1"/>
              <a:t>Fabrication</a:t>
            </a:r>
            <a:r>
              <a:rPr lang="en-GB" sz="1800"/>
              <a:t> </a:t>
            </a:r>
          </a:p>
          <a:p>
            <a:pPr marL="400050" lvl="1" indent="0">
              <a:lnSpc>
                <a:spcPct val="90000"/>
              </a:lnSpc>
              <a:buNone/>
            </a:pPr>
            <a:r>
              <a:rPr lang="en-GB" sz="1800"/>
              <a:t>Making up data or results and recording or reporting them</a:t>
            </a:r>
          </a:p>
          <a:p>
            <a:pPr marL="400050" lvl="1" indent="0">
              <a:lnSpc>
                <a:spcPct val="90000"/>
              </a:lnSpc>
              <a:buNone/>
            </a:pPr>
            <a:endParaRPr lang="en-GB" sz="1800"/>
          </a:p>
          <a:p>
            <a:pPr marL="514350" indent="-514350">
              <a:lnSpc>
                <a:spcPct val="90000"/>
              </a:lnSpc>
              <a:buFont typeface="+mj-lt"/>
              <a:buAutoNum type="arabicPeriod"/>
            </a:pPr>
            <a:r>
              <a:rPr lang="en-GB" sz="1800" b="1"/>
              <a:t>Falsification</a:t>
            </a:r>
            <a:r>
              <a:rPr lang="en-GB" sz="1800"/>
              <a:t> </a:t>
            </a:r>
          </a:p>
          <a:p>
            <a:pPr marL="400050" lvl="1" indent="0">
              <a:lnSpc>
                <a:spcPct val="90000"/>
              </a:lnSpc>
              <a:buNone/>
            </a:pPr>
            <a:r>
              <a:rPr lang="en-GB" sz="1800"/>
              <a:t>Manipulating research materials, equipment, or processes, or changing or omitting data or results such that the research is not accurately represented in the research record</a:t>
            </a:r>
          </a:p>
          <a:p>
            <a:pPr marL="400050" lvl="1" indent="0">
              <a:lnSpc>
                <a:spcPct val="90000"/>
              </a:lnSpc>
              <a:buNone/>
            </a:pPr>
            <a:endParaRPr lang="en-GB" sz="1800"/>
          </a:p>
          <a:p>
            <a:pPr marL="514350" indent="-514350">
              <a:lnSpc>
                <a:spcPct val="90000"/>
              </a:lnSpc>
              <a:buFont typeface="+mj-lt"/>
              <a:buAutoNum type="arabicPeriod"/>
            </a:pPr>
            <a:r>
              <a:rPr lang="en-GB" sz="1800" b="1"/>
              <a:t>Plagiarism</a:t>
            </a:r>
            <a:r>
              <a:rPr lang="en-GB" sz="1800"/>
              <a:t> </a:t>
            </a:r>
          </a:p>
          <a:p>
            <a:pPr marL="400050" lvl="1" indent="0">
              <a:lnSpc>
                <a:spcPct val="90000"/>
              </a:lnSpc>
              <a:buNone/>
            </a:pPr>
            <a:r>
              <a:rPr lang="en-GB" sz="1800"/>
              <a:t>The appropriation of another person’s ideas, processes, results or words without giving appropriate credit (quotations and referencing)</a:t>
            </a:r>
          </a:p>
          <a:p>
            <a:pPr marL="514350" indent="-514350">
              <a:lnSpc>
                <a:spcPct val="90000"/>
              </a:lnSpc>
              <a:buFont typeface="+mj-lt"/>
              <a:buAutoNum type="arabicPeriod"/>
            </a:pPr>
            <a:endParaRPr lang="en-GB" sz="1800"/>
          </a:p>
          <a:p>
            <a:pPr>
              <a:lnSpc>
                <a:spcPct val="90000"/>
              </a:lnSpc>
            </a:pPr>
            <a:r>
              <a:rPr lang="en-GB" sz="1800"/>
              <a:t>Research misconduct does not include honest error or differences of opinion</a:t>
            </a:r>
            <a:endParaRPr lang="ar-JO" sz="1800"/>
          </a:p>
        </p:txBody>
      </p:sp>
    </p:spTree>
    <p:extLst>
      <p:ext uri="{BB962C8B-B14F-4D97-AF65-F5344CB8AC3E}">
        <p14:creationId xmlns:p14="http://schemas.microsoft.com/office/powerpoint/2010/main" val="1465324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74D0C72-E418-4072-BD7C-C7430DF56E7D}"/>
              </a:ext>
            </a:extLst>
          </p:cNvPr>
          <p:cNvSpPr>
            <a:spLocks noGrp="1"/>
          </p:cNvSpPr>
          <p:nvPr>
            <p:ph type="title"/>
          </p:nvPr>
        </p:nvSpPr>
        <p:spPr>
          <a:xfrm>
            <a:off x="582930" y="731519"/>
            <a:ext cx="2133893" cy="3237579"/>
          </a:xfrm>
        </p:spPr>
        <p:txBody>
          <a:bodyPr>
            <a:normAutofit/>
          </a:bodyPr>
          <a:lstStyle/>
          <a:p>
            <a:r>
              <a:rPr lang="en-US" sz="3300">
                <a:solidFill>
                  <a:srgbClr val="FFFFFF"/>
                </a:solidFill>
              </a:rPr>
              <a:t> </a:t>
            </a:r>
            <a:r>
              <a:rPr lang="en-US" sz="3300" b="1">
                <a:solidFill>
                  <a:srgbClr val="FFFFFF"/>
                </a:solidFill>
              </a:rPr>
              <a:t>Conflict of interest</a:t>
            </a:r>
            <a:endParaRPr lang="ar-JO" sz="33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E6FBDB-3281-4FF9-934B-16CD2F93D557}"/>
              </a:ext>
            </a:extLst>
          </p:cNvPr>
          <p:cNvSpPr>
            <a:spLocks noGrp="1"/>
          </p:cNvSpPr>
          <p:nvPr>
            <p:ph idx="1"/>
          </p:nvPr>
        </p:nvSpPr>
        <p:spPr>
          <a:xfrm>
            <a:off x="3284781" y="686862"/>
            <a:ext cx="5278194" cy="5475129"/>
          </a:xfrm>
        </p:spPr>
        <p:txBody>
          <a:bodyPr anchor="ctr">
            <a:normAutofit fontScale="92500" lnSpcReduction="20000"/>
          </a:bodyPr>
          <a:lstStyle/>
          <a:p>
            <a:pPr>
              <a:lnSpc>
                <a:spcPct val="90000"/>
              </a:lnSpc>
            </a:pPr>
            <a:r>
              <a:rPr lang="en-GB" sz="2400" dirty="0"/>
              <a:t>A situation in which one experiences conflicting pulls from one’s personal interests and from one’s professional obligations</a:t>
            </a:r>
          </a:p>
          <a:p>
            <a:pPr>
              <a:lnSpc>
                <a:spcPct val="90000"/>
              </a:lnSpc>
            </a:pPr>
            <a:endParaRPr lang="en-GB" sz="2400" dirty="0"/>
          </a:p>
          <a:p>
            <a:pPr>
              <a:lnSpc>
                <a:spcPct val="90000"/>
              </a:lnSpc>
            </a:pPr>
            <a:r>
              <a:rPr lang="en-GB" sz="2400" b="1" dirty="0"/>
              <a:t>Direct: </a:t>
            </a:r>
          </a:p>
          <a:p>
            <a:pPr lvl="1">
              <a:lnSpc>
                <a:spcPct val="90000"/>
              </a:lnSpc>
            </a:pPr>
            <a:r>
              <a:rPr lang="en-GB" sz="2400" dirty="0"/>
              <a:t>Being paid to say something untrue</a:t>
            </a:r>
          </a:p>
          <a:p>
            <a:pPr lvl="1">
              <a:lnSpc>
                <a:spcPct val="90000"/>
              </a:lnSpc>
            </a:pPr>
            <a:endParaRPr lang="en-GB" sz="2400" dirty="0"/>
          </a:p>
          <a:p>
            <a:pPr>
              <a:lnSpc>
                <a:spcPct val="90000"/>
              </a:lnSpc>
            </a:pPr>
            <a:r>
              <a:rPr lang="en-GB" sz="2400" b="1" dirty="0"/>
              <a:t>Indirect</a:t>
            </a:r>
            <a:r>
              <a:rPr lang="en-GB" sz="2400" dirty="0"/>
              <a:t>:</a:t>
            </a:r>
          </a:p>
          <a:p>
            <a:pPr lvl="1">
              <a:lnSpc>
                <a:spcPct val="90000"/>
              </a:lnSpc>
            </a:pPr>
            <a:r>
              <a:rPr lang="en-GB" sz="2400" dirty="0"/>
              <a:t>Knowing that if you say something positive about a company that gave you a grant, you may be more likely to get a grant from them again in the future</a:t>
            </a:r>
          </a:p>
          <a:p>
            <a:pPr marL="457200" lvl="1" indent="0">
              <a:lnSpc>
                <a:spcPct val="90000"/>
              </a:lnSpc>
              <a:buNone/>
            </a:pPr>
            <a:endParaRPr lang="en-GB" sz="2400" dirty="0"/>
          </a:p>
          <a:p>
            <a:pPr lvl="1">
              <a:lnSpc>
                <a:spcPct val="90000"/>
              </a:lnSpc>
            </a:pPr>
            <a:r>
              <a:rPr lang="en-GB" sz="2400" dirty="0"/>
              <a:t>A funding agency may stipulate that they have a right to decide whether you can publish your findings or may delay publication </a:t>
            </a:r>
            <a:endParaRPr lang="ar-JO" sz="2400" dirty="0"/>
          </a:p>
        </p:txBody>
      </p:sp>
    </p:spTree>
    <p:extLst>
      <p:ext uri="{BB962C8B-B14F-4D97-AF65-F5344CB8AC3E}">
        <p14:creationId xmlns:p14="http://schemas.microsoft.com/office/powerpoint/2010/main" val="187905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F1E5D93-DE06-4139-BBE5-26C5E2A105D3}"/>
              </a:ext>
            </a:extLst>
          </p:cNvPr>
          <p:cNvSpPr>
            <a:spLocks noGrp="1"/>
          </p:cNvSpPr>
          <p:nvPr>
            <p:ph type="title"/>
          </p:nvPr>
        </p:nvSpPr>
        <p:spPr>
          <a:xfrm>
            <a:off x="582930" y="731519"/>
            <a:ext cx="2133893" cy="3237579"/>
          </a:xfrm>
        </p:spPr>
        <p:txBody>
          <a:bodyPr>
            <a:normAutofit/>
          </a:bodyPr>
          <a:lstStyle/>
          <a:p>
            <a:r>
              <a:rPr lang="en-US" sz="3300" b="1">
                <a:solidFill>
                  <a:srgbClr val="FFFFFF"/>
                </a:solidFill>
              </a:rPr>
              <a:t>Accurate reporting</a:t>
            </a:r>
            <a:endParaRPr lang="ar-JO" sz="3300" b="1">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7AAAF8-FD53-4C43-910C-EC4AC9B81A2F}"/>
              </a:ext>
            </a:extLst>
          </p:cNvPr>
          <p:cNvSpPr>
            <a:spLocks noGrp="1"/>
          </p:cNvSpPr>
          <p:nvPr>
            <p:ph idx="1"/>
          </p:nvPr>
        </p:nvSpPr>
        <p:spPr>
          <a:xfrm>
            <a:off x="3284781" y="686862"/>
            <a:ext cx="5278194" cy="5475129"/>
          </a:xfrm>
        </p:spPr>
        <p:txBody>
          <a:bodyPr anchor="ctr">
            <a:normAutofit/>
          </a:bodyPr>
          <a:lstStyle/>
          <a:p>
            <a:pPr>
              <a:lnSpc>
                <a:spcPct val="90000"/>
              </a:lnSpc>
            </a:pPr>
            <a:r>
              <a:rPr lang="en-GB" sz="1600"/>
              <a:t>A </a:t>
            </a:r>
            <a:r>
              <a:rPr lang="en-GB" sz="1600" b="1"/>
              <a:t>true and accurate account </a:t>
            </a:r>
            <a:r>
              <a:rPr lang="en-GB" sz="1600"/>
              <a:t>of your work must be presented. </a:t>
            </a:r>
          </a:p>
          <a:p>
            <a:pPr>
              <a:lnSpc>
                <a:spcPct val="90000"/>
              </a:lnSpc>
            </a:pPr>
            <a:endParaRPr lang="en-GB" sz="1600"/>
          </a:p>
          <a:p>
            <a:pPr>
              <a:lnSpc>
                <a:spcPct val="90000"/>
              </a:lnSpc>
            </a:pPr>
            <a:r>
              <a:rPr lang="en-GB" sz="1600"/>
              <a:t>A </a:t>
            </a:r>
            <a:r>
              <a:rPr lang="en-GB" sz="1600" b="1"/>
              <a:t>full explanation </a:t>
            </a:r>
            <a:r>
              <a:rPr lang="en-GB" sz="1600"/>
              <a:t>of your study is required including data collection tools, plus methods and analysis. </a:t>
            </a:r>
          </a:p>
          <a:p>
            <a:pPr>
              <a:lnSpc>
                <a:spcPct val="90000"/>
              </a:lnSpc>
            </a:pPr>
            <a:endParaRPr lang="en-GB" sz="1600"/>
          </a:p>
          <a:p>
            <a:pPr>
              <a:lnSpc>
                <a:spcPct val="90000"/>
              </a:lnSpc>
            </a:pPr>
            <a:r>
              <a:rPr lang="en-GB" sz="1600"/>
              <a:t>An </a:t>
            </a:r>
            <a:r>
              <a:rPr lang="en-GB" sz="1600" b="1"/>
              <a:t>objective discussion with conclusion </a:t>
            </a:r>
            <a:r>
              <a:rPr lang="en-GB" sz="1600"/>
              <a:t>should be provided </a:t>
            </a:r>
          </a:p>
          <a:p>
            <a:pPr>
              <a:lnSpc>
                <a:spcPct val="90000"/>
              </a:lnSpc>
            </a:pPr>
            <a:endParaRPr lang="en-GB" sz="1600"/>
          </a:p>
          <a:p>
            <a:pPr>
              <a:lnSpc>
                <a:spcPct val="90000"/>
              </a:lnSpc>
            </a:pPr>
            <a:r>
              <a:rPr lang="en-GB" sz="1600" b="1"/>
              <a:t>Editors</a:t>
            </a:r>
            <a:r>
              <a:rPr lang="en-GB" sz="1600"/>
              <a:t> are fully entitled to question you about your work and have the right to review your data. </a:t>
            </a:r>
          </a:p>
          <a:p>
            <a:pPr>
              <a:lnSpc>
                <a:spcPct val="90000"/>
              </a:lnSpc>
            </a:pPr>
            <a:endParaRPr lang="en-GB" sz="1600"/>
          </a:p>
          <a:p>
            <a:pPr>
              <a:lnSpc>
                <a:spcPct val="90000"/>
              </a:lnSpc>
            </a:pPr>
            <a:r>
              <a:rPr lang="en-GB" sz="1600" b="1"/>
              <a:t>All findings should be reported</a:t>
            </a:r>
            <a:r>
              <a:rPr lang="en-GB" sz="1600"/>
              <a:t>, even if they don’t fit neatly with your study. </a:t>
            </a:r>
          </a:p>
          <a:p>
            <a:pPr>
              <a:lnSpc>
                <a:spcPct val="90000"/>
              </a:lnSpc>
            </a:pPr>
            <a:endParaRPr lang="en-GB" sz="1600"/>
          </a:p>
          <a:p>
            <a:pPr>
              <a:lnSpc>
                <a:spcPct val="90000"/>
              </a:lnSpc>
            </a:pPr>
            <a:r>
              <a:rPr lang="en-GB" sz="1600"/>
              <a:t>It is imperative that all sources of </a:t>
            </a:r>
            <a:r>
              <a:rPr lang="en-GB" sz="1600" b="1"/>
              <a:t>funding and conflicts of interest </a:t>
            </a:r>
            <a:r>
              <a:rPr lang="en-GB" sz="1600"/>
              <a:t>are disclosed.</a:t>
            </a:r>
          </a:p>
          <a:p>
            <a:pPr>
              <a:lnSpc>
                <a:spcPct val="90000"/>
              </a:lnSpc>
            </a:pPr>
            <a:endParaRPr lang="en-GB" sz="1600"/>
          </a:p>
          <a:p>
            <a:pPr>
              <a:lnSpc>
                <a:spcPct val="90000"/>
              </a:lnSpc>
            </a:pPr>
            <a:r>
              <a:rPr lang="en-GB" sz="1600"/>
              <a:t>Journal editors have the final responsibility for ensuring that the publications in their journals consist of ethical research practices and report writing </a:t>
            </a:r>
          </a:p>
        </p:txBody>
      </p:sp>
    </p:spTree>
    <p:extLst>
      <p:ext uri="{BB962C8B-B14F-4D97-AF65-F5344CB8AC3E}">
        <p14:creationId xmlns:p14="http://schemas.microsoft.com/office/powerpoint/2010/main" val="1636035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845455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2C243941-22FD-4865-ADE4-2BF61C69ABC6}"/>
              </a:ext>
            </a:extLst>
          </p:cNvPr>
          <p:cNvSpPr>
            <a:spLocks noGrp="1"/>
          </p:cNvSpPr>
          <p:nvPr>
            <p:ph type="title"/>
          </p:nvPr>
        </p:nvSpPr>
        <p:spPr>
          <a:xfrm>
            <a:off x="825501" y="1111086"/>
            <a:ext cx="7508874" cy="2623885"/>
          </a:xfrm>
        </p:spPr>
        <p:txBody>
          <a:bodyPr vert="horz" lIns="91440" tIns="45720" rIns="91440" bIns="45720" rtlCol="0" anchor="ctr">
            <a:normAutofit/>
          </a:bodyPr>
          <a:lstStyle/>
          <a:p>
            <a:pPr>
              <a:lnSpc>
                <a:spcPct val="90000"/>
              </a:lnSpc>
            </a:pPr>
            <a:r>
              <a:rPr lang="en-US" sz="6000" b="1" kern="1200">
                <a:solidFill>
                  <a:srgbClr val="FFFFFF"/>
                </a:solidFill>
                <a:latin typeface="+mj-lt"/>
                <a:ea typeface="+mj-ea"/>
                <a:cs typeface="+mj-cs"/>
              </a:rPr>
              <a:t>Historic Case Studies</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5040622"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 Placeholder 4">
            <a:extLst>
              <a:ext uri="{FF2B5EF4-FFF2-40B4-BE49-F238E27FC236}">
                <a16:creationId xmlns:a16="http://schemas.microsoft.com/office/drawing/2014/main" id="{B1C151AC-2513-4030-BE11-B3C7ED749960}"/>
              </a:ext>
            </a:extLst>
          </p:cNvPr>
          <p:cNvSpPr>
            <a:spLocks noGrp="1"/>
          </p:cNvSpPr>
          <p:nvPr>
            <p:ph type="body" idx="1"/>
          </p:nvPr>
        </p:nvSpPr>
        <p:spPr>
          <a:xfrm>
            <a:off x="809625" y="4843002"/>
            <a:ext cx="4075109" cy="1234345"/>
          </a:xfrm>
        </p:spPr>
        <p:txBody>
          <a:bodyPr vert="horz" lIns="91440" tIns="45720" rIns="91440" bIns="45720" rtlCol="0" anchor="ctr">
            <a:normAutofit/>
          </a:bodyPr>
          <a:lstStyle/>
          <a:p>
            <a:pPr>
              <a:lnSpc>
                <a:spcPct val="90000"/>
              </a:lnSpc>
              <a:spcBef>
                <a:spcPts val="1000"/>
              </a:spcBef>
            </a:pPr>
            <a:endParaRPr lang="en-US" sz="2300" kern="1200">
              <a:solidFill>
                <a:schemeClr val="tx1">
                  <a:lumMod val="95000"/>
                  <a:lumOff val="5000"/>
                </a:schemeClr>
              </a:solidFill>
              <a:latin typeface="+mn-lt"/>
              <a:ea typeface="+mn-ea"/>
              <a:cs typeface="+mn-cs"/>
            </a:endParaRPr>
          </a:p>
        </p:txBody>
      </p:sp>
      <p:sp>
        <p:nvSpPr>
          <p:cNvPr id="14" name="Rectangle 13">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6974" y="4517136"/>
            <a:ext cx="1584198"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21270"/>
            <a:ext cx="1586592"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14379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28446D9-C4AC-4701-9ACE-A7C7EED04B37}"/>
              </a:ext>
            </a:extLst>
          </p:cNvPr>
          <p:cNvSpPr>
            <a:spLocks noGrp="1"/>
          </p:cNvSpPr>
          <p:nvPr>
            <p:ph type="title"/>
          </p:nvPr>
        </p:nvSpPr>
        <p:spPr>
          <a:xfrm>
            <a:off x="548640" y="731520"/>
            <a:ext cx="4567428" cy="1426464"/>
          </a:xfrm>
        </p:spPr>
        <p:txBody>
          <a:bodyPr>
            <a:normAutofit/>
          </a:bodyPr>
          <a:lstStyle/>
          <a:p>
            <a:pPr>
              <a:lnSpc>
                <a:spcPct val="90000"/>
              </a:lnSpc>
            </a:pPr>
            <a:r>
              <a:rPr lang="en-GB" sz="3700" b="1">
                <a:solidFill>
                  <a:srgbClr val="FFFFFF"/>
                </a:solidFill>
                <a:latin typeface="UniversLTStd-BoldCn"/>
              </a:rPr>
              <a:t>Willowbrook Hepatitis Study (1956</a:t>
            </a:r>
            <a:r>
              <a:rPr lang="en-GB" sz="3700" b="1">
                <a:solidFill>
                  <a:srgbClr val="FFFFFF"/>
                </a:solidFill>
              </a:rPr>
              <a:t>)</a:t>
            </a:r>
            <a:endParaRPr lang="en-GB" sz="3700" b="1">
              <a:solidFill>
                <a:srgbClr val="FFFFFF"/>
              </a:solidFill>
              <a:latin typeface="UniversLTStd-BoldCn"/>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EFEF34-91D8-4EB6-8118-71900E357C1C}"/>
              </a:ext>
            </a:extLst>
          </p:cNvPr>
          <p:cNvSpPr>
            <a:spLocks noGrp="1"/>
          </p:cNvSpPr>
          <p:nvPr>
            <p:ph idx="1"/>
          </p:nvPr>
        </p:nvSpPr>
        <p:spPr>
          <a:xfrm>
            <a:off x="592092" y="2489538"/>
            <a:ext cx="7948296" cy="3906725"/>
          </a:xfrm>
        </p:spPr>
        <p:txBody>
          <a:bodyPr anchor="ctr">
            <a:normAutofit fontScale="92500" lnSpcReduction="10000"/>
          </a:bodyPr>
          <a:lstStyle/>
          <a:p>
            <a:pPr>
              <a:lnSpc>
                <a:spcPct val="90000"/>
              </a:lnSpc>
            </a:pPr>
            <a:r>
              <a:rPr lang="en-GB" sz="1800" dirty="0"/>
              <a:t>At an institution for mentally retarded children in Staten Island, New York, a study was initiated to determine the natural history of viral hepatitis and to test the effectiveness of gamma globulin as an agent for inoculating against hepatitis.</a:t>
            </a:r>
          </a:p>
          <a:p>
            <a:pPr>
              <a:lnSpc>
                <a:spcPct val="90000"/>
              </a:lnSpc>
            </a:pPr>
            <a:endParaRPr lang="en-GB" sz="1800" dirty="0"/>
          </a:p>
          <a:p>
            <a:pPr>
              <a:lnSpc>
                <a:spcPct val="90000"/>
              </a:lnSpc>
            </a:pPr>
            <a:r>
              <a:rPr lang="en-GB" sz="1800" dirty="0"/>
              <a:t>Children were deliberately (on purpose) Infected  with a mild form of hepatitis.</a:t>
            </a:r>
          </a:p>
          <a:p>
            <a:pPr>
              <a:lnSpc>
                <a:spcPct val="90000"/>
              </a:lnSpc>
            </a:pPr>
            <a:endParaRPr lang="en-GB" sz="1800" dirty="0"/>
          </a:p>
          <a:p>
            <a:pPr>
              <a:lnSpc>
                <a:spcPct val="90000"/>
              </a:lnSpc>
            </a:pPr>
            <a:r>
              <a:rPr lang="en-GB" sz="1800" dirty="0"/>
              <a:t>Although permission was obtained from parents, the parents were not fully informed of the possible hazards involved in the study. </a:t>
            </a:r>
          </a:p>
          <a:p>
            <a:pPr>
              <a:lnSpc>
                <a:spcPct val="90000"/>
              </a:lnSpc>
            </a:pPr>
            <a:endParaRPr lang="en-GB" sz="1800" dirty="0"/>
          </a:p>
          <a:p>
            <a:pPr>
              <a:lnSpc>
                <a:spcPct val="90000"/>
              </a:lnSpc>
            </a:pPr>
            <a:r>
              <a:rPr lang="en-GB" sz="1800" dirty="0"/>
              <a:t>There is evidence that the parents were led to believe that the child would not be enrolled at the school unless the parents signed the consent form.</a:t>
            </a:r>
          </a:p>
          <a:p>
            <a:pPr>
              <a:lnSpc>
                <a:spcPct val="90000"/>
              </a:lnSpc>
            </a:pPr>
            <a:endParaRPr lang="en-GB" sz="1800" dirty="0"/>
          </a:p>
          <a:p>
            <a:pPr>
              <a:lnSpc>
                <a:spcPct val="90000"/>
              </a:lnSpc>
            </a:pPr>
            <a:r>
              <a:rPr lang="en-GB" sz="1800" b="1" i="1" dirty="0"/>
              <a:t>Ethical problems: </a:t>
            </a:r>
            <a:r>
              <a:rPr lang="en-GB" sz="1800" dirty="0"/>
              <a:t>exploitation of a vulnerable group of subjects, withholding information about risks, coercion or undue pressure on parents to volunteer their children. </a:t>
            </a:r>
          </a:p>
        </p:txBody>
      </p:sp>
      <p:pic>
        <p:nvPicPr>
          <p:cNvPr id="5" name="Picture 4">
            <a:extLst>
              <a:ext uri="{FF2B5EF4-FFF2-40B4-BE49-F238E27FC236}">
                <a16:creationId xmlns:a16="http://schemas.microsoft.com/office/drawing/2014/main" id="{E1922E30-5BB0-4EB1-B428-0377B1B403BD}"/>
              </a:ext>
            </a:extLst>
          </p:cNvPr>
          <p:cNvPicPr>
            <a:picLocks noChangeAspect="1"/>
          </p:cNvPicPr>
          <p:nvPr/>
        </p:nvPicPr>
        <p:blipFill>
          <a:blip r:embed="rId2"/>
          <a:stretch>
            <a:fillRect/>
          </a:stretch>
        </p:blipFill>
        <p:spPr>
          <a:xfrm>
            <a:off x="7168261" y="453155"/>
            <a:ext cx="1631548" cy="1870055"/>
          </a:xfrm>
          <a:prstGeom prst="rect">
            <a:avLst/>
          </a:prstGeom>
        </p:spPr>
      </p:pic>
    </p:spTree>
    <p:extLst>
      <p:ext uri="{BB962C8B-B14F-4D97-AF65-F5344CB8AC3E}">
        <p14:creationId xmlns:p14="http://schemas.microsoft.com/office/powerpoint/2010/main" val="1877969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C833DBC-F811-4E2A-BB68-F7D702726EA6}"/>
              </a:ext>
            </a:extLst>
          </p:cNvPr>
          <p:cNvSpPr>
            <a:spLocks noGrp="1"/>
          </p:cNvSpPr>
          <p:nvPr>
            <p:ph type="title"/>
          </p:nvPr>
        </p:nvSpPr>
        <p:spPr>
          <a:xfrm>
            <a:off x="548640" y="731520"/>
            <a:ext cx="4567428" cy="1426464"/>
          </a:xfrm>
        </p:spPr>
        <p:txBody>
          <a:bodyPr>
            <a:normAutofit/>
          </a:bodyPr>
          <a:lstStyle/>
          <a:p>
            <a:pPr>
              <a:lnSpc>
                <a:spcPct val="90000"/>
              </a:lnSpc>
            </a:pPr>
            <a:r>
              <a:rPr lang="en-GB" sz="3700" b="1">
                <a:solidFill>
                  <a:srgbClr val="FFFFFF"/>
                </a:solidFill>
                <a:latin typeface="UniversLTStd-BoldCn"/>
              </a:rPr>
              <a:t>Jewish Chronic Disease Study (1963)</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9D0D21-5F7B-4C2A-90A0-11AC99ECA309}"/>
              </a:ext>
            </a:extLst>
          </p:cNvPr>
          <p:cNvSpPr>
            <a:spLocks noGrp="1"/>
          </p:cNvSpPr>
          <p:nvPr>
            <p:ph idx="1"/>
          </p:nvPr>
        </p:nvSpPr>
        <p:spPr>
          <a:xfrm>
            <a:off x="351656" y="2480954"/>
            <a:ext cx="8440688" cy="3915309"/>
          </a:xfrm>
        </p:spPr>
        <p:txBody>
          <a:bodyPr anchor="ctr">
            <a:normAutofit/>
          </a:bodyPr>
          <a:lstStyle/>
          <a:p>
            <a:pPr>
              <a:lnSpc>
                <a:spcPct val="90000"/>
              </a:lnSpc>
            </a:pPr>
            <a:r>
              <a:rPr lang="en-GB" sz="2100" dirty="0"/>
              <a:t>Live cancer cells were injected into senile patients (or patients who were hospitalised with various chronic debilitating diseases) without their knowledge as part of a study of immunity to cancer. </a:t>
            </a:r>
          </a:p>
          <a:p>
            <a:pPr>
              <a:lnSpc>
                <a:spcPct val="90000"/>
              </a:lnSpc>
            </a:pPr>
            <a:endParaRPr lang="en-GB" sz="2100" dirty="0"/>
          </a:p>
          <a:p>
            <a:pPr>
              <a:lnSpc>
                <a:spcPct val="90000"/>
              </a:lnSpc>
            </a:pPr>
            <a:r>
              <a:rPr lang="en-GB" sz="2100" dirty="0"/>
              <a:t>Since the investigators believed that the cells would be rejected, the researchers did not inform the patients or seek consent because they did not want to frighten them.</a:t>
            </a:r>
          </a:p>
          <a:p>
            <a:pPr>
              <a:lnSpc>
                <a:spcPct val="90000"/>
              </a:lnSpc>
            </a:pPr>
            <a:endParaRPr lang="en-GB" sz="2100" dirty="0"/>
          </a:p>
          <a:p>
            <a:pPr>
              <a:lnSpc>
                <a:spcPct val="90000"/>
              </a:lnSpc>
            </a:pPr>
            <a:r>
              <a:rPr lang="en-GB" sz="2100" b="1" i="1" dirty="0"/>
              <a:t>Ethical problems: </a:t>
            </a:r>
            <a:r>
              <a:rPr lang="en-GB" sz="2100" dirty="0"/>
              <a:t>lack of informed consent, use of a vulnerable group of subjects. </a:t>
            </a:r>
          </a:p>
        </p:txBody>
      </p:sp>
      <p:pic>
        <p:nvPicPr>
          <p:cNvPr id="5" name="Picture 4">
            <a:extLst>
              <a:ext uri="{FF2B5EF4-FFF2-40B4-BE49-F238E27FC236}">
                <a16:creationId xmlns:a16="http://schemas.microsoft.com/office/drawing/2014/main" id="{74084A76-D012-4BD7-8F98-8B5063D378F5}"/>
              </a:ext>
            </a:extLst>
          </p:cNvPr>
          <p:cNvPicPr>
            <a:picLocks noChangeAspect="1"/>
          </p:cNvPicPr>
          <p:nvPr/>
        </p:nvPicPr>
        <p:blipFill>
          <a:blip r:embed="rId2"/>
          <a:stretch>
            <a:fillRect/>
          </a:stretch>
        </p:blipFill>
        <p:spPr>
          <a:xfrm>
            <a:off x="7177139" y="404664"/>
            <a:ext cx="1622670" cy="1927127"/>
          </a:xfrm>
          <a:prstGeom prst="rect">
            <a:avLst/>
          </a:prstGeom>
        </p:spPr>
      </p:pic>
    </p:spTree>
    <p:extLst>
      <p:ext uri="{BB962C8B-B14F-4D97-AF65-F5344CB8AC3E}">
        <p14:creationId xmlns:p14="http://schemas.microsoft.com/office/powerpoint/2010/main" val="2297580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E60F292-A7B3-4B93-8BC8-8300E46282DC}"/>
              </a:ext>
            </a:extLst>
          </p:cNvPr>
          <p:cNvSpPr>
            <a:spLocks noGrp="1"/>
          </p:cNvSpPr>
          <p:nvPr>
            <p:ph type="title"/>
          </p:nvPr>
        </p:nvSpPr>
        <p:spPr>
          <a:xfrm>
            <a:off x="548640" y="731520"/>
            <a:ext cx="4567428" cy="1426464"/>
          </a:xfrm>
        </p:spPr>
        <p:txBody>
          <a:bodyPr>
            <a:normAutofit/>
          </a:bodyPr>
          <a:lstStyle/>
          <a:p>
            <a:pPr>
              <a:lnSpc>
                <a:spcPct val="90000"/>
              </a:lnSpc>
            </a:pPr>
            <a:r>
              <a:rPr lang="en-GB" sz="3100" b="1" dirty="0">
                <a:solidFill>
                  <a:srgbClr val="FFFFFF"/>
                </a:solidFill>
                <a:latin typeface="UniversLTStd-BoldCn"/>
              </a:rPr>
              <a:t>San Antonio Contraceptive Study (1971)</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663BE2-1AAE-4C61-AB7C-F67F1F23EED8}"/>
              </a:ext>
            </a:extLst>
          </p:cNvPr>
          <p:cNvSpPr>
            <a:spLocks noGrp="1"/>
          </p:cNvSpPr>
          <p:nvPr>
            <p:ph idx="1"/>
          </p:nvPr>
        </p:nvSpPr>
        <p:spPr>
          <a:xfrm>
            <a:off x="351655" y="2488215"/>
            <a:ext cx="8448153" cy="3915804"/>
          </a:xfrm>
        </p:spPr>
        <p:txBody>
          <a:bodyPr anchor="ctr">
            <a:normAutofit lnSpcReduction="10000"/>
          </a:bodyPr>
          <a:lstStyle/>
          <a:p>
            <a:pPr>
              <a:lnSpc>
                <a:spcPct val="90000"/>
              </a:lnSpc>
            </a:pPr>
            <a:r>
              <a:rPr lang="en-GB" sz="1800" dirty="0"/>
              <a:t>In San Antonio, Texas, a number of Mexican-American women participated in a study to determine side effects of an oral contraceptive. </a:t>
            </a:r>
          </a:p>
          <a:p>
            <a:pPr>
              <a:lnSpc>
                <a:spcPct val="90000"/>
              </a:lnSpc>
            </a:pPr>
            <a:endParaRPr lang="en-GB" sz="1800" dirty="0"/>
          </a:p>
          <a:p>
            <a:pPr>
              <a:lnSpc>
                <a:spcPct val="90000"/>
              </a:lnSpc>
            </a:pPr>
            <a:r>
              <a:rPr lang="en-GB" sz="1800" dirty="0"/>
              <a:t>The women came to a clinic seeking contraceptives.</a:t>
            </a:r>
          </a:p>
          <a:p>
            <a:pPr>
              <a:lnSpc>
                <a:spcPct val="90000"/>
              </a:lnSpc>
            </a:pPr>
            <a:endParaRPr lang="en-GB" sz="1800" dirty="0"/>
          </a:p>
          <a:p>
            <a:pPr>
              <a:lnSpc>
                <a:spcPct val="90000"/>
              </a:lnSpc>
            </a:pPr>
            <a:r>
              <a:rPr lang="en-GB" sz="1800" dirty="0"/>
              <a:t>Unbeknownst to them, the study was designed so that half the women would receive oral contraceptives for the first half of the study, then switched to placebo. The women initially receiving placebo were placed on the oral contraceptive for the second half of the study. </a:t>
            </a:r>
          </a:p>
          <a:p>
            <a:pPr>
              <a:lnSpc>
                <a:spcPct val="90000"/>
              </a:lnSpc>
            </a:pPr>
            <a:endParaRPr lang="en-GB" sz="1800" dirty="0"/>
          </a:p>
          <a:p>
            <a:pPr>
              <a:lnSpc>
                <a:spcPct val="90000"/>
              </a:lnSpc>
            </a:pPr>
            <a:r>
              <a:rPr lang="en-GB" sz="1800" dirty="0"/>
              <a:t>10 of the 76 subjects became pregnant while using placebo.</a:t>
            </a:r>
          </a:p>
          <a:p>
            <a:pPr>
              <a:lnSpc>
                <a:spcPct val="90000"/>
              </a:lnSpc>
            </a:pPr>
            <a:endParaRPr lang="en-GB" sz="1800" dirty="0"/>
          </a:p>
          <a:p>
            <a:pPr>
              <a:lnSpc>
                <a:spcPct val="90000"/>
              </a:lnSpc>
            </a:pPr>
            <a:r>
              <a:rPr lang="en-GB" sz="1800" b="1" i="1" dirty="0"/>
              <a:t>Ethical problems</a:t>
            </a:r>
            <a:r>
              <a:rPr lang="en-GB" sz="1800" dirty="0"/>
              <a:t>: lack of informed consent, use of a vulnerable group of subjects, risks to subjects outweighed benefits. </a:t>
            </a:r>
          </a:p>
        </p:txBody>
      </p:sp>
      <p:pic>
        <p:nvPicPr>
          <p:cNvPr id="5" name="Picture 4">
            <a:extLst>
              <a:ext uri="{FF2B5EF4-FFF2-40B4-BE49-F238E27FC236}">
                <a16:creationId xmlns:a16="http://schemas.microsoft.com/office/drawing/2014/main" id="{620D71E8-2A13-4C84-AD10-6E3E46A2BDFB}"/>
              </a:ext>
            </a:extLst>
          </p:cNvPr>
          <p:cNvPicPr>
            <a:picLocks noChangeAspect="1"/>
          </p:cNvPicPr>
          <p:nvPr/>
        </p:nvPicPr>
        <p:blipFill>
          <a:blip r:embed="rId2"/>
          <a:stretch>
            <a:fillRect/>
          </a:stretch>
        </p:blipFill>
        <p:spPr>
          <a:xfrm>
            <a:off x="7177139" y="446722"/>
            <a:ext cx="1612018" cy="1877811"/>
          </a:xfrm>
          <a:prstGeom prst="rect">
            <a:avLst/>
          </a:prstGeom>
        </p:spPr>
      </p:pic>
    </p:spTree>
    <p:extLst>
      <p:ext uri="{BB962C8B-B14F-4D97-AF65-F5344CB8AC3E}">
        <p14:creationId xmlns:p14="http://schemas.microsoft.com/office/powerpoint/2010/main" val="251189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845455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5EC3666-FEC3-441F-8E92-B2DE201A29C7}"/>
              </a:ext>
            </a:extLst>
          </p:cNvPr>
          <p:cNvSpPr>
            <a:spLocks noGrp="1"/>
          </p:cNvSpPr>
          <p:nvPr>
            <p:ph type="title"/>
          </p:nvPr>
        </p:nvSpPr>
        <p:spPr>
          <a:xfrm>
            <a:off x="825501" y="1097339"/>
            <a:ext cx="7508874" cy="2623885"/>
          </a:xfrm>
        </p:spPr>
        <p:txBody>
          <a:bodyPr vert="horz" lIns="91440" tIns="45720" rIns="91440" bIns="45720" rtlCol="0" anchor="ctr">
            <a:normAutofit/>
          </a:bodyPr>
          <a:lstStyle/>
          <a:p>
            <a:pPr algn="ctr">
              <a:lnSpc>
                <a:spcPct val="90000"/>
              </a:lnSpc>
            </a:pPr>
            <a:r>
              <a:rPr lang="en-US" sz="5700" kern="1200" dirty="0">
                <a:solidFill>
                  <a:srgbClr val="FFFFFF"/>
                </a:solidFill>
                <a:latin typeface="+mj-lt"/>
                <a:ea typeface="+mj-ea"/>
                <a:cs typeface="+mj-cs"/>
                <a:sym typeface="Wingdings" panose="05000000000000000000" pitchFamily="2" charset="2"/>
              </a:rPr>
              <a:t></a:t>
            </a:r>
            <a:endParaRPr lang="en-US" sz="5700" kern="1200" dirty="0">
              <a:solidFill>
                <a:srgbClr val="FFFFFF"/>
              </a:solidFill>
              <a:latin typeface="+mj-lt"/>
              <a:ea typeface="+mj-ea"/>
              <a:cs typeface="+mj-cs"/>
            </a:endParaRP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17136"/>
            <a:ext cx="1584198"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0491" y="4521269"/>
            <a:ext cx="5040623"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AB6EC951-39DF-4D50-A156-D847C1C6AD22}"/>
              </a:ext>
            </a:extLst>
          </p:cNvPr>
          <p:cNvSpPr>
            <a:spLocks noGrp="1"/>
          </p:cNvSpPr>
          <p:nvPr>
            <p:ph type="body" idx="1"/>
          </p:nvPr>
        </p:nvSpPr>
        <p:spPr>
          <a:xfrm>
            <a:off x="2419619" y="4843002"/>
            <a:ext cx="4320637" cy="1234345"/>
          </a:xfrm>
        </p:spPr>
        <p:txBody>
          <a:bodyPr vert="horz" lIns="91440" tIns="45720" rIns="91440" bIns="45720" rtlCol="0" anchor="ctr">
            <a:normAutofit/>
          </a:bodyPr>
          <a:lstStyle/>
          <a:p>
            <a:pPr algn="ctr">
              <a:lnSpc>
                <a:spcPct val="90000"/>
              </a:lnSpc>
              <a:spcBef>
                <a:spcPts val="1000"/>
              </a:spcBef>
            </a:pPr>
            <a:r>
              <a:rPr lang="en-US" sz="2300" b="1" kern="1200">
                <a:solidFill>
                  <a:schemeClr val="tx1">
                    <a:lumMod val="95000"/>
                    <a:lumOff val="5000"/>
                  </a:schemeClr>
                </a:solidFill>
                <a:latin typeface="+mn-lt"/>
                <a:ea typeface="+mn-ea"/>
                <a:cs typeface="+mn-cs"/>
              </a:rPr>
              <a:t>The End </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21270"/>
            <a:ext cx="1586592"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3602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5016E45-80C9-4050-B2E7-44267D17144E}"/>
              </a:ext>
            </a:extLst>
          </p:cNvPr>
          <p:cNvSpPr>
            <a:spLocks noGrp="1"/>
          </p:cNvSpPr>
          <p:nvPr>
            <p:ph type="title"/>
          </p:nvPr>
        </p:nvSpPr>
        <p:spPr>
          <a:xfrm>
            <a:off x="582930" y="731519"/>
            <a:ext cx="2133893" cy="3237579"/>
          </a:xfrm>
        </p:spPr>
        <p:txBody>
          <a:bodyPr>
            <a:normAutofit/>
          </a:bodyPr>
          <a:lstStyle/>
          <a:p>
            <a:r>
              <a:rPr lang="en-GB" sz="2800" b="1" dirty="0">
                <a:solidFill>
                  <a:srgbClr val="FFFFFF"/>
                </a:solidFill>
                <a:latin typeface="UniversLTStd-BoldCn"/>
              </a:rPr>
              <a:t>Thalidomide </a:t>
            </a:r>
            <a:br>
              <a:rPr lang="en-GB" sz="2800" b="1" dirty="0">
                <a:solidFill>
                  <a:srgbClr val="FFFFFF"/>
                </a:solidFill>
                <a:latin typeface="UniversLTStd-BoldCn"/>
              </a:rPr>
            </a:br>
            <a:br>
              <a:rPr lang="en-GB" sz="2800" b="1" dirty="0">
                <a:solidFill>
                  <a:srgbClr val="FFFFFF"/>
                </a:solidFill>
                <a:latin typeface="UniversLTStd-BoldCn"/>
              </a:rPr>
            </a:br>
            <a:r>
              <a:rPr lang="en-GB" sz="2000" b="1" dirty="0">
                <a:solidFill>
                  <a:srgbClr val="FFFFFF"/>
                </a:solidFill>
                <a:latin typeface="UniversLTStd-BoldCn"/>
              </a:rPr>
              <a:t>In the late 1950s</a:t>
            </a:r>
            <a:endParaRPr lang="en-GB" sz="2800" b="1" dirty="0">
              <a:solidFill>
                <a:srgbClr val="FFFFFF"/>
              </a:solidFill>
              <a:latin typeface="UniversLTStd-BoldCn"/>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5473AA-2700-4776-895F-B7877E775AFA}"/>
              </a:ext>
            </a:extLst>
          </p:cNvPr>
          <p:cNvSpPr>
            <a:spLocks noGrp="1"/>
          </p:cNvSpPr>
          <p:nvPr>
            <p:ph idx="1"/>
          </p:nvPr>
        </p:nvSpPr>
        <p:spPr>
          <a:xfrm>
            <a:off x="3284781" y="686862"/>
            <a:ext cx="5278194" cy="5475129"/>
          </a:xfrm>
        </p:spPr>
        <p:txBody>
          <a:bodyPr anchor="ctr">
            <a:normAutofit/>
          </a:bodyPr>
          <a:lstStyle/>
          <a:p>
            <a:r>
              <a:rPr lang="en-GB" sz="1800" dirty="0"/>
              <a:t>Thalidomide was approved as a sedative in Europe; it was not approved in the United States by the FDA. </a:t>
            </a:r>
          </a:p>
          <a:p>
            <a:endParaRPr lang="en-GB" sz="1800" dirty="0"/>
          </a:p>
          <a:p>
            <a:r>
              <a:rPr lang="en-GB" sz="1800" dirty="0"/>
              <a:t>The drug was prescribed to control sleep and nausea throughout pregnancy, but it was soon found that taking this drug during pregnancy caused severe deformities in the </a:t>
            </a:r>
            <a:r>
              <a:rPr lang="en-GB" sz="1800" dirty="0" err="1"/>
              <a:t>fetus</a:t>
            </a:r>
            <a:r>
              <a:rPr lang="en-GB" sz="1800" dirty="0"/>
              <a:t>. </a:t>
            </a:r>
          </a:p>
          <a:p>
            <a:endParaRPr lang="en-GB" sz="1800" dirty="0"/>
          </a:p>
          <a:p>
            <a:r>
              <a:rPr lang="en-GB" sz="1800" dirty="0"/>
              <a:t>Many patients did not know they were taking a drug that was not approved for use by the FDA, nor did they give informed consent. 12,000 babies were born with severe deformities due to thalidomide.</a:t>
            </a:r>
          </a:p>
          <a:p>
            <a:endParaRPr lang="en-GB" sz="1800" dirty="0"/>
          </a:p>
          <a:p>
            <a:r>
              <a:rPr lang="en-GB" sz="1800" dirty="0"/>
              <a:t>For the first time, drug manufacturers were required to prove to FDA the effectiveness of their products before marketing them.</a:t>
            </a:r>
          </a:p>
        </p:txBody>
      </p:sp>
      <p:pic>
        <p:nvPicPr>
          <p:cNvPr id="4" name="Picture 3">
            <a:extLst>
              <a:ext uri="{FF2B5EF4-FFF2-40B4-BE49-F238E27FC236}">
                <a16:creationId xmlns:a16="http://schemas.microsoft.com/office/drawing/2014/main" id="{57533523-C71C-446D-99FB-D210662E21BC}"/>
              </a:ext>
            </a:extLst>
          </p:cNvPr>
          <p:cNvPicPr>
            <a:picLocks noChangeAspect="1"/>
          </p:cNvPicPr>
          <p:nvPr/>
        </p:nvPicPr>
        <p:blipFill>
          <a:blip r:embed="rId2"/>
          <a:stretch>
            <a:fillRect/>
          </a:stretch>
        </p:blipFill>
        <p:spPr>
          <a:xfrm>
            <a:off x="344192" y="4408622"/>
            <a:ext cx="2560777" cy="1979852"/>
          </a:xfrm>
          <a:prstGeom prst="rect">
            <a:avLst/>
          </a:prstGeom>
        </p:spPr>
      </p:pic>
    </p:spTree>
    <p:extLst>
      <p:ext uri="{BB962C8B-B14F-4D97-AF65-F5344CB8AC3E}">
        <p14:creationId xmlns:p14="http://schemas.microsoft.com/office/powerpoint/2010/main" val="284198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2E6CBAF-3153-40AA-8DEE-62EBF1954743}"/>
              </a:ext>
            </a:extLst>
          </p:cNvPr>
          <p:cNvSpPr>
            <a:spLocks noGrp="1"/>
          </p:cNvSpPr>
          <p:nvPr>
            <p:ph type="title"/>
          </p:nvPr>
        </p:nvSpPr>
        <p:spPr>
          <a:xfrm>
            <a:off x="582930" y="731519"/>
            <a:ext cx="2133893" cy="3237579"/>
          </a:xfrm>
        </p:spPr>
        <p:txBody>
          <a:bodyPr>
            <a:normAutofit/>
          </a:bodyPr>
          <a:lstStyle/>
          <a:p>
            <a:r>
              <a:rPr lang="en-GB" sz="2400" b="1" dirty="0">
                <a:solidFill>
                  <a:srgbClr val="FFFFFF"/>
                </a:solidFill>
                <a:latin typeface="UniversLTStd-BoldCn"/>
              </a:rPr>
              <a:t>Tuskegee Syphilis Study</a:t>
            </a:r>
            <a:br>
              <a:rPr lang="en-GB" sz="2400" b="1" dirty="0">
                <a:solidFill>
                  <a:srgbClr val="FFFFFF"/>
                </a:solidFill>
                <a:latin typeface="UniversLTStd-BoldCn"/>
              </a:rPr>
            </a:br>
            <a:r>
              <a:rPr lang="en-GB" sz="2800" b="1" dirty="0">
                <a:solidFill>
                  <a:srgbClr val="FFFFFF"/>
                </a:solidFill>
                <a:latin typeface="UniversLTStd-BoldCn"/>
              </a:rPr>
              <a:t> </a:t>
            </a:r>
            <a:r>
              <a:rPr lang="en-GB" sz="2000" b="1" dirty="0">
                <a:solidFill>
                  <a:srgbClr val="FFFFFF"/>
                </a:solidFill>
                <a:latin typeface="UniversLTStd-BoldCn"/>
              </a:rPr>
              <a:t>1932-1972</a:t>
            </a:r>
            <a:br>
              <a:rPr lang="en-GB" sz="2000" b="1" dirty="0">
                <a:solidFill>
                  <a:srgbClr val="FFFFFF"/>
                </a:solidFill>
                <a:latin typeface="UniversLTStd-BoldCn"/>
              </a:rPr>
            </a:br>
            <a:br>
              <a:rPr lang="en-GB" sz="2000" b="1" dirty="0">
                <a:solidFill>
                  <a:srgbClr val="FFFFFF"/>
                </a:solidFill>
                <a:latin typeface="UniversLTStd-BoldCn"/>
              </a:rPr>
            </a:br>
            <a:br>
              <a:rPr lang="en-GB" sz="2000" b="1" dirty="0">
                <a:solidFill>
                  <a:srgbClr val="FFFFFF"/>
                </a:solidFill>
                <a:latin typeface="UniversLTStd-BoldCn"/>
              </a:rPr>
            </a:br>
            <a:br>
              <a:rPr lang="en-GB" sz="2000" b="1" dirty="0">
                <a:solidFill>
                  <a:srgbClr val="FFFFFF"/>
                </a:solidFill>
                <a:latin typeface="UniversLTStd-BoldCn"/>
              </a:rPr>
            </a:br>
            <a:br>
              <a:rPr lang="en-GB" sz="2000" b="1" dirty="0">
                <a:solidFill>
                  <a:srgbClr val="FFFFFF"/>
                </a:solidFill>
                <a:latin typeface="UniversLTStd-BoldCn"/>
              </a:rPr>
            </a:br>
            <a:endParaRPr lang="en-GB" sz="2800" b="1" dirty="0">
              <a:solidFill>
                <a:srgbClr val="FFFFFF"/>
              </a:solidFill>
              <a:latin typeface="UniversLTStd-BoldCn"/>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7DD76B-3C35-4CD9-AB52-533233742A75}"/>
              </a:ext>
            </a:extLst>
          </p:cNvPr>
          <p:cNvSpPr>
            <a:spLocks noGrp="1"/>
          </p:cNvSpPr>
          <p:nvPr>
            <p:ph idx="1"/>
          </p:nvPr>
        </p:nvSpPr>
        <p:spPr>
          <a:xfrm>
            <a:off x="3284781" y="686862"/>
            <a:ext cx="5278194" cy="5475129"/>
          </a:xfrm>
        </p:spPr>
        <p:txBody>
          <a:bodyPr anchor="ctr">
            <a:normAutofit/>
          </a:bodyPr>
          <a:lstStyle/>
          <a:p>
            <a:r>
              <a:rPr lang="en-GB" sz="1600" dirty="0"/>
              <a:t>A research project conducted by the U.S. Public Health Service.</a:t>
            </a:r>
          </a:p>
          <a:p>
            <a:endParaRPr lang="en-GB" sz="1600" dirty="0"/>
          </a:p>
          <a:p>
            <a:r>
              <a:rPr lang="en-GB" sz="1600" dirty="0"/>
              <a:t>Six hundred low-income African-American males, 400 of whom were infected with syphilis, were monitored for 40 years. Free medical examinations were given; however, subjects were not told about their disease. </a:t>
            </a:r>
          </a:p>
          <a:p>
            <a:endParaRPr lang="en-GB" sz="1600" dirty="0"/>
          </a:p>
          <a:p>
            <a:r>
              <a:rPr lang="en-GB" sz="1600" dirty="0"/>
              <a:t>Even though a proven cure (penicillin) became available in the 1950s, the study continued until 1972 with participants being denied treatment. In some cases, when subjects were diagnosed as having syphilis by other physicians, researchers intervened to prevent treatment. </a:t>
            </a:r>
          </a:p>
          <a:p>
            <a:endParaRPr lang="en-GB" sz="1600" dirty="0"/>
          </a:p>
          <a:p>
            <a:r>
              <a:rPr lang="en-GB" sz="1600" dirty="0"/>
              <a:t>Many subjects died of syphilis during the study. </a:t>
            </a:r>
          </a:p>
          <a:p>
            <a:endParaRPr lang="en-GB" sz="1600" dirty="0"/>
          </a:p>
          <a:p>
            <a:r>
              <a:rPr lang="en-GB" sz="1600" dirty="0"/>
              <a:t>The study was stopped in 1973 by the U.S. Department of Health, Education, and Welfare only after its existence was publicized and it became a political embarrassment. </a:t>
            </a:r>
          </a:p>
        </p:txBody>
      </p:sp>
      <p:pic>
        <p:nvPicPr>
          <p:cNvPr id="6" name="Picture 5">
            <a:extLst>
              <a:ext uri="{FF2B5EF4-FFF2-40B4-BE49-F238E27FC236}">
                <a16:creationId xmlns:a16="http://schemas.microsoft.com/office/drawing/2014/main" id="{D44DB880-4EDC-4013-BA70-7EFFDD6D07E1}"/>
              </a:ext>
            </a:extLst>
          </p:cNvPr>
          <p:cNvPicPr>
            <a:picLocks noChangeAspect="1"/>
          </p:cNvPicPr>
          <p:nvPr/>
        </p:nvPicPr>
        <p:blipFill>
          <a:blip r:embed="rId2"/>
          <a:stretch>
            <a:fillRect/>
          </a:stretch>
        </p:blipFill>
        <p:spPr>
          <a:xfrm>
            <a:off x="319810" y="4419226"/>
            <a:ext cx="2590723" cy="1979851"/>
          </a:xfrm>
          <a:prstGeom prst="rect">
            <a:avLst/>
          </a:prstGeom>
        </p:spPr>
      </p:pic>
      <p:pic>
        <p:nvPicPr>
          <p:cNvPr id="7" name="Picture 6">
            <a:extLst>
              <a:ext uri="{FF2B5EF4-FFF2-40B4-BE49-F238E27FC236}">
                <a16:creationId xmlns:a16="http://schemas.microsoft.com/office/drawing/2014/main" id="{FA958A3D-F387-49B8-8382-BBD144ECB359}"/>
              </a:ext>
            </a:extLst>
          </p:cNvPr>
          <p:cNvPicPr>
            <a:picLocks noChangeAspect="1"/>
          </p:cNvPicPr>
          <p:nvPr/>
        </p:nvPicPr>
        <p:blipFill>
          <a:blip r:embed="rId3"/>
          <a:stretch>
            <a:fillRect/>
          </a:stretch>
        </p:blipFill>
        <p:spPr>
          <a:xfrm>
            <a:off x="344192" y="2438774"/>
            <a:ext cx="2560777" cy="1786283"/>
          </a:xfrm>
          <a:prstGeom prst="rect">
            <a:avLst/>
          </a:prstGeom>
        </p:spPr>
      </p:pic>
    </p:spTree>
    <p:extLst>
      <p:ext uri="{BB962C8B-B14F-4D97-AF65-F5344CB8AC3E}">
        <p14:creationId xmlns:p14="http://schemas.microsoft.com/office/powerpoint/2010/main" val="154942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FF39064-1B83-4C7D-84C4-6BA46D900307}"/>
              </a:ext>
            </a:extLst>
          </p:cNvPr>
          <p:cNvSpPr>
            <a:spLocks noGrp="1"/>
          </p:cNvSpPr>
          <p:nvPr>
            <p:ph type="title"/>
          </p:nvPr>
        </p:nvSpPr>
        <p:spPr>
          <a:xfrm>
            <a:off x="582930" y="731519"/>
            <a:ext cx="2133893" cy="3237579"/>
          </a:xfrm>
        </p:spPr>
        <p:txBody>
          <a:bodyPr>
            <a:normAutofit/>
          </a:bodyPr>
          <a:lstStyle/>
          <a:p>
            <a:r>
              <a:rPr lang="en-GB" sz="3100" b="1" dirty="0">
                <a:solidFill>
                  <a:srgbClr val="FFFFFF"/>
                </a:solidFill>
                <a:latin typeface="UniversLTStd-BoldCn"/>
              </a:rPr>
              <a:t>Declaration of Helsinki 1964</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6CA71D-94C1-41FC-AEB6-7CE56A334401}"/>
              </a:ext>
            </a:extLst>
          </p:cNvPr>
          <p:cNvSpPr>
            <a:spLocks noGrp="1"/>
          </p:cNvSpPr>
          <p:nvPr>
            <p:ph idx="1"/>
          </p:nvPr>
        </p:nvSpPr>
        <p:spPr>
          <a:xfrm>
            <a:off x="3284781" y="686862"/>
            <a:ext cx="5278194" cy="5475129"/>
          </a:xfrm>
        </p:spPr>
        <p:txBody>
          <a:bodyPr anchor="ctr">
            <a:normAutofit/>
          </a:bodyPr>
          <a:lstStyle/>
          <a:p>
            <a:r>
              <a:rPr lang="en-GB" sz="1400" dirty="0"/>
              <a:t>In 1964 the World Medical Association (WMA) developed a code of research ethics that came to be known as the </a:t>
            </a:r>
            <a:r>
              <a:rPr lang="en-GB" sz="1400" b="1" dirty="0"/>
              <a:t>Declaration of Helsinki</a:t>
            </a:r>
            <a:r>
              <a:rPr lang="en-GB" sz="1400" dirty="0"/>
              <a:t>. </a:t>
            </a:r>
          </a:p>
          <a:p>
            <a:endParaRPr lang="en-GB" sz="1400" dirty="0"/>
          </a:p>
          <a:p>
            <a:r>
              <a:rPr lang="en-GB" sz="1400" dirty="0"/>
              <a:t>It is a reinterpretation of the Nuremberg Code</a:t>
            </a:r>
          </a:p>
          <a:p>
            <a:endParaRPr lang="en-GB" sz="1400" dirty="0"/>
          </a:p>
          <a:p>
            <a:r>
              <a:rPr lang="en-GB" sz="1400" dirty="0"/>
              <a:t>It is a set of ethical principles and recommendations guiding medical doctors in biomedical research involving human participants. </a:t>
            </a:r>
          </a:p>
          <a:p>
            <a:pPr marL="0" indent="0">
              <a:buNone/>
            </a:pPr>
            <a:endParaRPr lang="en-GB" sz="1400" dirty="0"/>
          </a:p>
          <a:p>
            <a:r>
              <a:rPr lang="en-GB" sz="1400" dirty="0"/>
              <a:t>Journal editors required that research be performed in accordance with the Declaration. </a:t>
            </a:r>
          </a:p>
          <a:p>
            <a:endParaRPr lang="en-GB" sz="1400" dirty="0"/>
          </a:p>
          <a:p>
            <a:r>
              <a:rPr lang="en-GB" sz="1400" dirty="0"/>
              <a:t>This document set the stage for the implementation of the </a:t>
            </a:r>
            <a:r>
              <a:rPr lang="en-GB" sz="1400" b="1" dirty="0"/>
              <a:t>Institutional Review Board </a:t>
            </a:r>
            <a:r>
              <a:rPr lang="en-GB" sz="1400" dirty="0"/>
              <a:t>(IRB) process. </a:t>
            </a:r>
          </a:p>
          <a:p>
            <a:endParaRPr lang="en-GB" sz="1400" dirty="0"/>
          </a:p>
          <a:p>
            <a:r>
              <a:rPr lang="en-GB" sz="1400" dirty="0"/>
              <a:t>Revised and amended in 1975, 1983, 1989, 1996, 2000, 2002, 2004, and 2008 </a:t>
            </a:r>
          </a:p>
          <a:p>
            <a:endParaRPr lang="en-GB" sz="1400" dirty="0"/>
          </a:p>
          <a:p>
            <a:r>
              <a:rPr lang="en-GB" sz="1400" dirty="0"/>
              <a:t>Is the basis for </a:t>
            </a:r>
            <a:r>
              <a:rPr lang="en-GB" sz="1400" b="1" dirty="0"/>
              <a:t>Good Clinical Practices </a:t>
            </a:r>
            <a:r>
              <a:rPr lang="en-GB" sz="1400" dirty="0"/>
              <a:t>used today</a:t>
            </a:r>
          </a:p>
        </p:txBody>
      </p:sp>
      <p:pic>
        <p:nvPicPr>
          <p:cNvPr id="6" name="Picture 5">
            <a:extLst>
              <a:ext uri="{FF2B5EF4-FFF2-40B4-BE49-F238E27FC236}">
                <a16:creationId xmlns:a16="http://schemas.microsoft.com/office/drawing/2014/main" id="{9EB8A9F5-0C5B-45D0-BFAA-94AEBC1E3A8D}"/>
              </a:ext>
            </a:extLst>
          </p:cNvPr>
          <p:cNvPicPr>
            <a:picLocks noChangeAspect="1"/>
          </p:cNvPicPr>
          <p:nvPr/>
        </p:nvPicPr>
        <p:blipFill>
          <a:blip r:embed="rId2"/>
          <a:stretch>
            <a:fillRect/>
          </a:stretch>
        </p:blipFill>
        <p:spPr>
          <a:xfrm>
            <a:off x="344192" y="3663461"/>
            <a:ext cx="2566342" cy="585851"/>
          </a:xfrm>
          <a:prstGeom prst="rect">
            <a:avLst/>
          </a:prstGeom>
        </p:spPr>
      </p:pic>
      <p:pic>
        <p:nvPicPr>
          <p:cNvPr id="7" name="Picture 6">
            <a:extLst>
              <a:ext uri="{FF2B5EF4-FFF2-40B4-BE49-F238E27FC236}">
                <a16:creationId xmlns:a16="http://schemas.microsoft.com/office/drawing/2014/main" id="{14EB5AB2-F711-4B60-A81B-D7A8B458DBE2}"/>
              </a:ext>
            </a:extLst>
          </p:cNvPr>
          <p:cNvPicPr>
            <a:picLocks noChangeAspect="1"/>
          </p:cNvPicPr>
          <p:nvPr/>
        </p:nvPicPr>
        <p:blipFill>
          <a:blip r:embed="rId3"/>
          <a:stretch>
            <a:fillRect/>
          </a:stretch>
        </p:blipFill>
        <p:spPr>
          <a:xfrm>
            <a:off x="344192" y="4419227"/>
            <a:ext cx="2566342" cy="1979851"/>
          </a:xfrm>
          <a:prstGeom prst="rect">
            <a:avLst/>
          </a:prstGeom>
        </p:spPr>
      </p:pic>
    </p:spTree>
    <p:extLst>
      <p:ext uri="{BB962C8B-B14F-4D97-AF65-F5344CB8AC3E}">
        <p14:creationId xmlns:p14="http://schemas.microsoft.com/office/powerpoint/2010/main" val="102523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C3A971-1F70-4EEA-ADDB-DDC45320F5CA}"/>
              </a:ext>
            </a:extLst>
          </p:cNvPr>
          <p:cNvSpPr>
            <a:spLocks noGrp="1"/>
          </p:cNvSpPr>
          <p:nvPr>
            <p:ph idx="1"/>
          </p:nvPr>
        </p:nvSpPr>
        <p:spPr>
          <a:xfrm>
            <a:off x="3284781" y="686862"/>
            <a:ext cx="5278194" cy="5475129"/>
          </a:xfrm>
        </p:spPr>
        <p:txBody>
          <a:bodyPr anchor="ctr">
            <a:normAutofit/>
          </a:bodyPr>
          <a:lstStyle/>
          <a:p>
            <a:r>
              <a:rPr lang="en-GB" sz="1800" b="1"/>
              <a:t>Issues addressed in the Declaration of Helsinki include:</a:t>
            </a:r>
          </a:p>
          <a:p>
            <a:endParaRPr lang="en-GB" sz="1800"/>
          </a:p>
          <a:p>
            <a:pPr lvl="1"/>
            <a:r>
              <a:rPr lang="en-GB" sz="1800"/>
              <a:t>Research with humans should be based on the results from laboratory and animal experimentation</a:t>
            </a:r>
          </a:p>
          <a:p>
            <a:pPr lvl="1"/>
            <a:endParaRPr lang="en-GB" sz="1800"/>
          </a:p>
          <a:p>
            <a:pPr lvl="1"/>
            <a:r>
              <a:rPr lang="en-GB" sz="1800"/>
              <a:t>Research protocols should be reviewed by an independent committee prior to initiation</a:t>
            </a:r>
          </a:p>
          <a:p>
            <a:pPr lvl="1"/>
            <a:endParaRPr lang="en-GB" sz="1800"/>
          </a:p>
          <a:p>
            <a:pPr lvl="1"/>
            <a:r>
              <a:rPr lang="en-GB" sz="1800"/>
              <a:t>Informed consent from research participants is necessary</a:t>
            </a:r>
          </a:p>
          <a:p>
            <a:pPr lvl="1"/>
            <a:endParaRPr lang="en-GB" sz="1800"/>
          </a:p>
          <a:p>
            <a:pPr lvl="1"/>
            <a:r>
              <a:rPr lang="en-GB" sz="1800"/>
              <a:t>Research should be conducted by medically/scientifically qualified individuals</a:t>
            </a:r>
          </a:p>
          <a:p>
            <a:pPr lvl="1"/>
            <a:endParaRPr lang="en-GB" sz="1800"/>
          </a:p>
          <a:p>
            <a:pPr lvl="1"/>
            <a:r>
              <a:rPr lang="en-GB" sz="1800"/>
              <a:t>Risks should not exceed benefits</a:t>
            </a:r>
          </a:p>
        </p:txBody>
      </p:sp>
      <p:pic>
        <p:nvPicPr>
          <p:cNvPr id="4" name="Picture 3">
            <a:extLst>
              <a:ext uri="{FF2B5EF4-FFF2-40B4-BE49-F238E27FC236}">
                <a16:creationId xmlns:a16="http://schemas.microsoft.com/office/drawing/2014/main" id="{C99911E2-408C-4707-A288-B55073FCA79B}"/>
              </a:ext>
            </a:extLst>
          </p:cNvPr>
          <p:cNvPicPr>
            <a:picLocks noChangeAspect="1"/>
          </p:cNvPicPr>
          <p:nvPr/>
        </p:nvPicPr>
        <p:blipFill>
          <a:blip r:embed="rId2"/>
          <a:stretch>
            <a:fillRect/>
          </a:stretch>
        </p:blipFill>
        <p:spPr>
          <a:xfrm>
            <a:off x="344192" y="458921"/>
            <a:ext cx="2566342" cy="3790391"/>
          </a:xfrm>
          <a:prstGeom prst="rect">
            <a:avLst/>
          </a:prstGeom>
        </p:spPr>
      </p:pic>
    </p:spTree>
    <p:extLst>
      <p:ext uri="{BB962C8B-B14F-4D97-AF65-F5344CB8AC3E}">
        <p14:creationId xmlns:p14="http://schemas.microsoft.com/office/powerpoint/2010/main" val="1649364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4735</Words>
  <Application>Microsoft Office PowerPoint</Application>
  <PresentationFormat>On-screen Show (4:3)</PresentationFormat>
  <Paragraphs>514</Paragraphs>
  <Slides>58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Arial</vt:lpstr>
      <vt:lpstr>Bahnschrift</vt:lpstr>
      <vt:lpstr>Calibri</vt:lpstr>
      <vt:lpstr>Calibri Light</vt:lpstr>
      <vt:lpstr>UniversLTStd-BoldCn</vt:lpstr>
      <vt:lpstr>Office Theme</vt:lpstr>
      <vt:lpstr>1_Office Theme</vt:lpstr>
      <vt:lpstr>Research Ethics</vt:lpstr>
      <vt:lpstr>Historical events that have influenced human research</vt:lpstr>
      <vt:lpstr>First Documented Human Subject Research (1700’s)</vt:lpstr>
      <vt:lpstr>The Era of Modern Science (1900’s)</vt:lpstr>
      <vt:lpstr>Nuremberg Code   December 9, 1946 World war II</vt:lpstr>
      <vt:lpstr>Thalidomide   In the late 1950s</vt:lpstr>
      <vt:lpstr>Tuskegee Syphilis Study  1932-1972     </vt:lpstr>
      <vt:lpstr>Declaration of Helsinki 1964</vt:lpstr>
      <vt:lpstr>PowerPoint Presentation</vt:lpstr>
      <vt:lpstr>Beecher Article (1966)</vt:lpstr>
      <vt:lpstr>Ethical Problems with Past Studies</vt:lpstr>
      <vt:lpstr>Research ethics</vt:lpstr>
      <vt:lpstr>Why Are Ethics Necessary</vt:lpstr>
      <vt:lpstr>ETHICAL PRINCIPLES RELEVANT TO MEDICAL RESEARCH</vt:lpstr>
      <vt:lpstr>The autonomy of the research participant</vt:lpstr>
      <vt:lpstr>The risk of harm to the research participant</vt:lpstr>
      <vt:lpstr>The consequences of the research</vt:lpstr>
      <vt:lpstr>PowerPoint Presentation</vt:lpstr>
      <vt:lpstr>CONTRASTING THESE ETHICAL APPROACHES</vt:lpstr>
      <vt:lpstr>Summary of international guidelines on research ethics</vt:lpstr>
      <vt:lpstr>PowerPoint Presentation</vt:lpstr>
      <vt:lpstr>MONITORING ETHICS IN RESEARCH: Institutional Review Boards</vt:lpstr>
      <vt:lpstr>Research proposals</vt:lpstr>
      <vt:lpstr>Human participants’ (or subjects)</vt:lpstr>
      <vt:lpstr>‘Risk’ to participants in research</vt:lpstr>
      <vt:lpstr>Potential benefits</vt:lpstr>
      <vt:lpstr>KEY ETHICAL CONSIDERATIONS IN CARRYING OUT RESEARCH</vt:lpstr>
      <vt:lpstr>Scientific validity</vt:lpstr>
      <vt:lpstr>Safety</vt:lpstr>
      <vt:lpstr>Consent procedure</vt:lpstr>
      <vt:lpstr>PowerPoint Presentation</vt:lpstr>
      <vt:lpstr>PowerPoint Presentation</vt:lpstr>
      <vt:lpstr>Vulnerable groups</vt:lpstr>
      <vt:lpstr>Vulnerable groups</vt:lpstr>
      <vt:lpstr>Vulnerable groups</vt:lpstr>
      <vt:lpstr>Confidentiality</vt:lpstr>
      <vt:lpstr>Protecting Privacy and Confidentiality in Research</vt:lpstr>
      <vt:lpstr>Problem in Protecting Privacy and Confidentiality in Research</vt:lpstr>
      <vt:lpstr>Problem in Protecting Privacy and Confidentiality in Research</vt:lpstr>
      <vt:lpstr>Procedures designed to protect the confidentiality of subjects in epidemiologic studies</vt:lpstr>
      <vt:lpstr>Procedures designed to protect the confidentiality of subjects in epidemiologic studies- Cont’d</vt:lpstr>
      <vt:lpstr>Quantitative Research</vt:lpstr>
      <vt:lpstr>Ethical issues in experimental research</vt:lpstr>
      <vt:lpstr>Ethical issues in nonexperimental research </vt:lpstr>
      <vt:lpstr>Qualitative Research</vt:lpstr>
      <vt:lpstr>Ethics and Qualitative Research</vt:lpstr>
      <vt:lpstr>Publication</vt:lpstr>
      <vt:lpstr>Core principles that must be adhered to in publication</vt:lpstr>
      <vt:lpstr>Authority</vt:lpstr>
      <vt:lpstr>Duplicate publication</vt:lpstr>
      <vt:lpstr>Research misconduct</vt:lpstr>
      <vt:lpstr> Conflict of interest</vt:lpstr>
      <vt:lpstr>Accurate reporting</vt:lpstr>
      <vt:lpstr>Historic Case Studies</vt:lpstr>
      <vt:lpstr>Willowbrook Hepatitis Study (1956)</vt:lpstr>
      <vt:lpstr>Jewish Chronic Disease Study (1963)</vt:lpstr>
      <vt:lpstr>San Antonio Contraceptive Study (1971)</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Reema</dc:creator>
  <cp:lastModifiedBy>Sayer Al-Azzam</cp:lastModifiedBy>
  <cp:revision>91</cp:revision>
  <dcterms:created xsi:type="dcterms:W3CDTF">2006-08-16T00:00:00Z</dcterms:created>
  <dcterms:modified xsi:type="dcterms:W3CDTF">2021-04-29T12:05:56Z</dcterms:modified>
</cp:coreProperties>
</file>