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76" r:id="rId5"/>
    <p:sldId id="272" r:id="rId6"/>
    <p:sldId id="295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3" r:id="rId20"/>
    <p:sldId id="29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8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0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B53266-6A6C-4390-8604-A6A67C3F4F3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4E43883-819D-43A1-B752-7052ABCD89D9}">
      <dgm:prSet/>
      <dgm:spPr/>
      <dgm:t>
        <a:bodyPr/>
        <a:lstStyle/>
        <a:p>
          <a:r>
            <a:rPr lang="en-GB" b="1"/>
            <a:t>QALYs</a:t>
          </a:r>
          <a:endParaRPr lang="en-US"/>
        </a:p>
      </dgm:t>
    </dgm:pt>
    <dgm:pt modelId="{9193F973-DB76-4732-B42E-6BD7C1F7D169}" type="parTrans" cxnId="{996A31AF-9824-43FB-9060-2F388B2BC0C2}">
      <dgm:prSet/>
      <dgm:spPr/>
      <dgm:t>
        <a:bodyPr/>
        <a:lstStyle/>
        <a:p>
          <a:endParaRPr lang="en-US"/>
        </a:p>
      </dgm:t>
    </dgm:pt>
    <dgm:pt modelId="{BF7FE6FC-8629-458F-8AFE-3141C3A1F751}" type="sibTrans" cxnId="{996A31AF-9824-43FB-9060-2F388B2BC0C2}">
      <dgm:prSet/>
      <dgm:spPr/>
      <dgm:t>
        <a:bodyPr/>
        <a:lstStyle/>
        <a:p>
          <a:endParaRPr lang="en-US"/>
        </a:p>
      </dgm:t>
    </dgm:pt>
    <dgm:pt modelId="{E68BE6E8-5966-4DE4-BCF5-4752D4568DDB}">
      <dgm:prSet/>
      <dgm:spPr/>
      <dgm:t>
        <a:bodyPr/>
        <a:lstStyle/>
        <a:p>
          <a:r>
            <a:rPr lang="en-GB"/>
            <a:t>Method for maximising efficiency of resource allocation</a:t>
          </a:r>
          <a:endParaRPr lang="en-US"/>
        </a:p>
      </dgm:t>
    </dgm:pt>
    <dgm:pt modelId="{7980D749-D345-4963-B556-82ADBF6F560C}" type="parTrans" cxnId="{3F4E00DA-0AA8-4FDD-9586-28267C6853D0}">
      <dgm:prSet/>
      <dgm:spPr/>
      <dgm:t>
        <a:bodyPr/>
        <a:lstStyle/>
        <a:p>
          <a:endParaRPr lang="en-US"/>
        </a:p>
      </dgm:t>
    </dgm:pt>
    <dgm:pt modelId="{213464BA-4D5D-40C6-A6A8-7AF88C2BE76B}" type="sibTrans" cxnId="{3F4E00DA-0AA8-4FDD-9586-28267C6853D0}">
      <dgm:prSet/>
      <dgm:spPr/>
      <dgm:t>
        <a:bodyPr/>
        <a:lstStyle/>
        <a:p>
          <a:endParaRPr lang="en-US"/>
        </a:p>
      </dgm:t>
    </dgm:pt>
    <dgm:pt modelId="{BE29772D-17F7-4F62-BE0D-9200CF1D1890}">
      <dgm:prSet/>
      <dgm:spPr/>
      <dgm:t>
        <a:bodyPr/>
        <a:lstStyle/>
        <a:p>
          <a:r>
            <a:rPr lang="en-GB"/>
            <a:t>Utilitarian</a:t>
          </a:r>
          <a:endParaRPr lang="en-US"/>
        </a:p>
      </dgm:t>
    </dgm:pt>
    <dgm:pt modelId="{128946CC-700B-4BCD-9D5B-C30869A3A580}" type="parTrans" cxnId="{84210C45-C67E-47A2-B696-34777B547BE5}">
      <dgm:prSet/>
      <dgm:spPr/>
      <dgm:t>
        <a:bodyPr/>
        <a:lstStyle/>
        <a:p>
          <a:endParaRPr lang="en-US"/>
        </a:p>
      </dgm:t>
    </dgm:pt>
    <dgm:pt modelId="{8D4A40EB-DA6A-4001-8D2C-614EBD48DF3C}" type="sibTrans" cxnId="{84210C45-C67E-47A2-B696-34777B547BE5}">
      <dgm:prSet/>
      <dgm:spPr/>
      <dgm:t>
        <a:bodyPr/>
        <a:lstStyle/>
        <a:p>
          <a:endParaRPr lang="en-US"/>
        </a:p>
      </dgm:t>
    </dgm:pt>
    <dgm:pt modelId="{077F4163-F1BE-42D0-8E8C-2C3DE4E3136D}">
      <dgm:prSet/>
      <dgm:spPr/>
      <dgm:t>
        <a:bodyPr/>
        <a:lstStyle/>
        <a:p>
          <a:r>
            <a:rPr lang="en-GB"/>
            <a:t>Provides resource allocation which is best for society and not individual</a:t>
          </a:r>
          <a:endParaRPr lang="en-US"/>
        </a:p>
      </dgm:t>
    </dgm:pt>
    <dgm:pt modelId="{5617A197-DFBE-4DF4-A548-8EAE1F94EB9A}" type="parTrans" cxnId="{6268D64E-9659-45BE-9532-CB486E7FC476}">
      <dgm:prSet/>
      <dgm:spPr/>
      <dgm:t>
        <a:bodyPr/>
        <a:lstStyle/>
        <a:p>
          <a:endParaRPr lang="en-US"/>
        </a:p>
      </dgm:t>
    </dgm:pt>
    <dgm:pt modelId="{3AD2E4E3-343B-4E7A-A556-CE85841636B6}" type="sibTrans" cxnId="{6268D64E-9659-45BE-9532-CB486E7FC476}">
      <dgm:prSet/>
      <dgm:spPr/>
      <dgm:t>
        <a:bodyPr/>
        <a:lstStyle/>
        <a:p>
          <a:endParaRPr lang="en-US"/>
        </a:p>
      </dgm:t>
    </dgm:pt>
    <dgm:pt modelId="{47087794-72B3-46B5-A0A9-AF06037F0EA3}">
      <dgm:prSet/>
      <dgm:spPr/>
      <dgm:t>
        <a:bodyPr/>
        <a:lstStyle/>
        <a:p>
          <a:r>
            <a:rPr lang="en-GB"/>
            <a:t>May discriminate against: </a:t>
          </a:r>
          <a:endParaRPr lang="en-US"/>
        </a:p>
      </dgm:t>
    </dgm:pt>
    <dgm:pt modelId="{24A4970B-F7FA-4EA7-80EB-A6ADABE6038D}" type="parTrans" cxnId="{F8B179D0-D034-446E-B7C1-2F79EC85DB1A}">
      <dgm:prSet/>
      <dgm:spPr/>
      <dgm:t>
        <a:bodyPr/>
        <a:lstStyle/>
        <a:p>
          <a:endParaRPr lang="en-US"/>
        </a:p>
      </dgm:t>
    </dgm:pt>
    <dgm:pt modelId="{4C5520AD-0064-4768-A9FA-A9AE758B800D}" type="sibTrans" cxnId="{F8B179D0-D034-446E-B7C1-2F79EC85DB1A}">
      <dgm:prSet/>
      <dgm:spPr/>
      <dgm:t>
        <a:bodyPr/>
        <a:lstStyle/>
        <a:p>
          <a:endParaRPr lang="en-US"/>
        </a:p>
      </dgm:t>
    </dgm:pt>
    <dgm:pt modelId="{513D7CBA-5931-41CC-B7CB-0018B163340A}">
      <dgm:prSet/>
      <dgm:spPr/>
      <dgm:t>
        <a:bodyPr/>
        <a:lstStyle/>
        <a:p>
          <a:r>
            <a:rPr lang="en-GB"/>
            <a:t>Elderly patients</a:t>
          </a:r>
          <a:endParaRPr lang="en-US"/>
        </a:p>
      </dgm:t>
    </dgm:pt>
    <dgm:pt modelId="{17757785-ACD4-444B-B3E5-4A139054AEEB}" type="parTrans" cxnId="{65F535DD-790B-41E4-9D86-6813F49B0AA9}">
      <dgm:prSet/>
      <dgm:spPr/>
      <dgm:t>
        <a:bodyPr/>
        <a:lstStyle/>
        <a:p>
          <a:endParaRPr lang="en-US"/>
        </a:p>
      </dgm:t>
    </dgm:pt>
    <dgm:pt modelId="{9139E6D9-D904-42E7-8CD9-31F5108E266D}" type="sibTrans" cxnId="{65F535DD-790B-41E4-9D86-6813F49B0AA9}">
      <dgm:prSet/>
      <dgm:spPr/>
      <dgm:t>
        <a:bodyPr/>
        <a:lstStyle/>
        <a:p>
          <a:endParaRPr lang="en-US"/>
        </a:p>
      </dgm:t>
    </dgm:pt>
    <dgm:pt modelId="{96317D8B-BC31-4E5F-A012-E571A38508BB}">
      <dgm:prSet/>
      <dgm:spPr/>
      <dgm:t>
        <a:bodyPr/>
        <a:lstStyle/>
        <a:p>
          <a:r>
            <a:rPr lang="en-GB"/>
            <a:t>Those requiring the most help</a:t>
          </a:r>
          <a:endParaRPr lang="en-US"/>
        </a:p>
      </dgm:t>
    </dgm:pt>
    <dgm:pt modelId="{47F2C3F3-DA3E-4F68-B6F2-28EDC7016EAB}" type="parTrans" cxnId="{9DBCE801-74B5-4A54-9C00-8D39D6956DEF}">
      <dgm:prSet/>
      <dgm:spPr/>
      <dgm:t>
        <a:bodyPr/>
        <a:lstStyle/>
        <a:p>
          <a:endParaRPr lang="en-US"/>
        </a:p>
      </dgm:t>
    </dgm:pt>
    <dgm:pt modelId="{9E795172-B56F-47F0-A598-0C211CF115DC}" type="sibTrans" cxnId="{9DBCE801-74B5-4A54-9C00-8D39D6956DEF}">
      <dgm:prSet/>
      <dgm:spPr/>
      <dgm:t>
        <a:bodyPr/>
        <a:lstStyle/>
        <a:p>
          <a:endParaRPr lang="en-US"/>
        </a:p>
      </dgm:t>
    </dgm:pt>
    <dgm:pt modelId="{F0C9BCE7-AA7A-4EB9-8B3F-EAA40F20DAB0}">
      <dgm:prSet/>
      <dgm:spPr/>
      <dgm:t>
        <a:bodyPr/>
        <a:lstStyle/>
        <a:p>
          <a:r>
            <a:rPr lang="en-GB" b="1"/>
            <a:t>Needs Model</a:t>
          </a:r>
          <a:endParaRPr lang="en-US"/>
        </a:p>
      </dgm:t>
    </dgm:pt>
    <dgm:pt modelId="{D8FCD65A-3AC1-4938-8697-B2B0DA621A29}" type="parTrans" cxnId="{F901B813-4961-4DFD-99CC-AD7C491AF51E}">
      <dgm:prSet/>
      <dgm:spPr/>
      <dgm:t>
        <a:bodyPr/>
        <a:lstStyle/>
        <a:p>
          <a:endParaRPr lang="en-US"/>
        </a:p>
      </dgm:t>
    </dgm:pt>
    <dgm:pt modelId="{CEE75F77-142A-43DD-A6D4-6D35B921CD6D}" type="sibTrans" cxnId="{F901B813-4961-4DFD-99CC-AD7C491AF51E}">
      <dgm:prSet/>
      <dgm:spPr/>
      <dgm:t>
        <a:bodyPr/>
        <a:lstStyle/>
        <a:p>
          <a:endParaRPr lang="en-US"/>
        </a:p>
      </dgm:t>
    </dgm:pt>
    <dgm:pt modelId="{4FF7F1AA-8CE1-499F-A571-9407A874FBFA}">
      <dgm:prSet/>
      <dgm:spPr/>
      <dgm:t>
        <a:bodyPr/>
        <a:lstStyle/>
        <a:p>
          <a:r>
            <a:rPr lang="en-GB"/>
            <a:t>Provided to patient most in need of treatment</a:t>
          </a:r>
          <a:endParaRPr lang="en-US"/>
        </a:p>
      </dgm:t>
    </dgm:pt>
    <dgm:pt modelId="{0960FA1A-2F7C-4D18-A8BB-9ADEBA08346A}" type="parTrans" cxnId="{F7CEFFBF-51BB-4B5A-A2E5-35867B994C71}">
      <dgm:prSet/>
      <dgm:spPr/>
      <dgm:t>
        <a:bodyPr/>
        <a:lstStyle/>
        <a:p>
          <a:endParaRPr lang="en-US"/>
        </a:p>
      </dgm:t>
    </dgm:pt>
    <dgm:pt modelId="{E6813633-5D8E-4DA1-9EDC-ADFA6730BF7E}" type="sibTrans" cxnId="{F7CEFFBF-51BB-4B5A-A2E5-35867B994C71}">
      <dgm:prSet/>
      <dgm:spPr/>
      <dgm:t>
        <a:bodyPr/>
        <a:lstStyle/>
        <a:p>
          <a:endParaRPr lang="en-US"/>
        </a:p>
      </dgm:t>
    </dgm:pt>
    <dgm:pt modelId="{C7773AD1-471F-45BB-8521-8334D134CEC8}">
      <dgm:prSet/>
      <dgm:spPr/>
      <dgm:t>
        <a:bodyPr/>
        <a:lstStyle/>
        <a:p>
          <a:r>
            <a:rPr lang="en-GB"/>
            <a:t>Less efficient method for resource allocation</a:t>
          </a:r>
          <a:endParaRPr lang="en-US"/>
        </a:p>
      </dgm:t>
    </dgm:pt>
    <dgm:pt modelId="{A7BE42E7-6CB2-48F3-9E58-D7DC6567C0AA}" type="parTrans" cxnId="{5E2560A1-4769-43D2-A93A-6ACB10A44F22}">
      <dgm:prSet/>
      <dgm:spPr/>
      <dgm:t>
        <a:bodyPr/>
        <a:lstStyle/>
        <a:p>
          <a:endParaRPr lang="en-US"/>
        </a:p>
      </dgm:t>
    </dgm:pt>
    <dgm:pt modelId="{688BC4A3-DD91-4A10-BBF1-C3E9AF9EE903}" type="sibTrans" cxnId="{5E2560A1-4769-43D2-A93A-6ACB10A44F22}">
      <dgm:prSet/>
      <dgm:spPr/>
      <dgm:t>
        <a:bodyPr/>
        <a:lstStyle/>
        <a:p>
          <a:endParaRPr lang="en-US"/>
        </a:p>
      </dgm:t>
    </dgm:pt>
    <dgm:pt modelId="{583E7EA4-A748-4333-BDF9-D46B422D7C55}">
      <dgm:prSet/>
      <dgm:spPr/>
      <dgm:t>
        <a:bodyPr/>
        <a:lstStyle/>
        <a:p>
          <a:r>
            <a:rPr lang="en-GB"/>
            <a:t>Reduced resource allocation for those with chronic disease</a:t>
          </a:r>
          <a:endParaRPr lang="en-US"/>
        </a:p>
      </dgm:t>
    </dgm:pt>
    <dgm:pt modelId="{05AA8685-38A4-42B4-9BEA-A2C5CC76AD32}" type="parTrans" cxnId="{963D754C-2EB7-49E2-9DC9-9D6CE99CD42E}">
      <dgm:prSet/>
      <dgm:spPr/>
      <dgm:t>
        <a:bodyPr/>
        <a:lstStyle/>
        <a:p>
          <a:endParaRPr lang="en-US"/>
        </a:p>
      </dgm:t>
    </dgm:pt>
    <dgm:pt modelId="{7AA46AF5-7B01-472C-AAE7-0323AE298370}" type="sibTrans" cxnId="{963D754C-2EB7-49E2-9DC9-9D6CE99CD42E}">
      <dgm:prSet/>
      <dgm:spPr/>
      <dgm:t>
        <a:bodyPr/>
        <a:lstStyle/>
        <a:p>
          <a:endParaRPr lang="en-US"/>
        </a:p>
      </dgm:t>
    </dgm:pt>
    <dgm:pt modelId="{07E6634D-47AA-4EF4-AA0A-9A6E86E5153F}" type="pres">
      <dgm:prSet presAssocID="{06B53266-6A6C-4390-8604-A6A67C3F4F3B}" presName="linear" presStyleCnt="0">
        <dgm:presLayoutVars>
          <dgm:animLvl val="lvl"/>
          <dgm:resizeHandles val="exact"/>
        </dgm:presLayoutVars>
      </dgm:prSet>
      <dgm:spPr/>
    </dgm:pt>
    <dgm:pt modelId="{1C4F4BC8-575A-4FE7-A2EA-E9A25F04710C}" type="pres">
      <dgm:prSet presAssocID="{44E43883-819D-43A1-B752-7052ABCD89D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F8E9B79-E193-4530-BF2C-54F24DA9CA1D}" type="pres">
      <dgm:prSet presAssocID="{44E43883-819D-43A1-B752-7052ABCD89D9}" presName="childText" presStyleLbl="revTx" presStyleIdx="0" presStyleCnt="2">
        <dgm:presLayoutVars>
          <dgm:bulletEnabled val="1"/>
        </dgm:presLayoutVars>
      </dgm:prSet>
      <dgm:spPr/>
    </dgm:pt>
    <dgm:pt modelId="{F0634AA3-32C7-41CA-A999-6986B871665B}" type="pres">
      <dgm:prSet presAssocID="{F0C9BCE7-AA7A-4EB9-8B3F-EAA40F20DAB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E8C16D3-CDF2-4864-8F60-4D6BC85406CA}" type="pres">
      <dgm:prSet presAssocID="{F0C9BCE7-AA7A-4EB9-8B3F-EAA40F20DAB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DBCE801-74B5-4A54-9C00-8D39D6956DEF}" srcId="{47087794-72B3-46B5-A0A9-AF06037F0EA3}" destId="{96317D8B-BC31-4E5F-A012-E571A38508BB}" srcOrd="1" destOrd="0" parTransId="{47F2C3F3-DA3E-4F68-B6F2-28EDC7016EAB}" sibTransId="{9E795172-B56F-47F0-A598-0C211CF115DC}"/>
    <dgm:cxn modelId="{D5664B09-ADD1-4F90-AB28-4C77B4B4F742}" type="presOf" srcId="{583E7EA4-A748-4333-BDF9-D46B422D7C55}" destId="{CE8C16D3-CDF2-4864-8F60-4D6BC85406CA}" srcOrd="0" destOrd="2" presId="urn:microsoft.com/office/officeart/2005/8/layout/vList2"/>
    <dgm:cxn modelId="{54B62D0A-C6E0-4D51-B71B-96B9E890827A}" type="presOf" srcId="{06B53266-6A6C-4390-8604-A6A67C3F4F3B}" destId="{07E6634D-47AA-4EF4-AA0A-9A6E86E5153F}" srcOrd="0" destOrd="0" presId="urn:microsoft.com/office/officeart/2005/8/layout/vList2"/>
    <dgm:cxn modelId="{82504812-B5B1-47B1-AD83-8B51BFCC12D5}" type="presOf" srcId="{F0C9BCE7-AA7A-4EB9-8B3F-EAA40F20DAB0}" destId="{F0634AA3-32C7-41CA-A999-6986B871665B}" srcOrd="0" destOrd="0" presId="urn:microsoft.com/office/officeart/2005/8/layout/vList2"/>
    <dgm:cxn modelId="{F901B813-4961-4DFD-99CC-AD7C491AF51E}" srcId="{06B53266-6A6C-4390-8604-A6A67C3F4F3B}" destId="{F0C9BCE7-AA7A-4EB9-8B3F-EAA40F20DAB0}" srcOrd="1" destOrd="0" parTransId="{D8FCD65A-3AC1-4938-8697-B2B0DA621A29}" sibTransId="{CEE75F77-142A-43DD-A6D4-6D35B921CD6D}"/>
    <dgm:cxn modelId="{F1740234-D658-4287-AD43-96EA585414C9}" type="presOf" srcId="{44E43883-819D-43A1-B752-7052ABCD89D9}" destId="{1C4F4BC8-575A-4FE7-A2EA-E9A25F04710C}" srcOrd="0" destOrd="0" presId="urn:microsoft.com/office/officeart/2005/8/layout/vList2"/>
    <dgm:cxn modelId="{0F242D37-20B8-43BE-860D-E26965D0B8A9}" type="presOf" srcId="{96317D8B-BC31-4E5F-A012-E571A38508BB}" destId="{CF8E9B79-E193-4530-BF2C-54F24DA9CA1D}" srcOrd="0" destOrd="5" presId="urn:microsoft.com/office/officeart/2005/8/layout/vList2"/>
    <dgm:cxn modelId="{DF656B60-509C-4E3B-ACE1-6865C9F7070B}" type="presOf" srcId="{513D7CBA-5931-41CC-B7CB-0018B163340A}" destId="{CF8E9B79-E193-4530-BF2C-54F24DA9CA1D}" srcOrd="0" destOrd="4" presId="urn:microsoft.com/office/officeart/2005/8/layout/vList2"/>
    <dgm:cxn modelId="{84210C45-C67E-47A2-B696-34777B547BE5}" srcId="{E68BE6E8-5966-4DE4-BCF5-4752D4568DDB}" destId="{BE29772D-17F7-4F62-BE0D-9200CF1D1890}" srcOrd="0" destOrd="0" parTransId="{128946CC-700B-4BCD-9D5B-C30869A3A580}" sibTransId="{8D4A40EB-DA6A-4001-8D2C-614EBD48DF3C}"/>
    <dgm:cxn modelId="{963D754C-2EB7-49E2-9DC9-9D6CE99CD42E}" srcId="{F0C9BCE7-AA7A-4EB9-8B3F-EAA40F20DAB0}" destId="{583E7EA4-A748-4333-BDF9-D46B422D7C55}" srcOrd="2" destOrd="0" parTransId="{05AA8685-38A4-42B4-9BEA-A2C5CC76AD32}" sibTransId="{7AA46AF5-7B01-472C-AAE7-0323AE298370}"/>
    <dgm:cxn modelId="{6268D64E-9659-45BE-9532-CB486E7FC476}" srcId="{44E43883-819D-43A1-B752-7052ABCD89D9}" destId="{077F4163-F1BE-42D0-8E8C-2C3DE4E3136D}" srcOrd="1" destOrd="0" parTransId="{5617A197-DFBE-4DF4-A548-8EAE1F94EB9A}" sibTransId="{3AD2E4E3-343B-4E7A-A556-CE85841636B6}"/>
    <dgm:cxn modelId="{12C4D37F-2076-4BC3-9BCF-4183AAD990CD}" type="presOf" srcId="{E68BE6E8-5966-4DE4-BCF5-4752D4568DDB}" destId="{CF8E9B79-E193-4530-BF2C-54F24DA9CA1D}" srcOrd="0" destOrd="0" presId="urn:microsoft.com/office/officeart/2005/8/layout/vList2"/>
    <dgm:cxn modelId="{91F0EA9A-A491-458B-836C-9A877993830B}" type="presOf" srcId="{077F4163-F1BE-42D0-8E8C-2C3DE4E3136D}" destId="{CF8E9B79-E193-4530-BF2C-54F24DA9CA1D}" srcOrd="0" destOrd="2" presId="urn:microsoft.com/office/officeart/2005/8/layout/vList2"/>
    <dgm:cxn modelId="{5E2560A1-4769-43D2-A93A-6ACB10A44F22}" srcId="{F0C9BCE7-AA7A-4EB9-8B3F-EAA40F20DAB0}" destId="{C7773AD1-471F-45BB-8521-8334D134CEC8}" srcOrd="1" destOrd="0" parTransId="{A7BE42E7-6CB2-48F3-9E58-D7DC6567C0AA}" sibTransId="{688BC4A3-DD91-4A10-BBF1-C3E9AF9EE903}"/>
    <dgm:cxn modelId="{996A31AF-9824-43FB-9060-2F388B2BC0C2}" srcId="{06B53266-6A6C-4390-8604-A6A67C3F4F3B}" destId="{44E43883-819D-43A1-B752-7052ABCD89D9}" srcOrd="0" destOrd="0" parTransId="{9193F973-DB76-4732-B42E-6BD7C1F7D169}" sibTransId="{BF7FE6FC-8629-458F-8AFE-3141C3A1F751}"/>
    <dgm:cxn modelId="{F7CEFFBF-51BB-4B5A-A2E5-35867B994C71}" srcId="{F0C9BCE7-AA7A-4EB9-8B3F-EAA40F20DAB0}" destId="{4FF7F1AA-8CE1-499F-A571-9407A874FBFA}" srcOrd="0" destOrd="0" parTransId="{0960FA1A-2F7C-4D18-A8BB-9ADEBA08346A}" sibTransId="{E6813633-5D8E-4DA1-9EDC-ADFA6730BF7E}"/>
    <dgm:cxn modelId="{CF0397C7-6108-4D9E-BDE6-A2F0B9D34601}" type="presOf" srcId="{47087794-72B3-46B5-A0A9-AF06037F0EA3}" destId="{CF8E9B79-E193-4530-BF2C-54F24DA9CA1D}" srcOrd="0" destOrd="3" presId="urn:microsoft.com/office/officeart/2005/8/layout/vList2"/>
    <dgm:cxn modelId="{51BB37D0-9D0C-433C-B72F-9E0A51DA56A8}" type="presOf" srcId="{C7773AD1-471F-45BB-8521-8334D134CEC8}" destId="{CE8C16D3-CDF2-4864-8F60-4D6BC85406CA}" srcOrd="0" destOrd="1" presId="urn:microsoft.com/office/officeart/2005/8/layout/vList2"/>
    <dgm:cxn modelId="{F8B179D0-D034-446E-B7C1-2F79EC85DB1A}" srcId="{44E43883-819D-43A1-B752-7052ABCD89D9}" destId="{47087794-72B3-46B5-A0A9-AF06037F0EA3}" srcOrd="2" destOrd="0" parTransId="{24A4970B-F7FA-4EA7-80EB-A6ADABE6038D}" sibTransId="{4C5520AD-0064-4768-A9FA-A9AE758B800D}"/>
    <dgm:cxn modelId="{81E216D6-D188-46A3-B77A-590311E9EBD2}" type="presOf" srcId="{4FF7F1AA-8CE1-499F-A571-9407A874FBFA}" destId="{CE8C16D3-CDF2-4864-8F60-4D6BC85406CA}" srcOrd="0" destOrd="0" presId="urn:microsoft.com/office/officeart/2005/8/layout/vList2"/>
    <dgm:cxn modelId="{3F4E00DA-0AA8-4FDD-9586-28267C6853D0}" srcId="{44E43883-819D-43A1-B752-7052ABCD89D9}" destId="{E68BE6E8-5966-4DE4-BCF5-4752D4568DDB}" srcOrd="0" destOrd="0" parTransId="{7980D749-D345-4963-B556-82ADBF6F560C}" sibTransId="{213464BA-4D5D-40C6-A6A8-7AF88C2BE76B}"/>
    <dgm:cxn modelId="{65F535DD-790B-41E4-9D86-6813F49B0AA9}" srcId="{47087794-72B3-46B5-A0A9-AF06037F0EA3}" destId="{513D7CBA-5931-41CC-B7CB-0018B163340A}" srcOrd="0" destOrd="0" parTransId="{17757785-ACD4-444B-B3E5-4A139054AEEB}" sibTransId="{9139E6D9-D904-42E7-8CD9-31F5108E266D}"/>
    <dgm:cxn modelId="{BE624BFE-437D-4C78-AB18-C215CFAF28B9}" type="presOf" srcId="{BE29772D-17F7-4F62-BE0D-9200CF1D1890}" destId="{CF8E9B79-E193-4530-BF2C-54F24DA9CA1D}" srcOrd="0" destOrd="1" presId="urn:microsoft.com/office/officeart/2005/8/layout/vList2"/>
    <dgm:cxn modelId="{3ABFE602-BB97-4F85-883B-1CF89D8B1F0C}" type="presParOf" srcId="{07E6634D-47AA-4EF4-AA0A-9A6E86E5153F}" destId="{1C4F4BC8-575A-4FE7-A2EA-E9A25F04710C}" srcOrd="0" destOrd="0" presId="urn:microsoft.com/office/officeart/2005/8/layout/vList2"/>
    <dgm:cxn modelId="{B10F2F6D-169A-42AD-A7F6-B8B25EA9261C}" type="presParOf" srcId="{07E6634D-47AA-4EF4-AA0A-9A6E86E5153F}" destId="{CF8E9B79-E193-4530-BF2C-54F24DA9CA1D}" srcOrd="1" destOrd="0" presId="urn:microsoft.com/office/officeart/2005/8/layout/vList2"/>
    <dgm:cxn modelId="{9E697B78-0971-4D27-B93A-9F341E45266D}" type="presParOf" srcId="{07E6634D-47AA-4EF4-AA0A-9A6E86E5153F}" destId="{F0634AA3-32C7-41CA-A999-6986B871665B}" srcOrd="2" destOrd="0" presId="urn:microsoft.com/office/officeart/2005/8/layout/vList2"/>
    <dgm:cxn modelId="{41707A59-F979-4602-AB8D-B6C5AB6F8A27}" type="presParOf" srcId="{07E6634D-47AA-4EF4-AA0A-9A6E86E5153F}" destId="{CE8C16D3-CDF2-4864-8F60-4D6BC85406C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7FB780-99AB-47FE-92A0-A15E86A2BBA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D0DB6FF-ED84-46C2-A9D6-9FA9DA7391DC}">
      <dgm:prSet/>
      <dgm:spPr/>
      <dgm:t>
        <a:bodyPr/>
        <a:lstStyle/>
        <a:p>
          <a:r>
            <a:rPr lang="en-GB"/>
            <a:t>Each theory of resource allocation highlights some relevant values, and each has some strengths and some weaknesses. </a:t>
          </a:r>
          <a:endParaRPr lang="en-US"/>
        </a:p>
      </dgm:t>
    </dgm:pt>
    <dgm:pt modelId="{EB404652-8D68-4F1E-94DA-7FEB0AE958A1}" type="parTrans" cxnId="{4DBD9E87-F8C7-4AC0-BDF4-EC3039B117C7}">
      <dgm:prSet/>
      <dgm:spPr/>
      <dgm:t>
        <a:bodyPr/>
        <a:lstStyle/>
        <a:p>
          <a:endParaRPr lang="en-US"/>
        </a:p>
      </dgm:t>
    </dgm:pt>
    <dgm:pt modelId="{3C7D855A-4B38-4630-ABCC-E8EBC64EBDC9}" type="sibTrans" cxnId="{4DBD9E87-F8C7-4AC0-BDF4-EC3039B117C7}">
      <dgm:prSet/>
      <dgm:spPr/>
      <dgm:t>
        <a:bodyPr/>
        <a:lstStyle/>
        <a:p>
          <a:endParaRPr lang="en-US"/>
        </a:p>
      </dgm:t>
    </dgm:pt>
    <dgm:pt modelId="{BFDF6584-AA0C-4492-8398-8B37BED1F5DA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GB"/>
            <a:t>There seems to be no one theory that should determine the use of resources. </a:t>
          </a:r>
          <a:endParaRPr lang="en-US"/>
        </a:p>
      </dgm:t>
    </dgm:pt>
    <dgm:pt modelId="{C8A82B59-5674-45F9-A38A-3FFF149402C4}" type="parTrans" cxnId="{5BE8CD92-14EB-4F96-B64C-58CA0839D6D1}">
      <dgm:prSet/>
      <dgm:spPr/>
      <dgm:t>
        <a:bodyPr/>
        <a:lstStyle/>
        <a:p>
          <a:endParaRPr lang="en-US"/>
        </a:p>
      </dgm:t>
    </dgm:pt>
    <dgm:pt modelId="{C58AE869-C495-4585-8FCE-1513DAACF042}" type="sibTrans" cxnId="{5BE8CD92-14EB-4F96-B64C-58CA0839D6D1}">
      <dgm:prSet/>
      <dgm:spPr/>
      <dgm:t>
        <a:bodyPr/>
        <a:lstStyle/>
        <a:p>
          <a:endParaRPr lang="en-US"/>
        </a:p>
      </dgm:t>
    </dgm:pt>
    <dgm:pt modelId="{A8766A46-729A-4E81-B866-F865EACA5413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/>
            <a:t>Recent work has focused not on the theories but on the process by which decisions should be made. </a:t>
          </a:r>
          <a:endParaRPr lang="en-US"/>
        </a:p>
      </dgm:t>
    </dgm:pt>
    <dgm:pt modelId="{755B0D7C-7A48-40B6-888E-F16A9C094D96}" type="parTrans" cxnId="{080E603D-3BF7-4F88-8939-F7C6BCA36444}">
      <dgm:prSet/>
      <dgm:spPr/>
      <dgm:t>
        <a:bodyPr/>
        <a:lstStyle/>
        <a:p>
          <a:endParaRPr lang="en-US"/>
        </a:p>
      </dgm:t>
    </dgm:pt>
    <dgm:pt modelId="{12B95D67-098C-41F7-A2CF-7330180D4486}" type="sibTrans" cxnId="{080E603D-3BF7-4F88-8939-F7C6BCA36444}">
      <dgm:prSet/>
      <dgm:spPr/>
      <dgm:t>
        <a:bodyPr/>
        <a:lstStyle/>
        <a:p>
          <a:endParaRPr lang="en-US"/>
        </a:p>
      </dgm:t>
    </dgm:pt>
    <dgm:pt modelId="{F7CF734A-8E8E-4334-93F3-95B6783A6C2F}" type="pres">
      <dgm:prSet presAssocID="{347FB780-99AB-47FE-92A0-A15E86A2BBAA}" presName="linear" presStyleCnt="0">
        <dgm:presLayoutVars>
          <dgm:animLvl val="lvl"/>
          <dgm:resizeHandles val="exact"/>
        </dgm:presLayoutVars>
      </dgm:prSet>
      <dgm:spPr/>
    </dgm:pt>
    <dgm:pt modelId="{89206CDB-03B4-423D-AD3F-403F40D3B8A5}" type="pres">
      <dgm:prSet presAssocID="{BD0DB6FF-ED84-46C2-A9D6-9FA9DA7391D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FB1ADE0-FFFE-44BF-BAF3-EE8A1EE4B50D}" type="pres">
      <dgm:prSet presAssocID="{3C7D855A-4B38-4630-ABCC-E8EBC64EBDC9}" presName="spacer" presStyleCnt="0"/>
      <dgm:spPr/>
    </dgm:pt>
    <dgm:pt modelId="{272E0ADF-0676-46B4-918E-CDF4340F3C0B}" type="pres">
      <dgm:prSet presAssocID="{BFDF6584-AA0C-4492-8398-8B37BED1F5D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8E43181-105E-4F14-8F9B-E2B1F16DCC90}" type="pres">
      <dgm:prSet presAssocID="{C58AE869-C495-4585-8FCE-1513DAACF042}" presName="spacer" presStyleCnt="0"/>
      <dgm:spPr/>
    </dgm:pt>
    <dgm:pt modelId="{168B3C88-4824-4BE3-BD60-BEA7D5801CE8}" type="pres">
      <dgm:prSet presAssocID="{A8766A46-729A-4E81-B866-F865EACA541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BC2193D-CB36-4276-AA2C-B6EABAB831DE}" type="presOf" srcId="{BFDF6584-AA0C-4492-8398-8B37BED1F5DA}" destId="{272E0ADF-0676-46B4-918E-CDF4340F3C0B}" srcOrd="0" destOrd="0" presId="urn:microsoft.com/office/officeart/2005/8/layout/vList2"/>
    <dgm:cxn modelId="{080E603D-3BF7-4F88-8939-F7C6BCA36444}" srcId="{347FB780-99AB-47FE-92A0-A15E86A2BBAA}" destId="{A8766A46-729A-4E81-B866-F865EACA5413}" srcOrd="2" destOrd="0" parTransId="{755B0D7C-7A48-40B6-888E-F16A9C094D96}" sibTransId="{12B95D67-098C-41F7-A2CF-7330180D4486}"/>
    <dgm:cxn modelId="{4DBD9E87-F8C7-4AC0-BDF4-EC3039B117C7}" srcId="{347FB780-99AB-47FE-92A0-A15E86A2BBAA}" destId="{BD0DB6FF-ED84-46C2-A9D6-9FA9DA7391DC}" srcOrd="0" destOrd="0" parTransId="{EB404652-8D68-4F1E-94DA-7FEB0AE958A1}" sibTransId="{3C7D855A-4B38-4630-ABCC-E8EBC64EBDC9}"/>
    <dgm:cxn modelId="{5F180B92-294B-4B65-B0B7-89DAF39131FD}" type="presOf" srcId="{BD0DB6FF-ED84-46C2-A9D6-9FA9DA7391DC}" destId="{89206CDB-03B4-423D-AD3F-403F40D3B8A5}" srcOrd="0" destOrd="0" presId="urn:microsoft.com/office/officeart/2005/8/layout/vList2"/>
    <dgm:cxn modelId="{5BE8CD92-14EB-4F96-B64C-58CA0839D6D1}" srcId="{347FB780-99AB-47FE-92A0-A15E86A2BBAA}" destId="{BFDF6584-AA0C-4492-8398-8B37BED1F5DA}" srcOrd="1" destOrd="0" parTransId="{C8A82B59-5674-45F9-A38A-3FFF149402C4}" sibTransId="{C58AE869-C495-4585-8FCE-1513DAACF042}"/>
    <dgm:cxn modelId="{2E8105B0-FE7B-42A5-8576-498074BE6CE4}" type="presOf" srcId="{347FB780-99AB-47FE-92A0-A15E86A2BBAA}" destId="{F7CF734A-8E8E-4334-93F3-95B6783A6C2F}" srcOrd="0" destOrd="0" presId="urn:microsoft.com/office/officeart/2005/8/layout/vList2"/>
    <dgm:cxn modelId="{66E211EB-03BF-4119-832E-E800389FFD39}" type="presOf" srcId="{A8766A46-729A-4E81-B866-F865EACA5413}" destId="{168B3C88-4824-4BE3-BD60-BEA7D5801CE8}" srcOrd="0" destOrd="0" presId="urn:microsoft.com/office/officeart/2005/8/layout/vList2"/>
    <dgm:cxn modelId="{CA931808-04E0-460B-A0D7-0C01C2CE0CDC}" type="presParOf" srcId="{F7CF734A-8E8E-4334-93F3-95B6783A6C2F}" destId="{89206CDB-03B4-423D-AD3F-403F40D3B8A5}" srcOrd="0" destOrd="0" presId="urn:microsoft.com/office/officeart/2005/8/layout/vList2"/>
    <dgm:cxn modelId="{31988F15-8395-4BB7-B203-4CAA8246F0F4}" type="presParOf" srcId="{F7CF734A-8E8E-4334-93F3-95B6783A6C2F}" destId="{5FB1ADE0-FFFE-44BF-BAF3-EE8A1EE4B50D}" srcOrd="1" destOrd="0" presId="urn:microsoft.com/office/officeart/2005/8/layout/vList2"/>
    <dgm:cxn modelId="{6FE48D19-24B2-477E-A102-D5CBD69A5C06}" type="presParOf" srcId="{F7CF734A-8E8E-4334-93F3-95B6783A6C2F}" destId="{272E0ADF-0676-46B4-918E-CDF4340F3C0B}" srcOrd="2" destOrd="0" presId="urn:microsoft.com/office/officeart/2005/8/layout/vList2"/>
    <dgm:cxn modelId="{682A899C-F0FB-47FC-8398-C9CBA7A3A5E1}" type="presParOf" srcId="{F7CF734A-8E8E-4334-93F3-95B6783A6C2F}" destId="{E8E43181-105E-4F14-8F9B-E2B1F16DCC90}" srcOrd="3" destOrd="0" presId="urn:microsoft.com/office/officeart/2005/8/layout/vList2"/>
    <dgm:cxn modelId="{E9E339F7-517A-4856-8343-406997253052}" type="presParOf" srcId="{F7CF734A-8E8E-4334-93F3-95B6783A6C2F}" destId="{168B3C88-4824-4BE3-BD60-BEA7D5801CE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24E37A-4181-4083-BA85-A20408F89D5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FED5C69-AD12-41E9-9E27-E6985DA5C644}">
      <dgm:prSet/>
      <dgm:spPr/>
      <dgm:t>
        <a:bodyPr/>
        <a:lstStyle/>
        <a:p>
          <a:r>
            <a:rPr lang="en-GB" dirty="0"/>
            <a:t>(</a:t>
          </a:r>
          <a:r>
            <a:rPr lang="en-GB" b="1" dirty="0"/>
            <a:t>Publicity</a:t>
          </a:r>
          <a:r>
            <a:rPr lang="en-GB" dirty="0"/>
            <a:t>) Decisions regarding coverage for new technologies (and other limit-setting decisions) and their rationales must be publicly accessible.</a:t>
          </a:r>
          <a:endParaRPr lang="en-US" dirty="0"/>
        </a:p>
      </dgm:t>
    </dgm:pt>
    <dgm:pt modelId="{9531F1FB-D925-4E57-AF88-1A0B7F3F512E}" type="parTrans" cxnId="{D70EA8A2-9E9D-4431-ABD8-C49F85FF5EDC}">
      <dgm:prSet/>
      <dgm:spPr/>
      <dgm:t>
        <a:bodyPr/>
        <a:lstStyle/>
        <a:p>
          <a:endParaRPr lang="en-US"/>
        </a:p>
      </dgm:t>
    </dgm:pt>
    <dgm:pt modelId="{15698BCB-83DE-4100-9FB3-BBFFFA4D086A}" type="sibTrans" cxnId="{D70EA8A2-9E9D-4431-ABD8-C49F85FF5EDC}">
      <dgm:prSet/>
      <dgm:spPr/>
      <dgm:t>
        <a:bodyPr/>
        <a:lstStyle/>
        <a:p>
          <a:endParaRPr lang="en-US"/>
        </a:p>
      </dgm:t>
    </dgm:pt>
    <dgm:pt modelId="{385E9AC2-7C24-4817-8376-E5E4F30AA38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dirty="0"/>
            <a:t>(</a:t>
          </a:r>
          <a:r>
            <a:rPr lang="en-GB" b="1" dirty="0"/>
            <a:t>Reasonableness</a:t>
          </a:r>
          <a:r>
            <a:rPr lang="en-GB" dirty="0"/>
            <a:t>) The rationales for coverage decisions should aim to provide a reasonable construal of how the organisation should provide "value for money" in meeting the varied health needs of a defined population under reasonable resource constraints.</a:t>
          </a:r>
          <a:endParaRPr lang="en-US" dirty="0"/>
        </a:p>
      </dgm:t>
    </dgm:pt>
    <dgm:pt modelId="{D95814E5-36BD-4847-ADC6-97D041D01AC4}" type="parTrans" cxnId="{B606C054-3111-4D7F-A973-A495402E183D}">
      <dgm:prSet/>
      <dgm:spPr/>
      <dgm:t>
        <a:bodyPr/>
        <a:lstStyle/>
        <a:p>
          <a:endParaRPr lang="en-US"/>
        </a:p>
      </dgm:t>
    </dgm:pt>
    <dgm:pt modelId="{056EB9D5-3C5B-4650-8A73-AF94C5EBB652}" type="sibTrans" cxnId="{B606C054-3111-4D7F-A973-A495402E183D}">
      <dgm:prSet/>
      <dgm:spPr/>
      <dgm:t>
        <a:bodyPr/>
        <a:lstStyle/>
        <a:p>
          <a:endParaRPr lang="en-US"/>
        </a:p>
      </dgm:t>
    </dgm:pt>
    <dgm:pt modelId="{9363C932-ADB0-4A03-B454-1A87EE71BF92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GB"/>
            <a:t>(</a:t>
          </a:r>
          <a:r>
            <a:rPr lang="en-GB" b="1"/>
            <a:t>Appeals</a:t>
          </a:r>
          <a:r>
            <a:rPr lang="en-GB"/>
            <a:t>) There is a mechanism for challenge and dispute resolution regarding limit-setting decisions, including the opportunity for revising decisions in light of further evidence or arguments</a:t>
          </a:r>
          <a:endParaRPr lang="en-US"/>
        </a:p>
      </dgm:t>
    </dgm:pt>
    <dgm:pt modelId="{57C2223B-5AD9-46A7-9212-7EA8914B28A1}" type="parTrans" cxnId="{A4C8823A-C44B-45BB-AD8C-12FF01A3EC6F}">
      <dgm:prSet/>
      <dgm:spPr/>
      <dgm:t>
        <a:bodyPr/>
        <a:lstStyle/>
        <a:p>
          <a:endParaRPr lang="en-US"/>
        </a:p>
      </dgm:t>
    </dgm:pt>
    <dgm:pt modelId="{AD8AB729-BC52-4A2D-B577-0414C71124C5}" type="sibTrans" cxnId="{A4C8823A-C44B-45BB-AD8C-12FF01A3EC6F}">
      <dgm:prSet/>
      <dgm:spPr/>
      <dgm:t>
        <a:bodyPr/>
        <a:lstStyle/>
        <a:p>
          <a:endParaRPr lang="en-US"/>
        </a:p>
      </dgm:t>
    </dgm:pt>
    <dgm:pt modelId="{DC250209-3C54-4C3B-AEA7-AFDC9488B684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/>
            <a:t>(</a:t>
          </a:r>
          <a:r>
            <a:rPr lang="en-GB" b="1"/>
            <a:t>Enforcement</a:t>
          </a:r>
          <a:r>
            <a:rPr lang="en-GB"/>
            <a:t>) There is either voluntary or public regulation of the process to ensure that conditions 1-3 are met.</a:t>
          </a:r>
          <a:endParaRPr lang="en-US"/>
        </a:p>
      </dgm:t>
    </dgm:pt>
    <dgm:pt modelId="{A2489AC5-1238-42B7-89AA-54FA96203F41}" type="parTrans" cxnId="{F273719F-13E7-48E3-BD3D-2E843C337C2E}">
      <dgm:prSet/>
      <dgm:spPr/>
      <dgm:t>
        <a:bodyPr/>
        <a:lstStyle/>
        <a:p>
          <a:endParaRPr lang="en-US"/>
        </a:p>
      </dgm:t>
    </dgm:pt>
    <dgm:pt modelId="{6E110A3F-31FC-4089-AF88-AA970EB50484}" type="sibTrans" cxnId="{F273719F-13E7-48E3-BD3D-2E843C337C2E}">
      <dgm:prSet/>
      <dgm:spPr/>
      <dgm:t>
        <a:bodyPr/>
        <a:lstStyle/>
        <a:p>
          <a:endParaRPr lang="en-US"/>
        </a:p>
      </dgm:t>
    </dgm:pt>
    <dgm:pt modelId="{F509547C-22CE-4C48-8334-08E3CE5E7645}" type="pres">
      <dgm:prSet presAssocID="{0424E37A-4181-4083-BA85-A20408F89D5A}" presName="linear" presStyleCnt="0">
        <dgm:presLayoutVars>
          <dgm:animLvl val="lvl"/>
          <dgm:resizeHandles val="exact"/>
        </dgm:presLayoutVars>
      </dgm:prSet>
      <dgm:spPr/>
    </dgm:pt>
    <dgm:pt modelId="{4482FD1D-BDD9-4C20-BBA8-0B6F69C27D9E}" type="pres">
      <dgm:prSet presAssocID="{BFED5C69-AD12-41E9-9E27-E6985DA5C64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29B60DB-E22D-445F-A63F-1AE36853DD19}" type="pres">
      <dgm:prSet presAssocID="{15698BCB-83DE-4100-9FB3-BBFFFA4D086A}" presName="spacer" presStyleCnt="0"/>
      <dgm:spPr/>
    </dgm:pt>
    <dgm:pt modelId="{6113BB34-21E9-43C6-90B6-6712F3E37591}" type="pres">
      <dgm:prSet presAssocID="{385E9AC2-7C24-4817-8376-E5E4F30AA38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42975C1-8EF9-4531-A452-591E1437B64D}" type="pres">
      <dgm:prSet presAssocID="{056EB9D5-3C5B-4650-8A73-AF94C5EBB652}" presName="spacer" presStyleCnt="0"/>
      <dgm:spPr/>
    </dgm:pt>
    <dgm:pt modelId="{6769D252-E4EB-49DD-8F32-708C59D617F6}" type="pres">
      <dgm:prSet presAssocID="{9363C932-ADB0-4A03-B454-1A87EE71BF9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BF7B105-7F3E-4DA5-AFDE-EA5BC127FB17}" type="pres">
      <dgm:prSet presAssocID="{AD8AB729-BC52-4A2D-B577-0414C71124C5}" presName="spacer" presStyleCnt="0"/>
      <dgm:spPr/>
    </dgm:pt>
    <dgm:pt modelId="{54193D2F-3D30-48EA-AAA6-D45D4CC1ED5B}" type="pres">
      <dgm:prSet presAssocID="{DC250209-3C54-4C3B-AEA7-AFDC9488B68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1DB1E38-C7C2-464B-BFD6-78E76A3BF17C}" type="presOf" srcId="{0424E37A-4181-4083-BA85-A20408F89D5A}" destId="{F509547C-22CE-4C48-8334-08E3CE5E7645}" srcOrd="0" destOrd="0" presId="urn:microsoft.com/office/officeart/2005/8/layout/vList2"/>
    <dgm:cxn modelId="{A4C8823A-C44B-45BB-AD8C-12FF01A3EC6F}" srcId="{0424E37A-4181-4083-BA85-A20408F89D5A}" destId="{9363C932-ADB0-4A03-B454-1A87EE71BF92}" srcOrd="2" destOrd="0" parTransId="{57C2223B-5AD9-46A7-9212-7EA8914B28A1}" sibTransId="{AD8AB729-BC52-4A2D-B577-0414C71124C5}"/>
    <dgm:cxn modelId="{04D3B753-ADBE-4479-BF31-F93E89515380}" type="presOf" srcId="{BFED5C69-AD12-41E9-9E27-E6985DA5C644}" destId="{4482FD1D-BDD9-4C20-BBA8-0B6F69C27D9E}" srcOrd="0" destOrd="0" presId="urn:microsoft.com/office/officeart/2005/8/layout/vList2"/>
    <dgm:cxn modelId="{B606C054-3111-4D7F-A973-A495402E183D}" srcId="{0424E37A-4181-4083-BA85-A20408F89D5A}" destId="{385E9AC2-7C24-4817-8376-E5E4F30AA38A}" srcOrd="1" destOrd="0" parTransId="{D95814E5-36BD-4847-ADC6-97D041D01AC4}" sibTransId="{056EB9D5-3C5B-4650-8A73-AF94C5EBB652}"/>
    <dgm:cxn modelId="{89CFB788-F498-40E7-B243-FD4A8ECF17DA}" type="presOf" srcId="{385E9AC2-7C24-4817-8376-E5E4F30AA38A}" destId="{6113BB34-21E9-43C6-90B6-6712F3E37591}" srcOrd="0" destOrd="0" presId="urn:microsoft.com/office/officeart/2005/8/layout/vList2"/>
    <dgm:cxn modelId="{F273719F-13E7-48E3-BD3D-2E843C337C2E}" srcId="{0424E37A-4181-4083-BA85-A20408F89D5A}" destId="{DC250209-3C54-4C3B-AEA7-AFDC9488B684}" srcOrd="3" destOrd="0" parTransId="{A2489AC5-1238-42B7-89AA-54FA96203F41}" sibTransId="{6E110A3F-31FC-4089-AF88-AA970EB50484}"/>
    <dgm:cxn modelId="{D70EA8A2-9E9D-4431-ABD8-C49F85FF5EDC}" srcId="{0424E37A-4181-4083-BA85-A20408F89D5A}" destId="{BFED5C69-AD12-41E9-9E27-E6985DA5C644}" srcOrd="0" destOrd="0" parTransId="{9531F1FB-D925-4E57-AF88-1A0B7F3F512E}" sibTransId="{15698BCB-83DE-4100-9FB3-BBFFFA4D086A}"/>
    <dgm:cxn modelId="{318B4CB1-C997-4E49-BCA1-72BD51760C2B}" type="presOf" srcId="{DC250209-3C54-4C3B-AEA7-AFDC9488B684}" destId="{54193D2F-3D30-48EA-AAA6-D45D4CC1ED5B}" srcOrd="0" destOrd="0" presId="urn:microsoft.com/office/officeart/2005/8/layout/vList2"/>
    <dgm:cxn modelId="{CF804BEC-DA33-4CA5-9BFF-AE01D38BBB17}" type="presOf" srcId="{9363C932-ADB0-4A03-B454-1A87EE71BF92}" destId="{6769D252-E4EB-49DD-8F32-708C59D617F6}" srcOrd="0" destOrd="0" presId="urn:microsoft.com/office/officeart/2005/8/layout/vList2"/>
    <dgm:cxn modelId="{3DD7D7CC-78C1-4046-A611-25712AD00EEF}" type="presParOf" srcId="{F509547C-22CE-4C48-8334-08E3CE5E7645}" destId="{4482FD1D-BDD9-4C20-BBA8-0B6F69C27D9E}" srcOrd="0" destOrd="0" presId="urn:microsoft.com/office/officeart/2005/8/layout/vList2"/>
    <dgm:cxn modelId="{E796E18E-5797-40D8-85F7-4D7A17361394}" type="presParOf" srcId="{F509547C-22CE-4C48-8334-08E3CE5E7645}" destId="{A29B60DB-E22D-445F-A63F-1AE36853DD19}" srcOrd="1" destOrd="0" presId="urn:microsoft.com/office/officeart/2005/8/layout/vList2"/>
    <dgm:cxn modelId="{6D906678-BB01-405E-958E-84F075C5779E}" type="presParOf" srcId="{F509547C-22CE-4C48-8334-08E3CE5E7645}" destId="{6113BB34-21E9-43C6-90B6-6712F3E37591}" srcOrd="2" destOrd="0" presId="urn:microsoft.com/office/officeart/2005/8/layout/vList2"/>
    <dgm:cxn modelId="{4CB9CD73-20B2-405A-904B-11D74913DD17}" type="presParOf" srcId="{F509547C-22CE-4C48-8334-08E3CE5E7645}" destId="{642975C1-8EF9-4531-A452-591E1437B64D}" srcOrd="3" destOrd="0" presId="urn:microsoft.com/office/officeart/2005/8/layout/vList2"/>
    <dgm:cxn modelId="{C324236C-3F82-49AA-B8E2-BDEB9C65A34B}" type="presParOf" srcId="{F509547C-22CE-4C48-8334-08E3CE5E7645}" destId="{6769D252-E4EB-49DD-8F32-708C59D617F6}" srcOrd="4" destOrd="0" presId="urn:microsoft.com/office/officeart/2005/8/layout/vList2"/>
    <dgm:cxn modelId="{FCB3EDED-996C-4098-8929-FB6791EE0E46}" type="presParOf" srcId="{F509547C-22CE-4C48-8334-08E3CE5E7645}" destId="{5BF7B105-7F3E-4DA5-AFDE-EA5BC127FB17}" srcOrd="5" destOrd="0" presId="urn:microsoft.com/office/officeart/2005/8/layout/vList2"/>
    <dgm:cxn modelId="{D79083F4-FC74-4F8B-B2A7-77EEFCF34AA4}" type="presParOf" srcId="{F509547C-22CE-4C48-8334-08E3CE5E7645}" destId="{54193D2F-3D30-48EA-AAA6-D45D4CC1ED5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F4BC8-575A-4FE7-A2EA-E9A25F04710C}">
      <dsp:nvSpPr>
        <dsp:cNvPr id="0" name=""/>
        <dsp:cNvSpPr/>
      </dsp:nvSpPr>
      <dsp:spPr>
        <a:xfrm>
          <a:off x="0" y="1598"/>
          <a:ext cx="5278040" cy="6236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/>
            <a:t>QALYs</a:t>
          </a:r>
          <a:endParaRPr lang="en-US" sz="2600" kern="1200"/>
        </a:p>
      </dsp:txBody>
      <dsp:txXfrm>
        <a:off x="30442" y="32040"/>
        <a:ext cx="5217156" cy="562726"/>
      </dsp:txXfrm>
    </dsp:sp>
    <dsp:sp modelId="{CF8E9B79-E193-4530-BF2C-54F24DA9CA1D}">
      <dsp:nvSpPr>
        <dsp:cNvPr id="0" name=""/>
        <dsp:cNvSpPr/>
      </dsp:nvSpPr>
      <dsp:spPr>
        <a:xfrm>
          <a:off x="0" y="625208"/>
          <a:ext cx="5278040" cy="2637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578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/>
            <a:t>Method for maximising efficiency of resource allocation</a:t>
          </a:r>
          <a:endParaRPr lang="en-US" sz="2000" kern="120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/>
            <a:t>Utilitarian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/>
            <a:t>Provides resource allocation which is best for society and not individual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/>
            <a:t>May discriminate against: </a:t>
          </a:r>
          <a:endParaRPr lang="en-US" sz="2000" kern="120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/>
            <a:t>Elderly patients</a:t>
          </a:r>
          <a:endParaRPr lang="en-US" sz="2000" kern="120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/>
            <a:t>Those requiring the most help</a:t>
          </a:r>
          <a:endParaRPr lang="en-US" sz="2000" kern="1200"/>
        </a:p>
      </dsp:txBody>
      <dsp:txXfrm>
        <a:off x="0" y="625208"/>
        <a:ext cx="5278040" cy="2637180"/>
      </dsp:txXfrm>
    </dsp:sp>
    <dsp:sp modelId="{F0634AA3-32C7-41CA-A999-6986B871665B}">
      <dsp:nvSpPr>
        <dsp:cNvPr id="0" name=""/>
        <dsp:cNvSpPr/>
      </dsp:nvSpPr>
      <dsp:spPr>
        <a:xfrm>
          <a:off x="0" y="3262388"/>
          <a:ext cx="5278040" cy="62361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/>
            <a:t>Needs Model</a:t>
          </a:r>
          <a:endParaRPr lang="en-US" sz="2600" kern="1200"/>
        </a:p>
      </dsp:txBody>
      <dsp:txXfrm>
        <a:off x="30442" y="3292830"/>
        <a:ext cx="5217156" cy="562726"/>
      </dsp:txXfrm>
    </dsp:sp>
    <dsp:sp modelId="{CE8C16D3-CDF2-4864-8F60-4D6BC85406CA}">
      <dsp:nvSpPr>
        <dsp:cNvPr id="0" name=""/>
        <dsp:cNvSpPr/>
      </dsp:nvSpPr>
      <dsp:spPr>
        <a:xfrm>
          <a:off x="0" y="3885998"/>
          <a:ext cx="5278040" cy="1587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578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/>
            <a:t>Provided to patient most in need of treatment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/>
            <a:t>Less efficient method for resource allocation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/>
            <a:t>Reduced resource allocation for those with chronic disease</a:t>
          </a:r>
          <a:endParaRPr lang="en-US" sz="2000" kern="1200"/>
        </a:p>
      </dsp:txBody>
      <dsp:txXfrm>
        <a:off x="0" y="3885998"/>
        <a:ext cx="5278040" cy="15876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06CDB-03B4-423D-AD3F-403F40D3B8A5}">
      <dsp:nvSpPr>
        <dsp:cNvPr id="0" name=""/>
        <dsp:cNvSpPr/>
      </dsp:nvSpPr>
      <dsp:spPr>
        <a:xfrm>
          <a:off x="0" y="99203"/>
          <a:ext cx="5278040" cy="1712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Each theory of resource allocation highlights some relevant values, and each has some strengths and some weaknesses. </a:t>
          </a:r>
          <a:endParaRPr lang="en-US" sz="2400" kern="1200"/>
        </a:p>
      </dsp:txBody>
      <dsp:txXfrm>
        <a:off x="83616" y="182819"/>
        <a:ext cx="5110808" cy="1545648"/>
      </dsp:txXfrm>
    </dsp:sp>
    <dsp:sp modelId="{272E0ADF-0676-46B4-918E-CDF4340F3C0B}">
      <dsp:nvSpPr>
        <dsp:cNvPr id="0" name=""/>
        <dsp:cNvSpPr/>
      </dsp:nvSpPr>
      <dsp:spPr>
        <a:xfrm>
          <a:off x="0" y="1881203"/>
          <a:ext cx="5278040" cy="1712880"/>
        </a:xfrm>
        <a:prstGeom prst="round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There seems to be no one theory that should determine the use of resources. </a:t>
          </a:r>
          <a:endParaRPr lang="en-US" sz="2400" kern="1200"/>
        </a:p>
      </dsp:txBody>
      <dsp:txXfrm>
        <a:off x="83616" y="1964819"/>
        <a:ext cx="5110808" cy="1545648"/>
      </dsp:txXfrm>
    </dsp:sp>
    <dsp:sp modelId="{168B3C88-4824-4BE3-BD60-BEA7D5801CE8}">
      <dsp:nvSpPr>
        <dsp:cNvPr id="0" name=""/>
        <dsp:cNvSpPr/>
      </dsp:nvSpPr>
      <dsp:spPr>
        <a:xfrm>
          <a:off x="0" y="3663203"/>
          <a:ext cx="5278040" cy="1712880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Recent work has focused not on the theories but on the process by which decisions should be made. </a:t>
          </a:r>
          <a:endParaRPr lang="en-US" sz="2400" kern="1200"/>
        </a:p>
      </dsp:txBody>
      <dsp:txXfrm>
        <a:off x="83616" y="3746819"/>
        <a:ext cx="5110808" cy="15456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82FD1D-BDD9-4C20-BBA8-0B6F69C27D9E}">
      <dsp:nvSpPr>
        <dsp:cNvPr id="0" name=""/>
        <dsp:cNvSpPr/>
      </dsp:nvSpPr>
      <dsp:spPr>
        <a:xfrm>
          <a:off x="0" y="95187"/>
          <a:ext cx="5278040" cy="12888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(</a:t>
          </a:r>
          <a:r>
            <a:rPr lang="en-GB" sz="1500" b="1" kern="1200" dirty="0"/>
            <a:t>Publicity</a:t>
          </a:r>
          <a:r>
            <a:rPr lang="en-GB" sz="1500" kern="1200" dirty="0"/>
            <a:t>) Decisions regarding coverage for new technologies (and other limit-setting decisions) and their rationales must be publicly accessible.</a:t>
          </a:r>
          <a:endParaRPr lang="en-US" sz="1500" kern="1200" dirty="0"/>
        </a:p>
      </dsp:txBody>
      <dsp:txXfrm>
        <a:off x="62915" y="158102"/>
        <a:ext cx="5152210" cy="1162998"/>
      </dsp:txXfrm>
    </dsp:sp>
    <dsp:sp modelId="{6113BB34-21E9-43C6-90B6-6712F3E37591}">
      <dsp:nvSpPr>
        <dsp:cNvPr id="0" name=""/>
        <dsp:cNvSpPr/>
      </dsp:nvSpPr>
      <dsp:spPr>
        <a:xfrm>
          <a:off x="0" y="1427215"/>
          <a:ext cx="5278040" cy="1288828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(</a:t>
          </a:r>
          <a:r>
            <a:rPr lang="en-GB" sz="1500" b="1" kern="1200" dirty="0"/>
            <a:t>Reasonableness</a:t>
          </a:r>
          <a:r>
            <a:rPr lang="en-GB" sz="1500" kern="1200" dirty="0"/>
            <a:t>) The rationales for coverage decisions should aim to provide a reasonable construal of how the organisation should provide "value for money" in meeting the varied health needs of a defined population under reasonable resource constraints.</a:t>
          </a:r>
          <a:endParaRPr lang="en-US" sz="1500" kern="1200" dirty="0"/>
        </a:p>
      </dsp:txBody>
      <dsp:txXfrm>
        <a:off x="62915" y="1490130"/>
        <a:ext cx="5152210" cy="1162998"/>
      </dsp:txXfrm>
    </dsp:sp>
    <dsp:sp modelId="{6769D252-E4EB-49DD-8F32-708C59D617F6}">
      <dsp:nvSpPr>
        <dsp:cNvPr id="0" name=""/>
        <dsp:cNvSpPr/>
      </dsp:nvSpPr>
      <dsp:spPr>
        <a:xfrm>
          <a:off x="0" y="2759243"/>
          <a:ext cx="5278040" cy="1288828"/>
        </a:xfrm>
        <a:prstGeom prst="round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(</a:t>
          </a:r>
          <a:r>
            <a:rPr lang="en-GB" sz="1500" b="1" kern="1200"/>
            <a:t>Appeals</a:t>
          </a:r>
          <a:r>
            <a:rPr lang="en-GB" sz="1500" kern="1200"/>
            <a:t>) There is a mechanism for challenge and dispute resolution regarding limit-setting decisions, including the opportunity for revising decisions in light of further evidence or arguments</a:t>
          </a:r>
          <a:endParaRPr lang="en-US" sz="1500" kern="1200"/>
        </a:p>
      </dsp:txBody>
      <dsp:txXfrm>
        <a:off x="62915" y="2822158"/>
        <a:ext cx="5152210" cy="1162998"/>
      </dsp:txXfrm>
    </dsp:sp>
    <dsp:sp modelId="{54193D2F-3D30-48EA-AAA6-D45D4CC1ED5B}">
      <dsp:nvSpPr>
        <dsp:cNvPr id="0" name=""/>
        <dsp:cNvSpPr/>
      </dsp:nvSpPr>
      <dsp:spPr>
        <a:xfrm>
          <a:off x="0" y="4091271"/>
          <a:ext cx="5278040" cy="1288828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(</a:t>
          </a:r>
          <a:r>
            <a:rPr lang="en-GB" sz="1500" b="1" kern="1200"/>
            <a:t>Enforcement</a:t>
          </a:r>
          <a:r>
            <a:rPr lang="en-GB" sz="1500" kern="1200"/>
            <a:t>) There is either voluntary or public regulation of the process to ensure that conditions 1-3 are met.</a:t>
          </a:r>
          <a:endParaRPr lang="en-US" sz="1500" kern="1200"/>
        </a:p>
      </dsp:txBody>
      <dsp:txXfrm>
        <a:off x="62915" y="4154186"/>
        <a:ext cx="5152210" cy="1162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463B-2FBB-4661-A430-30EA2C601687}" type="datetimeFigureOut">
              <a:rPr lang="ar-JO" smtClean="0"/>
              <a:pPr/>
              <a:t>09/09/1442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AA46-D13D-4E4E-851D-54E113509A52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1522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463B-2FBB-4661-A430-30EA2C601687}" type="datetimeFigureOut">
              <a:rPr lang="ar-JO" smtClean="0"/>
              <a:pPr/>
              <a:t>09/09/1442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AA46-D13D-4E4E-851D-54E113509A52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49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463B-2FBB-4661-A430-30EA2C601687}" type="datetimeFigureOut">
              <a:rPr lang="ar-JO" smtClean="0"/>
              <a:pPr/>
              <a:t>09/09/1442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AA46-D13D-4E4E-851D-54E113509A52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6423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 rtl="0">
              <a:defRPr/>
            </a:lvl1pPr>
            <a:lvl2pPr algn="just" rtl="0">
              <a:defRPr/>
            </a:lvl2pPr>
            <a:lvl3pPr algn="just" rtl="0">
              <a:defRPr/>
            </a:lvl3pPr>
            <a:lvl4pPr algn="just" rtl="0">
              <a:defRPr/>
            </a:lvl4pPr>
            <a:lvl5pPr algn="just" rtl="0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463B-2FBB-4661-A430-30EA2C601687}" type="datetimeFigureOut">
              <a:rPr lang="ar-JO" smtClean="0"/>
              <a:pPr/>
              <a:t>09/09/1442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AA46-D13D-4E4E-851D-54E113509A52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6750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463B-2FBB-4661-A430-30EA2C601687}" type="datetimeFigureOut">
              <a:rPr lang="ar-JO" smtClean="0"/>
              <a:pPr/>
              <a:t>09/09/1442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AA46-D13D-4E4E-851D-54E113509A52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1324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463B-2FBB-4661-A430-30EA2C601687}" type="datetimeFigureOut">
              <a:rPr lang="ar-JO" smtClean="0"/>
              <a:pPr/>
              <a:t>09/09/1442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AA46-D13D-4E4E-851D-54E113509A52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4532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463B-2FBB-4661-A430-30EA2C601687}" type="datetimeFigureOut">
              <a:rPr lang="ar-JO" smtClean="0"/>
              <a:pPr/>
              <a:t>09/09/1442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AA46-D13D-4E4E-851D-54E113509A52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5386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463B-2FBB-4661-A430-30EA2C601687}" type="datetimeFigureOut">
              <a:rPr lang="ar-JO" smtClean="0"/>
              <a:pPr/>
              <a:t>09/09/1442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AA46-D13D-4E4E-851D-54E113509A52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2669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463B-2FBB-4661-A430-30EA2C601687}" type="datetimeFigureOut">
              <a:rPr lang="ar-JO" smtClean="0"/>
              <a:pPr/>
              <a:t>09/09/1442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AA46-D13D-4E4E-851D-54E113509A52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9293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463B-2FBB-4661-A430-30EA2C601687}" type="datetimeFigureOut">
              <a:rPr lang="ar-JO" smtClean="0"/>
              <a:pPr/>
              <a:t>09/09/1442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AA46-D13D-4E4E-851D-54E113509A52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8409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463B-2FBB-4661-A430-30EA2C601687}" type="datetimeFigureOut">
              <a:rPr lang="ar-JO" smtClean="0"/>
              <a:pPr/>
              <a:t>09/09/1442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AA46-D13D-4E4E-851D-54E113509A52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2001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7463B-2FBB-4661-A430-30EA2C601687}" type="datetimeFigureOut">
              <a:rPr lang="ar-JO" smtClean="0"/>
              <a:pPr/>
              <a:t>09/09/1442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BAA46-D13D-4E4E-851D-54E113509A52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4273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6748272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7E0117-32B1-41D7-8012-305573AE3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501" y="1111086"/>
            <a:ext cx="5767578" cy="2623885"/>
          </a:xfrm>
        </p:spPr>
        <p:txBody>
          <a:bodyPr anchor="ctr">
            <a:normAutofit/>
          </a:bodyPr>
          <a:lstStyle/>
          <a:p>
            <a:pPr algn="l" rtl="1"/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Resource Allocation</a:t>
            </a:r>
            <a:br>
              <a:rPr lang="en-US" sz="5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</a:br>
            <a:endParaRPr lang="ar-JO" sz="5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508" y="2490532"/>
            <a:ext cx="1582948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00" y="4521269"/>
            <a:ext cx="84582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317D4F-9DB8-4443-90DD-1536BDB9F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624" y="4843002"/>
            <a:ext cx="7509510" cy="1234345"/>
          </a:xfrm>
        </p:spPr>
        <p:txBody>
          <a:bodyPr anchor="ctr">
            <a:normAutofit/>
          </a:bodyPr>
          <a:lstStyle/>
          <a:p>
            <a:pPr lvl="0" algn="l" rtl="1"/>
            <a:r>
              <a:rPr lang="en-GB" sz="2100" b="1" dirty="0">
                <a:solidFill>
                  <a:srgbClr val="1B1B1B"/>
                </a:solidFill>
              </a:rPr>
              <a:t>Medical Ethics</a:t>
            </a:r>
          </a:p>
          <a:p>
            <a:pPr lvl="0" algn="l" rtl="1"/>
            <a:r>
              <a:rPr lang="en-GB" sz="2100" dirty="0" err="1">
                <a:solidFill>
                  <a:srgbClr val="1B1B1B"/>
                </a:solidFill>
              </a:rPr>
              <a:t>Dr.</a:t>
            </a:r>
            <a:r>
              <a:rPr lang="en-GB" sz="2100" dirty="0">
                <a:solidFill>
                  <a:srgbClr val="1B1B1B"/>
                </a:solidFill>
              </a:rPr>
              <a:t> Reema Karasneh</a:t>
            </a:r>
          </a:p>
          <a:p>
            <a:pPr algn="l"/>
            <a:endParaRPr lang="ar-JO" sz="2100" dirty="0">
              <a:solidFill>
                <a:srgbClr val="1B1B1B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508" y="450221"/>
            <a:ext cx="1586592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Stethoscope">
            <a:extLst>
              <a:ext uri="{FF2B5EF4-FFF2-40B4-BE49-F238E27FC236}">
                <a16:creationId xmlns:a16="http://schemas.microsoft.com/office/drawing/2014/main" id="{346F7867-2D39-4665-B08D-131F6E651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23249" y="2746712"/>
            <a:ext cx="1364575" cy="136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049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C12BB0-0878-4EEB-99B2-72834508E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300" b="1">
                <a:solidFill>
                  <a:srgbClr val="FFFFFF"/>
                </a:solidFill>
                <a:latin typeface="UniversLTStd-BoldCn"/>
              </a:rPr>
              <a:t>Arguments against QALY</a:t>
            </a:r>
            <a:endParaRPr lang="ar-JO" sz="3300" b="1">
              <a:solidFill>
                <a:srgbClr val="FFFFFF"/>
              </a:solidFill>
              <a:latin typeface="UniversLTStd-BoldC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0AF85-BD7C-4566-A676-A2C34C21B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1800" b="1" dirty="0"/>
              <a:t>Discriminates against those with expensive healthcare problems</a:t>
            </a:r>
          </a:p>
          <a:p>
            <a:pPr lvl="1"/>
            <a:endParaRPr lang="en-GB" sz="1800" dirty="0"/>
          </a:p>
          <a:p>
            <a:pPr lvl="1"/>
            <a:r>
              <a:rPr lang="en-GB" sz="1800" dirty="0"/>
              <a:t>A 60 year old burn patient may require prolonged stay on intensive care, repeated surgery</a:t>
            </a:r>
          </a:p>
          <a:p>
            <a:pPr lvl="2"/>
            <a:r>
              <a:rPr lang="en-GB" sz="1800" dirty="0"/>
              <a:t>Total cost of care can enter hundreds of thousands</a:t>
            </a:r>
          </a:p>
          <a:p>
            <a:pPr lvl="2"/>
            <a:r>
              <a:rPr lang="en-GB" sz="1800" dirty="0"/>
              <a:t>Patient may only live another 10 years </a:t>
            </a:r>
          </a:p>
          <a:p>
            <a:pPr lvl="2"/>
            <a:r>
              <a:rPr lang="en-GB" sz="1800" dirty="0"/>
              <a:t>Cost to QALY is High</a:t>
            </a:r>
          </a:p>
          <a:p>
            <a:pPr lvl="2"/>
            <a:r>
              <a:rPr lang="en-GB" sz="1800" dirty="0"/>
              <a:t>Little benefit to society</a:t>
            </a:r>
          </a:p>
          <a:p>
            <a:pPr lvl="2"/>
            <a:r>
              <a:rPr lang="en-GB" sz="1800" b="1" dirty="0"/>
              <a:t>Maximum</a:t>
            </a:r>
            <a:r>
              <a:rPr lang="en-GB" sz="1800" dirty="0"/>
              <a:t> benefit for </a:t>
            </a:r>
            <a:r>
              <a:rPr lang="en-GB" sz="1800" b="1" dirty="0"/>
              <a:t>individual</a:t>
            </a:r>
            <a:r>
              <a:rPr lang="en-GB" sz="1800" dirty="0"/>
              <a:t> in need</a:t>
            </a:r>
          </a:p>
          <a:p>
            <a:pPr lvl="2"/>
            <a:endParaRPr lang="en-GB" sz="1800" dirty="0"/>
          </a:p>
          <a:p>
            <a:pPr lvl="1"/>
            <a:r>
              <a:rPr lang="en-GB" sz="1800" dirty="0"/>
              <a:t>For the same amount of financial resources we can provide smoking cessation advice to tens of thousands</a:t>
            </a:r>
          </a:p>
          <a:p>
            <a:pPr lvl="2"/>
            <a:r>
              <a:rPr lang="en-GB" sz="1800" dirty="0"/>
              <a:t>Cost of QALY is low</a:t>
            </a:r>
          </a:p>
          <a:p>
            <a:pPr lvl="2"/>
            <a:r>
              <a:rPr lang="en-GB" sz="1800" b="1" dirty="0"/>
              <a:t>Maximum</a:t>
            </a:r>
            <a:r>
              <a:rPr lang="en-GB" sz="1800" dirty="0"/>
              <a:t> benefit for </a:t>
            </a:r>
            <a:r>
              <a:rPr lang="en-GB" sz="1800" b="1" dirty="0"/>
              <a:t>society</a:t>
            </a:r>
            <a:endParaRPr lang="ar-JO" sz="1800" b="1" dirty="0"/>
          </a:p>
        </p:txBody>
      </p:sp>
    </p:spTree>
    <p:extLst>
      <p:ext uri="{BB962C8B-B14F-4D97-AF65-F5344CB8AC3E}">
        <p14:creationId xmlns:p14="http://schemas.microsoft.com/office/powerpoint/2010/main" val="1357828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79C6B5-66BC-4AE1-92B4-B91C9F56F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300" b="1">
                <a:solidFill>
                  <a:srgbClr val="FFFFFF"/>
                </a:solidFill>
                <a:latin typeface="UniversLTStd-BoldCn"/>
              </a:rPr>
              <a:t>Arguments against QALY</a:t>
            </a:r>
            <a:endParaRPr lang="ar-JO" sz="33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52EE8-F960-4752-AA7D-40128B4DE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sz="1800" b="1" dirty="0"/>
              <a:t>Unjust method of service allocation</a:t>
            </a:r>
          </a:p>
          <a:p>
            <a:pPr marL="0" indent="0">
              <a:buNone/>
            </a:pPr>
            <a:endParaRPr lang="en-GB" sz="1800" b="1" dirty="0"/>
          </a:p>
          <a:p>
            <a:pPr lvl="1"/>
            <a:r>
              <a:rPr lang="en-GB" sz="1800" dirty="0"/>
              <a:t>Two patients both requiring treatment for community acquired pneumonia</a:t>
            </a:r>
          </a:p>
          <a:p>
            <a:pPr lvl="2"/>
            <a:r>
              <a:rPr lang="en-GB" sz="1800" dirty="0"/>
              <a:t>Patient A is fit and well</a:t>
            </a:r>
          </a:p>
          <a:p>
            <a:pPr lvl="2"/>
            <a:r>
              <a:rPr lang="en-GB" sz="1800" dirty="0"/>
              <a:t>Patient B has chronic obstructive pulmonary disease (COPD), congestive cardiac failure (CCF), ischemic heart disease (IHD)</a:t>
            </a:r>
          </a:p>
          <a:p>
            <a:pPr lvl="1"/>
            <a:endParaRPr lang="en-GB" sz="1800" dirty="0"/>
          </a:p>
          <a:p>
            <a:pPr lvl="3"/>
            <a:r>
              <a:rPr lang="en-GB" sz="1600" dirty="0"/>
              <a:t>QALY would favour the treatment of patient A</a:t>
            </a:r>
          </a:p>
          <a:p>
            <a:endParaRPr lang="en-GB" sz="1800" dirty="0"/>
          </a:p>
          <a:p>
            <a:r>
              <a:rPr lang="en-GB" sz="1800" dirty="0"/>
              <a:t>Under bioethical </a:t>
            </a:r>
            <a:r>
              <a:rPr lang="en-GB" sz="1800" b="1" dirty="0"/>
              <a:t>principle of justice</a:t>
            </a:r>
            <a:r>
              <a:rPr lang="en-GB" sz="1800" dirty="0"/>
              <a:t> both patients should have equal access to treatment</a:t>
            </a:r>
          </a:p>
          <a:p>
            <a:pPr lvl="1"/>
            <a:endParaRPr lang="en-GB" sz="1800" dirty="0"/>
          </a:p>
          <a:p>
            <a:r>
              <a:rPr lang="en-GB" sz="2200" dirty="0"/>
              <a:t>Is it fair for the patient who’s got all the medical conditions to not receive the appropriate treatment just because the other person will have a higher value of healthy years gained?</a:t>
            </a:r>
          </a:p>
          <a:p>
            <a:endParaRPr lang="ar-JO" sz="1800" dirty="0"/>
          </a:p>
        </p:txBody>
      </p:sp>
    </p:spTree>
    <p:extLst>
      <p:ext uri="{BB962C8B-B14F-4D97-AF65-F5344CB8AC3E}">
        <p14:creationId xmlns:p14="http://schemas.microsoft.com/office/powerpoint/2010/main" val="4040424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72615D-696B-4CF0-8364-F0CE5D507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300" b="1">
                <a:solidFill>
                  <a:srgbClr val="FFFFFF"/>
                </a:solidFill>
                <a:latin typeface="UniversLTStd-BoldCn"/>
              </a:rPr>
              <a:t>Are QALYs Ageist?</a:t>
            </a:r>
            <a:endParaRPr lang="ar-JO" sz="3300" b="1">
              <a:solidFill>
                <a:srgbClr val="FFFFFF"/>
              </a:solidFill>
              <a:latin typeface="UniversLTStd-BoldC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0D948-7279-45C0-8A44-B0746D6BE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GB" sz="1600" dirty="0"/>
              <a:t>Older patients have increasing likelihood of co-morbidities</a:t>
            </a:r>
          </a:p>
          <a:p>
            <a:pPr lvl="1"/>
            <a:r>
              <a:rPr lang="en-GB" sz="1600" dirty="0"/>
              <a:t>Thus limiting Quality of Life Years gained</a:t>
            </a:r>
          </a:p>
          <a:p>
            <a:pPr lvl="1"/>
            <a:endParaRPr lang="en-GB" sz="1600" dirty="0"/>
          </a:p>
          <a:p>
            <a:r>
              <a:rPr lang="en-GB" sz="1600" dirty="0"/>
              <a:t>Therefore, treatment would generally favour treatment of younger healthier patients</a:t>
            </a:r>
          </a:p>
          <a:p>
            <a:endParaRPr lang="en-GB" sz="1600" dirty="0"/>
          </a:p>
          <a:p>
            <a:r>
              <a:rPr lang="en-GB" sz="1600" dirty="0"/>
              <a:t>Do not specifically discriminate based upon age</a:t>
            </a:r>
          </a:p>
          <a:p>
            <a:pPr lvl="1"/>
            <a:r>
              <a:rPr lang="en-GB" sz="1600" dirty="0"/>
              <a:t>10 year old with condition resulting short life expectancy</a:t>
            </a:r>
          </a:p>
          <a:p>
            <a:pPr lvl="2"/>
            <a:r>
              <a:rPr lang="en-GB" sz="1600" dirty="0"/>
              <a:t>Treatment provides less QALY gain</a:t>
            </a:r>
          </a:p>
          <a:p>
            <a:pPr lvl="1"/>
            <a:r>
              <a:rPr lang="en-GB" sz="1600" dirty="0"/>
              <a:t>70 year old, marathon runner, with no medical concerns. May go on to live another 10-20 years</a:t>
            </a:r>
          </a:p>
          <a:p>
            <a:pPr lvl="2"/>
            <a:r>
              <a:rPr lang="en-GB" sz="1600" dirty="0"/>
              <a:t>Greater potential for QALY gain</a:t>
            </a:r>
          </a:p>
          <a:p>
            <a:pPr lvl="2"/>
            <a:endParaRPr lang="en-GB" sz="1600" dirty="0"/>
          </a:p>
          <a:p>
            <a:r>
              <a:rPr lang="en-GB" sz="1600" dirty="0"/>
              <a:t>Should preference be given to young as elderly have already lived their life? </a:t>
            </a:r>
            <a:endParaRPr lang="ar-JO" sz="1600" dirty="0"/>
          </a:p>
        </p:txBody>
      </p:sp>
    </p:spTree>
    <p:extLst>
      <p:ext uri="{BB962C8B-B14F-4D97-AF65-F5344CB8AC3E}">
        <p14:creationId xmlns:p14="http://schemas.microsoft.com/office/powerpoint/2010/main" val="2806971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5347DB-6FD0-46B3-A7FF-2A6C06265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rgbClr val="FFFFFF"/>
                </a:solidFill>
                <a:latin typeface="UniversLTStd-BoldCn"/>
              </a:rPr>
              <a:t>Needs Based Model</a:t>
            </a:r>
            <a:endParaRPr lang="ar-JO" b="1">
              <a:solidFill>
                <a:srgbClr val="FFFFFF"/>
              </a:solidFill>
              <a:latin typeface="UniversLTStd-BoldC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A63D6-2DF1-47C8-9E04-79B93839F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98385"/>
            <a:ext cx="7948296" cy="3283260"/>
          </a:xfrm>
        </p:spPr>
        <p:txBody>
          <a:bodyPr anchor="ctr">
            <a:normAutofit/>
          </a:bodyPr>
          <a:lstStyle/>
          <a:p>
            <a:r>
              <a:rPr lang="en-GB" sz="2000"/>
              <a:t>Based upon the concept that resources should be allocated to those with most need</a:t>
            </a:r>
          </a:p>
          <a:p>
            <a:pPr lvl="1"/>
            <a:r>
              <a:rPr lang="en-GB" sz="2000"/>
              <a:t>Priorities the most risk</a:t>
            </a:r>
          </a:p>
          <a:p>
            <a:pPr lvl="2"/>
            <a:r>
              <a:rPr lang="en-GB" dirty="0"/>
              <a:t>A 60 year old burn patient would justify having the treatment</a:t>
            </a:r>
          </a:p>
          <a:p>
            <a:pPr lvl="2"/>
            <a:r>
              <a:rPr lang="en-GB" dirty="0"/>
              <a:t>10 year old with condition resulting short life expectancy Should be </a:t>
            </a:r>
            <a:r>
              <a:rPr lang="en-GB"/>
              <a:t>trated</a:t>
            </a:r>
            <a:endParaRPr lang="en-GB" dirty="0"/>
          </a:p>
          <a:p>
            <a:pPr lvl="2"/>
            <a:endParaRPr lang="en-GB" dirty="0"/>
          </a:p>
          <a:p>
            <a:r>
              <a:rPr lang="en-GB" sz="2000"/>
              <a:t>Rational citizens would wish for those whom are worst off in society to have maximal wellbeing</a:t>
            </a:r>
            <a:endParaRPr lang="ar-JO" sz="2000"/>
          </a:p>
        </p:txBody>
      </p:sp>
    </p:spTree>
    <p:extLst>
      <p:ext uri="{BB962C8B-B14F-4D97-AF65-F5344CB8AC3E}">
        <p14:creationId xmlns:p14="http://schemas.microsoft.com/office/powerpoint/2010/main" val="3515380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925DBB-E862-4D6F-B3F9-0ABC6123D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300" b="1">
                <a:solidFill>
                  <a:srgbClr val="FFFFFF"/>
                </a:solidFill>
                <a:latin typeface="UniversLTStd-BoldCn"/>
              </a:rPr>
              <a:t>Arguments against Needs Model</a:t>
            </a:r>
            <a:endParaRPr lang="ar-JO" sz="3300" b="1">
              <a:solidFill>
                <a:srgbClr val="FFFFFF"/>
              </a:solidFill>
              <a:latin typeface="UniversLTStd-BoldC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F5500-AB02-446B-BF19-DD73EC8D6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GB" sz="2100"/>
              <a:t>Doesn’t provide for a society as a whole</a:t>
            </a:r>
          </a:p>
          <a:p>
            <a:pPr lvl="1"/>
            <a:r>
              <a:rPr lang="en-GB" sz="2100"/>
              <a:t>i.e. spending all money on one burn patients as opposed to 1,000 excision pf premalignant skin lesions</a:t>
            </a:r>
          </a:p>
          <a:p>
            <a:endParaRPr lang="en-GB" sz="2100"/>
          </a:p>
          <a:p>
            <a:r>
              <a:rPr lang="en-GB" sz="2100"/>
              <a:t>Less efficient allocation of resources</a:t>
            </a:r>
          </a:p>
          <a:p>
            <a:pPr lvl="1"/>
            <a:r>
              <a:rPr lang="en-GB" sz="2100"/>
              <a:t>Increased costs to provide healthcare</a:t>
            </a:r>
          </a:p>
          <a:p>
            <a:endParaRPr lang="en-GB" sz="2100"/>
          </a:p>
          <a:p>
            <a:r>
              <a:rPr lang="en-GB" sz="2100"/>
              <a:t>Patients may only have access to healthcare when life threatening illness occurs</a:t>
            </a:r>
          </a:p>
          <a:p>
            <a:pPr lvl="1"/>
            <a:r>
              <a:rPr lang="en-GB" sz="2100"/>
              <a:t>Neglect of chronic disease (Angina)</a:t>
            </a:r>
          </a:p>
          <a:p>
            <a:pPr lvl="1"/>
            <a:r>
              <a:rPr lang="en-GB" sz="2100"/>
              <a:t>Only treated when acute problem arises (Myocardial Infarction)</a:t>
            </a:r>
          </a:p>
          <a:p>
            <a:endParaRPr lang="ar-JO" sz="2100"/>
          </a:p>
        </p:txBody>
      </p:sp>
    </p:spTree>
    <p:extLst>
      <p:ext uri="{BB962C8B-B14F-4D97-AF65-F5344CB8AC3E}">
        <p14:creationId xmlns:p14="http://schemas.microsoft.com/office/powerpoint/2010/main" val="835130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B8301D-9DDD-442D-A567-1DF878EC0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300" b="1">
                <a:solidFill>
                  <a:srgbClr val="FFFFFF"/>
                </a:solidFill>
                <a:latin typeface="UniversLTStd-BoldCn"/>
              </a:rPr>
              <a:t>Summary</a:t>
            </a:r>
            <a:endParaRPr lang="ar-JO" sz="3300" b="1">
              <a:solidFill>
                <a:srgbClr val="FFFFFF"/>
              </a:solidFill>
              <a:latin typeface="UniversLTStd-BoldCn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54CD8D3-D4EF-4CD5-A7A2-9B7602ACD5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785592"/>
              </p:ext>
            </p:extLst>
          </p:nvPr>
        </p:nvGraphicFramePr>
        <p:xfrm>
          <a:off x="3284934" y="687388"/>
          <a:ext cx="5278041" cy="547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0844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2F62B3-173D-47B1-8071-1E5DF3E05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GB" sz="3100" b="1">
                <a:solidFill>
                  <a:srgbClr val="FFFFFF"/>
                </a:solidFill>
                <a:latin typeface="UniversLTStd-BoldCn"/>
              </a:rPr>
              <a:t>RESPONSIBILITY FOR BRINGING CONDITION ON ONESELF</a:t>
            </a:r>
            <a:endParaRPr lang="ar-JO" sz="3100" b="1">
              <a:solidFill>
                <a:srgbClr val="FFFFFF"/>
              </a:solidFill>
              <a:latin typeface="UniversLTStd-BoldC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C6C4A-9426-4D5C-9213-70FA4832E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98385"/>
            <a:ext cx="7948296" cy="3283260"/>
          </a:xfrm>
        </p:spPr>
        <p:txBody>
          <a:bodyPr anchor="ctr">
            <a:normAutofit/>
          </a:bodyPr>
          <a:lstStyle/>
          <a:p>
            <a:r>
              <a:rPr lang="en-GB" sz="1300" dirty="0"/>
              <a:t>Most patients have contributed to some extent to their health problems: </a:t>
            </a:r>
          </a:p>
          <a:p>
            <a:r>
              <a:rPr lang="en-GB" sz="1300" dirty="0"/>
              <a:t>Examples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300" dirty="0"/>
              <a:t>Lung disease or heart disease in someone who smokes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300" dirty="0"/>
              <a:t>Liver failure in someone who drinks large amounts of alcohol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300" dirty="0"/>
              <a:t>Tattoo that the patient now wants removed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300" dirty="0"/>
              <a:t>Reversal of sterilization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300" dirty="0"/>
              <a:t>Soft tissue injury from sport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300" dirty="0"/>
              <a:t>Accident in someone engaging in risky behaviour, for example hang-gliding or cycling along a busy road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300" dirty="0"/>
              <a:t>Accident due to person's own careless driving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300" dirty="0"/>
              <a:t>Heart disease in obese person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300" dirty="0"/>
              <a:t>Respiratory infection in someone who travelled in a crowded train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300" dirty="0"/>
              <a:t>Renal disease in someone with diabetes who has not controlled their diabetes carefully</a:t>
            </a:r>
          </a:p>
          <a:p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3443217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76607-853B-4AEC-B0DE-53A68165C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2600" b="1">
                <a:solidFill>
                  <a:srgbClr val="FFFFFF"/>
                </a:solidFill>
                <a:latin typeface="UniversLTStd-BoldCn"/>
              </a:rPr>
              <a:t>Arguments in favour of responsibility affecting priority</a:t>
            </a:r>
            <a:endParaRPr lang="ar-JO" sz="2600" b="1">
              <a:solidFill>
                <a:srgbClr val="FFFFFF"/>
              </a:solidFill>
              <a:latin typeface="UniversLTStd-BoldC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EC9A2-1875-4432-A937-EC64E6CE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GB" sz="2300"/>
              <a:t>An argument in favour of responsibility affecting healthcare priority can be made in two stages: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300"/>
              <a:t>That the person is responsible, at least to some extent, for bringing the problem on himself/herself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300"/>
              <a:t>That such responsibility is a reason for reducing priority for health care</a:t>
            </a:r>
          </a:p>
          <a:p>
            <a:endParaRPr lang="ar-JO" sz="2300"/>
          </a:p>
        </p:txBody>
      </p:sp>
    </p:spTree>
    <p:extLst>
      <p:ext uri="{BB962C8B-B14F-4D97-AF65-F5344CB8AC3E}">
        <p14:creationId xmlns:p14="http://schemas.microsoft.com/office/powerpoint/2010/main" val="2379276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8D7817-F48F-4C8B-9D14-DA1759C61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2600" b="1">
                <a:solidFill>
                  <a:srgbClr val="FFFFFF"/>
                </a:solidFill>
                <a:latin typeface="UniversLTStd-BoldCn"/>
              </a:rPr>
              <a:t>Arguments against responsibility affecting priority</a:t>
            </a:r>
            <a:endParaRPr lang="ar-JO" sz="2600" b="1">
              <a:solidFill>
                <a:srgbClr val="FFFFFF"/>
              </a:solidFill>
              <a:latin typeface="UniversLTStd-BoldC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3472C-0C60-4A32-9667-5BA548ECC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GB" sz="2300"/>
              <a:t>Attributing responsibility is too imprecise</a:t>
            </a:r>
          </a:p>
          <a:p>
            <a:pPr lvl="1"/>
            <a:r>
              <a:rPr lang="en-GB" sz="2300"/>
              <a:t>people have little effective choice over most of the factors that affect health</a:t>
            </a:r>
          </a:p>
          <a:p>
            <a:pPr lvl="2"/>
            <a:r>
              <a:rPr lang="en-GB" sz="2300"/>
              <a:t>E.g Smoking can be attributed to  peer group pressure, perhaps genetic factors, or may have become addicted to smoking when a teenager. </a:t>
            </a:r>
          </a:p>
          <a:p>
            <a:endParaRPr lang="en-GB" sz="2300"/>
          </a:p>
          <a:p>
            <a:r>
              <a:rPr lang="en-GB" sz="2300"/>
              <a:t>Access to health care, and priority, should depend on factors such as clinical need, not responsibility</a:t>
            </a:r>
          </a:p>
          <a:p>
            <a:pPr marL="0" indent="0">
              <a:buNone/>
            </a:pPr>
            <a:endParaRPr lang="ar-JO" sz="2300"/>
          </a:p>
        </p:txBody>
      </p:sp>
    </p:spTree>
    <p:extLst>
      <p:ext uri="{BB962C8B-B14F-4D97-AF65-F5344CB8AC3E}">
        <p14:creationId xmlns:p14="http://schemas.microsoft.com/office/powerpoint/2010/main" val="635866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7B010-3793-4438-994F-031DE2131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2800" b="1">
                <a:solidFill>
                  <a:srgbClr val="FFFFFF"/>
                </a:solidFill>
                <a:latin typeface="UniversLTStd-BoldCn"/>
              </a:rPr>
              <a:t>FAIR PROCEDURE FOR MAKING ALLOCATION DECISIONS</a:t>
            </a:r>
            <a:endParaRPr lang="ar-JO" sz="2800" b="1">
              <a:solidFill>
                <a:srgbClr val="FFFFFF"/>
              </a:solidFill>
              <a:latin typeface="UniversLTStd-BoldCn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0A7B399-F30F-4AC0-AED1-D000E3A34C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105952"/>
              </p:ext>
            </p:extLst>
          </p:nvPr>
        </p:nvGraphicFramePr>
        <p:xfrm>
          <a:off x="3284934" y="687388"/>
          <a:ext cx="5278041" cy="547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3142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9430EA-82D7-4919-98F9-BB24BACA6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rgbClr val="FFFFFF"/>
                </a:solidFill>
                <a:latin typeface="UniversLTStd-BoldCn"/>
              </a:rPr>
              <a:t>Introduction</a:t>
            </a:r>
            <a:endParaRPr lang="ar-JO" b="1">
              <a:solidFill>
                <a:srgbClr val="FFFFFF"/>
              </a:solidFill>
              <a:latin typeface="UniversLTStd-BoldC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16D5D-AD2A-488B-8880-0ABF88059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98385"/>
            <a:ext cx="7948296" cy="3283260"/>
          </a:xfrm>
        </p:spPr>
        <p:txBody>
          <a:bodyPr anchor="ctr">
            <a:normAutofit/>
          </a:bodyPr>
          <a:lstStyle/>
          <a:p>
            <a:r>
              <a:rPr lang="en-GB" sz="2300"/>
              <a:t>Healthcare systems throughout the world face the problem of how the resources available should best be allocated</a:t>
            </a:r>
          </a:p>
          <a:p>
            <a:endParaRPr lang="en-GB" sz="2300"/>
          </a:p>
          <a:p>
            <a:r>
              <a:rPr lang="en-GB" sz="2300"/>
              <a:t>No system has sufficient funds to provide the best possible treatment for all patients in all situations</a:t>
            </a:r>
          </a:p>
          <a:p>
            <a:endParaRPr lang="en-GB" sz="2300"/>
          </a:p>
        </p:txBody>
      </p:sp>
    </p:spTree>
    <p:extLst>
      <p:ext uri="{BB962C8B-B14F-4D97-AF65-F5344CB8AC3E}">
        <p14:creationId xmlns:p14="http://schemas.microsoft.com/office/powerpoint/2010/main" val="2529007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E9A7A-6F18-4C23-BA4A-A64F56EEE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2300" b="1">
                <a:solidFill>
                  <a:srgbClr val="FFFFFF"/>
                </a:solidFill>
                <a:latin typeface="UniversLTStd-BoldCn"/>
              </a:rPr>
              <a:t>Conditions to implement 'accountability for reasonableness' in allocation decisions</a:t>
            </a:r>
            <a:endParaRPr lang="ar-JO" sz="2300" b="1">
              <a:solidFill>
                <a:srgbClr val="FFFFFF"/>
              </a:solidFill>
              <a:latin typeface="UniversLTStd-BoldCn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677FA06-0376-4EF7-96BF-72D43BCE4A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150852"/>
              </p:ext>
            </p:extLst>
          </p:nvPr>
        </p:nvGraphicFramePr>
        <p:xfrm>
          <a:off x="3284934" y="687388"/>
          <a:ext cx="5278041" cy="547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4855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FD5A97-5D47-43D6-9E24-9D759444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rgbClr val="FFFFFF"/>
                </a:solidFill>
                <a:latin typeface="UniversLTStd-BoldCn"/>
              </a:rPr>
              <a:t>Resources</a:t>
            </a:r>
            <a:endParaRPr lang="ar-JO" b="1">
              <a:solidFill>
                <a:srgbClr val="FFFFFF"/>
              </a:solidFill>
              <a:latin typeface="UniversLTStd-BoldCn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87352-41DF-4F3A-A08E-0CB26CD7B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190" y="2480955"/>
            <a:ext cx="8455620" cy="3915308"/>
          </a:xfrm>
        </p:spPr>
        <p:txBody>
          <a:bodyPr anchor="ctr">
            <a:normAutofit fontScale="85000" lnSpcReduction="10000"/>
          </a:bodyPr>
          <a:lstStyle/>
          <a:p>
            <a:r>
              <a:rPr lang="en-GB" sz="1500" dirty="0"/>
              <a:t>Resources include:</a:t>
            </a:r>
          </a:p>
          <a:p>
            <a:pPr lvl="1"/>
            <a:r>
              <a:rPr lang="en-GB" sz="1500" dirty="0"/>
              <a:t>Equipment</a:t>
            </a:r>
          </a:p>
          <a:p>
            <a:pPr lvl="1"/>
            <a:r>
              <a:rPr lang="en-GB" sz="1500" dirty="0"/>
              <a:t>Beds</a:t>
            </a:r>
          </a:p>
          <a:p>
            <a:pPr lvl="1"/>
            <a:r>
              <a:rPr lang="en-GB" sz="1500" dirty="0"/>
              <a:t>Drugs</a:t>
            </a:r>
          </a:p>
          <a:p>
            <a:pPr lvl="1"/>
            <a:r>
              <a:rPr lang="en-GB" sz="1500" dirty="0"/>
              <a:t>Time </a:t>
            </a:r>
          </a:p>
          <a:p>
            <a:pPr lvl="1"/>
            <a:r>
              <a:rPr lang="en-GB" sz="1500" dirty="0"/>
              <a:t>Excessive numbers of persons in need </a:t>
            </a:r>
          </a:p>
          <a:p>
            <a:pPr lvl="1"/>
            <a:endParaRPr lang="en-GB" sz="1500" dirty="0"/>
          </a:p>
          <a:p>
            <a:r>
              <a:rPr lang="en-GB" sz="1500" dirty="0"/>
              <a:t>Often scarcity of resources make it difficult, if not impossible, to provide “the full measure of service and devotion”</a:t>
            </a:r>
          </a:p>
          <a:p>
            <a:endParaRPr lang="en-GB" sz="1500" dirty="0"/>
          </a:p>
          <a:p>
            <a:r>
              <a:rPr lang="en-GB" sz="1500" dirty="0"/>
              <a:t> Examples of reasons for shortage may include:</a:t>
            </a:r>
          </a:p>
          <a:p>
            <a:pPr lvl="1"/>
            <a:r>
              <a:rPr lang="en-GB" sz="1500" dirty="0"/>
              <a:t>there are many more patients with end stage cardiac disease or liver disease than there are organs available</a:t>
            </a:r>
          </a:p>
          <a:p>
            <a:pPr lvl="1"/>
            <a:r>
              <a:rPr lang="en-GB" sz="1500" dirty="0"/>
              <a:t>expensive equipment may be lacking in a particular region</a:t>
            </a:r>
          </a:p>
          <a:p>
            <a:pPr lvl="1"/>
            <a:r>
              <a:rPr lang="en-GB" sz="1500" dirty="0"/>
              <a:t>tertiary care hospital beds may be limited</a:t>
            </a:r>
          </a:p>
          <a:p>
            <a:pPr lvl="1"/>
            <a:r>
              <a:rPr lang="en-GB" sz="1500" dirty="0"/>
              <a:t>a particular medication may be extremely costly</a:t>
            </a:r>
          </a:p>
          <a:p>
            <a:pPr lvl="1"/>
            <a:r>
              <a:rPr lang="en-GB" sz="1500" dirty="0"/>
              <a:t>few personnel might be trained for a certain technical procedure</a:t>
            </a:r>
          </a:p>
          <a:p>
            <a:pPr lvl="1"/>
            <a:r>
              <a:rPr lang="en-GB" sz="1500" dirty="0"/>
              <a:t>insurance coverage is unavailable or of prohibitive cost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749068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7395F6-35C5-40A8-89EF-717C6BBC7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US" sz="2800" b="1">
                <a:solidFill>
                  <a:srgbClr val="FFFFFF"/>
                </a:solidFill>
                <a:latin typeface="UniversLTStd-BoldCn"/>
              </a:rPr>
              <a:t>What limits resources…?</a:t>
            </a:r>
            <a:endParaRPr lang="ar-JO" sz="2800" b="1">
              <a:solidFill>
                <a:srgbClr val="FFFFFF"/>
              </a:solidFill>
              <a:latin typeface="UniversLTStd-BoldC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D42E4-775A-4E18-9E67-E4BB8F968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 fontScale="92500" lnSpcReduction="10000"/>
          </a:bodyPr>
          <a:lstStyle/>
          <a:p>
            <a:r>
              <a:rPr lang="en-GB" sz="2000" b="1" dirty="0"/>
              <a:t>Financial Constraints</a:t>
            </a:r>
          </a:p>
          <a:p>
            <a:pPr lvl="1"/>
            <a:r>
              <a:rPr lang="en-GB" sz="2000" dirty="0"/>
              <a:t>No money to spend</a:t>
            </a:r>
          </a:p>
          <a:p>
            <a:pPr lvl="1"/>
            <a:r>
              <a:rPr lang="en-GB" sz="2000" dirty="0"/>
              <a:t>Unfair distribution</a:t>
            </a:r>
          </a:p>
          <a:p>
            <a:endParaRPr lang="en-GB" sz="2000" dirty="0"/>
          </a:p>
          <a:p>
            <a:r>
              <a:rPr lang="en-GB" sz="2000" b="1" dirty="0"/>
              <a:t>Increased supply and demand</a:t>
            </a:r>
          </a:p>
          <a:p>
            <a:pPr lvl="1"/>
            <a:r>
              <a:rPr lang="en-GB" sz="2000" dirty="0"/>
              <a:t>Improved treatments and technology allows medicine to treat more disease.</a:t>
            </a:r>
          </a:p>
          <a:p>
            <a:pPr lvl="1"/>
            <a:endParaRPr lang="en-GB" sz="2000" dirty="0"/>
          </a:p>
          <a:p>
            <a:pPr lvl="1"/>
            <a:r>
              <a:rPr lang="en-GB" sz="2000" dirty="0"/>
              <a:t>Innovations are frequently brought ‘to the market’ by biotechnology/ pharmaceutical companies who need to generate profit from their investment</a:t>
            </a:r>
          </a:p>
          <a:p>
            <a:pPr marL="457200" lvl="1" indent="0">
              <a:buNone/>
            </a:pPr>
            <a:r>
              <a:rPr lang="en-GB" sz="2000" dirty="0"/>
              <a:t> </a:t>
            </a:r>
          </a:p>
          <a:p>
            <a:pPr lvl="1"/>
            <a:r>
              <a:rPr lang="en-GB" sz="2000" dirty="0"/>
              <a:t>People live longer and expect to live longer</a:t>
            </a:r>
          </a:p>
          <a:p>
            <a:pPr marL="457200" lvl="1" indent="0">
              <a:buNone/>
            </a:pPr>
            <a:endParaRPr lang="en-GB" sz="2000" dirty="0"/>
          </a:p>
          <a:p>
            <a:pPr lvl="1"/>
            <a:r>
              <a:rPr lang="en-GB" sz="2000" dirty="0"/>
              <a:t>With longer lives the nature of the treatment to be delivered changes over time.</a:t>
            </a:r>
          </a:p>
          <a:p>
            <a:endParaRPr lang="ar-JO" sz="2000" dirty="0"/>
          </a:p>
        </p:txBody>
      </p:sp>
    </p:spTree>
    <p:extLst>
      <p:ext uri="{BB962C8B-B14F-4D97-AF65-F5344CB8AC3E}">
        <p14:creationId xmlns:p14="http://schemas.microsoft.com/office/powerpoint/2010/main" val="1871745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839B11-1802-4643-825E-365131AAE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US" sz="3700" b="1">
                <a:solidFill>
                  <a:srgbClr val="FFFFFF"/>
                </a:solidFill>
                <a:latin typeface="UniversLTStd-BoldCn"/>
              </a:rPr>
              <a:t>Types of distribution problems</a:t>
            </a:r>
            <a:endParaRPr lang="ar-JO" sz="3700" b="1">
              <a:solidFill>
                <a:srgbClr val="FFFFFF"/>
              </a:solidFill>
              <a:latin typeface="UniversLTStd-BoldC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891FC-5D3E-45AC-814C-65FA66FB9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98385"/>
            <a:ext cx="7948296" cy="3283260"/>
          </a:xfrm>
        </p:spPr>
        <p:txBody>
          <a:bodyPr anchor="ctr">
            <a:normAutofit fontScale="92500" lnSpcReduction="10000"/>
          </a:bodyPr>
          <a:lstStyle/>
          <a:p>
            <a:r>
              <a:rPr lang="en-GB" sz="2100" b="1" dirty="0"/>
              <a:t>Macro-allocation</a:t>
            </a:r>
          </a:p>
          <a:p>
            <a:pPr lvl="1"/>
            <a:r>
              <a:rPr lang="en-GB" sz="2100" dirty="0"/>
              <a:t>Global</a:t>
            </a:r>
          </a:p>
          <a:p>
            <a:pPr lvl="2"/>
            <a:r>
              <a:rPr lang="en-GB" sz="2100" dirty="0"/>
              <a:t>Clear problems in terms of equity</a:t>
            </a:r>
          </a:p>
          <a:p>
            <a:pPr lvl="3"/>
            <a:r>
              <a:rPr lang="en-GB" sz="1900" b="1" dirty="0"/>
              <a:t>e.g.</a:t>
            </a:r>
            <a:r>
              <a:rPr lang="en-GB" sz="1900" dirty="0"/>
              <a:t> insufficient resources for essential medicines, trained doctors, …, etc.</a:t>
            </a:r>
          </a:p>
          <a:p>
            <a:pPr lvl="1"/>
            <a:r>
              <a:rPr lang="en-GB" sz="2100" dirty="0"/>
              <a:t>National</a:t>
            </a:r>
          </a:p>
          <a:p>
            <a:pPr lvl="2"/>
            <a:r>
              <a:rPr lang="en-GB" sz="2100" dirty="0"/>
              <a:t>Department of Health, hospitals</a:t>
            </a:r>
          </a:p>
          <a:p>
            <a:endParaRPr lang="en-GB" sz="2100" dirty="0"/>
          </a:p>
          <a:p>
            <a:r>
              <a:rPr lang="en-GB" sz="2100" b="1" dirty="0"/>
              <a:t>Micro-allocation</a:t>
            </a:r>
          </a:p>
          <a:p>
            <a:pPr lvl="1"/>
            <a:r>
              <a:rPr lang="en-GB" sz="2100" dirty="0"/>
              <a:t>Deciding between patients</a:t>
            </a:r>
          </a:p>
          <a:p>
            <a:endParaRPr lang="ar-JO" sz="2100" dirty="0"/>
          </a:p>
        </p:txBody>
      </p:sp>
    </p:spTree>
    <p:extLst>
      <p:ext uri="{BB962C8B-B14F-4D97-AF65-F5344CB8AC3E}">
        <p14:creationId xmlns:p14="http://schemas.microsoft.com/office/powerpoint/2010/main" val="417084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313C90-B4F7-4B6D-999C-C8E0B85B7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US" sz="4100" b="1">
                <a:solidFill>
                  <a:srgbClr val="FFFFFF"/>
                </a:solidFill>
                <a:latin typeface="UniversLTStd-BoldCn"/>
              </a:rPr>
              <a:t>Theories of Resource Allocation</a:t>
            </a:r>
            <a:endParaRPr lang="ar-JO" sz="4100" b="1">
              <a:solidFill>
                <a:srgbClr val="FFFFFF"/>
              </a:solidFill>
              <a:latin typeface="UniversLTStd-BoldC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63541-E76D-4998-87D7-C212CB42B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480955"/>
            <a:ext cx="7948296" cy="3915308"/>
          </a:xfrm>
        </p:spPr>
        <p:txBody>
          <a:bodyPr anchor="ctr">
            <a:normAutofit/>
          </a:bodyPr>
          <a:lstStyle/>
          <a:p>
            <a:r>
              <a:rPr lang="en-GB" sz="1600" dirty="0"/>
              <a:t>The purpose of health care in general is to increase both the quantity and the quality of life</a:t>
            </a:r>
          </a:p>
          <a:p>
            <a:pPr lvl="1"/>
            <a:r>
              <a:rPr lang="en-GB" sz="1600" dirty="0"/>
              <a:t>We need to trade these two factors against each other</a:t>
            </a:r>
          </a:p>
          <a:p>
            <a:pPr lvl="1"/>
            <a:r>
              <a:rPr lang="en-GB" sz="1600" dirty="0"/>
              <a:t>The combination of quantity and quality is called the overall </a:t>
            </a:r>
            <a:r>
              <a:rPr lang="en-GB" sz="1600" b="1" i="1" dirty="0"/>
              <a:t>welfare</a:t>
            </a:r>
            <a:r>
              <a:rPr lang="en-GB" sz="1600" dirty="0"/>
              <a:t> for a patient </a:t>
            </a:r>
          </a:p>
          <a:p>
            <a:endParaRPr lang="en-GB" sz="1600" dirty="0"/>
          </a:p>
          <a:p>
            <a:r>
              <a:rPr lang="en-GB" sz="1600" dirty="0"/>
              <a:t>Allocating resources within health care should maximize the amount of welfare</a:t>
            </a:r>
          </a:p>
          <a:p>
            <a:endParaRPr lang="en-GB" sz="1600" dirty="0"/>
          </a:p>
          <a:p>
            <a:r>
              <a:rPr lang="en-GB" sz="1600" dirty="0"/>
              <a:t>There are a number of theories that address the question of how to distribute health resources fairly: </a:t>
            </a:r>
          </a:p>
          <a:p>
            <a:pPr lvl="1"/>
            <a:r>
              <a:rPr lang="en-GB" sz="1600" b="1" dirty="0"/>
              <a:t>QALY theory </a:t>
            </a:r>
            <a:r>
              <a:rPr lang="en-GB" sz="1600" dirty="0"/>
              <a:t>(utilitarianism), the most thoroughly worked approach cost-effectiveness analysis </a:t>
            </a:r>
          </a:p>
          <a:p>
            <a:pPr lvl="1"/>
            <a:r>
              <a:rPr lang="en-GB" sz="1600" b="1" dirty="0"/>
              <a:t>Needs based theory</a:t>
            </a:r>
          </a:p>
          <a:p>
            <a:pPr lvl="1"/>
            <a:r>
              <a:rPr lang="en-GB" sz="1600" b="1" dirty="0"/>
              <a:t>Responsibility for bringing condition on oneself</a:t>
            </a:r>
          </a:p>
          <a:p>
            <a:endParaRPr lang="ar-JO" sz="1600" dirty="0"/>
          </a:p>
        </p:txBody>
      </p:sp>
    </p:spTree>
    <p:extLst>
      <p:ext uri="{BB962C8B-B14F-4D97-AF65-F5344CB8AC3E}">
        <p14:creationId xmlns:p14="http://schemas.microsoft.com/office/powerpoint/2010/main" val="2189645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1B1C59-FF95-4CEC-BC83-B21E71A76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300" b="1">
                <a:solidFill>
                  <a:srgbClr val="FFFFFF"/>
                </a:solidFill>
                <a:latin typeface="UniversLTStd-BoldCn"/>
              </a:rPr>
              <a:t>What is QUALY?</a:t>
            </a:r>
            <a:endParaRPr lang="ar-JO" sz="3300" b="1">
              <a:solidFill>
                <a:srgbClr val="FFFFFF"/>
              </a:solidFill>
              <a:latin typeface="UniversLTStd-BoldC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8BEDA-BBE5-4E2B-AE73-004A76B0B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GB" sz="2100"/>
              <a:t>The acronym QALY stands for quality-adjusted life year </a:t>
            </a:r>
          </a:p>
          <a:p>
            <a:endParaRPr lang="en-GB" sz="2100"/>
          </a:p>
          <a:p>
            <a:r>
              <a:rPr lang="en-GB" sz="2100"/>
              <a:t>Used as a concept of resource allocation</a:t>
            </a:r>
          </a:p>
          <a:p>
            <a:endParaRPr lang="en-GB" sz="2100"/>
          </a:p>
          <a:p>
            <a:r>
              <a:rPr lang="en-GB" sz="2100"/>
              <a:t>Is a measure of a value of </a:t>
            </a:r>
            <a:r>
              <a:rPr lang="en-GB" sz="2100" b="1"/>
              <a:t>health outcomes</a:t>
            </a:r>
          </a:p>
          <a:p>
            <a:pPr lvl="1"/>
            <a:r>
              <a:rPr lang="en-GB" sz="2100"/>
              <a:t>A year of life in perfect health is given value of 1</a:t>
            </a:r>
          </a:p>
          <a:p>
            <a:pPr lvl="1"/>
            <a:r>
              <a:rPr lang="en-GB" sz="2100"/>
              <a:t>Year of unhealthy life is given value &lt;1 (e.g. 0.5)</a:t>
            </a:r>
          </a:p>
          <a:p>
            <a:pPr lvl="1"/>
            <a:endParaRPr lang="en-GB" sz="2100"/>
          </a:p>
          <a:p>
            <a:r>
              <a:rPr lang="en-GB" sz="2100"/>
              <a:t>A health care system which maximises QALY is one which provides the most benefit</a:t>
            </a:r>
            <a:endParaRPr lang="ar-JO" sz="2100"/>
          </a:p>
        </p:txBody>
      </p:sp>
    </p:spTree>
    <p:extLst>
      <p:ext uri="{BB962C8B-B14F-4D97-AF65-F5344CB8AC3E}">
        <p14:creationId xmlns:p14="http://schemas.microsoft.com/office/powerpoint/2010/main" val="3225642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1E5A66-9FF0-4AB3-8006-64CD27E7A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2800" b="1">
                <a:solidFill>
                  <a:srgbClr val="FFFFFF"/>
                </a:solidFill>
                <a:latin typeface="UniversLTStd-BoldCn"/>
              </a:rPr>
              <a:t>Cost effectiveness of QALY</a:t>
            </a:r>
            <a:endParaRPr lang="ar-JO" sz="2800" b="1">
              <a:solidFill>
                <a:srgbClr val="FFFFFF"/>
              </a:solidFill>
              <a:latin typeface="UniversLTStd-BoldC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14427-AC8B-4211-843B-5E2BC3058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GB" sz="2300"/>
              <a:t>Utilitarian stance of maximising healthcare with available resources (a calculus of happiness)</a:t>
            </a:r>
          </a:p>
          <a:p>
            <a:endParaRPr lang="en-GB" sz="2300"/>
          </a:p>
          <a:p>
            <a:endParaRPr lang="en-GB" sz="2300"/>
          </a:p>
          <a:p>
            <a:r>
              <a:rPr lang="en-GB" sz="2300"/>
              <a:t>The most efficient healthcare system is one where cost per QALY is low</a:t>
            </a:r>
          </a:p>
          <a:p>
            <a:pPr lvl="1"/>
            <a:r>
              <a:rPr lang="en-GB" sz="2300"/>
              <a:t>Maximum QALY per Pound/Dollar</a:t>
            </a:r>
            <a:endParaRPr lang="ar-JO" sz="2300"/>
          </a:p>
        </p:txBody>
      </p:sp>
    </p:spTree>
    <p:extLst>
      <p:ext uri="{BB962C8B-B14F-4D97-AF65-F5344CB8AC3E}">
        <p14:creationId xmlns:p14="http://schemas.microsoft.com/office/powerpoint/2010/main" val="3489089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B63BD-EF4D-4861-A76A-1F56B4576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300" b="1">
                <a:solidFill>
                  <a:srgbClr val="FFFFFF"/>
                </a:solidFill>
                <a:latin typeface="UniversLTStd-BoldCn"/>
              </a:rPr>
              <a:t>Why should we use QALYs?</a:t>
            </a:r>
            <a:br>
              <a:rPr lang="en-GB" sz="3300" b="1">
                <a:solidFill>
                  <a:srgbClr val="FFFFFF"/>
                </a:solidFill>
                <a:latin typeface="UniversLTStd-BoldCn"/>
              </a:rPr>
            </a:br>
            <a:r>
              <a:rPr lang="en-GB" sz="3300" b="1">
                <a:solidFill>
                  <a:srgbClr val="FFFFFF"/>
                </a:solidFill>
                <a:latin typeface="UniversLTStd-BoldCn"/>
              </a:rPr>
              <a:t>Arguments for QALY</a:t>
            </a:r>
            <a:endParaRPr lang="ar-JO" sz="3300" b="1">
              <a:solidFill>
                <a:srgbClr val="FFFFFF"/>
              </a:solidFill>
              <a:latin typeface="UniversLTStd-BoldC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473BA-3CC6-4236-954B-2E0FF2D85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GB" sz="2300"/>
              <a:t>Provides maximum benefit for public with available finances</a:t>
            </a:r>
          </a:p>
          <a:p>
            <a:pPr lvl="1"/>
            <a:r>
              <a:rPr lang="en-GB" sz="2300"/>
              <a:t>Therefore it maximises healthcare budget</a:t>
            </a:r>
          </a:p>
          <a:p>
            <a:pPr lvl="1"/>
            <a:endParaRPr lang="en-GB" sz="2300"/>
          </a:p>
          <a:p>
            <a:r>
              <a:rPr lang="en-GB" sz="2300"/>
              <a:t>Not only promotes health but the quality and quantity of patients lives</a:t>
            </a:r>
            <a:endParaRPr lang="ar-JO" sz="2300"/>
          </a:p>
        </p:txBody>
      </p:sp>
    </p:spTree>
    <p:extLst>
      <p:ext uri="{BB962C8B-B14F-4D97-AF65-F5344CB8AC3E}">
        <p14:creationId xmlns:p14="http://schemas.microsoft.com/office/powerpoint/2010/main" val="182657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10545</TotalTime>
  <Words>1368</Words>
  <Application>Microsoft Office PowerPoint</Application>
  <PresentationFormat>On-screen Show (4:3)</PresentationFormat>
  <Paragraphs>178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Bahnschrift</vt:lpstr>
      <vt:lpstr>Calibri</vt:lpstr>
      <vt:lpstr>Calibri Light</vt:lpstr>
      <vt:lpstr>UniversLTStd-BoldCn</vt:lpstr>
      <vt:lpstr>Wingdings</vt:lpstr>
      <vt:lpstr>Office Theme</vt:lpstr>
      <vt:lpstr>Resource Allocation </vt:lpstr>
      <vt:lpstr>Introduction</vt:lpstr>
      <vt:lpstr>Resources</vt:lpstr>
      <vt:lpstr>What limits resources…?</vt:lpstr>
      <vt:lpstr>Types of distribution problems</vt:lpstr>
      <vt:lpstr>Theories of Resource Allocation</vt:lpstr>
      <vt:lpstr>What is QUALY?</vt:lpstr>
      <vt:lpstr>Cost effectiveness of QALY</vt:lpstr>
      <vt:lpstr>Why should we use QALYs? Arguments for QALY</vt:lpstr>
      <vt:lpstr>Arguments against QALY</vt:lpstr>
      <vt:lpstr>Arguments against QALY</vt:lpstr>
      <vt:lpstr>Are QALYs Ageist?</vt:lpstr>
      <vt:lpstr>Needs Based Model</vt:lpstr>
      <vt:lpstr>Arguments against Needs Model</vt:lpstr>
      <vt:lpstr>Summary</vt:lpstr>
      <vt:lpstr>RESPONSIBILITY FOR BRINGING CONDITION ON ONESELF</vt:lpstr>
      <vt:lpstr>Arguments in favour of responsibility affecting priority</vt:lpstr>
      <vt:lpstr>Arguments against responsibility affecting priority</vt:lpstr>
      <vt:lpstr>FAIR PROCEDURE FOR MAKING ALLOCATION DECISIONS</vt:lpstr>
      <vt:lpstr>Conditions to implement 'accountability for reasonableness' in allocation decisions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Ethics</dc:title>
  <dc:creator>Reema Karasneh</dc:creator>
  <cp:lastModifiedBy>Sayer Al-Azzam</cp:lastModifiedBy>
  <cp:revision>77</cp:revision>
  <dcterms:created xsi:type="dcterms:W3CDTF">2018-03-17T13:48:25Z</dcterms:created>
  <dcterms:modified xsi:type="dcterms:W3CDTF">2021-04-20T13:27:54Z</dcterms:modified>
</cp:coreProperties>
</file>