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61" r:id="rId3"/>
    <p:sldId id="257" r:id="rId4"/>
    <p:sldId id="258" r:id="rId5"/>
    <p:sldId id="277" r:id="rId6"/>
    <p:sldId id="262" r:id="rId7"/>
    <p:sldId id="264" r:id="rId8"/>
    <p:sldId id="263" r:id="rId9"/>
    <p:sldId id="259" r:id="rId10"/>
    <p:sldId id="260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22/09/1442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602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838200"/>
          </a:xfrm>
        </p:spPr>
        <p:txBody>
          <a:bodyPr>
            <a:normAutofit/>
          </a:bodyPr>
          <a:lstStyle>
            <a:lvl1pPr>
              <a:defRPr sz="3600" b="1" u="sng"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95400"/>
            <a:ext cx="7943088" cy="5562600"/>
          </a:xfrm>
        </p:spPr>
        <p:txBody>
          <a:bodyPr>
            <a:normAutofit/>
          </a:bodyPr>
          <a:lstStyle>
            <a:lvl1pPr marL="342900" indent="-342900">
              <a:buClr>
                <a:schemeClr val="tx2">
                  <a:lumMod val="60000"/>
                  <a:lumOff val="40000"/>
                </a:schemeClr>
              </a:buClr>
              <a:buSzPct val="70000"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-2794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800">
                <a:latin typeface="Calibri" pitchFamily="34" charset="0"/>
                <a:cs typeface="Calibri" pitchFamily="34" charset="0"/>
              </a:defRPr>
            </a:lvl2pPr>
            <a:lvl3pPr marL="571500" indent="-284163">
              <a:defRPr sz="2800">
                <a:latin typeface="Calibri" pitchFamily="34" charset="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cs typeface="Calibri" pitchFamily="34" charset="0"/>
              </a:defRPr>
            </a:lvl4pPr>
            <a:lvl5pPr>
              <a:defRPr sz="2400">
                <a:latin typeface="Calibri" pitchFamily="34" charset="0"/>
                <a:cs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5/3/2021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406640" cy="1752600"/>
          </a:xfrm>
        </p:spPr>
        <p:txBody>
          <a:bodyPr>
            <a:normAutofit fontScale="90000"/>
          </a:bodyPr>
          <a:lstStyle/>
          <a:p>
            <a:pPr algn="ctr">
              <a:lnSpc>
                <a:spcPts val="5600"/>
              </a:lnSpc>
            </a:pPr>
            <a:r>
              <a:rPr lang="en-US" sz="3600" dirty="0" smtClean="0"/>
              <a:t> </a:t>
            </a:r>
            <a:br>
              <a:rPr lang="en-US" sz="3600" dirty="0" smtClean="0"/>
            </a:br>
            <a:r>
              <a:rPr lang="en-US" sz="4900" b="1" dirty="0" smtClean="0"/>
              <a:t>Sexual differentiation </a:t>
            </a:r>
            <a:br>
              <a:rPr lang="en-US" sz="4900" b="1" dirty="0" smtClean="0"/>
            </a:br>
            <a:r>
              <a:rPr lang="en-US" sz="4900" b="1" dirty="0" smtClean="0"/>
              <a:t>and puberty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838200"/>
          </a:xfrm>
        </p:spPr>
        <p:txBody>
          <a:bodyPr/>
          <a:lstStyle/>
          <a:p>
            <a:r>
              <a:rPr lang="en-US" dirty="0" smtClean="0"/>
              <a:t>Female phenotype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ovaries of gonadal females secrete estrogen, but </a:t>
            </a:r>
            <a:r>
              <a:rPr lang="en-US" sz="2800" b="1" dirty="0"/>
              <a:t>not</a:t>
            </a:r>
            <a:r>
              <a:rPr lang="en-US" sz="2800" dirty="0"/>
              <a:t> </a:t>
            </a:r>
            <a:r>
              <a:rPr lang="en-US" sz="2800" dirty="0" err="1"/>
              <a:t>antimüllerian</a:t>
            </a:r>
            <a:r>
              <a:rPr lang="en-US" sz="2800" dirty="0"/>
              <a:t> hormone </a:t>
            </a:r>
            <a:r>
              <a:rPr lang="en-US" sz="2800" dirty="0" smtClean="0"/>
              <a:t>or testosterone.</a:t>
            </a:r>
          </a:p>
          <a:p>
            <a:pPr>
              <a:lnSpc>
                <a:spcPts val="4000"/>
              </a:lnSpc>
            </a:pPr>
            <a:endParaRPr lang="en-US" sz="2800" dirty="0"/>
          </a:p>
          <a:p>
            <a:pPr>
              <a:lnSpc>
                <a:spcPts val="4000"/>
              </a:lnSpc>
            </a:pPr>
            <a:r>
              <a:rPr lang="en-US" sz="2800" dirty="0" smtClean="0"/>
              <a:t>Without </a:t>
            </a:r>
            <a:r>
              <a:rPr lang="en-US" sz="2800" dirty="0"/>
              <a:t>testosterone, the </a:t>
            </a:r>
            <a:r>
              <a:rPr lang="en-US" sz="2800" dirty="0" err="1"/>
              <a:t>wolffian</a:t>
            </a:r>
            <a:r>
              <a:rPr lang="en-US" sz="2800" dirty="0"/>
              <a:t> ducts do not differentiate</a:t>
            </a:r>
            <a:r>
              <a:rPr lang="en-US" sz="2800" dirty="0" smtClean="0"/>
              <a:t>.</a:t>
            </a:r>
          </a:p>
          <a:p>
            <a:pPr>
              <a:lnSpc>
                <a:spcPts val="4000"/>
              </a:lnSpc>
            </a:pPr>
            <a:endParaRPr lang="en-US" sz="2800" dirty="0"/>
          </a:p>
          <a:p>
            <a:pPr>
              <a:lnSpc>
                <a:spcPts val="4000"/>
              </a:lnSpc>
            </a:pPr>
            <a:r>
              <a:rPr lang="en-US" sz="2800" dirty="0" smtClean="0"/>
              <a:t>Without </a:t>
            </a:r>
            <a:r>
              <a:rPr lang="en-US" sz="2800" dirty="0" err="1"/>
              <a:t>antimüllerian</a:t>
            </a:r>
            <a:r>
              <a:rPr lang="en-US" sz="2800" dirty="0"/>
              <a:t> hormone, the </a:t>
            </a:r>
            <a:r>
              <a:rPr lang="en-US" sz="2800" dirty="0" err="1"/>
              <a:t>müllerian</a:t>
            </a:r>
            <a:r>
              <a:rPr lang="en-US" sz="2800" dirty="0"/>
              <a:t> ducts are not suppressed and </a:t>
            </a:r>
            <a:r>
              <a:rPr lang="en-US" sz="2800" dirty="0" smtClean="0"/>
              <a:t>therefore develop </a:t>
            </a:r>
            <a:r>
              <a:rPr lang="en-US" sz="2800" dirty="0"/>
              <a:t>into the female internal genital tract.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u="none" dirty="0" smtClean="0"/>
              <a:t>Puberty</a:t>
            </a:r>
            <a:endParaRPr lang="ar-JO" sz="480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066800"/>
          </a:xfrm>
        </p:spPr>
        <p:txBody>
          <a:bodyPr>
            <a:noAutofit/>
          </a:bodyPr>
          <a:lstStyle/>
          <a:p>
            <a:r>
              <a:rPr lang="en-US" dirty="0" err="1" smtClean="0"/>
              <a:t>Gonadotropin</a:t>
            </a:r>
            <a:r>
              <a:rPr lang="en-US" dirty="0" smtClean="0"/>
              <a:t> secretion over the lifetime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981200"/>
            <a:ext cx="7943088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 both males and females, </a:t>
            </a:r>
            <a:r>
              <a:rPr lang="en-US" sz="2800" dirty="0" err="1" smtClean="0"/>
              <a:t>gonadal</a:t>
            </a:r>
            <a:r>
              <a:rPr lang="en-US" sz="2800" dirty="0" smtClean="0"/>
              <a:t> function is driven by the hypothalamic-pituitary axis, whose activity varies over the life span.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943088" cy="48768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000" dirty="0" smtClean="0"/>
              <a:t>Secretion of </a:t>
            </a:r>
            <a:r>
              <a:rPr lang="en-US" sz="3000" dirty="0" err="1" smtClean="0"/>
              <a:t>gonadotropin</a:t>
            </a:r>
            <a:r>
              <a:rPr lang="en-US" sz="3000" dirty="0" smtClean="0"/>
              <a:t>-releasing hormone (</a:t>
            </a:r>
            <a:r>
              <a:rPr lang="en-US" sz="3000" dirty="0" err="1" smtClean="0"/>
              <a:t>GnRH</a:t>
            </a:r>
            <a:r>
              <a:rPr lang="en-US" sz="3000" dirty="0" smtClean="0"/>
              <a:t>) begins at gestational week 4, but its levels remain low until puberty. </a:t>
            </a:r>
          </a:p>
          <a:p>
            <a:pPr>
              <a:lnSpc>
                <a:spcPts val="4000"/>
              </a:lnSpc>
            </a:pPr>
            <a:endParaRPr lang="en-US" sz="3000" dirty="0" smtClean="0"/>
          </a:p>
          <a:p>
            <a:pPr>
              <a:lnSpc>
                <a:spcPts val="4000"/>
              </a:lnSpc>
            </a:pPr>
            <a:r>
              <a:rPr lang="en-US" sz="3000" dirty="0" smtClean="0"/>
              <a:t>Secretion of follicle-stimulating hormone (FSH) and luteinizing hormone (LH) begins between gestational weeks 10 and 12. The levels of FSH and LH remain low until puberty.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066800"/>
          </a:xfrm>
        </p:spPr>
        <p:txBody>
          <a:bodyPr>
            <a:noAutofit/>
          </a:bodyPr>
          <a:lstStyle/>
          <a:p>
            <a:r>
              <a:rPr lang="en-US" dirty="0" err="1" smtClean="0"/>
              <a:t>Gonadotropin</a:t>
            </a:r>
            <a:r>
              <a:rPr lang="en-US" dirty="0" smtClean="0"/>
              <a:t> secretion over the lifetime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1066800"/>
          </a:xfrm>
        </p:spPr>
        <p:txBody>
          <a:bodyPr>
            <a:noAutofit/>
          </a:bodyPr>
          <a:lstStyle/>
          <a:p>
            <a:r>
              <a:rPr lang="en-US" dirty="0" err="1" smtClean="0"/>
              <a:t>Gonadotropin</a:t>
            </a:r>
            <a:r>
              <a:rPr lang="en-US" dirty="0" smtClean="0"/>
              <a:t> secretion over the lifetime</a:t>
            </a:r>
            <a:endParaRPr lang="ar-JO" dirty="0"/>
          </a:p>
        </p:txBody>
      </p:sp>
      <p:pic>
        <p:nvPicPr>
          <p:cNvPr id="5" name="Content Placeholder 4" descr="Gn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1370222" y="1600200"/>
            <a:ext cx="7011778" cy="5029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Pulsatile</a:t>
            </a:r>
            <a:r>
              <a:rPr lang="en-US" sz="3400" dirty="0" smtClean="0"/>
              <a:t> Secretion of </a:t>
            </a:r>
            <a:r>
              <a:rPr lang="en-US" sz="3400" dirty="0" err="1" smtClean="0"/>
              <a:t>GnRH</a:t>
            </a:r>
            <a:r>
              <a:rPr lang="en-US" sz="3400" dirty="0" smtClean="0"/>
              <a:t>, FSH, and LH</a:t>
            </a:r>
            <a:endParaRPr lang="ar-J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43088" cy="5562600"/>
          </a:xfrm>
        </p:spPr>
        <p:txBody>
          <a:bodyPr>
            <a:normAutofit/>
          </a:bodyPr>
          <a:lstStyle/>
          <a:p>
            <a:pPr marL="266700" indent="-266700">
              <a:lnSpc>
                <a:spcPts val="3800"/>
              </a:lnSpc>
            </a:pPr>
            <a:r>
              <a:rPr lang="en-US" sz="3000" dirty="0" smtClean="0"/>
              <a:t>The primary event at puberty is the initiation of </a:t>
            </a:r>
            <a:r>
              <a:rPr lang="en-US" sz="3000" b="1" dirty="0" err="1" smtClean="0"/>
              <a:t>pulsatile</a:t>
            </a:r>
            <a:r>
              <a:rPr lang="en-US" sz="3000" b="1" dirty="0" smtClean="0"/>
              <a:t> secretion of </a:t>
            </a:r>
            <a:r>
              <a:rPr lang="en-US" sz="3000" b="1" dirty="0" err="1" smtClean="0"/>
              <a:t>GnRH</a:t>
            </a:r>
            <a:r>
              <a:rPr lang="en-US" sz="3000" b="1" dirty="0" smtClean="0"/>
              <a:t> </a:t>
            </a:r>
            <a:r>
              <a:rPr lang="en-US" sz="3000" b="1" dirty="0" smtClean="0">
                <a:sym typeface="Wingdings" pitchFamily="2" charset="2"/>
              </a:rPr>
              <a:t> </a:t>
            </a:r>
            <a:r>
              <a:rPr lang="en-US" sz="3000" dirty="0" smtClean="0"/>
              <a:t>parallel </a:t>
            </a:r>
            <a:r>
              <a:rPr lang="en-US" sz="3000" b="1" dirty="0" err="1" smtClean="0"/>
              <a:t>pulsatile</a:t>
            </a:r>
            <a:r>
              <a:rPr lang="en-US" sz="3000" b="1" dirty="0" smtClean="0"/>
              <a:t> secretion of FSH and LH </a:t>
            </a:r>
            <a:r>
              <a:rPr lang="en-US" sz="3000" dirty="0" smtClean="0"/>
              <a:t>by the anterior pituitary gland.</a:t>
            </a:r>
          </a:p>
          <a:p>
            <a:pPr marL="266700" indent="-266700">
              <a:lnSpc>
                <a:spcPts val="3800"/>
              </a:lnSpc>
            </a:pPr>
            <a:endParaRPr lang="en-US" sz="3000" dirty="0" smtClean="0"/>
          </a:p>
          <a:p>
            <a:pPr marL="266700" indent="-266700">
              <a:lnSpc>
                <a:spcPts val="3800"/>
              </a:lnSpc>
            </a:pPr>
            <a:r>
              <a:rPr lang="af-ZA" sz="3000" dirty="0" smtClean="0"/>
              <a:t>E</a:t>
            </a:r>
            <a:r>
              <a:rPr lang="en-US" sz="3000" dirty="0" err="1" smtClean="0"/>
              <a:t>arly</a:t>
            </a:r>
            <a:r>
              <a:rPr lang="en-US" sz="3000" dirty="0" smtClean="0"/>
              <a:t> events of puberty include: </a:t>
            </a:r>
          </a:p>
          <a:p>
            <a:pPr lvl="1">
              <a:lnSpc>
                <a:spcPts val="38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appearance of large nocturnal pulses of LH during rapid eye movement (REM) sleep.</a:t>
            </a:r>
          </a:p>
          <a:p>
            <a:pPr lvl="1">
              <a:lnSpc>
                <a:spcPts val="38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increased sensitivity of the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GnRH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receptor in the </a:t>
            </a:r>
            <a:r>
              <a:rPr lang="af-ZA" dirty="0" smtClean="0">
                <a:solidFill>
                  <a:schemeClr val="accent3">
                    <a:lumMod val="75000"/>
                  </a:schemeClr>
                </a:solidFill>
              </a:rPr>
              <a:t>anterior pituitary.</a:t>
            </a:r>
            <a:endParaRPr lang="ar-JO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Pulsatile</a:t>
            </a:r>
            <a:r>
              <a:rPr lang="en-US" sz="3400" dirty="0" smtClean="0"/>
              <a:t> Secretion of </a:t>
            </a:r>
            <a:r>
              <a:rPr lang="en-US" sz="3400" dirty="0" err="1" smtClean="0"/>
              <a:t>GnRH</a:t>
            </a:r>
            <a:r>
              <a:rPr lang="en-US" sz="3400" dirty="0" smtClean="0"/>
              <a:t>, FSH, and LH</a:t>
            </a:r>
            <a:endParaRPr lang="ar-J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3000" dirty="0" err="1" smtClean="0"/>
              <a:t>Pulsatile</a:t>
            </a:r>
            <a:r>
              <a:rPr lang="en-US" sz="3000" dirty="0" smtClean="0"/>
              <a:t> secretion of FSH and LH stimulates secretion of the </a:t>
            </a:r>
            <a:r>
              <a:rPr lang="en-US" sz="3000" dirty="0" err="1" smtClean="0"/>
              <a:t>gonadal</a:t>
            </a:r>
            <a:r>
              <a:rPr lang="en-US" sz="3000" dirty="0" smtClean="0"/>
              <a:t> steroid hormones, testosterone and </a:t>
            </a:r>
            <a:r>
              <a:rPr lang="en-US" sz="3000" dirty="0" err="1" smtClean="0"/>
              <a:t>estradiol</a:t>
            </a:r>
            <a:r>
              <a:rPr lang="en-US" sz="3000" dirty="0" smtClean="0"/>
              <a:t>. </a:t>
            </a:r>
          </a:p>
          <a:p>
            <a:pPr>
              <a:lnSpc>
                <a:spcPts val="4000"/>
              </a:lnSpc>
              <a:buNone/>
            </a:pPr>
            <a:endParaRPr lang="en-US" sz="3000" dirty="0" smtClean="0"/>
          </a:p>
          <a:p>
            <a:pPr marL="571500">
              <a:lnSpc>
                <a:spcPts val="4000"/>
              </a:lnSpc>
              <a:buFont typeface="Wingdings" pitchFamily="2" charset="2"/>
              <a:buChar char="Ø"/>
            </a:pPr>
            <a:r>
              <a:rPr lang="en-US" sz="3000" dirty="0" smtClean="0"/>
              <a:t>Increased circulating levels of the sex steroid hormones are then responsible for the appearance of the secondary sex characteristics at puberty.</a:t>
            </a:r>
            <a:endParaRPr lang="ar-JO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52400"/>
            <a:ext cx="7943088" cy="65532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700" dirty="0" smtClean="0"/>
              <a:t>The onset of the maturational process at puberty is genetically programmed, and familial patterns are </a:t>
            </a:r>
            <a:r>
              <a:rPr lang="af-ZA" sz="2700" dirty="0" smtClean="0"/>
              <a:t>evident.</a:t>
            </a:r>
          </a:p>
          <a:p>
            <a:pPr>
              <a:lnSpc>
                <a:spcPts val="3600"/>
              </a:lnSpc>
            </a:pPr>
            <a:endParaRPr lang="af-ZA" sz="2700" dirty="0" smtClean="0"/>
          </a:p>
          <a:p>
            <a:pPr>
              <a:lnSpc>
                <a:spcPts val="3600"/>
              </a:lnSpc>
            </a:pPr>
            <a:r>
              <a:rPr lang="en-US" sz="2700" dirty="0" smtClean="0"/>
              <a:t>The mechanisms underlying the onset of </a:t>
            </a:r>
            <a:r>
              <a:rPr lang="en-US" sz="2700" dirty="0" err="1" smtClean="0"/>
              <a:t>pulsatile</a:t>
            </a:r>
            <a:r>
              <a:rPr lang="en-US" sz="2700" dirty="0" smtClean="0"/>
              <a:t> </a:t>
            </a:r>
            <a:r>
              <a:rPr lang="en-US" sz="2700" dirty="0" err="1" smtClean="0"/>
              <a:t>GnRH</a:t>
            </a:r>
            <a:r>
              <a:rPr lang="en-US" sz="2700" dirty="0" smtClean="0"/>
              <a:t> secretion </a:t>
            </a:r>
            <a:r>
              <a:rPr lang="en-US" sz="2700" dirty="0" smtClean="0">
                <a:sym typeface="Wingdings" pitchFamily="2" charset="2"/>
              </a:rPr>
              <a:t> not well known.</a:t>
            </a:r>
          </a:p>
          <a:p>
            <a:pPr lvl="1">
              <a:lnSpc>
                <a:spcPts val="3600"/>
              </a:lnSpc>
            </a:pP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</a:rPr>
              <a:t>May be gradual maturation of the hypothalamic neurons that synthesize and secrete </a:t>
            </a:r>
            <a:r>
              <a:rPr lang="en-US" sz="2700" dirty="0" err="1" smtClean="0">
                <a:solidFill>
                  <a:schemeClr val="accent3">
                    <a:lumMod val="75000"/>
                  </a:schemeClr>
                </a:solidFill>
              </a:rPr>
              <a:t>GnRH</a:t>
            </a: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lvl="1">
              <a:lnSpc>
                <a:spcPts val="3600"/>
              </a:lnSpc>
            </a:pPr>
            <a:r>
              <a:rPr lang="af-ZA" sz="2700" dirty="0" smtClean="0">
                <a:solidFill>
                  <a:schemeClr val="accent3">
                    <a:lumMod val="75000"/>
                  </a:schemeClr>
                </a:solidFill>
              </a:rPr>
              <a:t>The central nervous </a:t>
            </a: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</a:rPr>
              <a:t>system and nutritional status may alter the process.</a:t>
            </a:r>
          </a:p>
          <a:p>
            <a:pPr lvl="1">
              <a:lnSpc>
                <a:spcPts val="3600"/>
              </a:lnSpc>
            </a:pPr>
            <a:r>
              <a:rPr lang="en-US" sz="2700" dirty="0" smtClean="0">
                <a:solidFill>
                  <a:schemeClr val="accent3">
                    <a:lumMod val="75000"/>
                  </a:schemeClr>
                </a:solidFill>
              </a:rPr>
              <a:t>Melatonin may be a natural inhibitor of </a:t>
            </a:r>
            <a:r>
              <a:rPr lang="en-US" sz="2700" dirty="0" err="1" smtClean="0">
                <a:solidFill>
                  <a:schemeClr val="accent3">
                    <a:lumMod val="75000"/>
                  </a:schemeClr>
                </a:solidFill>
              </a:rPr>
              <a:t>GnRH</a:t>
            </a:r>
            <a:endParaRPr lang="en-US" sz="27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85800" lvl="2" indent="-398463">
              <a:lnSpc>
                <a:spcPts val="3600"/>
              </a:lnSpc>
              <a:buClr>
                <a:schemeClr val="accent5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Removal of the pineal gland precipitates early puberty. </a:t>
            </a:r>
            <a:endParaRPr lang="ar-JO" sz="27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puberty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90688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err="1" smtClean="0"/>
              <a:t>Pulsatility</a:t>
            </a:r>
            <a:r>
              <a:rPr lang="en-US" sz="3000" dirty="0" smtClean="0"/>
              <a:t> of the hypothalamic-pituitary axis is </a:t>
            </a:r>
            <a:r>
              <a:rPr lang="en-US" sz="3000" i="1" dirty="0" smtClean="0"/>
              <a:t>required </a:t>
            </a:r>
            <a:r>
              <a:rPr lang="af-ZA" sz="3000" dirty="0" smtClean="0"/>
              <a:t>for normal reproductive function.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95250"/>
            <a:r>
              <a:rPr lang="en-US" sz="3200" dirty="0" smtClean="0"/>
              <a:t>Events of puberty and their timing</a:t>
            </a:r>
            <a:br>
              <a:rPr lang="en-US" sz="3200" dirty="0" smtClean="0"/>
            </a:br>
            <a:endParaRPr lang="ar-JO" sz="3200" dirty="0"/>
          </a:p>
        </p:txBody>
      </p:sp>
      <p:pic>
        <p:nvPicPr>
          <p:cNvPr id="5" name="Content Placeholder 4" descr="puberty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4000" contrast="8000"/>
          </a:blip>
          <a:stretch>
            <a:fillRect/>
          </a:stretch>
        </p:blipFill>
        <p:spPr>
          <a:xfrm>
            <a:off x="3750777" y="1"/>
            <a:ext cx="4631224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12954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differentiation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95400"/>
            <a:ext cx="7714488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/>
              <a:t>Sexual differentiation includes the development of the gonads, internal genital tract, </a:t>
            </a:r>
            <a:r>
              <a:rPr lang="en-US" sz="3000" dirty="0" smtClean="0"/>
              <a:t>and external </a:t>
            </a:r>
            <a:r>
              <a:rPr lang="en-US" sz="3000" dirty="0"/>
              <a:t>genitalia.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838200"/>
          </a:xfrm>
        </p:spPr>
        <p:txBody>
          <a:bodyPr/>
          <a:lstStyle/>
          <a:p>
            <a:r>
              <a:rPr lang="en-US" dirty="0" smtClean="0"/>
              <a:t>Puberty in boys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ts val="4400"/>
              </a:lnSpc>
            </a:pPr>
            <a:r>
              <a:rPr lang="af-ZA" sz="3000" dirty="0" smtClean="0"/>
              <a:t>Activation of the hypothalamic-pituitary axis.</a:t>
            </a:r>
          </a:p>
          <a:p>
            <a:pPr>
              <a:lnSpc>
                <a:spcPts val="4400"/>
              </a:lnSpc>
            </a:pPr>
            <a:r>
              <a:rPr lang="af-ZA" sz="3000" dirty="0" smtClean="0"/>
              <a:t>Leydig cell proliferation in </a:t>
            </a:r>
            <a:r>
              <a:rPr lang="en-US" sz="3000" dirty="0" smtClean="0"/>
              <a:t>the testes.</a:t>
            </a:r>
          </a:p>
          <a:p>
            <a:pPr>
              <a:lnSpc>
                <a:spcPts val="4400"/>
              </a:lnSpc>
            </a:pPr>
            <a:r>
              <a:rPr lang="en-US" sz="3000" dirty="0" smtClean="0"/>
              <a:t>Increased synthesis and secretion of testosterone by the </a:t>
            </a:r>
            <a:r>
              <a:rPr lang="en-US" sz="3000" dirty="0" err="1" smtClean="0"/>
              <a:t>Leydig</a:t>
            </a:r>
            <a:r>
              <a:rPr lang="en-US" sz="3000" dirty="0" smtClean="0"/>
              <a:t> cells.</a:t>
            </a:r>
          </a:p>
          <a:p>
            <a:pPr>
              <a:lnSpc>
                <a:spcPts val="4400"/>
              </a:lnSpc>
            </a:pPr>
            <a:r>
              <a:rPr lang="en-US" sz="3000" dirty="0" smtClean="0"/>
              <a:t>Growth of the testes, largely because of an increased number of seminiferous tubules. </a:t>
            </a:r>
          </a:p>
          <a:p>
            <a:pPr>
              <a:lnSpc>
                <a:spcPts val="4400"/>
              </a:lnSpc>
            </a:pPr>
            <a:r>
              <a:rPr lang="en-US" sz="3000" dirty="0" smtClean="0"/>
              <a:t>Growth of the sex accessory organs such as the prostate. 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48600" cy="838200"/>
          </a:xfrm>
        </p:spPr>
        <p:txBody>
          <a:bodyPr/>
          <a:lstStyle/>
          <a:p>
            <a:r>
              <a:rPr lang="en-US" dirty="0" smtClean="0"/>
              <a:t>Puberty in boys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3000" dirty="0" smtClean="0"/>
              <a:t>Pronounced linear growth spurt and closing of the epiphyses when adult height is attained. </a:t>
            </a:r>
          </a:p>
          <a:p>
            <a:endParaRPr lang="en-US" sz="3000" dirty="0" smtClean="0"/>
          </a:p>
          <a:p>
            <a:pPr>
              <a:lnSpc>
                <a:spcPts val="4200"/>
              </a:lnSpc>
            </a:pPr>
            <a:r>
              <a:rPr lang="en-US" sz="3000" dirty="0" smtClean="0"/>
              <a:t>As plasma levels of testosterone increase,</a:t>
            </a:r>
          </a:p>
          <a:p>
            <a:pPr lvl="1">
              <a:lnSpc>
                <a:spcPts val="42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facial, pubic, and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axillary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hair appears</a:t>
            </a:r>
          </a:p>
          <a:p>
            <a:pPr lvl="1">
              <a:lnSpc>
                <a:spcPts val="42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is growth of the penis </a:t>
            </a:r>
          </a:p>
          <a:p>
            <a:pPr lvl="1">
              <a:lnSpc>
                <a:spcPts val="42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lowering of the voice due to increased size of the larynx and vocal cords</a:t>
            </a:r>
          </a:p>
          <a:p>
            <a:pPr lvl="1">
              <a:lnSpc>
                <a:spcPts val="4200"/>
              </a:lnSpc>
            </a:pPr>
            <a:r>
              <a:rPr lang="af-Z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initiation of spermatogenesis</a:t>
            </a:r>
            <a:r>
              <a:rPr lang="af-ZA" dirty="0" smtClean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48600" cy="838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Puberty in girls</a:t>
            </a:r>
            <a:endParaRPr lang="ar-J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867400"/>
          </a:xfrm>
        </p:spPr>
        <p:txBody>
          <a:bodyPr>
            <a:normAutofit/>
          </a:bodyPr>
          <a:lstStyle/>
          <a:p>
            <a:pPr marL="266700" indent="-266700"/>
            <a:r>
              <a:rPr lang="af-ZA" sz="2700" dirty="0" smtClean="0"/>
              <a:t>Associated with the activation </a:t>
            </a:r>
            <a:r>
              <a:rPr lang="en-US" sz="2700" dirty="0" smtClean="0"/>
              <a:t>of the hypothalamic-pituitary axis, which drives the synthesis of </a:t>
            </a:r>
            <a:r>
              <a:rPr lang="en-US" sz="2700" dirty="0" err="1" smtClean="0"/>
              <a:t>estradiol</a:t>
            </a:r>
            <a:r>
              <a:rPr lang="en-US" sz="2700" dirty="0" smtClean="0"/>
              <a:t> by the ovaries.</a:t>
            </a:r>
          </a:p>
          <a:p>
            <a:pPr marL="266700" indent="-266700"/>
            <a:endParaRPr lang="en-US" sz="2700" dirty="0" smtClean="0"/>
          </a:p>
          <a:p>
            <a:pPr marL="266700" indent="-266700"/>
            <a:r>
              <a:rPr lang="en-US" sz="2700" dirty="0" smtClean="0"/>
              <a:t>The first observable sign is budding of the breasts.</a:t>
            </a:r>
          </a:p>
          <a:p>
            <a:pPr marL="266700" indent="-266700"/>
            <a:r>
              <a:rPr lang="en-US" sz="2700" dirty="0" smtClean="0"/>
              <a:t>Two years later 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US" sz="2700" b="1" dirty="0" smtClean="0">
                <a:sym typeface="Wingdings" pitchFamily="2" charset="2"/>
              </a:rPr>
              <a:t>menarche</a:t>
            </a:r>
            <a:r>
              <a:rPr lang="en-US" sz="2700" dirty="0" smtClean="0">
                <a:sym typeface="Wingdings" pitchFamily="2" charset="2"/>
              </a:rPr>
              <a:t> (onset of the menstrual cycle).</a:t>
            </a:r>
          </a:p>
          <a:p>
            <a:pPr marL="266700" indent="-266700"/>
            <a:r>
              <a:rPr lang="af-ZA" sz="2700" dirty="0" smtClean="0"/>
              <a:t>The growth </a:t>
            </a:r>
            <a:r>
              <a:rPr lang="en-US" sz="2700" dirty="0" smtClean="0"/>
              <a:t>spurt and closure of the epiphyses typically begin and end earlier in girls than in boys.</a:t>
            </a:r>
          </a:p>
          <a:p>
            <a:pPr marL="266700" indent="-266700"/>
            <a:r>
              <a:rPr lang="af-ZA" sz="2700" dirty="0" smtClean="0"/>
              <a:t>The appearance of  </a:t>
            </a:r>
            <a:r>
              <a:rPr lang="en-US" sz="2700" dirty="0" smtClean="0"/>
              <a:t>pubic and </a:t>
            </a:r>
            <a:r>
              <a:rPr lang="en-US" sz="2700" dirty="0" err="1" smtClean="0"/>
              <a:t>axillary</a:t>
            </a:r>
            <a:r>
              <a:rPr lang="en-US" sz="2700" dirty="0" smtClean="0"/>
              <a:t> hair precedes menarche and is dependent on increased secretion of </a:t>
            </a:r>
            <a:r>
              <a:rPr lang="af-ZA" sz="2700" dirty="0" smtClean="0"/>
              <a:t>adrenal androgens.</a:t>
            </a:r>
            <a:endParaRPr lang="en-US" sz="2700" dirty="0" smtClean="0"/>
          </a:p>
          <a:p>
            <a:endParaRPr lang="en-US" dirty="0" smtClean="0">
              <a:sym typeface="Wingdings" pitchFamily="2" charset="2"/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848600" cy="838200"/>
          </a:xfrm>
        </p:spPr>
        <p:txBody>
          <a:bodyPr/>
          <a:lstStyle/>
          <a:p>
            <a:r>
              <a:rPr lang="en-US" dirty="0" smtClean="0"/>
              <a:t>Clinical physiology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" y="2057400"/>
            <a:ext cx="8686800" cy="3838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066800" y="96014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# 1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01361"/>
            <a:ext cx="7920334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14111"/>
            <a:ext cx="8470038" cy="595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990599" y="18313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# 2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73" y="1524000"/>
            <a:ext cx="9162473" cy="341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72" y="414690"/>
            <a:ext cx="7489328" cy="58337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705600"/>
          </a:xfrm>
        </p:spPr>
        <p:txBody>
          <a:bodyPr>
            <a:normAutofit lnSpcReduction="10000"/>
          </a:bodyPr>
          <a:lstStyle/>
          <a:p>
            <a:pPr marL="266700" indent="-266700">
              <a:lnSpc>
                <a:spcPct val="150000"/>
              </a:lnSpc>
            </a:pPr>
            <a:r>
              <a:rPr lang="en-US" sz="3000" b="1" dirty="0"/>
              <a:t>Genetic sex </a:t>
            </a:r>
            <a:r>
              <a:rPr lang="en-US" sz="3000" dirty="0"/>
              <a:t>is defined by the sex chromosomes, XY in males and XX in females</a:t>
            </a:r>
            <a:r>
              <a:rPr lang="en-US" sz="3000" dirty="0" smtClean="0"/>
              <a:t>.</a:t>
            </a:r>
          </a:p>
          <a:p>
            <a:pPr marL="266700" indent="-266700">
              <a:lnSpc>
                <a:spcPct val="150000"/>
              </a:lnSpc>
            </a:pPr>
            <a:endParaRPr lang="en-US" sz="3000" dirty="0" smtClean="0"/>
          </a:p>
          <a:p>
            <a:pPr marL="533400" lvl="1" indent="-228600"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During the first 5 weeks of gestational life, the gonads are indifferent or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bipotential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 they are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neither male nor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female.</a:t>
            </a:r>
          </a:p>
          <a:p>
            <a:pPr marL="533400" lvl="1" indent="-228600">
              <a:lnSpc>
                <a:spcPct val="150000"/>
              </a:lnSpc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At approximately gestational week 7 in genetic males,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 gene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product of the sex-determining region of the Y chromosome (SRY gene)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causes the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testes to begin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055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"/>
            <a:ext cx="7943088" cy="6705600"/>
          </a:xfrm>
        </p:spPr>
        <p:txBody>
          <a:bodyPr>
            <a:normAutofit/>
          </a:bodyPr>
          <a:lstStyle/>
          <a:p>
            <a:pPr marL="342900" lvl="1" indent="-228600">
              <a:lnSpc>
                <a:spcPct val="150000"/>
              </a:lnSpc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gestational week 9 in genetic females (in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absence of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 SRY gene) the ovaries begin 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develop.</a:t>
            </a:r>
          </a:p>
          <a:p>
            <a:pPr marL="342900" lvl="1" indent="-228600">
              <a:lnSpc>
                <a:spcPct val="150000"/>
              </a:lnSpc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GB" sz="2800" dirty="0" smtClean="0"/>
              <a:t>Genetic sex normally determines </a:t>
            </a:r>
            <a:r>
              <a:rPr lang="en-GB" sz="2800" dirty="0" err="1" smtClean="0"/>
              <a:t>gonadal</a:t>
            </a:r>
            <a:r>
              <a:rPr lang="en-GB" sz="2800" dirty="0" smtClean="0"/>
              <a:t> sex, and the gonads appear in males slightly before they appear in females.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055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0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304800"/>
            <a:ext cx="7943088" cy="6477000"/>
          </a:xfrm>
        </p:spPr>
        <p:txBody>
          <a:bodyPr>
            <a:normAutofit/>
          </a:bodyPr>
          <a:lstStyle/>
          <a:p>
            <a:pPr marL="266700" indent="-266700">
              <a:lnSpc>
                <a:spcPts val="4400"/>
              </a:lnSpc>
            </a:pPr>
            <a:r>
              <a:rPr lang="en-US" sz="3000" b="1" dirty="0" smtClean="0"/>
              <a:t>Gonadal </a:t>
            </a:r>
            <a:r>
              <a:rPr lang="en-US" sz="3000" b="1" dirty="0"/>
              <a:t>sex </a:t>
            </a:r>
            <a:r>
              <a:rPr lang="en-US" sz="3000" dirty="0"/>
              <a:t>is defined by the presence of </a:t>
            </a:r>
            <a:r>
              <a:rPr lang="en-US" sz="3000" dirty="0" smtClean="0"/>
              <a:t>the gonads; testes </a:t>
            </a:r>
            <a:r>
              <a:rPr lang="en-US" sz="3000" dirty="0"/>
              <a:t>in males and ovaries in females</a:t>
            </a:r>
            <a:r>
              <a:rPr lang="en-US" sz="3000" dirty="0" smtClean="0"/>
              <a:t>.</a:t>
            </a:r>
          </a:p>
          <a:p>
            <a:pPr marL="266700" indent="-266700">
              <a:lnSpc>
                <a:spcPts val="4400"/>
              </a:lnSpc>
            </a:pPr>
            <a:endParaRPr lang="en-US" dirty="0" smtClean="0"/>
          </a:p>
          <a:p>
            <a:pPr marL="266700" indent="-266700">
              <a:lnSpc>
                <a:spcPts val="4400"/>
              </a:lnSpc>
            </a:pPr>
            <a:r>
              <a:rPr lang="en-US" sz="2800" dirty="0"/>
              <a:t>The </a:t>
            </a:r>
            <a:r>
              <a:rPr lang="en-US" sz="2800" b="1" dirty="0"/>
              <a:t>testes</a:t>
            </a:r>
            <a:r>
              <a:rPr lang="en-US" sz="2800" dirty="0"/>
              <a:t>, the male gonads, consist of three cell types: </a:t>
            </a:r>
            <a:endParaRPr lang="en-US" sz="2800" dirty="0" smtClean="0"/>
          </a:p>
          <a:p>
            <a:pPr marL="628650" lvl="1" indent="-361950">
              <a:lnSpc>
                <a:spcPct val="150000"/>
              </a:lnSpc>
              <a:buFont typeface="+mj-lt"/>
              <a:buAutoNum type="arabicPeriod"/>
            </a:pPr>
            <a:r>
              <a:rPr lang="en-US" u="sng" dirty="0"/>
              <a:t>G</a:t>
            </a:r>
            <a:r>
              <a:rPr lang="en-US" u="sng" dirty="0" smtClean="0"/>
              <a:t>erm cells</a:t>
            </a:r>
            <a:r>
              <a:rPr lang="en-US" dirty="0" smtClean="0"/>
              <a:t>: produce spermatogonia</a:t>
            </a:r>
          </a:p>
          <a:p>
            <a:pPr marL="628650" lvl="1" indent="-361950">
              <a:lnSpc>
                <a:spcPct val="150000"/>
              </a:lnSpc>
              <a:buFont typeface="+mj-lt"/>
              <a:buAutoNum type="arabicPeriod"/>
            </a:pPr>
            <a:r>
              <a:rPr lang="en-US" u="sng" dirty="0" err="1" smtClean="0"/>
              <a:t>Sertoli</a:t>
            </a:r>
            <a:r>
              <a:rPr lang="en-US" u="sng" dirty="0" smtClean="0"/>
              <a:t> cells</a:t>
            </a:r>
            <a:r>
              <a:rPr lang="en-US" dirty="0" smtClean="0"/>
              <a:t>: </a:t>
            </a:r>
            <a:r>
              <a:rPr lang="en-US" dirty="0"/>
              <a:t>synthesize </a:t>
            </a:r>
            <a:r>
              <a:rPr lang="en-US" dirty="0" smtClean="0"/>
              <a:t>a glycoprotein </a:t>
            </a:r>
            <a:r>
              <a:rPr lang="en-US" dirty="0"/>
              <a:t>hormone called </a:t>
            </a:r>
            <a:r>
              <a:rPr lang="en-US" i="1" dirty="0" err="1"/>
              <a:t>antimüllerian</a:t>
            </a:r>
            <a:r>
              <a:rPr lang="en-US" i="1" dirty="0"/>
              <a:t> </a:t>
            </a:r>
            <a:r>
              <a:rPr lang="en-US" i="1" dirty="0" smtClean="0"/>
              <a:t>hormone</a:t>
            </a:r>
          </a:p>
          <a:p>
            <a:pPr marL="628650" lvl="1" indent="-361950">
              <a:lnSpc>
                <a:spcPct val="150000"/>
              </a:lnSpc>
              <a:buFont typeface="+mj-lt"/>
              <a:buAutoNum type="arabicPeriod"/>
            </a:pPr>
            <a:r>
              <a:rPr lang="en-US" u="sng" dirty="0" err="1" smtClean="0"/>
              <a:t>Leydig</a:t>
            </a:r>
            <a:r>
              <a:rPr lang="en-US" u="sng" dirty="0" smtClean="0"/>
              <a:t> cells</a:t>
            </a:r>
            <a:r>
              <a:rPr lang="en-US" dirty="0" smtClean="0"/>
              <a:t>: synthesize </a:t>
            </a:r>
            <a:r>
              <a:rPr lang="en-US" i="1" dirty="0" smtClean="0"/>
              <a:t>testosterone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24800" cy="6629400"/>
          </a:xfrm>
        </p:spPr>
        <p:txBody>
          <a:bodyPr>
            <a:normAutofit/>
          </a:bodyPr>
          <a:lstStyle/>
          <a:p>
            <a:r>
              <a:rPr lang="en-US" sz="2700" dirty="0"/>
              <a:t>The </a:t>
            </a:r>
            <a:r>
              <a:rPr lang="en-US" sz="2700" b="1" dirty="0"/>
              <a:t>ovaries</a:t>
            </a:r>
            <a:r>
              <a:rPr lang="en-US" sz="2700" dirty="0"/>
              <a:t>, the female gonads, also have three cell </a:t>
            </a:r>
            <a:r>
              <a:rPr lang="en-US" sz="2700" dirty="0" smtClean="0"/>
              <a:t>types:</a:t>
            </a:r>
          </a:p>
          <a:p>
            <a:endParaRPr lang="en-US" sz="2700" dirty="0" smtClean="0"/>
          </a:p>
          <a:p>
            <a:pPr marL="571500" indent="-400050">
              <a:buSzPct val="100000"/>
              <a:buFont typeface="+mj-lt"/>
              <a:buAutoNum type="arabicPeriod"/>
            </a:pPr>
            <a:r>
              <a:rPr lang="en-US" sz="2700" u="sng" dirty="0"/>
              <a:t>G</a:t>
            </a:r>
            <a:r>
              <a:rPr lang="en-US" sz="2700" u="sng" dirty="0" smtClean="0"/>
              <a:t>erm cells</a:t>
            </a:r>
            <a:r>
              <a:rPr lang="en-US" sz="2700" dirty="0" smtClean="0"/>
              <a:t>: </a:t>
            </a:r>
            <a:r>
              <a:rPr lang="en-US" sz="2700" dirty="0"/>
              <a:t>produce </a:t>
            </a:r>
            <a:r>
              <a:rPr lang="en-US" sz="2700" dirty="0" err="1" smtClean="0"/>
              <a:t>oogonia</a:t>
            </a:r>
            <a:r>
              <a:rPr lang="en-US" sz="2700" dirty="0" smtClean="0"/>
              <a:t>. </a:t>
            </a:r>
          </a:p>
          <a:p>
            <a:pPr marL="685800" lvl="1" indent="-400050">
              <a:buSzPct val="100000"/>
            </a:pPr>
            <a:r>
              <a:rPr lang="en-US" sz="2500" dirty="0" smtClean="0"/>
              <a:t>Meiotic </a:t>
            </a:r>
            <a:r>
              <a:rPr lang="en-US" sz="2500" dirty="0" err="1" smtClean="0"/>
              <a:t>oogonia</a:t>
            </a:r>
            <a:r>
              <a:rPr lang="en-US" sz="2500" dirty="0" smtClean="0"/>
              <a:t> are surrounded by </a:t>
            </a:r>
            <a:r>
              <a:rPr lang="en-US" sz="2500" dirty="0" err="1" smtClean="0"/>
              <a:t>granulosa</a:t>
            </a:r>
            <a:r>
              <a:rPr lang="en-US" sz="2500" dirty="0" smtClean="0"/>
              <a:t> cells and </a:t>
            </a:r>
            <a:r>
              <a:rPr lang="en-US" sz="2500" dirty="0" err="1" smtClean="0"/>
              <a:t>stroma</a:t>
            </a:r>
            <a:endParaRPr lang="en-US" sz="2500" dirty="0" smtClean="0"/>
          </a:p>
          <a:p>
            <a:pPr marL="990600" lvl="1" indent="-400050">
              <a:buSzPct val="100000"/>
              <a:buFont typeface="Wingdings" pitchFamily="2" charset="2"/>
              <a:buChar char="Ø"/>
            </a:pPr>
            <a:r>
              <a:rPr lang="en-US" sz="2500" dirty="0" smtClean="0"/>
              <a:t>called </a:t>
            </a:r>
            <a:r>
              <a:rPr lang="en-US" sz="2500" i="1" dirty="0" err="1" smtClean="0"/>
              <a:t>oocytes</a:t>
            </a:r>
            <a:r>
              <a:rPr lang="en-US" sz="2500" dirty="0" smtClean="0"/>
              <a:t> in this configuration.</a:t>
            </a:r>
          </a:p>
          <a:p>
            <a:pPr marL="685800" lvl="1" indent="-400050">
              <a:buSzPct val="100000"/>
            </a:pPr>
            <a:r>
              <a:rPr lang="en-US" sz="2500" dirty="0" smtClean="0"/>
              <a:t>They remain in the prophase of meiosis until ovulation occurs. </a:t>
            </a:r>
          </a:p>
          <a:p>
            <a:pPr marL="571500" indent="-4000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71500" indent="-400050">
              <a:buSzPct val="100000"/>
              <a:buFont typeface="+mj-lt"/>
              <a:buAutoNum type="arabicPeriod"/>
            </a:pPr>
            <a:r>
              <a:rPr lang="en-US" sz="2700" u="sng" dirty="0" err="1" smtClean="0"/>
              <a:t>Granulosa</a:t>
            </a:r>
            <a:r>
              <a:rPr lang="en-US" sz="2700" u="sng" dirty="0" smtClean="0"/>
              <a:t> cells</a:t>
            </a:r>
            <a:r>
              <a:rPr lang="en-US" sz="2700" dirty="0" smtClean="0"/>
              <a:t>: synthesize </a:t>
            </a:r>
            <a:r>
              <a:rPr lang="en-US" sz="2700" dirty="0" err="1" smtClean="0"/>
              <a:t>estradiol</a:t>
            </a:r>
            <a:r>
              <a:rPr lang="en-US" sz="2700" dirty="0" smtClean="0"/>
              <a:t>.</a:t>
            </a:r>
          </a:p>
          <a:p>
            <a:pPr marL="571500" indent="-400050">
              <a:buSzPct val="100000"/>
              <a:buFont typeface="+mj-lt"/>
              <a:buAutoNum type="arabicPeriod"/>
            </a:pPr>
            <a:endParaRPr lang="en-US" sz="2800" dirty="0" smtClean="0"/>
          </a:p>
          <a:p>
            <a:pPr marL="571500" indent="-400050">
              <a:buSzPct val="100000"/>
              <a:buFont typeface="+mj-lt"/>
              <a:buAutoNum type="arabicPeriod"/>
            </a:pPr>
            <a:r>
              <a:rPr lang="en-US" sz="2700" u="sng" dirty="0" smtClean="0"/>
              <a:t>Theca cells</a:t>
            </a:r>
            <a:r>
              <a:rPr lang="en-US" sz="2700" dirty="0" smtClean="0"/>
              <a:t>: synthesize progesterone and </a:t>
            </a:r>
            <a:r>
              <a:rPr lang="en-US" sz="2700" dirty="0" err="1" smtClean="0"/>
              <a:t>estradiol</a:t>
            </a:r>
            <a:r>
              <a:rPr lang="en-US" sz="2700" dirty="0" smtClean="0"/>
              <a:t>. </a:t>
            </a:r>
            <a:endParaRPr lang="ar-JO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" y="632460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Phenotypic </a:t>
            </a:r>
            <a:r>
              <a:rPr lang="en-US" sz="3000" b="1" dirty="0"/>
              <a:t>sex </a:t>
            </a:r>
            <a:r>
              <a:rPr lang="en-US" sz="3000" dirty="0"/>
              <a:t>is defined by the </a:t>
            </a:r>
            <a:r>
              <a:rPr lang="en-US" sz="3000" dirty="0" smtClean="0"/>
              <a:t>physical characteristics </a:t>
            </a:r>
            <a:r>
              <a:rPr lang="en-US" sz="3000" dirty="0"/>
              <a:t>of the internal genital tract and </a:t>
            </a:r>
            <a:r>
              <a:rPr lang="en-US" sz="3000" dirty="0" smtClean="0"/>
              <a:t>the external genitalia.</a:t>
            </a:r>
            <a:endParaRPr lang="ar-JO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838200"/>
          </a:xfrm>
        </p:spPr>
        <p:txBody>
          <a:bodyPr/>
          <a:lstStyle/>
          <a:p>
            <a:r>
              <a:rPr lang="en-US" dirty="0" smtClean="0"/>
              <a:t>Male phenotype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43088" cy="55626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2800" dirty="0"/>
              <a:t>The testes of gonadal males </a:t>
            </a:r>
            <a:r>
              <a:rPr lang="en-US" sz="2800" dirty="0" smtClean="0"/>
              <a:t>synthesize and secrete </a:t>
            </a:r>
            <a:r>
              <a:rPr lang="en-US" sz="2800" b="1" dirty="0" err="1"/>
              <a:t>antimüllerian</a:t>
            </a:r>
            <a:r>
              <a:rPr lang="en-US" sz="2800" b="1" dirty="0"/>
              <a:t> hormone</a:t>
            </a:r>
            <a:r>
              <a:rPr lang="en-US" sz="2800" dirty="0"/>
              <a:t> and </a:t>
            </a:r>
            <a:r>
              <a:rPr lang="en-US" sz="2800" b="1" dirty="0"/>
              <a:t>testosterone</a:t>
            </a:r>
            <a:r>
              <a:rPr lang="en-US" sz="2800" dirty="0" smtClean="0"/>
              <a:t>.</a:t>
            </a:r>
          </a:p>
          <a:p>
            <a:pPr>
              <a:lnSpc>
                <a:spcPts val="3800"/>
              </a:lnSpc>
            </a:pPr>
            <a:endParaRPr lang="en-US" sz="2800" dirty="0"/>
          </a:p>
          <a:p>
            <a:pPr>
              <a:lnSpc>
                <a:spcPts val="3800"/>
              </a:lnSpc>
            </a:pPr>
            <a:r>
              <a:rPr lang="en-US" sz="2800" dirty="0" smtClean="0"/>
              <a:t>Testosterone </a:t>
            </a:r>
            <a:r>
              <a:rPr lang="en-US" sz="2800" dirty="0"/>
              <a:t>stimulates the growth and differentiation of the </a:t>
            </a:r>
            <a:r>
              <a:rPr lang="en-US" sz="2800" i="1" dirty="0" err="1"/>
              <a:t>wolffian</a:t>
            </a:r>
            <a:r>
              <a:rPr lang="en-US" sz="2800" i="1" dirty="0"/>
              <a:t> ducts</a:t>
            </a:r>
            <a:r>
              <a:rPr lang="en-US" sz="2800" dirty="0"/>
              <a:t>, which </a:t>
            </a:r>
            <a:r>
              <a:rPr lang="en-US" sz="2800" dirty="0" smtClean="0"/>
              <a:t>develop into </a:t>
            </a:r>
            <a:r>
              <a:rPr lang="en-US" sz="2800" dirty="0"/>
              <a:t>the male internal genital tract</a:t>
            </a:r>
            <a:r>
              <a:rPr lang="en-US" sz="2800" dirty="0" smtClean="0"/>
              <a:t>.</a:t>
            </a:r>
          </a:p>
          <a:p>
            <a:pPr marL="0" indent="0">
              <a:lnSpc>
                <a:spcPts val="3800"/>
              </a:lnSpc>
              <a:buNone/>
            </a:pPr>
            <a:endParaRPr lang="en-US" sz="2800" dirty="0"/>
          </a:p>
          <a:p>
            <a:pPr>
              <a:lnSpc>
                <a:spcPts val="3800"/>
              </a:lnSpc>
            </a:pPr>
            <a:r>
              <a:rPr lang="en-US" sz="2800" dirty="0" err="1" smtClean="0"/>
              <a:t>Antimüllerian</a:t>
            </a:r>
            <a:r>
              <a:rPr lang="en-US" sz="2800" dirty="0" smtClean="0"/>
              <a:t> </a:t>
            </a:r>
            <a:r>
              <a:rPr lang="en-US" sz="2800" dirty="0"/>
              <a:t>hormone causes atrophy of the </a:t>
            </a:r>
            <a:r>
              <a:rPr lang="en-US" sz="2800" i="1" dirty="0" err="1"/>
              <a:t>müllerian</a:t>
            </a:r>
            <a:r>
              <a:rPr lang="en-US" sz="2800" i="1" dirty="0"/>
              <a:t> ducts </a:t>
            </a:r>
            <a:r>
              <a:rPr lang="en-US" sz="2800" dirty="0"/>
              <a:t>(which would </a:t>
            </a:r>
            <a:r>
              <a:rPr lang="en-US" sz="2800" dirty="0" smtClean="0"/>
              <a:t>have become </a:t>
            </a:r>
            <a:r>
              <a:rPr lang="en-US" sz="2800" dirty="0"/>
              <a:t>the female internal genital tract).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8018</TotalTime>
  <Words>897</Words>
  <Application>Microsoft Office PowerPoint</Application>
  <PresentationFormat>On-screen Show (4:3)</PresentationFormat>
  <Paragraphs>117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  Sexual differentiation  and puberty </vt:lpstr>
      <vt:lpstr>Sexual differentiation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Male phenotype</vt:lpstr>
      <vt:lpstr>Female phenotype</vt:lpstr>
      <vt:lpstr>Puberty</vt:lpstr>
      <vt:lpstr>Gonadotropin secretion over the lifetime</vt:lpstr>
      <vt:lpstr>Gonadotropin secretion over the lifetime</vt:lpstr>
      <vt:lpstr>Gonadotropin secretion over the lifetime</vt:lpstr>
      <vt:lpstr>Pulsatile Secretion of GnRH, FSH, and LH</vt:lpstr>
      <vt:lpstr>Pulsatile Secretion of GnRH, FSH, and LH</vt:lpstr>
      <vt:lpstr>PowerPoint Presentation</vt:lpstr>
      <vt:lpstr>Characteristics of puberty</vt:lpstr>
      <vt:lpstr>Events of puberty and their timing </vt:lpstr>
      <vt:lpstr>Puberty in boys</vt:lpstr>
      <vt:lpstr>Puberty in boys</vt:lpstr>
      <vt:lpstr>Puberty in girls</vt:lpstr>
      <vt:lpstr>Clinical physiology cases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385</cp:revision>
  <dcterms:created xsi:type="dcterms:W3CDTF">2010-10-14T16:13:00Z</dcterms:created>
  <dcterms:modified xsi:type="dcterms:W3CDTF">2021-05-03T13:07:54Z</dcterms:modified>
</cp:coreProperties>
</file>