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70" r:id="rId4"/>
    <p:sldId id="268" r:id="rId5"/>
    <p:sldId id="266" r:id="rId6"/>
    <p:sldId id="267" r:id="rId7"/>
    <p:sldId id="260" r:id="rId8"/>
    <p:sldId id="269" r:id="rId9"/>
    <p:sldId id="258" r:id="rId10"/>
    <p:sldId id="259" r:id="rId11"/>
    <p:sldId id="261" r:id="rId12"/>
    <p:sldId id="262" r:id="rId13"/>
    <p:sldId id="272" r:id="rId14"/>
    <p:sldId id="273" r:id="rId15"/>
    <p:sldId id="263" r:id="rId16"/>
    <p:sldId id="274" r:id="rId17"/>
    <p:sldId id="275" r:id="rId18"/>
    <p:sldId id="276" r:id="rId19"/>
    <p:sldId id="277" r:id="rId20"/>
    <p:sldId id="280" r:id="rId21"/>
    <p:sldId id="281" r:id="rId22"/>
    <p:sldId id="282" r:id="rId23"/>
    <p:sldId id="283" r:id="rId24"/>
    <p:sldId id="284" r:id="rId25"/>
    <p:sldId id="285" r:id="rId26"/>
    <p:sldId id="286" r:id="rId27"/>
    <p:sldId id="287" r:id="rId28"/>
    <p:sldId id="288" r:id="rId29"/>
    <p:sldId id="294" r:id="rId30"/>
    <p:sldId id="296" r:id="rId31"/>
    <p:sldId id="289" r:id="rId32"/>
    <p:sldId id="290" r:id="rId33"/>
    <p:sldId id="292" r:id="rId34"/>
    <p:sldId id="293" r:id="rId35"/>
    <p:sldId id="297" r:id="rId36"/>
    <p:sldId id="319" r:id="rId37"/>
    <p:sldId id="318" r:id="rId38"/>
    <p:sldId id="298" r:id="rId39"/>
    <p:sldId id="307" r:id="rId40"/>
    <p:sldId id="301" r:id="rId41"/>
    <p:sldId id="303" r:id="rId42"/>
    <p:sldId id="305" r:id="rId43"/>
    <p:sldId id="308" r:id="rId44"/>
    <p:sldId id="311" r:id="rId45"/>
    <p:sldId id="320" r:id="rId46"/>
    <p:sldId id="304" r:id="rId47"/>
    <p:sldId id="309" r:id="rId48"/>
    <p:sldId id="314" r:id="rId49"/>
    <p:sldId id="315" r:id="rId50"/>
    <p:sldId id="317" r:id="rId51"/>
    <p:sldId id="31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6"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03A9D-DFAC-417E-8A8D-4815CDC87FB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385235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03A9D-DFAC-417E-8A8D-4815CDC87FB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386922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03A9D-DFAC-417E-8A8D-4815CDC87FB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270758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03A9D-DFAC-417E-8A8D-4815CDC87FB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194731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03A9D-DFAC-417E-8A8D-4815CDC87FB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414069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03A9D-DFAC-417E-8A8D-4815CDC87FB2}"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85238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03A9D-DFAC-417E-8A8D-4815CDC87FB2}"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148611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03A9D-DFAC-417E-8A8D-4815CDC87FB2}"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371917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03A9D-DFAC-417E-8A8D-4815CDC87FB2}"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186617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03A9D-DFAC-417E-8A8D-4815CDC87FB2}"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34181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03A9D-DFAC-417E-8A8D-4815CDC87FB2}"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E555A-A34F-4B47-9CA6-127ACC240C17}" type="slidenum">
              <a:rPr lang="en-US" smtClean="0"/>
              <a:t>‹#›</a:t>
            </a:fld>
            <a:endParaRPr lang="en-US"/>
          </a:p>
        </p:txBody>
      </p:sp>
    </p:spTree>
    <p:extLst>
      <p:ext uri="{BB962C8B-B14F-4D97-AF65-F5344CB8AC3E}">
        <p14:creationId xmlns:p14="http://schemas.microsoft.com/office/powerpoint/2010/main" val="29687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03A9D-DFAC-417E-8A8D-4815CDC87FB2}" type="datetimeFigureOut">
              <a:rPr lang="en-US" smtClean="0"/>
              <a:t>4/26/2021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E555A-A34F-4B47-9CA6-127ACC240C17}" type="slidenum">
              <a:rPr lang="en-US" smtClean="0"/>
              <a:t>‹#›</a:t>
            </a:fld>
            <a:endParaRPr lang="en-US"/>
          </a:p>
        </p:txBody>
      </p:sp>
    </p:spTree>
    <p:extLst>
      <p:ext uri="{BB962C8B-B14F-4D97-AF65-F5344CB8AC3E}">
        <p14:creationId xmlns:p14="http://schemas.microsoft.com/office/powerpoint/2010/main" val="289952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IFPF0TIFG-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p.edu/read/25152/chapter/1#loi_fig-S-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908175"/>
          </a:xfrm>
        </p:spPr>
        <p:style>
          <a:lnRef idx="2">
            <a:schemeClr val="accent1"/>
          </a:lnRef>
          <a:fillRef idx="1">
            <a:schemeClr val="lt1"/>
          </a:fillRef>
          <a:effectRef idx="0">
            <a:schemeClr val="accent1"/>
          </a:effectRef>
          <a:fontRef idx="minor">
            <a:schemeClr val="dk1"/>
          </a:fontRef>
        </p:style>
        <p:txBody>
          <a:bodyPr>
            <a:normAutofit/>
          </a:bodyPr>
          <a:lstStyle/>
          <a:p>
            <a:r>
              <a:rPr lang="en-US" b="1" dirty="0" smtClean="0"/>
              <a:t>Quality Improvement </a:t>
            </a:r>
            <a:endParaRPr lang="en-US" dirty="0"/>
          </a:p>
        </p:txBody>
      </p:sp>
      <p:sp>
        <p:nvSpPr>
          <p:cNvPr id="3" name="Subtitle 2"/>
          <p:cNvSpPr>
            <a:spLocks noGrp="1"/>
          </p:cNvSpPr>
          <p:nvPr>
            <p:ph type="subTitle" idx="1"/>
          </p:nvPr>
        </p:nvSpPr>
        <p:spPr>
          <a:xfrm>
            <a:off x="1371600" y="4953000"/>
            <a:ext cx="6400800" cy="1066800"/>
          </a:xfrm>
        </p:spPr>
        <p:txBody>
          <a:bodyPr>
            <a:normAutofit fontScale="70000" lnSpcReduction="20000"/>
          </a:bodyPr>
          <a:lstStyle/>
          <a:p>
            <a:r>
              <a:rPr lang="en-US" dirty="0" err="1"/>
              <a:t>Lec</a:t>
            </a:r>
            <a:r>
              <a:rPr lang="en-US" dirty="0"/>
              <a:t>. 9</a:t>
            </a:r>
          </a:p>
          <a:p>
            <a:r>
              <a:rPr lang="en-US" dirty="0"/>
              <a:t>MED 311</a:t>
            </a:r>
          </a:p>
          <a:p>
            <a:r>
              <a:rPr lang="en-US" dirty="0"/>
              <a:t>Dr. Ola </a:t>
            </a:r>
            <a:r>
              <a:rPr lang="en-US" dirty="0" err="1"/>
              <a:t>Soudah</a:t>
            </a:r>
            <a:endParaRPr lang="en-US" dirty="0"/>
          </a:p>
          <a:p>
            <a:endParaRPr lang="en-US" dirty="0"/>
          </a:p>
        </p:txBody>
      </p:sp>
    </p:spTree>
    <p:extLst>
      <p:ext uri="{BB962C8B-B14F-4D97-AF65-F5344CB8AC3E}">
        <p14:creationId xmlns:p14="http://schemas.microsoft.com/office/powerpoint/2010/main" val="91547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2"/>
            <a:r>
              <a:rPr lang="en-US" b="1" dirty="0" smtClean="0">
                <a:solidFill>
                  <a:srgbClr val="00B0F0"/>
                </a:solidFill>
              </a:rPr>
              <a:t>Accessibility, Timeliness, Affordability:</a:t>
            </a:r>
            <a:r>
              <a:rPr lang="en-US" dirty="0" smtClean="0"/>
              <a:t> Reducing unwanted waits and harmful delays for both those who receive and those who give care; reducing access barriers and financial risk for patients, families, and communities; and promoting care that is affordable for the system.</a:t>
            </a:r>
          </a:p>
          <a:p>
            <a:pPr lvl="2"/>
            <a:endParaRPr lang="en-US" dirty="0" smtClean="0"/>
          </a:p>
          <a:p>
            <a:pPr lvl="2"/>
            <a:r>
              <a:rPr lang="en-US" b="1" dirty="0" smtClean="0">
                <a:solidFill>
                  <a:srgbClr val="00B0F0"/>
                </a:solidFill>
              </a:rPr>
              <a:t>Efficiency:</a:t>
            </a:r>
            <a:r>
              <a:rPr lang="en-US" dirty="0" smtClean="0"/>
              <a:t> Avoiding waste, including waste of equipment, supplies, ideas, and energy, and including waste resulting from poor management, fraud, corruption, and abusive practices. </a:t>
            </a:r>
          </a:p>
          <a:p>
            <a:pPr lvl="2"/>
            <a:endParaRPr lang="en-US" dirty="0" smtClean="0"/>
          </a:p>
          <a:p>
            <a:pPr lvl="2"/>
            <a:r>
              <a:rPr lang="en-US" b="1" dirty="0" smtClean="0">
                <a:solidFill>
                  <a:srgbClr val="00B0F0"/>
                </a:solidFill>
              </a:rPr>
              <a:t>Equity:</a:t>
            </a:r>
            <a:r>
              <a:rPr lang="en-US" dirty="0" smtClean="0"/>
              <a:t> Providing care that does not vary in quality because of personal characteristics such as gender, ethnicity, race, geographic location, and socioeconomic status.</a:t>
            </a:r>
          </a:p>
          <a:p>
            <a:endParaRPr lang="en-US" dirty="0"/>
          </a:p>
        </p:txBody>
      </p:sp>
    </p:spTree>
    <p:extLst>
      <p:ext uri="{BB962C8B-B14F-4D97-AF65-F5344CB8AC3E}">
        <p14:creationId xmlns:p14="http://schemas.microsoft.com/office/powerpoint/2010/main" val="6636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Another way to define </a:t>
            </a:r>
            <a:r>
              <a:rPr lang="en-US" b="1" dirty="0" smtClean="0"/>
              <a:t>(system approach)</a:t>
            </a:r>
          </a:p>
          <a:p>
            <a:pPr marL="0" indent="0">
              <a:buNone/>
            </a:pPr>
            <a:endParaRPr lang="en-US" b="1" dirty="0" smtClean="0"/>
          </a:p>
          <a:p>
            <a:pPr marL="0" indent="0" algn="ctr">
              <a:buNone/>
            </a:pPr>
            <a:r>
              <a:rPr lang="en-US" dirty="0" smtClean="0">
                <a:solidFill>
                  <a:srgbClr val="002060"/>
                </a:solidFill>
              </a:rPr>
              <a:t>“ quality </a:t>
            </a:r>
            <a:r>
              <a:rPr lang="en-US" dirty="0">
                <a:solidFill>
                  <a:srgbClr val="002060"/>
                </a:solidFill>
              </a:rPr>
              <a:t>is the result of a system </a:t>
            </a:r>
            <a:r>
              <a:rPr lang="en-US" dirty="0" smtClean="0">
                <a:solidFill>
                  <a:srgbClr val="002060"/>
                </a:solidFill>
              </a:rPr>
              <a:t>with interdependent </a:t>
            </a:r>
            <a:r>
              <a:rPr lang="en-US" dirty="0">
                <a:solidFill>
                  <a:srgbClr val="002060"/>
                </a:solidFill>
              </a:rPr>
              <a:t>parts that must work together to achieve </a:t>
            </a:r>
            <a:r>
              <a:rPr lang="en-US" dirty="0" smtClean="0">
                <a:solidFill>
                  <a:srgbClr val="002060"/>
                </a:solidFill>
              </a:rPr>
              <a:t>outcomes”</a:t>
            </a:r>
          </a:p>
          <a:p>
            <a:endParaRPr lang="en-US" dirty="0"/>
          </a:p>
          <a:p>
            <a:r>
              <a:rPr lang="en-US" dirty="0" smtClean="0"/>
              <a:t>Using </a:t>
            </a:r>
            <a:r>
              <a:rPr lang="en-US" dirty="0"/>
              <a:t>this system perspective, </a:t>
            </a:r>
            <a:r>
              <a:rPr lang="en-US" b="1" dirty="0" err="1">
                <a:solidFill>
                  <a:srgbClr val="0070C0"/>
                </a:solidFill>
              </a:rPr>
              <a:t>Avedis</a:t>
            </a:r>
            <a:r>
              <a:rPr lang="en-US" b="1" dirty="0">
                <a:solidFill>
                  <a:srgbClr val="0070C0"/>
                </a:solidFill>
              </a:rPr>
              <a:t> </a:t>
            </a:r>
            <a:r>
              <a:rPr lang="en-US" b="1" dirty="0" err="1" smtClean="0">
                <a:solidFill>
                  <a:srgbClr val="0070C0"/>
                </a:solidFill>
              </a:rPr>
              <a:t>Donabedian</a:t>
            </a:r>
            <a:r>
              <a:rPr lang="en-US" b="1" dirty="0" smtClean="0">
                <a:solidFill>
                  <a:srgbClr val="0070C0"/>
                </a:solidFill>
              </a:rPr>
              <a:t> </a:t>
            </a:r>
            <a:r>
              <a:rPr lang="en-US" dirty="0" smtClean="0"/>
              <a:t>defined </a:t>
            </a:r>
            <a:r>
              <a:rPr lang="en-US" dirty="0"/>
              <a:t>quality in terms of </a:t>
            </a:r>
            <a:r>
              <a:rPr lang="en-US" b="1" dirty="0">
                <a:solidFill>
                  <a:srgbClr val="00B0F0"/>
                </a:solidFill>
              </a:rPr>
              <a:t>structures, processes, and outcomes</a:t>
            </a:r>
            <a:endParaRPr lang="en-US" dirty="0">
              <a:solidFill>
                <a:srgbClr val="00B0F0"/>
              </a:solidFill>
            </a:endParaRPr>
          </a:p>
        </p:txBody>
      </p:sp>
    </p:spTree>
    <p:extLst>
      <p:ext uri="{BB962C8B-B14F-4D97-AF65-F5344CB8AC3E}">
        <p14:creationId xmlns:p14="http://schemas.microsoft.com/office/powerpoint/2010/main" val="192968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rPr>
              <a:t>D</a:t>
            </a:r>
            <a:r>
              <a:rPr lang="en-US" b="1" dirty="0" err="1" smtClean="0">
                <a:solidFill>
                  <a:srgbClr val="0070C0"/>
                </a:solidFill>
              </a:rPr>
              <a:t>onabedian</a:t>
            </a:r>
            <a:r>
              <a:rPr lang="en-US" b="1" dirty="0" smtClean="0">
                <a:solidFill>
                  <a:srgbClr val="0070C0"/>
                </a:solidFill>
              </a:rPr>
              <a:t> triad</a:t>
            </a:r>
            <a:endParaRPr lang="en-US" b="1"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4999"/>
            <a:ext cx="7467600" cy="4191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9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Accessibility and</a:t>
            </a:r>
          </a:p>
          <a:p>
            <a:r>
              <a:rPr lang="en-US" b="1" dirty="0"/>
              <a:t>care delivery</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4754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57200" y="5334000"/>
            <a:ext cx="8229600" cy="1219199"/>
          </a:xfrm>
          <a:prstGeom prst="rect">
            <a:avLst/>
          </a:prstGeom>
        </p:spPr>
      </p:pic>
    </p:spTree>
    <p:extLst>
      <p:ext uri="{BB962C8B-B14F-4D97-AF65-F5344CB8AC3E}">
        <p14:creationId xmlns:p14="http://schemas.microsoft.com/office/powerpoint/2010/main" val="317428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5562600"/>
          </a:xfrm>
        </p:spPr>
        <p:txBody>
          <a:bodyPr>
            <a:normAutofit/>
          </a:bodyPr>
          <a:lstStyle/>
          <a:p>
            <a:r>
              <a:rPr lang="en-US" sz="2800" dirty="0"/>
              <a:t>The </a:t>
            </a:r>
            <a:r>
              <a:rPr lang="en-US" sz="2800" b="1" dirty="0">
                <a:solidFill>
                  <a:srgbClr val="00B0F0"/>
                </a:solidFill>
              </a:rPr>
              <a:t>structural elements </a:t>
            </a:r>
            <a:r>
              <a:rPr lang="en-US" sz="2800" dirty="0"/>
              <a:t>of quality involve </a:t>
            </a:r>
            <a:r>
              <a:rPr lang="en-US" sz="2800" dirty="0" smtClean="0"/>
              <a:t>the material </a:t>
            </a:r>
            <a:r>
              <a:rPr lang="en-US" sz="2800" dirty="0"/>
              <a:t>and human resources of an organization and the facility itself</a:t>
            </a:r>
            <a:r>
              <a:rPr lang="en-US" sz="2800" dirty="0" smtClean="0"/>
              <a:t>.</a:t>
            </a:r>
          </a:p>
          <a:p>
            <a:pPr marL="0" indent="0" algn="ctr">
              <a:buNone/>
            </a:pPr>
            <a:r>
              <a:rPr lang="en-US" sz="3600" b="1" dirty="0" smtClean="0">
                <a:solidFill>
                  <a:srgbClr val="FF0000"/>
                </a:solidFill>
              </a:rPr>
              <a:t>How to improve??</a:t>
            </a:r>
            <a:endParaRPr lang="en-US" sz="3600" b="1" dirty="0" smtClean="0">
              <a:solidFill>
                <a:srgbClr val="FF0000"/>
              </a:solidFill>
            </a:endParaRPr>
          </a:p>
          <a:p>
            <a:pPr lvl="2"/>
            <a:r>
              <a:rPr lang="en-US" sz="2800" dirty="0" smtClean="0"/>
              <a:t>The quality </a:t>
            </a:r>
            <a:r>
              <a:rPr lang="en-US" sz="2800" dirty="0"/>
              <a:t>of </a:t>
            </a:r>
            <a:r>
              <a:rPr lang="en-US" sz="2800" dirty="0" smtClean="0"/>
              <a:t>healthcare</a:t>
            </a:r>
            <a:r>
              <a:rPr lang="en-US" sz="2800" b="1" dirty="0" smtClean="0">
                <a:solidFill>
                  <a:srgbClr val="00B0F0"/>
                </a:solidFill>
              </a:rPr>
              <a:t> personnel </a:t>
            </a:r>
            <a:r>
              <a:rPr lang="en-US" sz="2800" dirty="0" smtClean="0"/>
              <a:t>is </a:t>
            </a:r>
            <a:r>
              <a:rPr lang="en-US" sz="2800" dirty="0"/>
              <a:t>documented in their </a:t>
            </a:r>
            <a:r>
              <a:rPr lang="en-US" sz="2800" dirty="0" smtClean="0"/>
              <a:t>numbers, skill level, </a:t>
            </a:r>
            <a:r>
              <a:rPr lang="en-US" sz="2800" dirty="0"/>
              <a:t>and various </a:t>
            </a:r>
            <a:r>
              <a:rPr lang="en-US" sz="2800" dirty="0" smtClean="0"/>
              <a:t>certifications.</a:t>
            </a:r>
          </a:p>
          <a:p>
            <a:pPr lvl="2"/>
            <a:endParaRPr lang="en-US" sz="2800" dirty="0" smtClean="0"/>
          </a:p>
          <a:p>
            <a:pPr lvl="2"/>
            <a:r>
              <a:rPr lang="en-US" sz="2800" dirty="0" smtClean="0"/>
              <a:t>The </a:t>
            </a:r>
            <a:r>
              <a:rPr lang="en-US" sz="2800" dirty="0"/>
              <a:t>quality of </a:t>
            </a:r>
            <a:r>
              <a:rPr lang="en-US" sz="2800" b="1" dirty="0">
                <a:solidFill>
                  <a:srgbClr val="00B0F0"/>
                </a:solidFill>
              </a:rPr>
              <a:t>facilities</a:t>
            </a:r>
            <a:r>
              <a:rPr lang="en-US" sz="2800" dirty="0"/>
              <a:t> lies in accreditation </a:t>
            </a:r>
            <a:r>
              <a:rPr lang="en-US" sz="2800" dirty="0" smtClean="0"/>
              <a:t>and/or certification.</a:t>
            </a:r>
            <a:endParaRPr lang="en-US" sz="2800" dirty="0"/>
          </a:p>
        </p:txBody>
      </p:sp>
    </p:spTree>
    <p:extLst>
      <p:ext uri="{BB962C8B-B14F-4D97-AF65-F5344CB8AC3E}">
        <p14:creationId xmlns:p14="http://schemas.microsoft.com/office/powerpoint/2010/main" val="119180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r>
              <a:rPr lang="en-US" sz="3000" b="1" dirty="0">
                <a:solidFill>
                  <a:srgbClr val="00B0F0"/>
                </a:solidFill>
              </a:rPr>
              <a:t>Process </a:t>
            </a:r>
            <a:r>
              <a:rPr lang="en-US" sz="3000" dirty="0"/>
              <a:t>involves the actual delivery of care as well </a:t>
            </a:r>
            <a:r>
              <a:rPr lang="en-US" sz="3000" dirty="0" smtClean="0"/>
              <a:t>as its </a:t>
            </a:r>
            <a:r>
              <a:rPr lang="en-US" sz="3000" dirty="0"/>
              <a:t>management </a:t>
            </a:r>
            <a:endParaRPr lang="en-US" sz="3000" dirty="0" smtClean="0"/>
          </a:p>
          <a:p>
            <a:endParaRPr lang="en-US" sz="3000" dirty="0" smtClean="0"/>
          </a:p>
          <a:p>
            <a:pPr lvl="2"/>
            <a:r>
              <a:rPr lang="en-US" dirty="0" smtClean="0"/>
              <a:t>(</a:t>
            </a:r>
            <a:r>
              <a:rPr lang="en-US" dirty="0"/>
              <a:t>e.g., the quality of basic care including cleanliness, </a:t>
            </a:r>
            <a:r>
              <a:rPr lang="en-US" dirty="0" smtClean="0"/>
              <a:t>feeding, hydration</a:t>
            </a:r>
            <a:r>
              <a:rPr lang="en-US" dirty="0"/>
              <a:t>, delivery of treatments, and keeping patients safe from falls </a:t>
            </a:r>
            <a:r>
              <a:rPr lang="en-US" dirty="0" smtClean="0"/>
              <a:t>and errors</a:t>
            </a:r>
            <a:r>
              <a:rPr lang="en-US" dirty="0"/>
              <a:t>). </a:t>
            </a:r>
            <a:endParaRPr lang="en-US" dirty="0" smtClean="0"/>
          </a:p>
          <a:p>
            <a:endParaRPr lang="en-US" b="1" dirty="0"/>
          </a:p>
          <a:p>
            <a:r>
              <a:rPr lang="en-US" sz="3000" b="1" dirty="0" smtClean="0">
                <a:solidFill>
                  <a:srgbClr val="00B0F0"/>
                </a:solidFill>
              </a:rPr>
              <a:t>Outcomes </a:t>
            </a:r>
            <a:r>
              <a:rPr lang="en-US" sz="3000" dirty="0"/>
              <a:t>are the resulting health status of the patients </a:t>
            </a:r>
            <a:endParaRPr lang="en-US" sz="3000" dirty="0" smtClean="0"/>
          </a:p>
          <a:p>
            <a:endParaRPr lang="en-US" sz="3000" dirty="0" smtClean="0"/>
          </a:p>
          <a:p>
            <a:pPr lvl="2"/>
            <a:r>
              <a:rPr lang="en-US" dirty="0" smtClean="0"/>
              <a:t>(</a:t>
            </a:r>
            <a:r>
              <a:rPr lang="en-US" dirty="0"/>
              <a:t>e.g</a:t>
            </a:r>
            <a:r>
              <a:rPr lang="en-US" dirty="0" smtClean="0"/>
              <a:t>., mortality</a:t>
            </a:r>
            <a:r>
              <a:rPr lang="en-US" dirty="0"/>
              <a:t>, morbidity, length of stay, and functional status) and </a:t>
            </a:r>
            <a:r>
              <a:rPr lang="en-US" dirty="0" smtClean="0"/>
              <a:t>organizations (turnover </a:t>
            </a:r>
            <a:r>
              <a:rPr lang="en-US" dirty="0"/>
              <a:t>of staff, cost outcomes).</a:t>
            </a:r>
          </a:p>
        </p:txBody>
      </p:sp>
    </p:spTree>
    <p:extLst>
      <p:ext uri="{BB962C8B-B14F-4D97-AF65-F5344CB8AC3E}">
        <p14:creationId xmlns:p14="http://schemas.microsoft.com/office/powerpoint/2010/main" val="272281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Moreover, </a:t>
            </a:r>
            <a:r>
              <a:rPr lang="en-US" b="1" dirty="0" err="1" smtClean="0">
                <a:solidFill>
                  <a:srgbClr val="0070C0"/>
                </a:solidFill>
              </a:rPr>
              <a:t>Donabedian</a:t>
            </a:r>
            <a:r>
              <a:rPr lang="en-US" dirty="0" smtClean="0"/>
              <a:t> defined </a:t>
            </a:r>
            <a:r>
              <a:rPr lang="en-US" dirty="0"/>
              <a:t>quality </a:t>
            </a:r>
            <a:r>
              <a:rPr lang="en-US" dirty="0" smtClean="0"/>
              <a:t>as having </a:t>
            </a:r>
            <a:r>
              <a:rPr lang="en-US" dirty="0"/>
              <a:t>at least </a:t>
            </a:r>
            <a:r>
              <a:rPr lang="en-US" b="1" i="1" dirty="0">
                <a:solidFill>
                  <a:srgbClr val="0070C0"/>
                </a:solidFill>
              </a:rPr>
              <a:t>four </a:t>
            </a:r>
            <a:r>
              <a:rPr lang="en-US" b="1" i="1" dirty="0" smtClean="0">
                <a:solidFill>
                  <a:srgbClr val="0070C0"/>
                </a:solidFill>
              </a:rPr>
              <a:t>components:</a:t>
            </a:r>
          </a:p>
          <a:p>
            <a:endParaRPr lang="en-US" b="1" dirty="0">
              <a:solidFill>
                <a:srgbClr val="0070C0"/>
              </a:solidFill>
            </a:endParaRPr>
          </a:p>
          <a:p>
            <a:pPr marL="800100" lvl="2" indent="0">
              <a:buNone/>
            </a:pPr>
            <a:r>
              <a:rPr lang="en-US" dirty="0"/>
              <a:t>1. The technical management of health and </a:t>
            </a:r>
            <a:r>
              <a:rPr lang="en-US" dirty="0" smtClean="0"/>
              <a:t>illness.</a:t>
            </a:r>
            <a:endParaRPr lang="en-US" dirty="0"/>
          </a:p>
          <a:p>
            <a:pPr marL="800100" lvl="2" indent="0">
              <a:buNone/>
            </a:pPr>
            <a:r>
              <a:rPr lang="en-US" dirty="0"/>
              <a:t>2. The management of the interpersonal relationship between </a:t>
            </a:r>
            <a:r>
              <a:rPr lang="en-US" dirty="0" smtClean="0"/>
              <a:t>the providers </a:t>
            </a:r>
            <a:r>
              <a:rPr lang="en-US" dirty="0"/>
              <a:t>of care and their </a:t>
            </a:r>
            <a:r>
              <a:rPr lang="en-US" dirty="0" smtClean="0"/>
              <a:t>clients.</a:t>
            </a:r>
            <a:endParaRPr lang="en-US" dirty="0"/>
          </a:p>
          <a:p>
            <a:pPr marL="800100" lvl="2" indent="0">
              <a:buNone/>
            </a:pPr>
            <a:r>
              <a:rPr lang="en-US" dirty="0"/>
              <a:t>3. The amenities of </a:t>
            </a:r>
            <a:r>
              <a:rPr lang="en-US" dirty="0" smtClean="0"/>
              <a:t>care</a:t>
            </a:r>
            <a:r>
              <a:rPr lang="en-US" dirty="0"/>
              <a:t>.</a:t>
            </a:r>
          </a:p>
          <a:p>
            <a:pPr marL="800100" lvl="2" indent="0">
              <a:buNone/>
            </a:pPr>
            <a:r>
              <a:rPr lang="en-US" dirty="0"/>
              <a:t>4. The ethical principles that govern the conduct of affairs in general </a:t>
            </a:r>
            <a:r>
              <a:rPr lang="en-US" dirty="0" smtClean="0"/>
              <a:t>and the </a:t>
            </a:r>
            <a:r>
              <a:rPr lang="en-US" dirty="0"/>
              <a:t>health care enterprise in particular.</a:t>
            </a:r>
          </a:p>
        </p:txBody>
      </p:sp>
    </p:spTree>
    <p:extLst>
      <p:ext uri="{BB962C8B-B14F-4D97-AF65-F5344CB8AC3E}">
        <p14:creationId xmlns:p14="http://schemas.microsoft.com/office/powerpoint/2010/main" val="312456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278562"/>
          </a:xfrm>
        </p:spPr>
        <p:txBody>
          <a:bodyPr>
            <a:normAutofit fontScale="85000" lnSpcReduction="10000"/>
          </a:bodyPr>
          <a:lstStyle/>
          <a:p>
            <a:r>
              <a:rPr lang="en-US" dirty="0" smtClean="0"/>
              <a:t>The </a:t>
            </a:r>
            <a:r>
              <a:rPr lang="en-US" b="1" dirty="0">
                <a:solidFill>
                  <a:srgbClr val="00B0F0"/>
                </a:solidFill>
              </a:rPr>
              <a:t>technical management </a:t>
            </a:r>
            <a:r>
              <a:rPr lang="en-US" dirty="0"/>
              <a:t>of health focuses on the </a:t>
            </a:r>
            <a:r>
              <a:rPr lang="en-US" dirty="0" smtClean="0"/>
              <a:t>clinical performance </a:t>
            </a:r>
            <a:r>
              <a:rPr lang="en-US" dirty="0"/>
              <a:t>of health care </a:t>
            </a:r>
            <a:r>
              <a:rPr lang="en-US" dirty="0" smtClean="0"/>
              <a:t>providers.</a:t>
            </a:r>
          </a:p>
          <a:p>
            <a:endParaRPr lang="en-US" dirty="0" smtClean="0"/>
          </a:p>
          <a:p>
            <a:r>
              <a:rPr lang="en-US" dirty="0" smtClean="0"/>
              <a:t>The</a:t>
            </a:r>
            <a:r>
              <a:rPr lang="en-US" dirty="0" smtClean="0">
                <a:solidFill>
                  <a:srgbClr val="00B0F0"/>
                </a:solidFill>
              </a:rPr>
              <a:t> </a:t>
            </a:r>
            <a:r>
              <a:rPr lang="en-US" b="1" dirty="0" smtClean="0">
                <a:solidFill>
                  <a:srgbClr val="00B0F0"/>
                </a:solidFill>
              </a:rPr>
              <a:t>management of </a:t>
            </a:r>
            <a:r>
              <a:rPr lang="en-US" b="1" dirty="0">
                <a:solidFill>
                  <a:srgbClr val="00B0F0"/>
                </a:solidFill>
              </a:rPr>
              <a:t>interpersonal relationships </a:t>
            </a:r>
            <a:r>
              <a:rPr lang="en-US" dirty="0" smtClean="0"/>
              <a:t>health </a:t>
            </a:r>
            <a:r>
              <a:rPr lang="en-US" dirty="0"/>
              <a:t>service quality is driven both by clinical </a:t>
            </a:r>
            <a:r>
              <a:rPr lang="en-US" dirty="0" smtClean="0"/>
              <a:t>and nonclinical processes, the relationship between patients, caregivers and non-clinical </a:t>
            </a:r>
            <a:r>
              <a:rPr lang="en-US" dirty="0" smtClean="0"/>
              <a:t>personnel.</a:t>
            </a:r>
            <a:endParaRPr lang="en-US" dirty="0" smtClean="0"/>
          </a:p>
          <a:p>
            <a:endParaRPr lang="en-US" dirty="0"/>
          </a:p>
          <a:p>
            <a:r>
              <a:rPr lang="en-US" dirty="0" smtClean="0"/>
              <a:t>The </a:t>
            </a:r>
            <a:r>
              <a:rPr lang="en-US" b="1" dirty="0" smtClean="0">
                <a:solidFill>
                  <a:srgbClr val="00B0F0"/>
                </a:solidFill>
              </a:rPr>
              <a:t>amenities of </a:t>
            </a:r>
            <a:r>
              <a:rPr lang="en-US" b="1" dirty="0">
                <a:solidFill>
                  <a:srgbClr val="00B0F0"/>
                </a:solidFill>
              </a:rPr>
              <a:t>care </a:t>
            </a:r>
            <a:r>
              <a:rPr lang="en-US" dirty="0"/>
              <a:t>speak to the patient’s interest in being treated in comfortable, </a:t>
            </a:r>
            <a:r>
              <a:rPr lang="en-US" dirty="0" smtClean="0"/>
              <a:t>clean surroundings.</a:t>
            </a:r>
          </a:p>
          <a:p>
            <a:endParaRPr lang="en-US" dirty="0" smtClean="0"/>
          </a:p>
          <a:p>
            <a:r>
              <a:rPr lang="en-US" dirty="0" smtClean="0"/>
              <a:t>The </a:t>
            </a:r>
            <a:r>
              <a:rPr lang="en-US" b="1" dirty="0">
                <a:solidFill>
                  <a:srgbClr val="00B0F0"/>
                </a:solidFill>
              </a:rPr>
              <a:t>ethical principles </a:t>
            </a:r>
            <a:r>
              <a:rPr lang="en-US" dirty="0"/>
              <a:t>speak to the provider’s </a:t>
            </a:r>
            <a:r>
              <a:rPr lang="en-US" dirty="0" smtClean="0"/>
              <a:t>ethical conduct </a:t>
            </a:r>
            <a:r>
              <a:rPr lang="en-US" dirty="0"/>
              <a:t>in delivering care and his/her interest in furthering societal </a:t>
            </a:r>
            <a:r>
              <a:rPr lang="en-US" dirty="0" smtClean="0"/>
              <a:t>and organizational </a:t>
            </a:r>
            <a:r>
              <a:rPr lang="en-US" dirty="0"/>
              <a:t>well-being (or effectiveness).</a:t>
            </a:r>
          </a:p>
        </p:txBody>
      </p:sp>
    </p:spTree>
    <p:extLst>
      <p:ext uri="{BB962C8B-B14F-4D97-AF65-F5344CB8AC3E}">
        <p14:creationId xmlns:p14="http://schemas.microsoft.com/office/powerpoint/2010/main" val="144348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 the light of quality </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b="1" dirty="0">
                <a:solidFill>
                  <a:srgbClr val="00B0F0"/>
                </a:solidFill>
              </a:rPr>
              <a:t>Effectiveness</a:t>
            </a:r>
            <a:r>
              <a:rPr lang="en-US" b="1" dirty="0"/>
              <a:t> </a:t>
            </a:r>
            <a:r>
              <a:rPr lang="en-US" dirty="0" smtClean="0"/>
              <a:t>is defined </a:t>
            </a:r>
            <a:r>
              <a:rPr lang="en-US" dirty="0"/>
              <a:t>as “providing services based on scientific knowledge to all who </a:t>
            </a:r>
            <a:r>
              <a:rPr lang="en-US" dirty="0" smtClean="0"/>
              <a:t>could benefit </a:t>
            </a:r>
            <a:r>
              <a:rPr lang="en-US" dirty="0"/>
              <a:t>and refraining from providing services to those not likely to </a:t>
            </a:r>
            <a:r>
              <a:rPr lang="en-US" dirty="0" smtClean="0"/>
              <a:t>benefit (avoiding </a:t>
            </a:r>
            <a:r>
              <a:rPr lang="en-US" dirty="0"/>
              <a:t>underuse and overuse</a:t>
            </a:r>
            <a:r>
              <a:rPr lang="en-US" dirty="0" smtClean="0"/>
              <a:t>)”.</a:t>
            </a:r>
          </a:p>
          <a:p>
            <a:endParaRPr lang="en-US" dirty="0" smtClean="0"/>
          </a:p>
          <a:p>
            <a:r>
              <a:rPr lang="en-US" b="1" dirty="0" smtClean="0">
                <a:solidFill>
                  <a:srgbClr val="00B0F0"/>
                </a:solidFill>
              </a:rPr>
              <a:t>Efficiency</a:t>
            </a:r>
            <a:r>
              <a:rPr lang="en-US" b="1" dirty="0" smtClean="0"/>
              <a:t> </a:t>
            </a:r>
            <a:r>
              <a:rPr lang="en-US" dirty="0"/>
              <a:t>is defined as “avoiding </a:t>
            </a:r>
            <a:r>
              <a:rPr lang="en-US" dirty="0" smtClean="0"/>
              <a:t>waste, in </a:t>
            </a:r>
            <a:r>
              <a:rPr lang="en-US" dirty="0"/>
              <a:t>particular waste of equipment, supplies, ideas, and energy</a:t>
            </a:r>
            <a:r>
              <a:rPr lang="en-US" dirty="0" smtClean="0"/>
              <a:t>”.</a:t>
            </a:r>
            <a:endParaRPr lang="en-US" dirty="0"/>
          </a:p>
        </p:txBody>
      </p:sp>
    </p:spTree>
    <p:extLst>
      <p:ext uri="{BB962C8B-B14F-4D97-AF65-F5344CB8AC3E}">
        <p14:creationId xmlns:p14="http://schemas.microsoft.com/office/powerpoint/2010/main" val="155295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WHY </a:t>
            </a:r>
            <a:r>
              <a:rPr lang="en-US" sz="4000" b="1" dirty="0">
                <a:solidFill>
                  <a:srgbClr val="0070C0"/>
                </a:solidFill>
              </a:rPr>
              <a:t>IS QUALITY IMPORTANT?</a:t>
            </a:r>
            <a:endParaRPr lang="en-US" sz="4000" dirty="0">
              <a:solidFill>
                <a:srgbClr val="0070C0"/>
              </a:solidFill>
            </a:endParaRPr>
          </a:p>
        </p:txBody>
      </p:sp>
      <p:sp>
        <p:nvSpPr>
          <p:cNvPr id="3" name="Content Placeholder 2"/>
          <p:cNvSpPr>
            <a:spLocks noGrp="1"/>
          </p:cNvSpPr>
          <p:nvPr>
            <p:ph idx="1"/>
          </p:nvPr>
        </p:nvSpPr>
        <p:spPr>
          <a:xfrm>
            <a:off x="457200" y="1524000"/>
            <a:ext cx="8229600" cy="4876800"/>
          </a:xfrm>
        </p:spPr>
        <p:txBody>
          <a:bodyPr>
            <a:normAutofit fontScale="92500" lnSpcReduction="20000"/>
          </a:bodyPr>
          <a:lstStyle/>
          <a:p>
            <a:r>
              <a:rPr lang="en-US" dirty="0" smtClean="0"/>
              <a:t>Problems in quality will results :</a:t>
            </a:r>
          </a:p>
          <a:p>
            <a:endParaRPr lang="en-US" dirty="0" smtClean="0"/>
          </a:p>
          <a:p>
            <a:pPr lvl="1">
              <a:buFont typeface="Wingdings" pitchFamily="2" charset="2"/>
              <a:buChar char="Ø"/>
            </a:pPr>
            <a:r>
              <a:rPr lang="en-US" b="1" dirty="0">
                <a:solidFill>
                  <a:srgbClr val="00B0F0"/>
                </a:solidFill>
              </a:rPr>
              <a:t>Underuse</a:t>
            </a:r>
            <a:r>
              <a:rPr lang="en-US" b="1" dirty="0"/>
              <a:t> </a:t>
            </a:r>
            <a:r>
              <a:rPr lang="en-US" dirty="0"/>
              <a:t>is the failure to provide a service whose benefit is greater </a:t>
            </a:r>
            <a:r>
              <a:rPr lang="en-US" dirty="0" smtClean="0"/>
              <a:t>than its </a:t>
            </a:r>
            <a:r>
              <a:rPr lang="en-US" dirty="0"/>
              <a:t>risk. </a:t>
            </a:r>
            <a:endParaRPr lang="en-US" dirty="0" smtClean="0"/>
          </a:p>
          <a:p>
            <a:pPr lvl="1">
              <a:buFont typeface="Wingdings" pitchFamily="2" charset="2"/>
              <a:buChar char="Ø"/>
            </a:pPr>
            <a:endParaRPr lang="en-US" dirty="0" smtClean="0"/>
          </a:p>
          <a:p>
            <a:pPr lvl="1">
              <a:buFont typeface="Wingdings" pitchFamily="2" charset="2"/>
              <a:buChar char="Ø"/>
            </a:pPr>
            <a:r>
              <a:rPr lang="en-US" b="1" dirty="0" smtClean="0">
                <a:solidFill>
                  <a:srgbClr val="00B0F0"/>
                </a:solidFill>
              </a:rPr>
              <a:t>Overuse</a:t>
            </a:r>
            <a:r>
              <a:rPr lang="en-US" b="1" dirty="0" smtClean="0"/>
              <a:t> </a:t>
            </a:r>
            <a:r>
              <a:rPr lang="en-US" dirty="0"/>
              <a:t>occurs when a health service is provided when its </a:t>
            </a:r>
            <a:r>
              <a:rPr lang="en-US" dirty="0" smtClean="0"/>
              <a:t>risk outweighs </a:t>
            </a:r>
            <a:r>
              <a:rPr lang="en-US" dirty="0"/>
              <a:t>its benefits or it simply has no added benefit, as with overuse </a:t>
            </a:r>
            <a:r>
              <a:rPr lang="en-US" dirty="0" smtClean="0"/>
              <a:t>of certain </a:t>
            </a:r>
            <a:r>
              <a:rPr lang="en-US" dirty="0"/>
              <a:t>diagnostic tests. </a:t>
            </a:r>
            <a:endParaRPr lang="en-US" dirty="0" smtClean="0"/>
          </a:p>
          <a:p>
            <a:pPr lvl="1">
              <a:buFont typeface="Wingdings" pitchFamily="2" charset="2"/>
              <a:buChar char="Ø"/>
            </a:pPr>
            <a:endParaRPr lang="en-US" dirty="0" smtClean="0"/>
          </a:p>
          <a:p>
            <a:pPr lvl="1">
              <a:buFont typeface="Wingdings" pitchFamily="2" charset="2"/>
              <a:buChar char="Ø"/>
            </a:pPr>
            <a:r>
              <a:rPr lang="en-US" b="1" dirty="0" smtClean="0">
                <a:solidFill>
                  <a:srgbClr val="00B0F0"/>
                </a:solidFill>
              </a:rPr>
              <a:t>Misuse </a:t>
            </a:r>
            <a:r>
              <a:rPr lang="en-US" dirty="0"/>
              <a:t>occurs, for example, when the right </a:t>
            </a:r>
            <a:r>
              <a:rPr lang="en-US" dirty="0" smtClean="0"/>
              <a:t>service is </a:t>
            </a:r>
            <a:r>
              <a:rPr lang="en-US" dirty="0"/>
              <a:t>provided badly and an avoidable complication reduces the benefit </a:t>
            </a:r>
            <a:r>
              <a:rPr lang="en-US" dirty="0" smtClean="0"/>
              <a:t>the patient </a:t>
            </a:r>
            <a:r>
              <a:rPr lang="en-US" dirty="0"/>
              <a:t>receives.</a:t>
            </a:r>
          </a:p>
        </p:txBody>
      </p:sp>
    </p:spTree>
    <p:extLst>
      <p:ext uri="{BB962C8B-B14F-4D97-AF65-F5344CB8AC3E}">
        <p14:creationId xmlns:p14="http://schemas.microsoft.com/office/powerpoint/2010/main" val="228926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rPr>
              <a:t>INTRODUCTION</a:t>
            </a:r>
            <a:endParaRPr lang="en-US" sz="3600"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2800" dirty="0" smtClean="0"/>
              <a:t>Institute of medicine (IOM) published in 2000-2001 two reports that start the movement for quality improvement in healthcare setting;</a:t>
            </a:r>
          </a:p>
          <a:p>
            <a:endParaRPr lang="en-US" sz="2800" dirty="0" smtClean="0"/>
          </a:p>
          <a:p>
            <a:pPr lvl="2"/>
            <a:r>
              <a:rPr lang="en-US" sz="2800" b="1" dirty="0" smtClean="0">
                <a:solidFill>
                  <a:srgbClr val="0070C0"/>
                </a:solidFill>
              </a:rPr>
              <a:t>To err is human: </a:t>
            </a:r>
            <a:r>
              <a:rPr lang="en-US" sz="2800" dirty="0" smtClean="0"/>
              <a:t>medical errors as the 3</a:t>
            </a:r>
            <a:r>
              <a:rPr lang="en-US" sz="2800" baseline="30000" dirty="0" smtClean="0"/>
              <a:t>rd</a:t>
            </a:r>
            <a:r>
              <a:rPr lang="en-US" sz="2800" dirty="0" smtClean="0"/>
              <a:t> leading cause of death in US.</a:t>
            </a:r>
          </a:p>
          <a:p>
            <a:pPr lvl="2"/>
            <a:endParaRPr lang="en-US" sz="2800" dirty="0" smtClean="0"/>
          </a:p>
          <a:p>
            <a:pPr lvl="2"/>
            <a:r>
              <a:rPr lang="en-US" sz="2800" b="1" dirty="0" smtClean="0">
                <a:solidFill>
                  <a:srgbClr val="0070C0"/>
                </a:solidFill>
              </a:rPr>
              <a:t>The quality chasm: </a:t>
            </a:r>
            <a:r>
              <a:rPr lang="en-US" sz="2800" dirty="0"/>
              <a:t>The report parses the concept of “quality of care” into six basic </a:t>
            </a:r>
            <a:r>
              <a:rPr lang="en-US" sz="2800" dirty="0" smtClean="0"/>
              <a:t>dimensions.  </a:t>
            </a:r>
            <a:endParaRPr lang="en-US" sz="2800" dirty="0"/>
          </a:p>
        </p:txBody>
      </p:sp>
    </p:spTree>
    <p:extLst>
      <p:ext uri="{BB962C8B-B14F-4D97-AF65-F5344CB8AC3E}">
        <p14:creationId xmlns:p14="http://schemas.microsoft.com/office/powerpoint/2010/main" val="782997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70C0"/>
                </a:solidFill>
              </a:rPr>
              <a:t>COMMON </a:t>
            </a:r>
            <a:r>
              <a:rPr lang="en-US" sz="3600" b="1" dirty="0" smtClean="0">
                <a:solidFill>
                  <a:srgbClr val="0070C0"/>
                </a:solidFill>
              </a:rPr>
              <a:t>ELEMENTS OF QUALITY IMPROVEMENT</a:t>
            </a:r>
            <a:endParaRPr lang="en-US" sz="3600" dirty="0">
              <a:solidFill>
                <a:srgbClr val="0070C0"/>
              </a:solidFill>
            </a:endParaRPr>
          </a:p>
        </p:txBody>
      </p:sp>
      <p:sp>
        <p:nvSpPr>
          <p:cNvPr id="3" name="Content Placeholder 2"/>
          <p:cNvSpPr>
            <a:spLocks noGrp="1"/>
          </p:cNvSpPr>
          <p:nvPr>
            <p:ph idx="1"/>
          </p:nvPr>
        </p:nvSpPr>
        <p:spPr>
          <a:xfrm>
            <a:off x="457200" y="1600200"/>
            <a:ext cx="8534400" cy="5105400"/>
          </a:xfrm>
        </p:spPr>
        <p:txBody>
          <a:bodyPr/>
          <a:lstStyle/>
          <a:p>
            <a:endParaRPr lang="en-US" dirty="0" smtClean="0"/>
          </a:p>
          <a:p>
            <a:r>
              <a:rPr lang="en-US" dirty="0" smtClean="0"/>
              <a:t>The most common used </a:t>
            </a:r>
            <a:r>
              <a:rPr lang="en-US" b="1" dirty="0" smtClean="0">
                <a:solidFill>
                  <a:srgbClr val="FF0000"/>
                </a:solidFill>
              </a:rPr>
              <a:t>framework</a:t>
            </a:r>
            <a:r>
              <a:rPr lang="en-US" dirty="0" smtClean="0"/>
              <a:t> for quality improvement are:</a:t>
            </a:r>
          </a:p>
          <a:p>
            <a:endParaRPr lang="en-US" dirty="0" smtClean="0"/>
          </a:p>
          <a:p>
            <a:pPr lvl="2"/>
            <a:r>
              <a:rPr lang="en-US" sz="2800" dirty="0" smtClean="0"/>
              <a:t>Total quality (continuous quality improvement); </a:t>
            </a:r>
            <a:r>
              <a:rPr lang="en-US" sz="2800" b="1" dirty="0" smtClean="0">
                <a:solidFill>
                  <a:srgbClr val="00B0F0"/>
                </a:solidFill>
              </a:rPr>
              <a:t>CQI.</a:t>
            </a:r>
          </a:p>
          <a:p>
            <a:pPr lvl="2"/>
            <a:r>
              <a:rPr lang="en-US" sz="2800" b="1" dirty="0" smtClean="0">
                <a:solidFill>
                  <a:srgbClr val="00B0F0"/>
                </a:solidFill>
              </a:rPr>
              <a:t>Six-sigma.</a:t>
            </a:r>
          </a:p>
          <a:p>
            <a:pPr lvl="2"/>
            <a:r>
              <a:rPr lang="en-US" sz="2800" dirty="0" smtClean="0"/>
              <a:t>Toyota production system, </a:t>
            </a:r>
            <a:r>
              <a:rPr lang="en-US" sz="2800" b="1" dirty="0" smtClean="0">
                <a:solidFill>
                  <a:srgbClr val="00B0F0"/>
                </a:solidFill>
              </a:rPr>
              <a:t>TPS/Lean</a:t>
            </a:r>
            <a:r>
              <a:rPr lang="en-US" sz="2800" b="1" dirty="0" smtClean="0"/>
              <a:t>. </a:t>
            </a:r>
            <a:endParaRPr lang="en-US" sz="2800" b="1" dirty="0"/>
          </a:p>
        </p:txBody>
      </p:sp>
    </p:spTree>
    <p:extLst>
      <p:ext uri="{BB962C8B-B14F-4D97-AF65-F5344CB8AC3E}">
        <p14:creationId xmlns:p14="http://schemas.microsoft.com/office/powerpoint/2010/main" val="389742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70C0"/>
                </a:solidFill>
              </a:rPr>
              <a:t>key concepts common to all quality improvement methods</a:t>
            </a:r>
          </a:p>
        </p:txBody>
      </p:sp>
      <p:sp>
        <p:nvSpPr>
          <p:cNvPr id="3" name="Content Placeholder 2"/>
          <p:cNvSpPr>
            <a:spLocks noGrp="1"/>
          </p:cNvSpPr>
          <p:nvPr>
            <p:ph idx="1"/>
          </p:nvPr>
        </p:nvSpPr>
        <p:spPr>
          <a:xfrm>
            <a:off x="457200" y="1752600"/>
            <a:ext cx="8229600" cy="4876800"/>
          </a:xfrm>
        </p:spPr>
        <p:txBody>
          <a:bodyPr>
            <a:normAutofit fontScale="92500" lnSpcReduction="10000"/>
          </a:bodyPr>
          <a:lstStyle/>
          <a:p>
            <a:r>
              <a:rPr lang="en-US" dirty="0"/>
              <a:t>These concepts are: </a:t>
            </a:r>
            <a:r>
              <a:rPr lang="en-US" b="1" dirty="0"/>
              <a:t>measurement, process variation</a:t>
            </a:r>
            <a:r>
              <a:rPr lang="en-US" dirty="0"/>
              <a:t>, and </a:t>
            </a:r>
            <a:r>
              <a:rPr lang="en-US" b="1" dirty="0" smtClean="0"/>
              <a:t>statistical process </a:t>
            </a:r>
            <a:r>
              <a:rPr lang="en-US" b="1" dirty="0"/>
              <a:t>control</a:t>
            </a:r>
            <a:r>
              <a:rPr lang="en-US" dirty="0" smtClean="0"/>
              <a:t>.</a:t>
            </a:r>
          </a:p>
          <a:p>
            <a:endParaRPr lang="en-US" dirty="0" smtClean="0"/>
          </a:p>
          <a:p>
            <a:pPr lvl="2"/>
            <a:r>
              <a:rPr lang="en-US" b="1" dirty="0">
                <a:solidFill>
                  <a:srgbClr val="00B0F0"/>
                </a:solidFill>
              </a:rPr>
              <a:t>Measurement</a:t>
            </a:r>
            <a:r>
              <a:rPr lang="en-US" b="1" dirty="0"/>
              <a:t> </a:t>
            </a:r>
            <a:r>
              <a:rPr lang="en-US" dirty="0"/>
              <a:t>Translation of observable events into quantitative terms</a:t>
            </a:r>
            <a:r>
              <a:rPr lang="en-US" dirty="0" smtClean="0"/>
              <a:t>.</a:t>
            </a:r>
          </a:p>
          <a:p>
            <a:pPr lvl="2"/>
            <a:endParaRPr lang="en-US" dirty="0" smtClean="0"/>
          </a:p>
          <a:p>
            <a:pPr lvl="2"/>
            <a:r>
              <a:rPr lang="en-US" b="1" dirty="0">
                <a:solidFill>
                  <a:srgbClr val="00B0F0"/>
                </a:solidFill>
              </a:rPr>
              <a:t>Process variation </a:t>
            </a:r>
            <a:r>
              <a:rPr lang="en-US" dirty="0"/>
              <a:t>The range of values that a quality metric can take as </a:t>
            </a:r>
            <a:r>
              <a:rPr lang="en-US" dirty="0" smtClean="0"/>
              <a:t>a result </a:t>
            </a:r>
            <a:r>
              <a:rPr lang="en-US" dirty="0"/>
              <a:t>of different causes within the </a:t>
            </a:r>
            <a:r>
              <a:rPr lang="en-US" dirty="0" smtClean="0"/>
              <a:t>process.</a:t>
            </a:r>
          </a:p>
          <a:p>
            <a:pPr lvl="2"/>
            <a:endParaRPr lang="en-US" b="1" dirty="0"/>
          </a:p>
          <a:p>
            <a:pPr lvl="2"/>
            <a:r>
              <a:rPr lang="en-US" b="1" dirty="0" smtClean="0">
                <a:solidFill>
                  <a:srgbClr val="00B0F0"/>
                </a:solidFill>
              </a:rPr>
              <a:t>Statistical </a:t>
            </a:r>
            <a:r>
              <a:rPr lang="en-US" b="1" dirty="0">
                <a:solidFill>
                  <a:srgbClr val="00B0F0"/>
                </a:solidFill>
              </a:rPr>
              <a:t>Process Control (SPC) </a:t>
            </a:r>
            <a:r>
              <a:rPr lang="en-US" dirty="0"/>
              <a:t>is a method by which </a:t>
            </a:r>
            <a:r>
              <a:rPr lang="en-US" dirty="0" smtClean="0"/>
              <a:t>process variation </a:t>
            </a:r>
            <a:r>
              <a:rPr lang="en-US" dirty="0"/>
              <a:t>is measured, tracked, and controlled in an effort to improve </a:t>
            </a:r>
            <a:r>
              <a:rPr lang="en-US" dirty="0" smtClean="0"/>
              <a:t>the quality </a:t>
            </a:r>
            <a:r>
              <a:rPr lang="en-US" dirty="0"/>
              <a:t>of the process.</a:t>
            </a:r>
            <a:endParaRPr lang="en-US" dirty="0" smtClean="0"/>
          </a:p>
          <a:p>
            <a:endParaRPr lang="en-US" dirty="0"/>
          </a:p>
        </p:txBody>
      </p:sp>
    </p:spTree>
    <p:extLst>
      <p:ext uri="{BB962C8B-B14F-4D97-AF65-F5344CB8AC3E}">
        <p14:creationId xmlns:p14="http://schemas.microsoft.com/office/powerpoint/2010/main" val="14404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Measurements</a:t>
            </a:r>
            <a:endParaRPr lang="en-US" sz="4000" b="1" dirty="0">
              <a:solidFill>
                <a:srgbClr val="0070C0"/>
              </a:solidFill>
            </a:endParaRPr>
          </a:p>
        </p:txBody>
      </p:sp>
      <p:sp>
        <p:nvSpPr>
          <p:cNvPr id="3" name="Content Placeholder 2"/>
          <p:cNvSpPr>
            <a:spLocks noGrp="1"/>
          </p:cNvSpPr>
          <p:nvPr>
            <p:ph idx="1"/>
          </p:nvPr>
        </p:nvSpPr>
        <p:spPr/>
        <p:txBody>
          <a:bodyPr/>
          <a:lstStyle/>
          <a:p>
            <a:pPr marL="0" indent="0" algn="ctr">
              <a:buNone/>
            </a:pPr>
            <a:r>
              <a:rPr lang="en-US" b="1" dirty="0" smtClean="0">
                <a:solidFill>
                  <a:srgbClr val="FF0000"/>
                </a:solidFill>
              </a:rPr>
              <a:t> </a:t>
            </a:r>
            <a:r>
              <a:rPr lang="en-US" b="1" dirty="0" smtClean="0">
                <a:solidFill>
                  <a:srgbClr val="FF0000"/>
                </a:solidFill>
              </a:rPr>
              <a:t>“You </a:t>
            </a:r>
            <a:r>
              <a:rPr lang="en-US" b="1" dirty="0">
                <a:solidFill>
                  <a:srgbClr val="FF0000"/>
                </a:solidFill>
              </a:rPr>
              <a:t>can’t manage what you can’t measure.” </a:t>
            </a:r>
            <a:endParaRPr lang="en-US" b="1" dirty="0" smtClean="0">
              <a:solidFill>
                <a:srgbClr val="FF0000"/>
              </a:solidFill>
            </a:endParaRPr>
          </a:p>
          <a:p>
            <a:pPr marL="0" indent="0" algn="ctr">
              <a:buNone/>
            </a:pPr>
            <a:endParaRPr lang="en-US" dirty="0"/>
          </a:p>
          <a:p>
            <a:pPr marL="0" indent="0" algn="ctr">
              <a:buNone/>
            </a:pPr>
            <a:r>
              <a:rPr lang="en-US" dirty="0" smtClean="0"/>
              <a:t>In this way</a:t>
            </a:r>
            <a:r>
              <a:rPr lang="en-US" dirty="0"/>
              <a:t>, quality improvement is driven by </a:t>
            </a:r>
            <a:r>
              <a:rPr lang="en-US" b="1" dirty="0" smtClean="0">
                <a:solidFill>
                  <a:srgbClr val="00B0F0"/>
                </a:solidFill>
              </a:rPr>
              <a:t>data-based </a:t>
            </a:r>
            <a:r>
              <a:rPr lang="en-US" b="1" dirty="0">
                <a:solidFill>
                  <a:srgbClr val="00B0F0"/>
                </a:solidFill>
              </a:rPr>
              <a:t>evidence </a:t>
            </a:r>
            <a:r>
              <a:rPr lang="en-US" dirty="0"/>
              <a:t>rather </a:t>
            </a:r>
            <a:r>
              <a:rPr lang="en-US" dirty="0" smtClean="0"/>
              <a:t>than subjective </a:t>
            </a:r>
            <a:r>
              <a:rPr lang="en-US" dirty="0"/>
              <a:t>judgments or opinions</a:t>
            </a:r>
            <a:r>
              <a:rPr lang="en-US" dirty="0" smtClean="0"/>
              <a:t>.</a:t>
            </a:r>
          </a:p>
          <a:p>
            <a:pPr marL="0" indent="0" algn="ctr">
              <a:buNone/>
            </a:pPr>
            <a:endParaRPr lang="en-US" dirty="0"/>
          </a:p>
        </p:txBody>
      </p:sp>
    </p:spTree>
    <p:extLst>
      <p:ext uri="{BB962C8B-B14F-4D97-AF65-F5344CB8AC3E}">
        <p14:creationId xmlns:p14="http://schemas.microsoft.com/office/powerpoint/2010/main" val="262976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55638"/>
          </a:xfrm>
        </p:spPr>
        <p:txBody>
          <a:bodyPr>
            <a:normAutofit/>
          </a:bodyPr>
          <a:lstStyle/>
          <a:p>
            <a:pPr algn="l"/>
            <a:r>
              <a:rPr lang="en-US" sz="2800" b="1" dirty="0" smtClean="0">
                <a:solidFill>
                  <a:srgbClr val="00B050"/>
                </a:solidFill>
              </a:rPr>
              <a:t>Measurement development process</a:t>
            </a:r>
            <a:endParaRPr lang="en-US" sz="2800" b="1" dirty="0">
              <a:solidFill>
                <a:srgbClr val="00B050"/>
              </a:solidFill>
            </a:endParaRPr>
          </a:p>
        </p:txBody>
      </p:sp>
      <p:sp>
        <p:nvSpPr>
          <p:cNvPr id="3" name="Content Placeholder 2"/>
          <p:cNvSpPr>
            <a:spLocks noGrp="1"/>
          </p:cNvSpPr>
          <p:nvPr>
            <p:ph idx="1"/>
          </p:nvPr>
        </p:nvSpPr>
        <p:spPr>
          <a:xfrm>
            <a:off x="457200" y="1295400"/>
            <a:ext cx="8458200" cy="5410200"/>
          </a:xfrm>
        </p:spPr>
        <p:txBody>
          <a:bodyPr>
            <a:noAutofit/>
          </a:bodyPr>
          <a:lstStyle/>
          <a:p>
            <a:r>
              <a:rPr lang="en-US" sz="2800" dirty="0"/>
              <a:t>Good measurement begins with the </a:t>
            </a:r>
            <a:r>
              <a:rPr lang="en-US" sz="2800" b="1" dirty="0">
                <a:solidFill>
                  <a:srgbClr val="00B0F0"/>
                </a:solidFill>
              </a:rPr>
              <a:t>rigorous definition</a:t>
            </a:r>
            <a:r>
              <a:rPr lang="en-US" sz="2800" dirty="0"/>
              <a:t> of the concept </a:t>
            </a:r>
            <a:r>
              <a:rPr lang="en-US" sz="2800" dirty="0" smtClean="0"/>
              <a:t>to be </a:t>
            </a:r>
            <a:r>
              <a:rPr lang="en-US" sz="2800" dirty="0"/>
              <a:t>measured</a:t>
            </a:r>
            <a:r>
              <a:rPr lang="en-US" sz="2800" dirty="0" smtClean="0"/>
              <a:t>.</a:t>
            </a:r>
          </a:p>
          <a:p>
            <a:pPr lvl="4"/>
            <a:r>
              <a:rPr lang="en-US" sz="2800" dirty="0"/>
              <a:t>(e.g</a:t>
            </a:r>
            <a:r>
              <a:rPr lang="en-US" sz="2800" dirty="0" smtClean="0"/>
              <a:t>., wait times: could </a:t>
            </a:r>
            <a:r>
              <a:rPr lang="en-US" sz="2800" dirty="0"/>
              <a:t>be defined as the time interval between the arrival of a patient at </a:t>
            </a:r>
            <a:r>
              <a:rPr lang="en-US" sz="2800" dirty="0" smtClean="0"/>
              <a:t>the office </a:t>
            </a:r>
            <a:r>
              <a:rPr lang="en-US" sz="2800" dirty="0"/>
              <a:t>and the time he or she is first seen by the doctor.</a:t>
            </a:r>
            <a:r>
              <a:rPr lang="en-US" sz="2800" dirty="0" smtClean="0"/>
              <a:t>)</a:t>
            </a:r>
          </a:p>
          <a:p>
            <a:endParaRPr lang="en-US" sz="2800" dirty="0" smtClean="0"/>
          </a:p>
          <a:p>
            <a:r>
              <a:rPr lang="en-US" sz="2800" dirty="0" smtClean="0"/>
              <a:t>Then </a:t>
            </a:r>
            <a:r>
              <a:rPr lang="en-US" sz="2800" dirty="0"/>
              <a:t>requires the use of a measurement methodology </a:t>
            </a:r>
            <a:r>
              <a:rPr lang="en-US" sz="2800" dirty="0" smtClean="0"/>
              <a:t>that yields </a:t>
            </a:r>
            <a:r>
              <a:rPr lang="en-US" sz="2800" b="1" dirty="0">
                <a:solidFill>
                  <a:srgbClr val="00B0F0"/>
                </a:solidFill>
              </a:rPr>
              <a:t>reliable (e.g., consistent) </a:t>
            </a:r>
            <a:r>
              <a:rPr lang="en-US" sz="2800" dirty="0"/>
              <a:t>and </a:t>
            </a:r>
            <a:r>
              <a:rPr lang="en-US" sz="2800" b="1" dirty="0">
                <a:solidFill>
                  <a:srgbClr val="00B0F0"/>
                </a:solidFill>
              </a:rPr>
              <a:t>valid (e.g., accurate) </a:t>
            </a:r>
            <a:r>
              <a:rPr lang="en-US" sz="2800" dirty="0"/>
              <a:t>measures of </a:t>
            </a:r>
            <a:r>
              <a:rPr lang="en-US" sz="2800" dirty="0" smtClean="0"/>
              <a:t>the concept.</a:t>
            </a:r>
          </a:p>
          <a:p>
            <a:pPr lvl="1"/>
            <a:endParaRPr lang="en-US" sz="2100" dirty="0"/>
          </a:p>
          <a:p>
            <a:pPr lvl="2"/>
            <a:endParaRPr lang="en-US" sz="2500" dirty="0" smtClean="0"/>
          </a:p>
        </p:txBody>
      </p:sp>
    </p:spTree>
    <p:extLst>
      <p:ext uri="{BB962C8B-B14F-4D97-AF65-F5344CB8AC3E}">
        <p14:creationId xmlns:p14="http://schemas.microsoft.com/office/powerpoint/2010/main" val="166767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600200"/>
            <a:ext cx="8229600" cy="350838"/>
          </a:xfrm>
        </p:spPr>
        <p:txBody>
          <a:bodyPr>
            <a:normAutofit fontScale="90000"/>
          </a:bodyPr>
          <a:lstStyle/>
          <a:p>
            <a:pPr lvl="0">
              <a:spcBef>
                <a:spcPct val="20000"/>
              </a:spcBef>
            </a:pPr>
            <a:r>
              <a:rPr lang="en-US" sz="3600" b="1" dirty="0">
                <a:solidFill>
                  <a:srgbClr val="FF0000"/>
                </a:solidFill>
                <a:ea typeface="+mn-ea"/>
                <a:cs typeface="+mn-cs"/>
              </a:rPr>
              <a:t>Having a rigorous definition will result in reliability and method of data collection will yield a valid measure.</a:t>
            </a:r>
            <a:r>
              <a:rPr lang="en-US" sz="3000" b="1" dirty="0">
                <a:solidFill>
                  <a:srgbClr val="FF0000"/>
                </a:solidFill>
                <a:ea typeface="+mn-ea"/>
                <a:cs typeface="+mn-cs"/>
              </a:rPr>
              <a:t/>
            </a:r>
            <a:br>
              <a:rPr lang="en-US" sz="3000" b="1" dirty="0">
                <a:solidFill>
                  <a:srgbClr val="FF0000"/>
                </a:solidFill>
                <a:ea typeface="+mn-ea"/>
                <a:cs typeface="+mn-cs"/>
              </a:rPr>
            </a:br>
            <a:r>
              <a:rPr lang="en-US" sz="3000" dirty="0">
                <a:solidFill>
                  <a:prstClr val="black"/>
                </a:solidFill>
                <a:ea typeface="+mn-ea"/>
                <a:cs typeface="+mn-cs"/>
              </a:rPr>
              <a:t/>
            </a:r>
            <a:br>
              <a:rPr lang="en-US" sz="3000" dirty="0">
                <a:solidFill>
                  <a:prstClr val="black"/>
                </a:solidFill>
                <a:ea typeface="+mn-ea"/>
                <a:cs typeface="+mn-cs"/>
              </a:rPr>
            </a:br>
            <a:endParaRPr lang="en-US" dirty="0"/>
          </a:p>
        </p:txBody>
      </p:sp>
      <p:sp>
        <p:nvSpPr>
          <p:cNvPr id="3" name="Content Placeholder 2"/>
          <p:cNvSpPr>
            <a:spLocks noGrp="1"/>
          </p:cNvSpPr>
          <p:nvPr>
            <p:ph idx="1"/>
          </p:nvPr>
        </p:nvSpPr>
        <p:spPr>
          <a:xfrm>
            <a:off x="457200" y="2286000"/>
            <a:ext cx="8229600" cy="4267200"/>
          </a:xfrm>
        </p:spPr>
        <p:txBody>
          <a:bodyPr>
            <a:normAutofit/>
          </a:bodyPr>
          <a:lstStyle/>
          <a:p>
            <a:r>
              <a:rPr lang="en-US" b="1" dirty="0">
                <a:solidFill>
                  <a:srgbClr val="7030A0"/>
                </a:solidFill>
              </a:rPr>
              <a:t>Measurement reliability </a:t>
            </a:r>
            <a:r>
              <a:rPr lang="en-US" dirty="0">
                <a:solidFill>
                  <a:prstClr val="black"/>
                </a:solidFill>
              </a:rPr>
              <a:t>means that if a measure is taken at several points over time or by various people, the measure will generally be consistent (that is, not vary too much</a:t>
            </a:r>
            <a:r>
              <a:rPr lang="en-US" dirty="0" smtClean="0">
                <a:solidFill>
                  <a:prstClr val="black"/>
                </a:solidFill>
              </a:rPr>
              <a:t>).</a:t>
            </a:r>
          </a:p>
          <a:p>
            <a:endParaRPr lang="en-US" dirty="0">
              <a:solidFill>
                <a:prstClr val="black"/>
              </a:solidFill>
            </a:endParaRPr>
          </a:p>
          <a:p>
            <a:r>
              <a:rPr lang="en-US" b="1" dirty="0">
                <a:solidFill>
                  <a:srgbClr val="7030A0"/>
                </a:solidFill>
              </a:rPr>
              <a:t>Validity </a:t>
            </a:r>
            <a:r>
              <a:rPr lang="en-US" b="1" dirty="0">
                <a:solidFill>
                  <a:prstClr val="black"/>
                </a:solidFill>
              </a:rPr>
              <a:t> </a:t>
            </a:r>
            <a:r>
              <a:rPr lang="en-US" dirty="0">
                <a:solidFill>
                  <a:prstClr val="black"/>
                </a:solidFill>
              </a:rPr>
              <a:t>is the extent to which the measure used actually measures the concept.</a:t>
            </a:r>
            <a:endParaRPr lang="en-US" sz="2800" b="1" dirty="0" smtClean="0">
              <a:solidFill>
                <a:srgbClr val="FF0000"/>
              </a:solidFill>
            </a:endParaRPr>
          </a:p>
          <a:p>
            <a:pPr marL="0" indent="0" algn="ctr">
              <a:buNone/>
            </a:pPr>
            <a:endParaRPr lang="en-US" b="1" dirty="0">
              <a:solidFill>
                <a:srgbClr val="FF0000"/>
              </a:solidFill>
            </a:endParaRPr>
          </a:p>
          <a:p>
            <a:pPr marL="0" indent="0" algn="ctr">
              <a:buNone/>
            </a:pPr>
            <a:endParaRPr lang="en-US" b="1" dirty="0" smtClean="0">
              <a:solidFill>
                <a:srgbClr val="FF0000"/>
              </a:solidFill>
            </a:endParaRPr>
          </a:p>
          <a:p>
            <a:pPr marL="0" indent="0" algn="ctr">
              <a:buNone/>
            </a:pPr>
            <a:endParaRPr lang="en-US" b="1" dirty="0">
              <a:solidFill>
                <a:srgbClr val="FF0000"/>
              </a:solidFill>
            </a:endParaRPr>
          </a:p>
        </p:txBody>
      </p:sp>
    </p:spTree>
    <p:extLst>
      <p:ext uri="{BB962C8B-B14F-4D97-AF65-F5344CB8AC3E}">
        <p14:creationId xmlns:p14="http://schemas.microsoft.com/office/powerpoint/2010/main" val="350153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70C0"/>
                </a:solidFill>
              </a:rPr>
              <a:t>Process Variation and Statistical Process Control (SPC)</a:t>
            </a:r>
            <a:endParaRPr lang="en-US" sz="4000"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err="1" smtClean="0"/>
              <a:t>Shewhart</a:t>
            </a:r>
            <a:r>
              <a:rPr lang="en-US" dirty="0" smtClean="0"/>
              <a:t> defined Two forms for </a:t>
            </a:r>
            <a:r>
              <a:rPr lang="en-US" b="1" dirty="0" smtClean="0">
                <a:solidFill>
                  <a:srgbClr val="0070C0"/>
                </a:solidFill>
              </a:rPr>
              <a:t>process variation:</a:t>
            </a:r>
          </a:p>
          <a:p>
            <a:endParaRPr lang="en-US" dirty="0" smtClean="0"/>
          </a:p>
          <a:p>
            <a:pPr lvl="1"/>
            <a:r>
              <a:rPr lang="en-US" b="1" dirty="0" smtClean="0">
                <a:solidFill>
                  <a:srgbClr val="00B0F0"/>
                </a:solidFill>
              </a:rPr>
              <a:t>Special-cause variation </a:t>
            </a:r>
            <a:r>
              <a:rPr lang="en-US" dirty="0"/>
              <a:t>is due to unusual, infrequent, or unique events that </a:t>
            </a:r>
            <a:r>
              <a:rPr lang="en-US" dirty="0" smtClean="0"/>
              <a:t>cause the </a:t>
            </a:r>
            <a:r>
              <a:rPr lang="en-US" dirty="0"/>
              <a:t>quality metric to deviate from its average by a statistically </a:t>
            </a:r>
            <a:r>
              <a:rPr lang="en-US" dirty="0" smtClean="0"/>
              <a:t>significant degree</a:t>
            </a:r>
            <a:r>
              <a:rPr lang="en-US" dirty="0"/>
              <a:t>. </a:t>
            </a:r>
            <a:endParaRPr lang="en-US" dirty="0" smtClean="0"/>
          </a:p>
          <a:p>
            <a:pPr lvl="1"/>
            <a:endParaRPr lang="en-US" dirty="0" smtClean="0"/>
          </a:p>
          <a:p>
            <a:pPr lvl="1"/>
            <a:r>
              <a:rPr lang="en-US" b="1" dirty="0" smtClean="0">
                <a:solidFill>
                  <a:srgbClr val="00B0F0"/>
                </a:solidFill>
              </a:rPr>
              <a:t>Common-cause </a:t>
            </a:r>
            <a:r>
              <a:rPr lang="en-US" b="1" dirty="0">
                <a:solidFill>
                  <a:srgbClr val="00B0F0"/>
                </a:solidFill>
              </a:rPr>
              <a:t>variation </a:t>
            </a:r>
            <a:r>
              <a:rPr lang="en-US" dirty="0"/>
              <a:t>is due to the usual or natural causes </a:t>
            </a:r>
            <a:r>
              <a:rPr lang="en-US" dirty="0" smtClean="0"/>
              <a:t>of variation </a:t>
            </a:r>
            <a:r>
              <a:rPr lang="en-US" dirty="0"/>
              <a:t>within a process.</a:t>
            </a:r>
          </a:p>
        </p:txBody>
      </p:sp>
    </p:spTree>
    <p:extLst>
      <p:ext uri="{BB962C8B-B14F-4D97-AF65-F5344CB8AC3E}">
        <p14:creationId xmlns:p14="http://schemas.microsoft.com/office/powerpoint/2010/main" val="4032008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p:spPr>
        <p:txBody>
          <a:bodyPr/>
          <a:lstStyle/>
          <a:p>
            <a:r>
              <a:rPr lang="en-US" i="1" dirty="0"/>
              <a:t>Following </a:t>
            </a:r>
            <a:r>
              <a:rPr lang="en-US" i="1" dirty="0" err="1"/>
              <a:t>Shewhart</a:t>
            </a:r>
            <a:r>
              <a:rPr lang="en-US" i="1" dirty="0"/>
              <a:t>, quality improvement </a:t>
            </a:r>
            <a:r>
              <a:rPr lang="en-US" i="1" dirty="0" smtClean="0"/>
              <a:t>now </a:t>
            </a:r>
            <a:r>
              <a:rPr lang="en-US" b="1" dirty="0" smtClean="0">
                <a:solidFill>
                  <a:srgbClr val="0070C0"/>
                </a:solidFill>
              </a:rPr>
              <a:t>involves:</a:t>
            </a:r>
          </a:p>
          <a:p>
            <a:pPr marL="0" indent="0">
              <a:buNone/>
            </a:pPr>
            <a:r>
              <a:rPr lang="en-US" dirty="0" smtClean="0"/>
              <a:t> </a:t>
            </a:r>
          </a:p>
          <a:p>
            <a:pPr marL="1257300" lvl="2" indent="-457200">
              <a:buAutoNum type="arabicParenBoth"/>
            </a:pPr>
            <a:r>
              <a:rPr lang="en-US" sz="2800" dirty="0" smtClean="0"/>
              <a:t>Detecting </a:t>
            </a:r>
            <a:r>
              <a:rPr lang="en-US" sz="2800" dirty="0"/>
              <a:t>and eliminating special-cause variation in a </a:t>
            </a:r>
            <a:r>
              <a:rPr lang="en-US" sz="2800" dirty="0" smtClean="0"/>
              <a:t>process.</a:t>
            </a:r>
          </a:p>
          <a:p>
            <a:pPr marL="1257300" lvl="2" indent="-457200">
              <a:buAutoNum type="arabicParenBoth"/>
            </a:pPr>
            <a:endParaRPr lang="en-US" sz="2800" dirty="0"/>
          </a:p>
          <a:p>
            <a:pPr marL="800100" lvl="2" indent="0">
              <a:buNone/>
            </a:pPr>
            <a:r>
              <a:rPr lang="en-US" sz="2800" dirty="0" smtClean="0"/>
              <a:t>(</a:t>
            </a:r>
            <a:r>
              <a:rPr lang="en-US" sz="2800" dirty="0"/>
              <a:t>2) </a:t>
            </a:r>
            <a:r>
              <a:rPr lang="en-US" sz="2800" dirty="0" smtClean="0"/>
              <a:t>Detecting </a:t>
            </a:r>
            <a:r>
              <a:rPr lang="en-US" sz="2800" dirty="0"/>
              <a:t>and reducing, whenever feasible, common-cause </a:t>
            </a:r>
            <a:r>
              <a:rPr lang="en-US" sz="2800" dirty="0" smtClean="0"/>
              <a:t>variation within </a:t>
            </a:r>
            <a:r>
              <a:rPr lang="en-US" sz="2800" dirty="0"/>
              <a:t>a process.</a:t>
            </a:r>
          </a:p>
        </p:txBody>
      </p:sp>
    </p:spTree>
    <p:extLst>
      <p:ext uri="{BB962C8B-B14F-4D97-AF65-F5344CB8AC3E}">
        <p14:creationId xmlns:p14="http://schemas.microsoft.com/office/powerpoint/2010/main" val="397795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7030A0"/>
                </a:solidFill>
              </a:rPr>
              <a:t>“a picture is worth a thousand words”</a:t>
            </a:r>
          </a:p>
        </p:txBody>
      </p:sp>
      <p:sp>
        <p:nvSpPr>
          <p:cNvPr id="3" name="Content Placeholder 2"/>
          <p:cNvSpPr>
            <a:spLocks noGrp="1"/>
          </p:cNvSpPr>
          <p:nvPr>
            <p:ph idx="1"/>
          </p:nvPr>
        </p:nvSpPr>
        <p:spPr/>
        <p:txBody>
          <a:bodyPr>
            <a:normAutofit/>
          </a:bodyPr>
          <a:lstStyle/>
          <a:p>
            <a:r>
              <a:rPr lang="en-US" sz="2800" b="1" dirty="0">
                <a:solidFill>
                  <a:srgbClr val="00B0F0"/>
                </a:solidFill>
              </a:rPr>
              <a:t>Statistical Process Control (SPC</a:t>
            </a:r>
            <a:r>
              <a:rPr lang="en-US" sz="2800" b="1" dirty="0" smtClean="0">
                <a:solidFill>
                  <a:srgbClr val="00B0F0"/>
                </a:solidFill>
              </a:rPr>
              <a:t>) </a:t>
            </a:r>
            <a:r>
              <a:rPr lang="en-US" sz="2800" dirty="0"/>
              <a:t>is a branch of statistics that involves </a:t>
            </a:r>
            <a:r>
              <a:rPr lang="en-US" sz="2800" dirty="0" smtClean="0"/>
              <a:t>time-series analysis </a:t>
            </a:r>
            <a:r>
              <a:rPr lang="en-US" sz="2800" dirty="0"/>
              <a:t>with graphic data display.</a:t>
            </a:r>
          </a:p>
        </p:txBody>
      </p:sp>
      <p:pic>
        <p:nvPicPr>
          <p:cNvPr id="4" name="Picture 3"/>
          <p:cNvPicPr>
            <a:picLocks noChangeAspect="1"/>
          </p:cNvPicPr>
          <p:nvPr/>
        </p:nvPicPr>
        <p:blipFill>
          <a:blip r:embed="rId2"/>
          <a:stretch>
            <a:fillRect/>
          </a:stretch>
        </p:blipFill>
        <p:spPr>
          <a:xfrm>
            <a:off x="82062" y="3048000"/>
            <a:ext cx="5334000" cy="3581399"/>
          </a:xfrm>
          <a:prstGeom prst="rect">
            <a:avLst/>
          </a:prstGeom>
        </p:spPr>
      </p:pic>
      <p:sp>
        <p:nvSpPr>
          <p:cNvPr id="5" name="TextBox 4"/>
          <p:cNvSpPr txBox="1"/>
          <p:nvPr/>
        </p:nvSpPr>
        <p:spPr>
          <a:xfrm>
            <a:off x="5433647" y="3036277"/>
            <a:ext cx="3727938" cy="3447098"/>
          </a:xfrm>
          <a:prstGeom prst="rect">
            <a:avLst/>
          </a:prstGeom>
          <a:noFill/>
        </p:spPr>
        <p:txBody>
          <a:bodyPr wrap="square" rtlCol="0">
            <a:spAutoFit/>
          </a:bodyPr>
          <a:lstStyle/>
          <a:p>
            <a:r>
              <a:rPr lang="en-US" sz="2000" dirty="0"/>
              <a:t>A </a:t>
            </a:r>
            <a:r>
              <a:rPr lang="en-US" sz="2000" b="1" dirty="0">
                <a:solidFill>
                  <a:srgbClr val="FF0000"/>
                </a:solidFill>
              </a:rPr>
              <a:t>control chart </a:t>
            </a:r>
            <a:r>
              <a:rPr lang="en-US" sz="2000" dirty="0"/>
              <a:t>will tell you whether your process is out of control, unstable, or unpredictable. </a:t>
            </a:r>
            <a:endParaRPr lang="en-US" sz="2000" dirty="0" smtClean="0"/>
          </a:p>
          <a:p>
            <a:endParaRPr lang="en-US" sz="2000" dirty="0" smtClean="0"/>
          </a:p>
          <a:p>
            <a:r>
              <a:rPr lang="en-US" sz="2000" dirty="0" smtClean="0"/>
              <a:t>A </a:t>
            </a:r>
            <a:r>
              <a:rPr lang="en-US" sz="2000" b="1" dirty="0">
                <a:solidFill>
                  <a:srgbClr val="00B050"/>
                </a:solidFill>
              </a:rPr>
              <a:t>stable process </a:t>
            </a:r>
            <a:r>
              <a:rPr lang="en-US" sz="2000" dirty="0"/>
              <a:t>produces predictable results consistently. </a:t>
            </a:r>
            <a:r>
              <a:rPr lang="en-US" sz="2000" dirty="0" smtClean="0">
                <a:solidFill>
                  <a:srgbClr val="00B050"/>
                </a:solidFill>
              </a:rPr>
              <a:t>Processes </a:t>
            </a:r>
            <a:r>
              <a:rPr lang="en-US" sz="2000" dirty="0">
                <a:solidFill>
                  <a:srgbClr val="00B050"/>
                </a:solidFill>
              </a:rPr>
              <a:t>that are “out of control” </a:t>
            </a:r>
            <a:r>
              <a:rPr lang="en-US" sz="2000" dirty="0"/>
              <a:t>need to be stabilized before they can be improved</a:t>
            </a:r>
            <a:r>
              <a:rPr lang="en-US" sz="2000" dirty="0" smtClean="0"/>
              <a:t>.</a:t>
            </a:r>
          </a:p>
          <a:p>
            <a:endParaRPr lang="en-US" b="1" dirty="0" smtClean="0">
              <a:solidFill>
                <a:srgbClr val="000000"/>
              </a:solidFill>
              <a:latin typeface="Calibri-Bold"/>
            </a:endParaRPr>
          </a:p>
        </p:txBody>
      </p:sp>
    </p:spTree>
    <p:extLst>
      <p:ext uri="{BB962C8B-B14F-4D97-AF65-F5344CB8AC3E}">
        <p14:creationId xmlns:p14="http://schemas.microsoft.com/office/powerpoint/2010/main" val="346035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70C0"/>
                </a:solidFill>
              </a:rPr>
              <a:t>THREE APPROACHES </a:t>
            </a:r>
            <a:r>
              <a:rPr lang="en-US" sz="3600" b="1" dirty="0" smtClean="0">
                <a:solidFill>
                  <a:srgbClr val="0070C0"/>
                </a:solidFill>
              </a:rPr>
              <a:t>(frameworks) TO QUALITY IMPROVEMENT</a:t>
            </a:r>
            <a:endParaRPr lang="en-US" sz="3600" dirty="0">
              <a:solidFill>
                <a:srgbClr val="0070C0"/>
              </a:solidFill>
            </a:endParaRPr>
          </a:p>
        </p:txBody>
      </p:sp>
      <p:sp>
        <p:nvSpPr>
          <p:cNvPr id="3" name="Content Placeholder 2"/>
          <p:cNvSpPr>
            <a:spLocks noGrp="1"/>
          </p:cNvSpPr>
          <p:nvPr>
            <p:ph idx="1"/>
          </p:nvPr>
        </p:nvSpPr>
        <p:spPr>
          <a:xfrm>
            <a:off x="457200" y="1905000"/>
            <a:ext cx="8229600" cy="4876800"/>
          </a:xfrm>
        </p:spPr>
        <p:txBody>
          <a:bodyPr>
            <a:normAutofit fontScale="92500" lnSpcReduction="10000"/>
          </a:bodyPr>
          <a:lstStyle/>
          <a:p>
            <a:pPr marL="0" indent="0">
              <a:buNone/>
            </a:pPr>
            <a:r>
              <a:rPr lang="en-US" sz="3900" b="1" dirty="0">
                <a:solidFill>
                  <a:srgbClr val="7030A0"/>
                </a:solidFill>
              </a:rPr>
              <a:t>Continuous Quality </a:t>
            </a:r>
            <a:r>
              <a:rPr lang="en-US" sz="3900" b="1" dirty="0" smtClean="0">
                <a:solidFill>
                  <a:srgbClr val="7030A0"/>
                </a:solidFill>
              </a:rPr>
              <a:t>Improvement CQI</a:t>
            </a:r>
          </a:p>
          <a:p>
            <a:pPr lvl="1"/>
            <a:r>
              <a:rPr lang="en-US" dirty="0" smtClean="0"/>
              <a:t>Defined as </a:t>
            </a:r>
            <a:r>
              <a:rPr lang="en-US" dirty="0"/>
              <a:t>an organizational process in which employee teams identify and </a:t>
            </a:r>
            <a:r>
              <a:rPr lang="en-US" dirty="0" smtClean="0"/>
              <a:t>address problems </a:t>
            </a:r>
            <a:r>
              <a:rPr lang="en-US" dirty="0"/>
              <a:t>in their work processes</a:t>
            </a:r>
            <a:r>
              <a:rPr lang="en-US" dirty="0" smtClean="0"/>
              <a:t>.</a:t>
            </a:r>
          </a:p>
          <a:p>
            <a:pPr lvl="1"/>
            <a:endParaRPr lang="en-US" dirty="0">
              <a:solidFill>
                <a:srgbClr val="7030A0"/>
              </a:solidFill>
            </a:endParaRPr>
          </a:p>
          <a:p>
            <a:r>
              <a:rPr lang="en-US" b="1" dirty="0" smtClean="0">
                <a:solidFill>
                  <a:srgbClr val="0070C0"/>
                </a:solidFill>
              </a:rPr>
              <a:t>Five dimensions </a:t>
            </a:r>
            <a:r>
              <a:rPr lang="en-US" b="1" dirty="0">
                <a:solidFill>
                  <a:srgbClr val="0070C0"/>
                </a:solidFill>
              </a:rPr>
              <a:t>of CQI: </a:t>
            </a:r>
            <a:endParaRPr lang="en-US" b="1" dirty="0" smtClean="0">
              <a:solidFill>
                <a:srgbClr val="0070C0"/>
              </a:solidFill>
            </a:endParaRPr>
          </a:p>
          <a:p>
            <a:pPr marL="800100" lvl="2" indent="0">
              <a:buNone/>
            </a:pPr>
            <a:r>
              <a:rPr lang="en-US" dirty="0" smtClean="0"/>
              <a:t>(</a:t>
            </a:r>
            <a:r>
              <a:rPr lang="en-US" dirty="0"/>
              <a:t>1) </a:t>
            </a:r>
            <a:r>
              <a:rPr lang="en-US" dirty="0" smtClean="0"/>
              <a:t>Process focus.</a:t>
            </a:r>
          </a:p>
          <a:p>
            <a:pPr marL="800100" lvl="2" indent="0">
              <a:buNone/>
            </a:pPr>
            <a:r>
              <a:rPr lang="en-US" dirty="0" smtClean="0"/>
              <a:t>(2) Customer focus.</a:t>
            </a:r>
          </a:p>
          <a:p>
            <a:pPr marL="800100" lvl="2" indent="0">
              <a:buNone/>
            </a:pPr>
            <a:r>
              <a:rPr lang="en-US" dirty="0" smtClean="0"/>
              <a:t>(3) Databased decision making. </a:t>
            </a:r>
          </a:p>
          <a:p>
            <a:pPr marL="800100" lvl="2" indent="0">
              <a:buNone/>
            </a:pPr>
            <a:r>
              <a:rPr lang="en-US" dirty="0" smtClean="0"/>
              <a:t>(4) Employee empowerment. </a:t>
            </a:r>
          </a:p>
          <a:p>
            <a:pPr marL="800100" lvl="2" indent="0">
              <a:buNone/>
            </a:pPr>
            <a:r>
              <a:rPr lang="en-US" dirty="0" smtClean="0"/>
              <a:t>(5) Organization-wide impact.</a:t>
            </a:r>
            <a:endParaRPr lang="en-US" dirty="0">
              <a:solidFill>
                <a:srgbClr val="7030A0"/>
              </a:solidFill>
            </a:endParaRPr>
          </a:p>
        </p:txBody>
      </p:sp>
    </p:spTree>
    <p:extLst>
      <p:ext uri="{BB962C8B-B14F-4D97-AF65-F5344CB8AC3E}">
        <p14:creationId xmlns:p14="http://schemas.microsoft.com/office/powerpoint/2010/main" val="3827939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FOCUS-PDCA Cycle</a:t>
            </a:r>
            <a:endParaRPr lang="en-US" b="1" dirty="0">
              <a:solidFill>
                <a:srgbClr val="00B050"/>
              </a:solidFill>
            </a:endParaRPr>
          </a:p>
        </p:txBody>
      </p:sp>
      <p:sp>
        <p:nvSpPr>
          <p:cNvPr id="3" name="Content Placeholder 2"/>
          <p:cNvSpPr>
            <a:spLocks noGrp="1"/>
          </p:cNvSpPr>
          <p:nvPr>
            <p:ph idx="1"/>
          </p:nvPr>
        </p:nvSpPr>
        <p:spPr/>
        <p:txBody>
          <a:bodyPr>
            <a:normAutofit/>
          </a:bodyPr>
          <a:lstStyle/>
          <a:p>
            <a:r>
              <a:rPr lang="en-US" sz="2400" b="1" dirty="0" smtClean="0"/>
              <a:t>FOCUS–PDCA framework</a:t>
            </a:r>
            <a:r>
              <a:rPr lang="en-US" sz="2400" dirty="0"/>
              <a:t>, </a:t>
            </a:r>
            <a:r>
              <a:rPr lang="en-US" sz="2400" dirty="0" smtClean="0"/>
              <a:t>become </a:t>
            </a:r>
            <a:r>
              <a:rPr lang="en-US" sz="2400" dirty="0"/>
              <a:t>the most commonly used </a:t>
            </a:r>
            <a:r>
              <a:rPr lang="en-US" sz="2400" dirty="0" smtClean="0"/>
              <a:t>quality improvement </a:t>
            </a:r>
            <a:r>
              <a:rPr lang="en-US" sz="2400" dirty="0"/>
              <a:t>framework in the health care industry.</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6858000" cy="3890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01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763000" cy="617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71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943600"/>
          </a:xfrm>
        </p:spPr>
        <p:txBody>
          <a:bodyPr>
            <a:normAutofit fontScale="85000" lnSpcReduction="20000"/>
          </a:bodyPr>
          <a:lstStyle/>
          <a:p>
            <a:r>
              <a:rPr lang="en-US" b="1" dirty="0">
                <a:solidFill>
                  <a:srgbClr val="0070C0"/>
                </a:solidFill>
              </a:rPr>
              <a:t>FOCUS (Find, Organize, Clarify, Understand, and Select</a:t>
            </a:r>
            <a:r>
              <a:rPr lang="en-US" b="1" dirty="0" smtClean="0">
                <a:solidFill>
                  <a:srgbClr val="0070C0"/>
                </a:solidFill>
              </a:rPr>
              <a:t>)</a:t>
            </a:r>
            <a:r>
              <a:rPr lang="en-US" dirty="0" smtClean="0">
                <a:solidFill>
                  <a:srgbClr val="0070C0"/>
                </a:solidFill>
              </a:rPr>
              <a:t>:</a:t>
            </a:r>
          </a:p>
          <a:p>
            <a:endParaRPr lang="en-US" dirty="0"/>
          </a:p>
          <a:p>
            <a:pPr lvl="1"/>
            <a:r>
              <a:rPr lang="en-US" b="1" dirty="0">
                <a:solidFill>
                  <a:srgbClr val="00B0F0"/>
                </a:solidFill>
              </a:rPr>
              <a:t>Find </a:t>
            </a:r>
            <a:r>
              <a:rPr lang="en-US" dirty="0"/>
              <a:t>means identifying a process problem, preferably a “high-pain” </a:t>
            </a:r>
            <a:r>
              <a:rPr lang="en-US" dirty="0" smtClean="0"/>
              <a:t>one, to </a:t>
            </a:r>
            <a:r>
              <a:rPr lang="en-US" dirty="0"/>
              <a:t>address.</a:t>
            </a:r>
          </a:p>
          <a:p>
            <a:pPr lvl="1"/>
            <a:r>
              <a:rPr lang="en-US" b="1" dirty="0">
                <a:solidFill>
                  <a:srgbClr val="00B0F0"/>
                </a:solidFill>
              </a:rPr>
              <a:t>Organize</a:t>
            </a:r>
            <a:r>
              <a:rPr lang="en-US" dirty="0"/>
              <a:t> means to put together a team of people who work on </a:t>
            </a:r>
            <a:r>
              <a:rPr lang="en-US" dirty="0" smtClean="0"/>
              <a:t>the process</a:t>
            </a:r>
            <a:r>
              <a:rPr lang="en-US" dirty="0"/>
              <a:t>. These people would then be trained on process </a:t>
            </a:r>
            <a:r>
              <a:rPr lang="en-US" dirty="0" smtClean="0"/>
              <a:t>improvement skills </a:t>
            </a:r>
            <a:r>
              <a:rPr lang="en-US" dirty="0"/>
              <a:t>and tools.</a:t>
            </a:r>
          </a:p>
          <a:p>
            <a:pPr lvl="1"/>
            <a:r>
              <a:rPr lang="en-US" b="1" dirty="0">
                <a:solidFill>
                  <a:srgbClr val="00B0F0"/>
                </a:solidFill>
              </a:rPr>
              <a:t>Clarify</a:t>
            </a:r>
            <a:r>
              <a:rPr lang="en-US" dirty="0"/>
              <a:t> results in the team moving to clarify the process </a:t>
            </a:r>
            <a:r>
              <a:rPr lang="en-US" dirty="0" smtClean="0"/>
              <a:t>problem through </a:t>
            </a:r>
            <a:r>
              <a:rPr lang="en-US" dirty="0"/>
              <a:t>some type of process mapping (flowcharting).</a:t>
            </a:r>
          </a:p>
          <a:p>
            <a:pPr lvl="1"/>
            <a:r>
              <a:rPr lang="en-US" b="1" dirty="0">
                <a:solidFill>
                  <a:srgbClr val="00B0F0"/>
                </a:solidFill>
              </a:rPr>
              <a:t>Understanding</a:t>
            </a:r>
            <a:r>
              <a:rPr lang="en-US" dirty="0"/>
              <a:t> the process problem comes next. It </a:t>
            </a:r>
            <a:r>
              <a:rPr lang="en-US" dirty="0" smtClean="0"/>
              <a:t>involves measurement </a:t>
            </a:r>
            <a:r>
              <a:rPr lang="en-US" dirty="0"/>
              <a:t>and data collection of key metrics to document </a:t>
            </a:r>
            <a:r>
              <a:rPr lang="en-US" dirty="0" smtClean="0"/>
              <a:t>the dimensions </a:t>
            </a:r>
            <a:r>
              <a:rPr lang="en-US" dirty="0"/>
              <a:t>of the process problem and to provide a benchmark for </a:t>
            </a:r>
            <a:r>
              <a:rPr lang="en-US" dirty="0" smtClean="0"/>
              <a:t>goal setting</a:t>
            </a:r>
            <a:r>
              <a:rPr lang="en-US" dirty="0"/>
              <a:t>.</a:t>
            </a:r>
          </a:p>
          <a:p>
            <a:pPr lvl="1"/>
            <a:r>
              <a:rPr lang="en-US" b="1" dirty="0">
                <a:solidFill>
                  <a:srgbClr val="00B0F0"/>
                </a:solidFill>
              </a:rPr>
              <a:t>Select </a:t>
            </a:r>
            <a:r>
              <a:rPr lang="en-US" dirty="0"/>
              <a:t>means to identify a set of process improvements and then </a:t>
            </a:r>
            <a:r>
              <a:rPr lang="en-US" dirty="0" smtClean="0"/>
              <a:t>select from </a:t>
            </a:r>
            <a:r>
              <a:rPr lang="en-US" dirty="0"/>
              <a:t>them for implementation.</a:t>
            </a:r>
          </a:p>
        </p:txBody>
      </p:sp>
    </p:spTree>
    <p:extLst>
      <p:ext uri="{BB962C8B-B14F-4D97-AF65-F5344CB8AC3E}">
        <p14:creationId xmlns:p14="http://schemas.microsoft.com/office/powerpoint/2010/main" val="102915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5973763"/>
          </a:xfrm>
        </p:spPr>
        <p:txBody>
          <a:bodyPr/>
          <a:lstStyle/>
          <a:p>
            <a:r>
              <a:rPr lang="en-US" dirty="0" smtClean="0"/>
              <a:t>The </a:t>
            </a:r>
            <a:r>
              <a:rPr lang="en-US" dirty="0" err="1" smtClean="0"/>
              <a:t>Shewhart</a:t>
            </a:r>
            <a:r>
              <a:rPr lang="en-US" dirty="0" smtClean="0"/>
              <a:t>/Deming </a:t>
            </a:r>
            <a:r>
              <a:rPr lang="en-US" b="1" dirty="0" smtClean="0">
                <a:solidFill>
                  <a:srgbClr val="FF0000"/>
                </a:solidFill>
              </a:rPr>
              <a:t>cycle </a:t>
            </a:r>
            <a:r>
              <a:rPr lang="en-US" b="1" dirty="0">
                <a:solidFill>
                  <a:srgbClr val="FF0000"/>
                </a:solidFill>
              </a:rPr>
              <a:t>of PDCA </a:t>
            </a:r>
            <a:r>
              <a:rPr lang="en-US" dirty="0"/>
              <a:t>is generally </a:t>
            </a:r>
            <a:r>
              <a:rPr lang="en-US" dirty="0" smtClean="0"/>
              <a:t>used.</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924675" cy="5198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51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b="1" dirty="0">
                <a:solidFill>
                  <a:srgbClr val="0070C0"/>
                </a:solidFill>
              </a:rPr>
              <a:t>PDCA (Plan, Do, Check, and Act</a:t>
            </a:r>
            <a:r>
              <a:rPr lang="en-US" b="1" dirty="0" smtClean="0">
                <a:solidFill>
                  <a:srgbClr val="0070C0"/>
                </a:solidFill>
              </a:rPr>
              <a:t>)</a:t>
            </a:r>
            <a:r>
              <a:rPr lang="en-US" dirty="0" smtClean="0">
                <a:solidFill>
                  <a:srgbClr val="0070C0"/>
                </a:solidFill>
              </a:rPr>
              <a:t>:</a:t>
            </a:r>
          </a:p>
          <a:p>
            <a:endParaRPr lang="en-US" dirty="0">
              <a:solidFill>
                <a:srgbClr val="0070C0"/>
              </a:solidFill>
            </a:endParaRPr>
          </a:p>
          <a:p>
            <a:pPr lvl="1"/>
            <a:r>
              <a:rPr lang="en-US" b="1" dirty="0">
                <a:solidFill>
                  <a:srgbClr val="00B0F0"/>
                </a:solidFill>
              </a:rPr>
              <a:t>Plan</a:t>
            </a:r>
            <a:r>
              <a:rPr lang="en-US" dirty="0"/>
              <a:t> means to take the process improvement from the S phase </a:t>
            </a:r>
            <a:r>
              <a:rPr lang="en-US" dirty="0" smtClean="0"/>
              <a:t>of FOCUS </a:t>
            </a:r>
            <a:r>
              <a:rPr lang="en-US" dirty="0"/>
              <a:t>and create a plan for its implementation.</a:t>
            </a:r>
          </a:p>
          <a:p>
            <a:pPr lvl="1"/>
            <a:r>
              <a:rPr lang="en-US" b="1" dirty="0">
                <a:solidFill>
                  <a:srgbClr val="00B0F0"/>
                </a:solidFill>
              </a:rPr>
              <a:t>Do, </a:t>
            </a:r>
            <a:r>
              <a:rPr lang="en-US" dirty="0"/>
              <a:t>not surprisingly, means to actually implement the </a:t>
            </a:r>
            <a:r>
              <a:rPr lang="en-US" dirty="0" smtClean="0"/>
              <a:t>process improvement</a:t>
            </a:r>
            <a:r>
              <a:rPr lang="en-US" dirty="0"/>
              <a:t>.</a:t>
            </a:r>
          </a:p>
          <a:p>
            <a:pPr lvl="1"/>
            <a:r>
              <a:rPr lang="en-US" b="1" dirty="0">
                <a:solidFill>
                  <a:srgbClr val="00B0F0"/>
                </a:solidFill>
              </a:rPr>
              <a:t>Check</a:t>
            </a:r>
            <a:r>
              <a:rPr lang="en-US" dirty="0"/>
              <a:t> means to study whether the process is improving, using </a:t>
            </a:r>
            <a:r>
              <a:rPr lang="en-US" dirty="0" smtClean="0"/>
              <a:t>the measures </a:t>
            </a:r>
            <a:r>
              <a:rPr lang="en-US" dirty="0"/>
              <a:t>identified and measured in the U phase of FOCUS.</a:t>
            </a:r>
          </a:p>
          <a:p>
            <a:pPr lvl="1"/>
            <a:r>
              <a:rPr lang="en-US" b="1" dirty="0">
                <a:solidFill>
                  <a:srgbClr val="00B0F0"/>
                </a:solidFill>
              </a:rPr>
              <a:t>Act </a:t>
            </a:r>
            <a:r>
              <a:rPr lang="en-US" dirty="0"/>
              <a:t>means to determine whether the process improvement </a:t>
            </a:r>
            <a:r>
              <a:rPr lang="en-US" dirty="0" smtClean="0"/>
              <a:t>was successful</a:t>
            </a:r>
            <a:r>
              <a:rPr lang="en-US" dirty="0"/>
              <a:t>.</a:t>
            </a:r>
          </a:p>
        </p:txBody>
      </p:sp>
    </p:spTree>
    <p:extLst>
      <p:ext uri="{BB962C8B-B14F-4D97-AF65-F5344CB8AC3E}">
        <p14:creationId xmlns:p14="http://schemas.microsoft.com/office/powerpoint/2010/main" val="40920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Six Sigma</a:t>
            </a:r>
            <a:endParaRPr lang="en-US" dirty="0"/>
          </a:p>
        </p:txBody>
      </p:sp>
      <p:sp>
        <p:nvSpPr>
          <p:cNvPr id="3" name="Content Placeholder 2"/>
          <p:cNvSpPr>
            <a:spLocks noGrp="1"/>
          </p:cNvSpPr>
          <p:nvPr>
            <p:ph idx="1"/>
          </p:nvPr>
        </p:nvSpPr>
        <p:spPr>
          <a:xfrm>
            <a:off x="228600" y="1417638"/>
            <a:ext cx="8610600" cy="5287962"/>
          </a:xfrm>
        </p:spPr>
        <p:txBody>
          <a:bodyPr>
            <a:normAutofit/>
          </a:bodyPr>
          <a:lstStyle/>
          <a:p>
            <a:pPr marL="0" indent="0">
              <a:buNone/>
            </a:pPr>
            <a:r>
              <a:rPr lang="en-US" dirty="0" smtClean="0"/>
              <a:t>Six </a:t>
            </a:r>
            <a:r>
              <a:rPr lang="en-US" dirty="0"/>
              <a:t>Sigma employs </a:t>
            </a:r>
            <a:endParaRPr lang="en-US" dirty="0" smtClean="0"/>
          </a:p>
          <a:p>
            <a:pPr marL="0" indent="0">
              <a:buNone/>
            </a:pPr>
            <a:r>
              <a:rPr lang="en-US" dirty="0" smtClean="0"/>
              <a:t>a </a:t>
            </a:r>
            <a:r>
              <a:rPr lang="en-US" dirty="0"/>
              <a:t>structured process </a:t>
            </a:r>
            <a:endParaRPr lang="en-US" dirty="0" smtClean="0"/>
          </a:p>
          <a:p>
            <a:pPr marL="0" indent="0">
              <a:buNone/>
            </a:pPr>
            <a:r>
              <a:rPr lang="en-US" dirty="0" smtClean="0"/>
              <a:t>called </a:t>
            </a:r>
            <a:r>
              <a:rPr lang="en-US" b="1" dirty="0">
                <a:solidFill>
                  <a:srgbClr val="FF0000"/>
                </a:solidFill>
              </a:rPr>
              <a:t>DMAIC </a:t>
            </a:r>
            <a:endParaRPr lang="en-US" b="1" dirty="0" smtClean="0">
              <a:solidFill>
                <a:srgbClr val="FF0000"/>
              </a:solidFill>
            </a:endParaRPr>
          </a:p>
          <a:p>
            <a:pPr marL="0" indent="0">
              <a:buNone/>
            </a:pPr>
            <a:r>
              <a:rPr lang="en-US" b="1" dirty="0" smtClean="0">
                <a:solidFill>
                  <a:srgbClr val="00B0F0"/>
                </a:solidFill>
              </a:rPr>
              <a:t>(</a:t>
            </a:r>
            <a:r>
              <a:rPr lang="en-US" b="1" dirty="0" smtClean="0">
                <a:solidFill>
                  <a:srgbClr val="00B0F0"/>
                </a:solidFill>
              </a:rPr>
              <a:t>Define, Measure</a:t>
            </a:r>
            <a:r>
              <a:rPr lang="en-US" b="1" dirty="0">
                <a:solidFill>
                  <a:srgbClr val="00B0F0"/>
                </a:solidFill>
              </a:rPr>
              <a:t>, </a:t>
            </a:r>
            <a:endParaRPr lang="en-US" b="1" dirty="0" smtClean="0">
              <a:solidFill>
                <a:srgbClr val="00B0F0"/>
              </a:solidFill>
            </a:endParaRPr>
          </a:p>
          <a:p>
            <a:pPr marL="0" indent="0">
              <a:buNone/>
            </a:pPr>
            <a:r>
              <a:rPr lang="en-US" b="1" dirty="0" smtClean="0">
                <a:solidFill>
                  <a:srgbClr val="00B0F0"/>
                </a:solidFill>
              </a:rPr>
              <a:t>Analyze</a:t>
            </a:r>
            <a:r>
              <a:rPr lang="en-US" b="1" dirty="0">
                <a:solidFill>
                  <a:srgbClr val="00B0F0"/>
                </a:solidFill>
              </a:rPr>
              <a:t>, Improve, </a:t>
            </a:r>
            <a:endParaRPr lang="en-US" b="1" dirty="0" smtClean="0">
              <a:solidFill>
                <a:srgbClr val="00B0F0"/>
              </a:solidFill>
            </a:endParaRPr>
          </a:p>
          <a:p>
            <a:pPr marL="0" indent="0">
              <a:buNone/>
            </a:pPr>
            <a:r>
              <a:rPr lang="en-US" b="1" dirty="0" smtClean="0">
                <a:solidFill>
                  <a:srgbClr val="00B0F0"/>
                </a:solidFill>
              </a:rPr>
              <a:t>and </a:t>
            </a:r>
            <a:r>
              <a:rPr lang="en-US" b="1" dirty="0">
                <a:solidFill>
                  <a:srgbClr val="00B0F0"/>
                </a:solidFill>
              </a:rPr>
              <a:t>Control</a:t>
            </a:r>
            <a:r>
              <a:rPr lang="en-US" b="1" dirty="0" smtClean="0">
                <a:solidFill>
                  <a:srgbClr val="00B0F0"/>
                </a:solidFill>
              </a:rPr>
              <a:t>)</a:t>
            </a:r>
            <a:r>
              <a:rPr lang="en-US" dirty="0" smtClean="0">
                <a:solidFill>
                  <a:srgbClr val="00B0F0"/>
                </a:solidFill>
              </a:rPr>
              <a:t>:</a:t>
            </a:r>
          </a:p>
          <a:p>
            <a:pPr marL="0" indent="0">
              <a:buNone/>
            </a:pPr>
            <a:endParaRPr lang="en-US" dirty="0" smtClean="0">
              <a:solidFill>
                <a:srgbClr val="00B0F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29361"/>
            <a:ext cx="5105400" cy="5077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519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638800"/>
          </a:xfrm>
        </p:spPr>
        <p:txBody>
          <a:bodyPr>
            <a:normAutofit fontScale="77500" lnSpcReduction="20000"/>
          </a:bodyPr>
          <a:lstStyle/>
          <a:p>
            <a:r>
              <a:rPr lang="en-US" b="1" dirty="0">
                <a:solidFill>
                  <a:srgbClr val="00B0F0"/>
                </a:solidFill>
              </a:rPr>
              <a:t>Define</a:t>
            </a:r>
            <a:r>
              <a:rPr lang="en-US" dirty="0"/>
              <a:t> includes </a:t>
            </a:r>
            <a:r>
              <a:rPr lang="en-US" dirty="0" smtClean="0"/>
              <a:t>understand the </a:t>
            </a:r>
            <a:r>
              <a:rPr lang="en-US" dirty="0"/>
              <a:t>scope of work, determining due </a:t>
            </a:r>
            <a:r>
              <a:rPr lang="en-US" dirty="0" smtClean="0"/>
              <a:t>dates, and </a:t>
            </a:r>
            <a:r>
              <a:rPr lang="en-US" dirty="0"/>
              <a:t>mapping the future state of the process, including improvements</a:t>
            </a:r>
            <a:r>
              <a:rPr lang="en-US" dirty="0" smtClean="0"/>
              <a:t>.</a:t>
            </a:r>
          </a:p>
          <a:p>
            <a:endParaRPr lang="en-US" dirty="0"/>
          </a:p>
          <a:p>
            <a:r>
              <a:rPr lang="en-US" b="1" dirty="0">
                <a:solidFill>
                  <a:srgbClr val="00B0F0"/>
                </a:solidFill>
              </a:rPr>
              <a:t>Measure</a:t>
            </a:r>
            <a:r>
              <a:rPr lang="en-US" dirty="0"/>
              <a:t> encompasses both the creation of measures or metrics </a:t>
            </a:r>
            <a:r>
              <a:rPr lang="en-US" dirty="0" smtClean="0"/>
              <a:t>and their </a:t>
            </a:r>
            <a:r>
              <a:rPr lang="en-US" dirty="0"/>
              <a:t>application to determine how well a process is performing</a:t>
            </a:r>
            <a:r>
              <a:rPr lang="en-US" dirty="0" smtClean="0"/>
              <a:t>.</a:t>
            </a:r>
          </a:p>
          <a:p>
            <a:endParaRPr lang="en-US" dirty="0"/>
          </a:p>
          <a:p>
            <a:r>
              <a:rPr lang="en-US" b="1" dirty="0">
                <a:solidFill>
                  <a:srgbClr val="00B0F0"/>
                </a:solidFill>
              </a:rPr>
              <a:t>Analyze</a:t>
            </a:r>
            <a:r>
              <a:rPr lang="en-US" dirty="0"/>
              <a:t> further breaks down the understanding of the process and </a:t>
            </a:r>
            <a:r>
              <a:rPr lang="en-US" dirty="0" smtClean="0"/>
              <a:t>often includes </a:t>
            </a:r>
            <a:r>
              <a:rPr lang="en-US" dirty="0"/>
              <a:t>flowcharting the process</a:t>
            </a:r>
            <a:r>
              <a:rPr lang="en-US" dirty="0" smtClean="0"/>
              <a:t>.</a:t>
            </a:r>
          </a:p>
          <a:p>
            <a:endParaRPr lang="en-US" dirty="0"/>
          </a:p>
          <a:p>
            <a:r>
              <a:rPr lang="en-US" b="1" dirty="0">
                <a:solidFill>
                  <a:srgbClr val="00B0F0"/>
                </a:solidFill>
              </a:rPr>
              <a:t>Improve</a:t>
            </a:r>
            <a:r>
              <a:rPr lang="en-US" dirty="0"/>
              <a:t> specifies the steps that will be taken to meet the goals </a:t>
            </a:r>
            <a:r>
              <a:rPr lang="en-US" dirty="0" smtClean="0"/>
              <a:t>outlined during </a:t>
            </a:r>
            <a:r>
              <a:rPr lang="en-US" dirty="0"/>
              <a:t>the define step.</a:t>
            </a:r>
          </a:p>
          <a:p>
            <a:endParaRPr lang="en-US" b="1" dirty="0" smtClean="0">
              <a:solidFill>
                <a:srgbClr val="00B0F0"/>
              </a:solidFill>
            </a:endParaRPr>
          </a:p>
          <a:p>
            <a:r>
              <a:rPr lang="en-US" b="1" dirty="0" smtClean="0">
                <a:solidFill>
                  <a:srgbClr val="00B0F0"/>
                </a:solidFill>
              </a:rPr>
              <a:t>Control </a:t>
            </a:r>
            <a:r>
              <a:rPr lang="en-US" dirty="0"/>
              <a:t>is about ensuring that the improvements are permanent </a:t>
            </a:r>
            <a:r>
              <a:rPr lang="en-US" dirty="0" smtClean="0"/>
              <a:t>rather than </a:t>
            </a:r>
            <a:r>
              <a:rPr lang="en-US" dirty="0"/>
              <a:t>temporary.</a:t>
            </a:r>
          </a:p>
        </p:txBody>
      </p:sp>
    </p:spTree>
    <p:extLst>
      <p:ext uri="{BB962C8B-B14F-4D97-AF65-F5344CB8AC3E}">
        <p14:creationId xmlns:p14="http://schemas.microsoft.com/office/powerpoint/2010/main" val="1091342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smtClean="0">
                <a:solidFill>
                  <a:srgbClr val="7030A0"/>
                </a:solidFill>
              </a:rPr>
              <a:t>Toyota production </a:t>
            </a:r>
            <a:r>
              <a:rPr lang="en-US" sz="4000" b="1" dirty="0" smtClean="0">
                <a:solidFill>
                  <a:srgbClr val="7030A0"/>
                </a:solidFill>
              </a:rPr>
              <a:t>way</a:t>
            </a:r>
            <a:br>
              <a:rPr lang="en-US" sz="4000" b="1" dirty="0" smtClean="0">
                <a:solidFill>
                  <a:srgbClr val="7030A0"/>
                </a:solidFill>
              </a:rPr>
            </a:br>
            <a:r>
              <a:rPr lang="en-US" sz="4000" b="1" dirty="0" smtClean="0">
                <a:solidFill>
                  <a:srgbClr val="7030A0"/>
                </a:solidFill>
              </a:rPr>
              <a:t> </a:t>
            </a:r>
            <a:r>
              <a:rPr lang="en-US" sz="4000" b="1" dirty="0" smtClean="0">
                <a:solidFill>
                  <a:srgbClr val="7030A0"/>
                </a:solidFill>
              </a:rPr>
              <a:t>Lean</a:t>
            </a:r>
            <a:endParaRPr lang="en-US" sz="4000" b="1" dirty="0">
              <a:solidFill>
                <a:srgbClr val="7030A0"/>
              </a:solidFill>
            </a:endParaRPr>
          </a:p>
        </p:txBody>
      </p:sp>
      <p:sp>
        <p:nvSpPr>
          <p:cNvPr id="3" name="Content Placeholder 2"/>
          <p:cNvSpPr>
            <a:spLocks noGrp="1"/>
          </p:cNvSpPr>
          <p:nvPr>
            <p:ph idx="1"/>
          </p:nvPr>
        </p:nvSpPr>
        <p:spPr>
          <a:xfrm>
            <a:off x="457200" y="1600200"/>
            <a:ext cx="8153400" cy="4525963"/>
          </a:xfrm>
        </p:spPr>
        <p:txBody>
          <a:bodyPr>
            <a:normAutofit/>
          </a:bodyPr>
          <a:lstStyle/>
          <a:p>
            <a:r>
              <a:rPr lang="en-US" sz="2400" dirty="0" smtClean="0"/>
              <a:t>Lean: </a:t>
            </a:r>
            <a:r>
              <a:rPr lang="en-US" sz="2400" dirty="0"/>
              <a:t>features both </a:t>
            </a:r>
            <a:r>
              <a:rPr lang="en-US" sz="2400" dirty="0" smtClean="0"/>
              <a:t>strategic (culture</a:t>
            </a:r>
            <a:r>
              <a:rPr lang="en-US" sz="2400" dirty="0"/>
              <a:t>) and tactical elements. </a:t>
            </a:r>
            <a:endParaRPr lang="en-US" sz="2400" dirty="0" smtClean="0"/>
          </a:p>
          <a:p>
            <a:endParaRPr lang="en-US" sz="2400" dirty="0"/>
          </a:p>
          <a:p>
            <a:r>
              <a:rPr lang="en-US" sz="2400" b="1" dirty="0" smtClean="0">
                <a:solidFill>
                  <a:srgbClr val="FF0000"/>
                </a:solidFill>
              </a:rPr>
              <a:t>What </a:t>
            </a:r>
            <a:r>
              <a:rPr lang="en-US" sz="2400" b="1" dirty="0">
                <a:solidFill>
                  <a:srgbClr val="FF0000"/>
                </a:solidFill>
              </a:rPr>
              <a:t>distinguishes </a:t>
            </a:r>
            <a:r>
              <a:rPr lang="en-US" sz="2400" dirty="0"/>
              <a:t>Lean from other </a:t>
            </a:r>
            <a:r>
              <a:rPr lang="en-US" sz="2400" dirty="0" smtClean="0"/>
              <a:t>systems are </a:t>
            </a:r>
            <a:r>
              <a:rPr lang="en-US" sz="2400" dirty="0"/>
              <a:t>its rigorous definition </a:t>
            </a:r>
            <a:r>
              <a:rPr lang="en-US" sz="2400" b="1" dirty="0">
                <a:solidFill>
                  <a:srgbClr val="00B050"/>
                </a:solidFill>
              </a:rPr>
              <a:t>of value </a:t>
            </a:r>
            <a:r>
              <a:rPr lang="en-US" sz="2400" dirty="0"/>
              <a:t>and its relentless pursuit of </a:t>
            </a:r>
            <a:r>
              <a:rPr lang="en-US" sz="2400" i="1" dirty="0" smtClean="0">
                <a:solidFill>
                  <a:srgbClr val="0070C0"/>
                </a:solidFill>
              </a:rPr>
              <a:t>the elimination </a:t>
            </a:r>
            <a:r>
              <a:rPr lang="en-US" sz="2400" i="1" dirty="0">
                <a:solidFill>
                  <a:srgbClr val="0070C0"/>
                </a:solidFill>
              </a:rPr>
              <a:t>of non–value added activities (waste) in a process</a:t>
            </a:r>
            <a:r>
              <a:rPr lang="en-US" sz="2400" dirty="0" smtClean="0">
                <a:solidFill>
                  <a:srgbClr val="0070C0"/>
                </a:solidFill>
              </a:rPr>
              <a:t>.</a:t>
            </a:r>
          </a:p>
          <a:p>
            <a:endParaRPr lang="en-US" sz="2400" dirty="0">
              <a:solidFill>
                <a:srgbClr val="0070C0"/>
              </a:solidFill>
            </a:endParaRPr>
          </a:p>
        </p:txBody>
      </p:sp>
      <p:pic>
        <p:nvPicPr>
          <p:cNvPr id="5" name="Picture 4"/>
          <p:cNvPicPr>
            <a:picLocks noChangeAspect="1"/>
          </p:cNvPicPr>
          <p:nvPr/>
        </p:nvPicPr>
        <p:blipFill>
          <a:blip r:embed="rId2"/>
          <a:stretch>
            <a:fillRect/>
          </a:stretch>
        </p:blipFill>
        <p:spPr>
          <a:xfrm>
            <a:off x="4038600" y="3962401"/>
            <a:ext cx="4343400" cy="2667000"/>
          </a:xfrm>
          <a:prstGeom prst="rect">
            <a:avLst/>
          </a:prstGeom>
        </p:spPr>
      </p:pic>
      <p:pic>
        <p:nvPicPr>
          <p:cNvPr id="6" name="Picture 5"/>
          <p:cNvPicPr>
            <a:picLocks noChangeAspect="1"/>
          </p:cNvPicPr>
          <p:nvPr/>
        </p:nvPicPr>
        <p:blipFill>
          <a:blip r:embed="rId3"/>
          <a:stretch>
            <a:fillRect/>
          </a:stretch>
        </p:blipFill>
        <p:spPr>
          <a:xfrm>
            <a:off x="5602095" y="137319"/>
            <a:ext cx="3541905" cy="1371600"/>
          </a:xfrm>
          <a:prstGeom prst="rect">
            <a:avLst/>
          </a:prstGeom>
        </p:spPr>
      </p:pic>
    </p:spTree>
    <p:extLst>
      <p:ext uri="{BB962C8B-B14F-4D97-AF65-F5344CB8AC3E}">
        <p14:creationId xmlns:p14="http://schemas.microsoft.com/office/powerpoint/2010/main" val="139459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152400"/>
            <a:ext cx="8686800" cy="6477000"/>
          </a:xfrm>
          <a:prstGeom prst="rect">
            <a:avLst/>
          </a:prstGeom>
        </p:spPr>
      </p:pic>
    </p:spTree>
    <p:extLst>
      <p:ext uri="{BB962C8B-B14F-4D97-AF65-F5344CB8AC3E}">
        <p14:creationId xmlns:p14="http://schemas.microsoft.com/office/powerpoint/2010/main" val="2933668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Lean 5 S</a:t>
            </a:r>
            <a:endParaRPr lang="en-US" b="1" dirty="0">
              <a:solidFill>
                <a:srgbClr val="C00000"/>
              </a:solidFill>
            </a:endParaRPr>
          </a:p>
        </p:txBody>
      </p:sp>
      <p:sp>
        <p:nvSpPr>
          <p:cNvPr id="5" name="TextBox 4"/>
          <p:cNvSpPr txBox="1"/>
          <p:nvPr/>
        </p:nvSpPr>
        <p:spPr>
          <a:xfrm>
            <a:off x="228600" y="1752600"/>
            <a:ext cx="3733800" cy="5078313"/>
          </a:xfrm>
          <a:prstGeom prst="rect">
            <a:avLst/>
          </a:prstGeom>
          <a:noFill/>
        </p:spPr>
        <p:txBody>
          <a:bodyPr wrap="square" rtlCol="0">
            <a:spAutoFit/>
          </a:bodyPr>
          <a:lstStyle/>
          <a:p>
            <a:r>
              <a:rPr lang="en-US" dirty="0" smtClean="0">
                <a:solidFill>
                  <a:srgbClr val="C00000"/>
                </a:solidFill>
              </a:rPr>
              <a:t>Sort: </a:t>
            </a:r>
            <a:r>
              <a:rPr lang="en-US" dirty="0"/>
              <a:t>what needs to be present and what can be </a:t>
            </a:r>
            <a:r>
              <a:rPr lang="en-US" dirty="0" smtClean="0"/>
              <a:t>removed.</a:t>
            </a:r>
          </a:p>
          <a:p>
            <a:endParaRPr lang="en-US" dirty="0"/>
          </a:p>
          <a:p>
            <a:r>
              <a:rPr lang="en-US" dirty="0" smtClean="0">
                <a:solidFill>
                  <a:srgbClr val="C00000"/>
                </a:solidFill>
              </a:rPr>
              <a:t>Set in order: </a:t>
            </a:r>
            <a:r>
              <a:rPr lang="en-US" dirty="0"/>
              <a:t>what's what</a:t>
            </a:r>
            <a:r>
              <a:rPr lang="en-US" dirty="0" smtClean="0"/>
              <a:t>.</a:t>
            </a:r>
          </a:p>
          <a:p>
            <a:endParaRPr lang="en-US" dirty="0"/>
          </a:p>
          <a:p>
            <a:r>
              <a:rPr lang="en-US" dirty="0" smtClean="0">
                <a:solidFill>
                  <a:srgbClr val="C00000"/>
                </a:solidFill>
              </a:rPr>
              <a:t>Shine: </a:t>
            </a:r>
            <a:r>
              <a:rPr lang="en-US" dirty="0" smtClean="0"/>
              <a:t>involves </a:t>
            </a:r>
            <a:r>
              <a:rPr lang="en-US" dirty="0"/>
              <a:t>performing regular </a:t>
            </a:r>
            <a:r>
              <a:rPr lang="en-US" dirty="0" smtClean="0"/>
              <a:t>maintenance or check-ups.</a:t>
            </a:r>
          </a:p>
          <a:p>
            <a:endParaRPr lang="en-US" dirty="0"/>
          </a:p>
          <a:p>
            <a:r>
              <a:rPr lang="en-US" dirty="0" smtClean="0">
                <a:solidFill>
                  <a:srgbClr val="C00000"/>
                </a:solidFill>
              </a:rPr>
              <a:t>Standardize: </a:t>
            </a:r>
            <a:r>
              <a:rPr lang="en-US" dirty="0"/>
              <a:t>systematizes everything that just happened and turns one-time efforts into habits</a:t>
            </a:r>
            <a:r>
              <a:rPr lang="en-US" dirty="0" smtClean="0"/>
              <a:t>.</a:t>
            </a:r>
          </a:p>
          <a:p>
            <a:endParaRPr lang="en-US" dirty="0"/>
          </a:p>
          <a:p>
            <a:r>
              <a:rPr lang="en-US" dirty="0" smtClean="0">
                <a:solidFill>
                  <a:srgbClr val="C00000"/>
                </a:solidFill>
              </a:rPr>
              <a:t>Sustain: </a:t>
            </a:r>
            <a:r>
              <a:rPr lang="en-US" dirty="0"/>
              <a:t>refers to the process of keeping 5S running </a:t>
            </a:r>
            <a:r>
              <a:rPr lang="en-US" dirty="0" smtClean="0"/>
              <a:t>smoothly.</a:t>
            </a:r>
          </a:p>
          <a:p>
            <a:endParaRPr lang="en-US" dirty="0"/>
          </a:p>
          <a:p>
            <a:r>
              <a:rPr lang="en-US" dirty="0" smtClean="0">
                <a:solidFill>
                  <a:srgbClr val="C00000"/>
                </a:solidFill>
              </a:rPr>
              <a:t>Safety: </a:t>
            </a:r>
            <a:r>
              <a:rPr lang="en-US" dirty="0"/>
              <a:t>step involves focusing on what can be done to eliminate risks in work </a:t>
            </a:r>
            <a:r>
              <a:rPr lang="en-US" dirty="0" smtClean="0"/>
              <a:t>processes.</a:t>
            </a:r>
            <a:endParaRPr lang="en-US" dirty="0"/>
          </a:p>
        </p:txBody>
      </p:sp>
      <p:pic>
        <p:nvPicPr>
          <p:cNvPr id="7" name="Content Placeholder 6"/>
          <p:cNvPicPr>
            <a:picLocks noGrp="1" noChangeAspect="1"/>
          </p:cNvPicPr>
          <p:nvPr>
            <p:ph idx="1"/>
          </p:nvPr>
        </p:nvPicPr>
        <p:blipFill>
          <a:blip r:embed="rId2"/>
          <a:stretch>
            <a:fillRect/>
          </a:stretch>
        </p:blipFill>
        <p:spPr>
          <a:xfrm>
            <a:off x="4114800" y="1676400"/>
            <a:ext cx="4800599"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447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solidFill>
                  <a:srgbClr val="FF0000"/>
                </a:solidFill>
              </a:rPr>
              <a:t>Waste (non-valued added activity) </a:t>
            </a:r>
            <a:r>
              <a:rPr lang="en-US" sz="3600" b="1" dirty="0" smtClean="0">
                <a:solidFill>
                  <a:srgbClr val="FF0000"/>
                </a:solidFill>
              </a:rPr>
              <a:t>defined as </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b="1" dirty="0" smtClean="0">
                <a:solidFill>
                  <a:srgbClr val="00B0F0"/>
                </a:solidFill>
              </a:rPr>
              <a:t>Over-production</a:t>
            </a:r>
            <a:r>
              <a:rPr lang="en-US" b="1" dirty="0" smtClean="0"/>
              <a:t> </a:t>
            </a:r>
            <a:r>
              <a:rPr lang="en-US" dirty="0"/>
              <a:t>can be defined as production that is in excess, </a:t>
            </a:r>
            <a:r>
              <a:rPr lang="en-US" dirty="0" smtClean="0"/>
              <a:t>early, and </a:t>
            </a:r>
            <a:r>
              <a:rPr lang="en-US" dirty="0"/>
              <a:t>faster than is needed. In health care, this can be seen in the </a:t>
            </a:r>
            <a:r>
              <a:rPr lang="en-US" dirty="0" smtClean="0"/>
              <a:t>overuse of certain treatment or diagnostic tests.</a:t>
            </a:r>
            <a:endParaRPr lang="en-US" dirty="0" smtClean="0"/>
          </a:p>
          <a:p>
            <a:endParaRPr lang="en-US" dirty="0"/>
          </a:p>
          <a:p>
            <a:r>
              <a:rPr lang="en-US" b="1" dirty="0">
                <a:solidFill>
                  <a:srgbClr val="00B0F0"/>
                </a:solidFill>
              </a:rPr>
              <a:t>Motion</a:t>
            </a:r>
            <a:r>
              <a:rPr lang="en-US" b="1" dirty="0"/>
              <a:t> </a:t>
            </a:r>
            <a:r>
              <a:rPr lang="en-US" dirty="0"/>
              <a:t>is wasted when patients, inventory, and personnel </a:t>
            </a:r>
            <a:r>
              <a:rPr lang="en-US" dirty="0" smtClean="0"/>
              <a:t>move inefficiently </a:t>
            </a:r>
            <a:r>
              <a:rPr lang="en-US" dirty="0"/>
              <a:t>around a facility.</a:t>
            </a:r>
          </a:p>
          <a:p>
            <a:endParaRPr lang="en-US" b="1" dirty="0" smtClean="0"/>
          </a:p>
          <a:p>
            <a:r>
              <a:rPr lang="en-US" b="1" dirty="0" smtClean="0">
                <a:solidFill>
                  <a:srgbClr val="00B0F0"/>
                </a:solidFill>
              </a:rPr>
              <a:t>Over-processing </a:t>
            </a:r>
            <a:r>
              <a:rPr lang="en-US" dirty="0"/>
              <a:t>results when the product provided to the customer </a:t>
            </a:r>
            <a:r>
              <a:rPr lang="en-US" dirty="0" smtClean="0"/>
              <a:t>is complex </a:t>
            </a:r>
            <a:r>
              <a:rPr lang="en-US" dirty="0"/>
              <a:t>or confusing. For example, both hospitals and physicians </a:t>
            </a:r>
            <a:r>
              <a:rPr lang="en-US" dirty="0" smtClean="0"/>
              <a:t>bill for </a:t>
            </a:r>
            <a:r>
              <a:rPr lang="en-US" dirty="0"/>
              <a:t>services that are presented to the patient and insurer at </a:t>
            </a:r>
            <a:r>
              <a:rPr lang="en-US" dirty="0" smtClean="0"/>
              <a:t>different times.</a:t>
            </a:r>
          </a:p>
          <a:p>
            <a:endParaRPr lang="en-US" dirty="0"/>
          </a:p>
          <a:p>
            <a:r>
              <a:rPr lang="en-US" b="1" dirty="0">
                <a:solidFill>
                  <a:srgbClr val="00B0F0"/>
                </a:solidFill>
              </a:rPr>
              <a:t>Defects </a:t>
            </a:r>
            <a:r>
              <a:rPr lang="en-US" dirty="0"/>
              <a:t>include medical mistakes and delays in </a:t>
            </a:r>
            <a:r>
              <a:rPr lang="en-US" dirty="0" smtClean="0"/>
              <a:t>treatment (waiting). </a:t>
            </a:r>
          </a:p>
          <a:p>
            <a:endParaRPr lang="en-US" b="1" dirty="0"/>
          </a:p>
          <a:p>
            <a:r>
              <a:rPr lang="en-US" b="1" dirty="0" smtClean="0">
                <a:solidFill>
                  <a:srgbClr val="00B0F0"/>
                </a:solidFill>
              </a:rPr>
              <a:t>Underutilization </a:t>
            </a:r>
            <a:r>
              <a:rPr lang="en-US" b="1" dirty="0">
                <a:solidFill>
                  <a:srgbClr val="00B0F0"/>
                </a:solidFill>
              </a:rPr>
              <a:t>of staff </a:t>
            </a:r>
            <a:r>
              <a:rPr lang="en-US" dirty="0"/>
              <a:t>is defined as not using staff time </a:t>
            </a:r>
            <a:r>
              <a:rPr lang="en-US" dirty="0" smtClean="0"/>
              <a:t>efficiently. Such </a:t>
            </a:r>
            <a:r>
              <a:rPr lang="en-US" dirty="0"/>
              <a:t>inefficiency often means failing to use staff knowledge, skills, </a:t>
            </a:r>
            <a:r>
              <a:rPr lang="en-US" dirty="0" smtClean="0"/>
              <a:t>and abilities </a:t>
            </a:r>
            <a:r>
              <a:rPr lang="en-US" dirty="0"/>
              <a:t>in an optimal fashion. </a:t>
            </a:r>
          </a:p>
        </p:txBody>
      </p:sp>
    </p:spTree>
    <p:extLst>
      <p:ext uri="{BB962C8B-B14F-4D97-AF65-F5344CB8AC3E}">
        <p14:creationId xmlns:p14="http://schemas.microsoft.com/office/powerpoint/2010/main" val="59944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12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18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The report diagnosed the </a:t>
            </a:r>
            <a:r>
              <a:rPr lang="en-US" dirty="0"/>
              <a:t>quality problem as not one of </a:t>
            </a:r>
            <a:r>
              <a:rPr lang="en-US" dirty="0" smtClean="0"/>
              <a:t>poorly performing </a:t>
            </a:r>
            <a:r>
              <a:rPr lang="en-US" dirty="0"/>
              <a:t>people, but of people</a:t>
            </a:r>
            <a:r>
              <a:rPr lang="en-US" b="1" dirty="0">
                <a:solidFill>
                  <a:srgbClr val="0070C0"/>
                </a:solidFill>
              </a:rPr>
              <a:t> struggling to perform within a system </a:t>
            </a:r>
            <a:r>
              <a:rPr lang="en-US" dirty="0" smtClean="0"/>
              <a:t>that is </a:t>
            </a:r>
            <a:r>
              <a:rPr lang="en-US" dirty="0"/>
              <a:t>riddled with opportunities for mistakes to happen.</a:t>
            </a:r>
          </a:p>
        </p:txBody>
      </p:sp>
    </p:spTree>
    <p:extLst>
      <p:ext uri="{BB962C8B-B14F-4D97-AF65-F5344CB8AC3E}">
        <p14:creationId xmlns:p14="http://schemas.microsoft.com/office/powerpoint/2010/main" val="1558067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QUALITY IMPROVEMENT TOOLS</a:t>
            </a:r>
            <a:endParaRPr lang="en-US" dirty="0">
              <a:solidFill>
                <a:srgbClr val="0070C0"/>
              </a:solidFill>
            </a:endParaRPr>
          </a:p>
        </p:txBody>
      </p:sp>
      <p:sp>
        <p:nvSpPr>
          <p:cNvPr id="3" name="Content Placeholder 2"/>
          <p:cNvSpPr>
            <a:spLocks noGrp="1"/>
          </p:cNvSpPr>
          <p:nvPr>
            <p:ph idx="1"/>
          </p:nvPr>
        </p:nvSpPr>
        <p:spPr/>
        <p:txBody>
          <a:bodyPr/>
          <a:lstStyle/>
          <a:p>
            <a:r>
              <a:rPr lang="en-US" b="1" dirty="0"/>
              <a:t>Mapping </a:t>
            </a:r>
            <a:r>
              <a:rPr lang="en-US" b="1" dirty="0" smtClean="0"/>
              <a:t>Processes</a:t>
            </a:r>
          </a:p>
          <a:p>
            <a:r>
              <a:rPr lang="en-US" b="1" dirty="0"/>
              <a:t>Data </a:t>
            </a:r>
            <a:r>
              <a:rPr lang="en-US" b="1" dirty="0" smtClean="0"/>
              <a:t>Collection</a:t>
            </a:r>
          </a:p>
          <a:p>
            <a:r>
              <a:rPr lang="en-US" b="1" dirty="0" smtClean="0"/>
              <a:t>Analyzing </a:t>
            </a:r>
            <a:r>
              <a:rPr lang="en-US" b="1" dirty="0" smtClean="0"/>
              <a:t>process</a:t>
            </a:r>
          </a:p>
          <a:p>
            <a:endParaRPr lang="en-US" b="1" dirty="0"/>
          </a:p>
          <a:p>
            <a:r>
              <a:rPr lang="en-US" sz="2400" b="1" dirty="0" smtClean="0">
                <a:solidFill>
                  <a:srgbClr val="000000"/>
                </a:solidFill>
                <a:latin typeface="Calibri-Bold"/>
              </a:rPr>
              <a:t>Videos: </a:t>
            </a:r>
            <a:r>
              <a:rPr lang="en-US" sz="2400" b="1" dirty="0" smtClean="0">
                <a:solidFill>
                  <a:srgbClr val="000000"/>
                </a:solidFill>
                <a:latin typeface="Calibri-Bold"/>
                <a:hlinkClick r:id="rId2"/>
              </a:rPr>
              <a:t>https://www.youtube.com/watch?v=IFPF0TIFG-4</a:t>
            </a:r>
            <a:endParaRPr lang="en-US" sz="2400" dirty="0"/>
          </a:p>
        </p:txBody>
      </p:sp>
    </p:spTree>
    <p:extLst>
      <p:ext uri="{BB962C8B-B14F-4D97-AF65-F5344CB8AC3E}">
        <p14:creationId xmlns:p14="http://schemas.microsoft.com/office/powerpoint/2010/main" val="2308816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Mapping Processes</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sz="2800" b="1" dirty="0">
                <a:solidFill>
                  <a:srgbClr val="00B0F0"/>
                </a:solidFill>
              </a:rPr>
              <a:t>Flowchart aka Process Mapping </a:t>
            </a:r>
            <a:r>
              <a:rPr lang="en-US" sz="2800" dirty="0"/>
              <a:t>Visual representation of the steps in </a:t>
            </a:r>
            <a:r>
              <a:rPr lang="en-US" sz="2800" dirty="0" smtClean="0"/>
              <a:t>a process </a:t>
            </a:r>
            <a:r>
              <a:rPr lang="en-US" sz="2800" dirty="0"/>
              <a:t>using geometric shapes to denote steps, information flows, </a:t>
            </a:r>
            <a:r>
              <a:rPr lang="en-US" sz="2800" dirty="0" smtClean="0"/>
              <a:t>and decision </a:t>
            </a:r>
            <a:r>
              <a:rPr lang="en-US" sz="2800" dirty="0"/>
              <a:t>points.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4343400" cy="3307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917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Developing a </a:t>
            </a:r>
            <a:r>
              <a:rPr lang="en-US" sz="2800" dirty="0"/>
              <a:t>flowchart requires not only substantial investigation (e.g., asking </a:t>
            </a:r>
            <a:r>
              <a:rPr lang="en-US" sz="2800" dirty="0" smtClean="0"/>
              <a:t>front-line staff </a:t>
            </a:r>
            <a:r>
              <a:rPr lang="en-US" sz="2800" dirty="0"/>
              <a:t>and professionals how work is carried out), but also direct </a:t>
            </a:r>
            <a:r>
              <a:rPr lang="en-US" sz="2800" dirty="0" smtClean="0"/>
              <a:t>observation of </a:t>
            </a:r>
            <a:r>
              <a:rPr lang="en-US" sz="2800" dirty="0"/>
              <a:t>each aspect of the process to be flowcharted</a:t>
            </a:r>
            <a:r>
              <a:rPr lang="en-US" sz="2800" dirty="0" smtClean="0"/>
              <a:t>.</a:t>
            </a:r>
          </a:p>
          <a:p>
            <a:endParaRPr lang="en-US" sz="2800" dirty="0"/>
          </a:p>
          <a:p>
            <a:r>
              <a:rPr lang="en-US" sz="2800" b="1" dirty="0">
                <a:solidFill>
                  <a:srgbClr val="00B0F0"/>
                </a:solidFill>
              </a:rPr>
              <a:t>A top-down flowchart </a:t>
            </a:r>
            <a:r>
              <a:rPr lang="en-US" sz="2800" dirty="0"/>
              <a:t>is often used for providing an overview </a:t>
            </a:r>
            <a:r>
              <a:rPr lang="en-US" sz="2800" dirty="0" smtClean="0"/>
              <a:t>of large </a:t>
            </a:r>
            <a:r>
              <a:rPr lang="en-US" sz="2800" dirty="0"/>
              <a:t>or complex processes.</a:t>
            </a:r>
          </a:p>
        </p:txBody>
      </p:sp>
    </p:spTree>
    <p:extLst>
      <p:ext uri="{BB962C8B-B14F-4D97-AF65-F5344CB8AC3E}">
        <p14:creationId xmlns:p14="http://schemas.microsoft.com/office/powerpoint/2010/main" val="2192650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52" y="76200"/>
            <a:ext cx="5823847" cy="65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58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00B0F0"/>
                </a:solidFill>
              </a:rPr>
              <a:t>Workflow diagram </a:t>
            </a:r>
            <a:r>
              <a:rPr lang="en-US" dirty="0"/>
              <a:t>A combination of geographic and process </a:t>
            </a:r>
            <a:r>
              <a:rPr lang="en-US" dirty="0" smtClean="0"/>
              <a:t>mapping showing </a:t>
            </a:r>
            <a:r>
              <a:rPr lang="en-US" dirty="0"/>
              <a:t>the movements of people, materials, documents, or information in </a:t>
            </a:r>
            <a:r>
              <a:rPr lang="en-US" dirty="0" smtClean="0"/>
              <a:t>a process.</a:t>
            </a:r>
          </a:p>
          <a:p>
            <a:endParaRPr lang="en-US" dirty="0"/>
          </a:p>
          <a:p>
            <a:r>
              <a:rPr lang="en-US" b="1" dirty="0">
                <a:solidFill>
                  <a:srgbClr val="00B0F0"/>
                </a:solidFill>
              </a:rPr>
              <a:t>Value Stream Mapping </a:t>
            </a:r>
            <a:r>
              <a:rPr lang="en-US" dirty="0"/>
              <a:t>is used to identify the seven types of waste </a:t>
            </a:r>
            <a:r>
              <a:rPr lang="en-US" dirty="0" smtClean="0"/>
              <a:t>or non–value </a:t>
            </a:r>
            <a:r>
              <a:rPr lang="en-US" dirty="0"/>
              <a:t>added activities discussed in Lean.</a:t>
            </a:r>
          </a:p>
        </p:txBody>
      </p:sp>
    </p:spTree>
    <p:extLst>
      <p:ext uri="{BB962C8B-B14F-4D97-AF65-F5344CB8AC3E}">
        <p14:creationId xmlns:p14="http://schemas.microsoft.com/office/powerpoint/2010/main" val="2386198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82520" y="990600"/>
            <a:ext cx="7804280" cy="5029200"/>
          </a:xfrm>
          <a:prstGeom prst="rect">
            <a:avLst/>
          </a:prstGeom>
        </p:spPr>
      </p:pic>
    </p:spTree>
    <p:extLst>
      <p:ext uri="{BB962C8B-B14F-4D97-AF65-F5344CB8AC3E}">
        <p14:creationId xmlns:p14="http://schemas.microsoft.com/office/powerpoint/2010/main" val="2669655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23863"/>
            <a:ext cx="8601075" cy="601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93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Data Collection</a:t>
            </a:r>
            <a:endParaRPr lang="en-US" dirty="0">
              <a:solidFill>
                <a:srgbClr val="7030A0"/>
              </a:solidFill>
            </a:endParaRPr>
          </a:p>
        </p:txBody>
      </p:sp>
      <p:sp>
        <p:nvSpPr>
          <p:cNvPr id="3" name="Content Placeholder 2"/>
          <p:cNvSpPr>
            <a:spLocks noGrp="1"/>
          </p:cNvSpPr>
          <p:nvPr>
            <p:ph idx="1"/>
          </p:nvPr>
        </p:nvSpPr>
        <p:spPr/>
        <p:txBody>
          <a:bodyPr/>
          <a:lstStyle/>
          <a:p>
            <a:r>
              <a:rPr lang="en-US" b="1" dirty="0">
                <a:solidFill>
                  <a:srgbClr val="00B0F0"/>
                </a:solidFill>
              </a:rPr>
              <a:t>Check sheet </a:t>
            </a:r>
            <a:r>
              <a:rPr lang="en-US" dirty="0"/>
              <a:t>A simple data collection form in which occurrence of </a:t>
            </a:r>
            <a:r>
              <a:rPr lang="en-US" dirty="0" smtClean="0"/>
              <a:t>some event </a:t>
            </a:r>
            <a:r>
              <a:rPr lang="en-US" dirty="0"/>
              <a:t>or behavior is </a:t>
            </a:r>
            <a:r>
              <a:rPr lang="en-US" dirty="0" smtClean="0"/>
              <a:t>tallied (calculated).</a:t>
            </a:r>
          </a:p>
          <a:p>
            <a:endParaRPr lang="en-US" dirty="0"/>
          </a:p>
          <a:p>
            <a:r>
              <a:rPr lang="en-US" dirty="0"/>
              <a:t>The best check sheets are those that are </a:t>
            </a:r>
            <a:r>
              <a:rPr lang="en-US" b="1" dirty="0">
                <a:solidFill>
                  <a:srgbClr val="0070C0"/>
                </a:solidFill>
              </a:rPr>
              <a:t>simple and </a:t>
            </a:r>
            <a:r>
              <a:rPr lang="en-US" b="1" dirty="0" smtClean="0">
                <a:solidFill>
                  <a:srgbClr val="0070C0"/>
                </a:solidFill>
              </a:rPr>
              <a:t>have well-defined </a:t>
            </a:r>
            <a:r>
              <a:rPr lang="en-US" b="1" dirty="0">
                <a:solidFill>
                  <a:srgbClr val="0070C0"/>
                </a:solidFill>
              </a:rPr>
              <a:t>categories </a:t>
            </a:r>
            <a:r>
              <a:rPr lang="en-US" dirty="0"/>
              <a:t>of what constitutes a particular event or behavior.</a:t>
            </a:r>
          </a:p>
        </p:txBody>
      </p:sp>
    </p:spTree>
    <p:extLst>
      <p:ext uri="{BB962C8B-B14F-4D97-AF65-F5344CB8AC3E}">
        <p14:creationId xmlns:p14="http://schemas.microsoft.com/office/powerpoint/2010/main" val="709825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Analyzing Processes</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sz="2800" dirty="0"/>
              <a:t>The </a:t>
            </a:r>
            <a:r>
              <a:rPr lang="en-US" sz="2800" b="1" dirty="0">
                <a:solidFill>
                  <a:srgbClr val="00B0F0"/>
                </a:solidFill>
              </a:rPr>
              <a:t>cause-and-effect diagram </a:t>
            </a:r>
            <a:r>
              <a:rPr lang="en-US" sz="2800" dirty="0"/>
              <a:t>helps to identify and organize the </a:t>
            </a:r>
            <a:r>
              <a:rPr lang="en-US" sz="2800" dirty="0" smtClean="0"/>
              <a:t>possible cause </a:t>
            </a:r>
            <a:r>
              <a:rPr lang="en-US" sz="2800" dirty="0"/>
              <a:t>for a problem in a structured format</a:t>
            </a:r>
            <a:r>
              <a:rPr lang="en-US" sz="2800" dirty="0" smtClean="0"/>
              <a:t>. Also called  </a:t>
            </a:r>
            <a:r>
              <a:rPr lang="en-US" sz="2800" b="1" dirty="0">
                <a:solidFill>
                  <a:srgbClr val="00B0F0"/>
                </a:solidFill>
              </a:rPr>
              <a:t>fishbone diagram </a:t>
            </a:r>
            <a:r>
              <a:rPr lang="en-US" sz="2800" b="1" dirty="0" smtClean="0">
                <a:solidFill>
                  <a:srgbClr val="00B0F0"/>
                </a:solidFill>
              </a:rPr>
              <a:t>or Ishikawa diagram</a:t>
            </a:r>
            <a:r>
              <a:rPr lang="en-US" sz="2800" b="1" dirty="0" smtClean="0"/>
              <a:t>.</a:t>
            </a:r>
            <a:endParaRPr lang="en-US" sz="2800"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2" y="3378654"/>
            <a:ext cx="7242175" cy="345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50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r>
              <a:rPr lang="en-US" sz="2800" b="1" dirty="0">
                <a:solidFill>
                  <a:srgbClr val="00B0F0"/>
                </a:solidFill>
              </a:rPr>
              <a:t>Pareto chart </a:t>
            </a:r>
            <a:r>
              <a:rPr lang="en-US" sz="2800" dirty="0"/>
              <a:t>Frequency chart used to identify the frequency of </a:t>
            </a:r>
            <a:r>
              <a:rPr lang="en-US" sz="2800" dirty="0" smtClean="0"/>
              <a:t>occurrence of </a:t>
            </a:r>
            <a:r>
              <a:rPr lang="en-US" sz="2800" dirty="0"/>
              <a:t>process problems</a:t>
            </a:r>
            <a:r>
              <a:rPr lang="en-US" sz="2800" dirty="0" smtClean="0"/>
              <a:t>.</a:t>
            </a:r>
          </a:p>
          <a:p>
            <a:endParaRPr lang="en-US" sz="2800" dirty="0"/>
          </a:p>
        </p:txBody>
      </p:sp>
      <p:pic>
        <p:nvPicPr>
          <p:cNvPr id="3" name="Picture 2"/>
          <p:cNvPicPr>
            <a:picLocks noChangeAspect="1"/>
          </p:cNvPicPr>
          <p:nvPr/>
        </p:nvPicPr>
        <p:blipFill>
          <a:blip r:embed="rId2"/>
          <a:stretch>
            <a:fillRect/>
          </a:stretch>
        </p:blipFill>
        <p:spPr>
          <a:xfrm>
            <a:off x="914400" y="2697162"/>
            <a:ext cx="7543800" cy="3856037"/>
          </a:xfrm>
          <a:prstGeom prst="rect">
            <a:avLst/>
          </a:prstGeom>
        </p:spPr>
      </p:pic>
    </p:spTree>
    <p:extLst>
      <p:ext uri="{BB962C8B-B14F-4D97-AF65-F5344CB8AC3E}">
        <p14:creationId xmlns:p14="http://schemas.microsoft.com/office/powerpoint/2010/main" val="396554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a:bodyPr>
          <a:lstStyle/>
          <a:p>
            <a:pPr marL="0" indent="0" algn="ctr">
              <a:buNone/>
            </a:pPr>
            <a:r>
              <a:rPr lang="en-US" i="1" dirty="0" smtClean="0">
                <a:solidFill>
                  <a:srgbClr val="7030A0"/>
                </a:solidFill>
              </a:rPr>
              <a:t>“Between the health care that we have and the health care that we could have lies not just a gap, but a chasm”.</a:t>
            </a:r>
            <a:endParaRPr lang="en-US" dirty="0" smtClean="0">
              <a:solidFill>
                <a:srgbClr val="7030A0"/>
              </a:solidFill>
            </a:endParaRPr>
          </a:p>
          <a:p>
            <a:pPr marL="2628900" lvl="6" indent="0" algn="r">
              <a:buNone/>
            </a:pPr>
            <a:r>
              <a:rPr lang="en-US" i="1" dirty="0" smtClean="0"/>
              <a:t>Institute of Medicine</a:t>
            </a:r>
            <a:r>
              <a:rPr lang="en-US" dirty="0" smtClean="0"/>
              <a:t>, Crossing the Quality Chasm, </a:t>
            </a:r>
            <a:r>
              <a:rPr lang="en-US" i="1" dirty="0" smtClean="0"/>
              <a:t>2001</a:t>
            </a:r>
          </a:p>
          <a:p>
            <a:pPr marL="2628900" lvl="6" indent="0" algn="r">
              <a:buNone/>
            </a:pPr>
            <a:endParaRPr lang="en-US" i="1" dirty="0"/>
          </a:p>
          <a:p>
            <a:pPr marL="2628900" lvl="6" indent="0" algn="r">
              <a:buNone/>
            </a:pPr>
            <a:endParaRPr lang="en-US" dirty="0" smtClean="0"/>
          </a:p>
          <a:p>
            <a:r>
              <a:rPr lang="en-US" dirty="0" smtClean="0">
                <a:solidFill>
                  <a:srgbClr val="0070C0"/>
                </a:solidFill>
              </a:rPr>
              <a:t>This poor-quality care causes ongoing damage to human health. </a:t>
            </a:r>
            <a:endParaRPr lang="en-US" dirty="0" smtClean="0">
              <a:solidFill>
                <a:srgbClr val="0070C0"/>
              </a:solidFill>
            </a:endParaRPr>
          </a:p>
          <a:p>
            <a:endParaRPr lang="en-US" dirty="0" smtClean="0"/>
          </a:p>
          <a:p>
            <a:pPr lvl="2"/>
            <a:r>
              <a:rPr lang="en-US" dirty="0"/>
              <a:t>B</a:t>
            </a:r>
            <a:r>
              <a:rPr lang="en-US" dirty="0" smtClean="0"/>
              <a:t>etween </a:t>
            </a:r>
            <a:r>
              <a:rPr lang="en-US" dirty="0"/>
              <a:t>5.7 and 8.4 million deaths occur annually from poor quality </a:t>
            </a:r>
            <a:r>
              <a:rPr lang="en-US" dirty="0" smtClean="0"/>
              <a:t>of, which </a:t>
            </a:r>
            <a:r>
              <a:rPr lang="en-US" dirty="0"/>
              <a:t>represents between 10 and 15 percent of the total deaths </a:t>
            </a:r>
            <a:r>
              <a:rPr lang="en-US" dirty="0" smtClean="0"/>
              <a:t>reported </a:t>
            </a:r>
            <a:r>
              <a:rPr lang="en-US" dirty="0"/>
              <a:t>by WHO in </a:t>
            </a:r>
            <a:r>
              <a:rPr lang="en-US" dirty="0" smtClean="0"/>
              <a:t>2015.</a:t>
            </a:r>
          </a:p>
          <a:p>
            <a:endParaRPr lang="en-US" dirty="0" smtClean="0"/>
          </a:p>
          <a:p>
            <a:endParaRPr lang="en-US" dirty="0"/>
          </a:p>
        </p:txBody>
      </p:sp>
    </p:spTree>
    <p:extLst>
      <p:ext uri="{BB962C8B-B14F-4D97-AF65-F5344CB8AC3E}">
        <p14:creationId xmlns:p14="http://schemas.microsoft.com/office/powerpoint/2010/main" val="3226849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pPr lvl="0"/>
            <a:r>
              <a:rPr lang="en-US" sz="2400" b="1" dirty="0">
                <a:solidFill>
                  <a:srgbClr val="00B0F0"/>
                </a:solidFill>
              </a:rPr>
              <a:t>Pareto principle </a:t>
            </a:r>
            <a:r>
              <a:rPr lang="en-US" sz="2400" dirty="0">
                <a:solidFill>
                  <a:prstClr val="black"/>
                </a:solidFill>
              </a:rPr>
              <a:t>The economic concept that important quality problems that are attributable to a small number of factors (e.g., the 80/20 rule, that 80% of quality problems result from 20% of the possible factors).</a:t>
            </a:r>
          </a:p>
          <a:p>
            <a:endParaRPr lang="en-US" dirty="0"/>
          </a:p>
        </p:txBody>
      </p:sp>
      <p:pic>
        <p:nvPicPr>
          <p:cNvPr id="4" name="Picture 3"/>
          <p:cNvPicPr>
            <a:picLocks noChangeAspect="1"/>
          </p:cNvPicPr>
          <p:nvPr/>
        </p:nvPicPr>
        <p:blipFill>
          <a:blip r:embed="rId2"/>
          <a:stretch>
            <a:fillRect/>
          </a:stretch>
        </p:blipFill>
        <p:spPr>
          <a:xfrm>
            <a:off x="838200" y="2209800"/>
            <a:ext cx="7467600" cy="4419600"/>
          </a:xfrm>
          <a:prstGeom prst="rect">
            <a:avLst/>
          </a:prstGeom>
        </p:spPr>
      </p:pic>
    </p:spTree>
    <p:extLst>
      <p:ext uri="{BB962C8B-B14F-4D97-AF65-F5344CB8AC3E}">
        <p14:creationId xmlns:p14="http://schemas.microsoft.com/office/powerpoint/2010/main" val="152165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solidFill>
                  <a:srgbClr val="FF0000"/>
                </a:solidFill>
              </a:rPr>
              <a:t>Quality </a:t>
            </a:r>
            <a:r>
              <a:rPr lang="en-US" dirty="0">
                <a:solidFill>
                  <a:srgbClr val="FF0000"/>
                </a:solidFill>
              </a:rPr>
              <a:t>improvement has its greatest impact if </a:t>
            </a:r>
            <a:r>
              <a:rPr lang="en-US" dirty="0" smtClean="0">
                <a:solidFill>
                  <a:srgbClr val="FF0000"/>
                </a:solidFill>
              </a:rPr>
              <a:t>it becomes </a:t>
            </a:r>
            <a:r>
              <a:rPr lang="en-US" dirty="0">
                <a:solidFill>
                  <a:srgbClr val="FF0000"/>
                </a:solidFill>
              </a:rPr>
              <a:t>a part of the strategic mission of a health care organization.</a:t>
            </a:r>
          </a:p>
        </p:txBody>
      </p:sp>
    </p:spTree>
    <p:extLst>
      <p:ext uri="{BB962C8B-B14F-4D97-AF65-F5344CB8AC3E}">
        <p14:creationId xmlns:p14="http://schemas.microsoft.com/office/powerpoint/2010/main" val="57210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4543" y="5486400"/>
            <a:ext cx="8229600" cy="1219200"/>
          </a:xfrm>
        </p:spPr>
        <p:txBody>
          <a:bodyPr>
            <a:normAutofit fontScale="47500" lnSpcReduction="20000"/>
          </a:bodyPr>
          <a:lstStyle/>
          <a:p>
            <a:pPr>
              <a:buFont typeface="Wingdings" pitchFamily="2" charset="2"/>
              <a:buChar char="v"/>
            </a:pPr>
            <a:r>
              <a:rPr lang="en-US" dirty="0" smtClean="0">
                <a:hlinkClick r:id="rId2"/>
              </a:rPr>
              <a:t>Overall </a:t>
            </a:r>
            <a:r>
              <a:rPr lang="en-US" dirty="0">
                <a:hlinkClick r:id="rId2"/>
              </a:rPr>
              <a:t>number of deaths from poor-quality care annually in low- and middle-income countries compared with total deaths, in thousands.</a:t>
            </a:r>
            <a:r>
              <a:rPr lang="en-US" dirty="0" smtClean="0"/>
              <a:t/>
            </a:r>
            <a:br>
              <a:rPr lang="en-US" dirty="0" smtClean="0"/>
            </a:br>
            <a:r>
              <a:rPr lang="en-US" dirty="0"/>
              <a:t>* Total deaths unavailable.</a:t>
            </a:r>
            <a:r>
              <a:rPr lang="en-US" dirty="0" smtClean="0"/>
              <a:t/>
            </a:r>
            <a:br>
              <a:rPr lang="en-US" dirty="0" smtClean="0"/>
            </a:br>
            <a:r>
              <a:rPr lang="en-US" dirty="0"/>
              <a:t>NOTE: AMI = acute myocardial infarction; COPD = chronic obstructive pulmonary disorder; HIV = human immunodeficiency virus.</a:t>
            </a:r>
            <a:r>
              <a:rPr lang="en-US" dirty="0" smtClean="0"/>
              <a:t/>
            </a:r>
            <a:br>
              <a:rPr lang="en-US" dirty="0" smtClean="0"/>
            </a:br>
            <a:r>
              <a:rPr lang="en-US" dirty="0"/>
              <a:t>SOURCE: Institute for Health Metrics and </a:t>
            </a:r>
            <a:r>
              <a:rPr lang="en-US" dirty="0" smtClean="0"/>
              <a:t>Evaluation</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341136" cy="4933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54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rPr>
              <a:t>DEFINING QUALITY IN HEALTH CARE</a:t>
            </a:r>
            <a:endParaRPr lang="en-US" sz="3600" dirty="0">
              <a:solidFill>
                <a:srgbClr val="0070C0"/>
              </a:solidFill>
            </a:endParaRPr>
          </a:p>
        </p:txBody>
      </p:sp>
      <p:sp>
        <p:nvSpPr>
          <p:cNvPr id="3" name="Content Placeholder 2"/>
          <p:cNvSpPr>
            <a:spLocks noGrp="1"/>
          </p:cNvSpPr>
          <p:nvPr>
            <p:ph idx="1"/>
          </p:nvPr>
        </p:nvSpPr>
        <p:spPr/>
        <p:txBody>
          <a:bodyPr/>
          <a:lstStyle/>
          <a:p>
            <a:pPr marL="0" indent="0">
              <a:buNone/>
            </a:pPr>
            <a:r>
              <a:rPr lang="en-US" b="1" dirty="0" smtClean="0"/>
              <a:t>IOM definition of quality</a:t>
            </a:r>
          </a:p>
          <a:p>
            <a:pPr marL="0" indent="0">
              <a:buNone/>
            </a:pPr>
            <a:r>
              <a:rPr lang="en-US" dirty="0" smtClean="0"/>
              <a:t> </a:t>
            </a:r>
          </a:p>
          <a:p>
            <a:pPr marL="0" indent="0" algn="ctr">
              <a:buNone/>
            </a:pPr>
            <a:r>
              <a:rPr lang="en-US" dirty="0" smtClean="0">
                <a:solidFill>
                  <a:srgbClr val="002060"/>
                </a:solidFill>
              </a:rPr>
              <a:t>“the degree </a:t>
            </a:r>
            <a:r>
              <a:rPr lang="en-US" dirty="0">
                <a:solidFill>
                  <a:srgbClr val="002060"/>
                </a:solidFill>
              </a:rPr>
              <a:t>to which health services </a:t>
            </a:r>
            <a:r>
              <a:rPr lang="en-US" dirty="0" smtClean="0">
                <a:solidFill>
                  <a:srgbClr val="002060"/>
                </a:solidFill>
              </a:rPr>
              <a:t>for individuals </a:t>
            </a:r>
            <a:r>
              <a:rPr lang="en-US" dirty="0">
                <a:solidFill>
                  <a:srgbClr val="002060"/>
                </a:solidFill>
              </a:rPr>
              <a:t>or populations increase the likelihood of desired health </a:t>
            </a:r>
            <a:r>
              <a:rPr lang="en-US" dirty="0" smtClean="0">
                <a:solidFill>
                  <a:srgbClr val="002060"/>
                </a:solidFill>
              </a:rPr>
              <a:t>outcomes and </a:t>
            </a:r>
            <a:r>
              <a:rPr lang="en-US" dirty="0">
                <a:solidFill>
                  <a:srgbClr val="002060"/>
                </a:solidFill>
              </a:rPr>
              <a:t>are consistent with the current professional knowledge”</a:t>
            </a:r>
          </a:p>
        </p:txBody>
      </p:sp>
    </p:spTree>
    <p:extLst>
      <p:ext uri="{BB962C8B-B14F-4D97-AF65-F5344CB8AC3E}">
        <p14:creationId xmlns:p14="http://schemas.microsoft.com/office/powerpoint/2010/main" val="144976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3983777" cy="4445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4724400"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9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IOM quality chasm</a:t>
            </a:r>
            <a:endParaRPr lang="en-US" b="1" dirty="0">
              <a:solidFill>
                <a:srgbClr val="0070C0"/>
              </a:solidFill>
            </a:endParaRPr>
          </a:p>
        </p:txBody>
      </p:sp>
      <p:sp>
        <p:nvSpPr>
          <p:cNvPr id="3" name="Content Placeholder 2"/>
          <p:cNvSpPr>
            <a:spLocks noGrp="1"/>
          </p:cNvSpPr>
          <p:nvPr>
            <p:ph idx="1"/>
          </p:nvPr>
        </p:nvSpPr>
        <p:spPr>
          <a:xfrm>
            <a:off x="457200" y="1600200"/>
            <a:ext cx="8229600" cy="5181600"/>
          </a:xfrm>
        </p:spPr>
        <p:txBody>
          <a:bodyPr>
            <a:normAutofit fontScale="85000" lnSpcReduction="10000"/>
          </a:bodyPr>
          <a:lstStyle/>
          <a:p>
            <a:r>
              <a:rPr lang="en-US" b="1" dirty="0" smtClean="0">
                <a:solidFill>
                  <a:srgbClr val="0070C0"/>
                </a:solidFill>
              </a:rPr>
              <a:t>Definitions </a:t>
            </a:r>
            <a:r>
              <a:rPr lang="en-US" b="1" dirty="0">
                <a:solidFill>
                  <a:srgbClr val="0070C0"/>
                </a:solidFill>
              </a:rPr>
              <a:t>of the six dimensions </a:t>
            </a:r>
            <a:r>
              <a:rPr lang="en-US" dirty="0"/>
              <a:t>of quality in analyzing the current state of quality and identifying future needs</a:t>
            </a:r>
            <a:r>
              <a:rPr lang="en-US" dirty="0" smtClean="0"/>
              <a:t>:</a:t>
            </a:r>
          </a:p>
          <a:p>
            <a:endParaRPr lang="en-US" dirty="0"/>
          </a:p>
          <a:p>
            <a:pPr lvl="2"/>
            <a:r>
              <a:rPr lang="en-US" b="1" dirty="0">
                <a:solidFill>
                  <a:srgbClr val="00B0F0"/>
                </a:solidFill>
              </a:rPr>
              <a:t>Safety:</a:t>
            </a:r>
            <a:r>
              <a:rPr lang="en-US" dirty="0"/>
              <a:t> Avoiding harm to patients from the care that is intended to help them</a:t>
            </a:r>
            <a:r>
              <a:rPr lang="en-US" dirty="0" smtClean="0"/>
              <a:t>.</a:t>
            </a:r>
          </a:p>
          <a:p>
            <a:pPr lvl="2"/>
            <a:endParaRPr lang="en-US" dirty="0"/>
          </a:p>
          <a:p>
            <a:pPr lvl="2"/>
            <a:r>
              <a:rPr lang="en-US" b="1" dirty="0">
                <a:solidFill>
                  <a:srgbClr val="00B0F0"/>
                </a:solidFill>
              </a:rPr>
              <a:t>Effectiveness:</a:t>
            </a:r>
            <a:r>
              <a:rPr lang="en-US" dirty="0"/>
              <a:t> Providing services based on scientific knowledge to all who could benefit, and refraining from providing services to those not likely to benefit (that is, avoiding both overuse of inappropriate care and underuse of effective care</a:t>
            </a:r>
            <a:r>
              <a:rPr lang="en-US" dirty="0" smtClean="0"/>
              <a:t>).</a:t>
            </a:r>
          </a:p>
          <a:p>
            <a:pPr lvl="2"/>
            <a:endParaRPr lang="en-US" dirty="0"/>
          </a:p>
          <a:p>
            <a:pPr lvl="2"/>
            <a:r>
              <a:rPr lang="en-US" b="1" dirty="0" smtClean="0">
                <a:solidFill>
                  <a:srgbClr val="00B0F0"/>
                </a:solidFill>
              </a:rPr>
              <a:t>Patient-centered:</a:t>
            </a:r>
            <a:r>
              <a:rPr lang="en-US" dirty="0"/>
              <a:t> Providing care that is respectful of and responsive to individual preferences, needs, and values and ensuring that people’s values guide all clinical decisions. </a:t>
            </a:r>
          </a:p>
        </p:txBody>
      </p:sp>
    </p:spTree>
    <p:extLst>
      <p:ext uri="{BB962C8B-B14F-4D97-AF65-F5344CB8AC3E}">
        <p14:creationId xmlns:p14="http://schemas.microsoft.com/office/powerpoint/2010/main" val="3597237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2119</Words>
  <Application>Microsoft Office PowerPoint</Application>
  <PresentationFormat>On-screen Show (4:3)</PresentationFormat>
  <Paragraphs>217</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Calibri-Bold</vt:lpstr>
      <vt:lpstr>Wingdings</vt:lpstr>
      <vt:lpstr>Office Theme</vt:lpstr>
      <vt:lpstr>Quality Improvement </vt:lpstr>
      <vt:lpstr>INTRODUCTION</vt:lpstr>
      <vt:lpstr>PowerPoint Presentation</vt:lpstr>
      <vt:lpstr>PowerPoint Presentation</vt:lpstr>
      <vt:lpstr>PowerPoint Presentation</vt:lpstr>
      <vt:lpstr>PowerPoint Presentation</vt:lpstr>
      <vt:lpstr>DEFINING QUALITY IN HEALTH CARE</vt:lpstr>
      <vt:lpstr>PowerPoint Presentation</vt:lpstr>
      <vt:lpstr>IOM quality chasm</vt:lpstr>
      <vt:lpstr>PowerPoint Presentation</vt:lpstr>
      <vt:lpstr>PowerPoint Presentation</vt:lpstr>
      <vt:lpstr>Donabedian triad</vt:lpstr>
      <vt:lpstr>PowerPoint Presentation</vt:lpstr>
      <vt:lpstr>PowerPoint Presentation</vt:lpstr>
      <vt:lpstr>PowerPoint Presentation</vt:lpstr>
      <vt:lpstr>PowerPoint Presentation</vt:lpstr>
      <vt:lpstr>PowerPoint Presentation</vt:lpstr>
      <vt:lpstr>In the light of quality </vt:lpstr>
      <vt:lpstr>WHY IS QUALITY IMPORTANT?</vt:lpstr>
      <vt:lpstr>COMMON ELEMENTS OF QUALITY IMPROVEMENT</vt:lpstr>
      <vt:lpstr>key concepts common to all quality improvement methods</vt:lpstr>
      <vt:lpstr>Measurements</vt:lpstr>
      <vt:lpstr>Measurement development process</vt:lpstr>
      <vt:lpstr>Having a rigorous definition will result in reliability and method of data collection will yield a valid measure.  </vt:lpstr>
      <vt:lpstr>Process Variation and Statistical Process Control (SPC)</vt:lpstr>
      <vt:lpstr>PowerPoint Presentation</vt:lpstr>
      <vt:lpstr>“a picture is worth a thousand words”</vt:lpstr>
      <vt:lpstr>THREE APPROACHES (frameworks) TO QUALITY IMPROVEMENT</vt:lpstr>
      <vt:lpstr>FOCUS-PDCA Cycle</vt:lpstr>
      <vt:lpstr>PowerPoint Presentation</vt:lpstr>
      <vt:lpstr>PowerPoint Presentation</vt:lpstr>
      <vt:lpstr>PowerPoint Presentation</vt:lpstr>
      <vt:lpstr>Six Sigma</vt:lpstr>
      <vt:lpstr>PowerPoint Presentation</vt:lpstr>
      <vt:lpstr>Toyota production way  Lean</vt:lpstr>
      <vt:lpstr>PowerPoint Presentation</vt:lpstr>
      <vt:lpstr>Lean 5 S</vt:lpstr>
      <vt:lpstr>Waste (non-valued added activity) defined as :</vt:lpstr>
      <vt:lpstr>PowerPoint Presentation</vt:lpstr>
      <vt:lpstr>QUALITY IMPROVEMENT TOOLS</vt:lpstr>
      <vt:lpstr>Mapping Processes</vt:lpstr>
      <vt:lpstr>PowerPoint Presentation</vt:lpstr>
      <vt:lpstr>PowerPoint Presentation</vt:lpstr>
      <vt:lpstr>PowerPoint Presentation</vt:lpstr>
      <vt:lpstr>PowerPoint Presentation</vt:lpstr>
      <vt:lpstr>PowerPoint Presentation</vt:lpstr>
      <vt:lpstr>Data Collection</vt:lpstr>
      <vt:lpstr>Analyzing Processes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Basics</dc:title>
  <dc:creator>yumc</dc:creator>
  <cp:lastModifiedBy>Maher</cp:lastModifiedBy>
  <cp:revision>59</cp:revision>
  <dcterms:created xsi:type="dcterms:W3CDTF">2019-11-17T08:10:45Z</dcterms:created>
  <dcterms:modified xsi:type="dcterms:W3CDTF">2021-04-26T08:52:09Z</dcterms:modified>
</cp:coreProperties>
</file>