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84" r:id="rId3"/>
    <p:sldId id="257" r:id="rId4"/>
    <p:sldId id="285" r:id="rId5"/>
    <p:sldId id="286" r:id="rId6"/>
    <p:sldId id="297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60" r:id="rId17"/>
    <p:sldId id="269" r:id="rId18"/>
    <p:sldId id="264" r:id="rId19"/>
    <p:sldId id="265" r:id="rId20"/>
    <p:sldId id="266" r:id="rId21"/>
    <p:sldId id="267" r:id="rId22"/>
    <p:sldId id="268" r:id="rId23"/>
    <p:sldId id="270" r:id="rId24"/>
    <p:sldId id="271" r:id="rId25"/>
    <p:sldId id="272" r:id="rId26"/>
    <p:sldId id="273" r:id="rId27"/>
    <p:sldId id="275" r:id="rId28"/>
    <p:sldId id="276" r:id="rId29"/>
    <p:sldId id="277" r:id="rId30"/>
    <p:sldId id="278" r:id="rId31"/>
    <p:sldId id="279" r:id="rId32"/>
    <p:sldId id="280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DA35D9-658E-4A70-A2C8-243B479F869F}" type="datetimeFigureOut">
              <a:rPr lang="ar-JO" smtClean="0"/>
              <a:pPr/>
              <a:t>14/09/1442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AF26C5-8200-4AF3-BFCB-BDB94CBD72B9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95400" y="1676400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3B2C-D0B0-45AC-82EF-7B4CBF6CFFA1}" type="datetime1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0003-AD01-4576-8CB2-9373B8468450}" type="datetime1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u="sng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536448" cy="476250"/>
          </a:xfrm>
        </p:spPr>
        <p:txBody>
          <a:bodyPr/>
          <a:lstStyle>
            <a:lvl1pPr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AD1-3D32-4672-AF62-C27D9EE3CCA6}" type="datetime1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A9F1-6862-4CFE-BA9B-6710D614FF39}" type="datetime1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F9B5-9280-4349-83E3-837E6876002D}" type="datetime1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BE93-3240-4958-A762-2532BDD2B0AC}" type="datetime1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704-827A-4699-A14A-FA4B29A09E47}" type="datetime1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94F1-0136-47EA-866E-68AC936B0E5B}" type="datetime1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1555-F538-4D01-BFAE-5F176E8CA2B4}" type="datetime1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7943088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86B2BE-71FF-4C21-A8B7-5922B1799B71}" type="datetime1">
              <a:rPr lang="en-US" smtClean="0"/>
              <a:pPr/>
              <a:t>4/25/2021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>
              <a:satMod val="13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31775" indent="-231775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217488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463550" indent="-176213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9075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860425" indent="-17780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066800"/>
            <a:ext cx="740664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4900" b="1" dirty="0" smtClean="0">
                <a:solidFill>
                  <a:schemeClr val="accent3">
                    <a:lumMod val="75000"/>
                  </a:schemeClr>
                </a:solidFill>
              </a:rPr>
              <a:t>Concentration </a:t>
            </a:r>
            <a:br>
              <a:rPr lang="en-US" sz="49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900" b="1" dirty="0" smtClean="0">
                <a:solidFill>
                  <a:schemeClr val="accent3">
                    <a:lumMod val="75000"/>
                  </a:schemeClr>
                </a:solidFill>
              </a:rPr>
              <a:t>and dilution of urine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0" y="0"/>
            <a:ext cx="7943088" cy="5181600"/>
          </a:xfrm>
        </p:spPr>
        <p:txBody>
          <a:bodyPr/>
          <a:lstStyle/>
          <a:p>
            <a:endParaRPr lang="en-GB" dirty="0" smtClean="0"/>
          </a:p>
          <a:p>
            <a:pPr indent="34925">
              <a:buNone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https://www.youtube.com/watch?v=cYyJF_aSC6o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“Loop of </a:t>
            </a:r>
            <a:r>
              <a:rPr lang="en-GB" dirty="0" err="1" smtClean="0"/>
              <a:t>Henle</a:t>
            </a:r>
            <a:r>
              <a:rPr lang="en-GB" dirty="0" smtClean="0"/>
              <a:t> explained!!”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0662" y="2457757"/>
            <a:ext cx="6967538" cy="394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Urea recycling</a:t>
            </a:r>
            <a:endParaRPr lang="en-GB" sz="3000" dirty="0"/>
          </a:p>
        </p:txBody>
      </p:sp>
      <p:pic>
        <p:nvPicPr>
          <p:cNvPr id="5" name="Content Placeholder 4" descr="1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" contrast="6000"/>
          </a:blip>
          <a:stretch>
            <a:fillRect/>
          </a:stretch>
        </p:blipFill>
        <p:spPr>
          <a:xfrm>
            <a:off x="1600200" y="990600"/>
            <a:ext cx="7006746" cy="571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GB" dirty="0" err="1" smtClean="0"/>
              <a:t>Vasa</a:t>
            </a:r>
            <a:r>
              <a:rPr lang="en-GB" dirty="0" smtClean="0"/>
              <a:t> recta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724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dirty="0" err="1" smtClean="0"/>
              <a:t>vasa</a:t>
            </a:r>
            <a:r>
              <a:rPr lang="en-GB" dirty="0" smtClean="0"/>
              <a:t> recta are capillaries that serve the medulla and papilla of the kidney.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dirty="0" err="1" smtClean="0"/>
              <a:t>vasa</a:t>
            </a:r>
            <a:r>
              <a:rPr lang="en-GB" dirty="0" smtClean="0"/>
              <a:t> recta participate in </a:t>
            </a:r>
            <a:r>
              <a:rPr lang="en-GB" b="1" dirty="0" err="1" smtClean="0"/>
              <a:t>countercurrent</a:t>
            </a:r>
            <a:r>
              <a:rPr lang="en-GB" b="1" dirty="0" smtClean="0"/>
              <a:t> exchange.</a:t>
            </a:r>
          </a:p>
          <a:p>
            <a:pPr>
              <a:lnSpc>
                <a:spcPct val="150000"/>
              </a:lnSpc>
            </a:pPr>
            <a:r>
              <a:rPr lang="en-GB" dirty="0" err="1" smtClean="0"/>
              <a:t>Countercurrent</a:t>
            </a:r>
            <a:r>
              <a:rPr lang="en-GB" dirty="0" smtClean="0"/>
              <a:t> exchange is a purely passive process that helps </a:t>
            </a:r>
            <a:r>
              <a:rPr lang="en-GB" i="1" dirty="0" smtClean="0"/>
              <a:t>maintain the </a:t>
            </a:r>
            <a:r>
              <a:rPr lang="en-GB" dirty="0" smtClean="0"/>
              <a:t>gradient.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Antidiuretic hormone (ADH)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088" cy="55626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GB" sz="2700" dirty="0" smtClean="0"/>
              <a:t>ADH has three actions on the renal tubule:</a:t>
            </a:r>
          </a:p>
          <a:p>
            <a:pPr marL="514350" indent="-342900">
              <a:lnSpc>
                <a:spcPts val="3800"/>
              </a:lnSpc>
              <a:buFont typeface="+mj-lt"/>
              <a:buAutoNum type="arabicPeriod"/>
            </a:pPr>
            <a:r>
              <a:rPr lang="en-GB" sz="2700" dirty="0" smtClean="0"/>
              <a:t>It increases the water permeability of the principal cells of the late distal tubule and collecting ducts. </a:t>
            </a:r>
          </a:p>
          <a:p>
            <a:pPr marL="514350" indent="-342900">
              <a:lnSpc>
                <a:spcPts val="3800"/>
              </a:lnSpc>
              <a:buFont typeface="+mj-lt"/>
              <a:buAutoNum type="arabicPeriod"/>
            </a:pPr>
            <a:r>
              <a:rPr lang="en-GB" sz="2700" dirty="0" smtClean="0"/>
              <a:t>It increases the activity of the Na</a:t>
            </a:r>
            <a:r>
              <a:rPr lang="en-GB" sz="2700" baseline="30000" dirty="0" smtClean="0"/>
              <a:t>+</a:t>
            </a:r>
            <a:r>
              <a:rPr lang="en-GB" sz="2700" dirty="0" smtClean="0"/>
              <a:t>-K</a:t>
            </a:r>
            <a:r>
              <a:rPr lang="en-GB" sz="2700" baseline="30000" dirty="0" smtClean="0"/>
              <a:t>+</a:t>
            </a:r>
            <a:r>
              <a:rPr lang="en-GB" sz="2700" dirty="0" smtClean="0"/>
              <a:t>-2Cl</a:t>
            </a:r>
            <a:r>
              <a:rPr lang="en-GB" sz="2700" baseline="30000" dirty="0" smtClean="0"/>
              <a:t>−</a:t>
            </a:r>
            <a:r>
              <a:rPr lang="en-GB" sz="2700" dirty="0" smtClean="0"/>
              <a:t> </a:t>
            </a:r>
            <a:r>
              <a:rPr lang="en-GB" sz="2700" dirty="0" err="1" smtClean="0"/>
              <a:t>cotransporter</a:t>
            </a:r>
            <a:r>
              <a:rPr lang="en-GB" sz="2700" dirty="0" smtClean="0"/>
              <a:t> of the thick ascending limb, thereby enhancing </a:t>
            </a:r>
            <a:r>
              <a:rPr lang="en-GB" sz="2700" dirty="0" err="1" smtClean="0"/>
              <a:t>countercurrent</a:t>
            </a:r>
            <a:r>
              <a:rPr lang="en-GB" sz="2700" dirty="0" smtClean="0"/>
              <a:t> multiplication and the size of the </a:t>
            </a:r>
            <a:r>
              <a:rPr lang="en-GB" sz="2700" dirty="0" err="1" smtClean="0"/>
              <a:t>corticopapillary</a:t>
            </a:r>
            <a:r>
              <a:rPr lang="en-GB" sz="2700" dirty="0" smtClean="0"/>
              <a:t> osmotic gradient.</a:t>
            </a:r>
          </a:p>
          <a:p>
            <a:pPr marL="514350" indent="-342900">
              <a:lnSpc>
                <a:spcPts val="3800"/>
              </a:lnSpc>
              <a:buFont typeface="+mj-lt"/>
              <a:buAutoNum type="arabicPeriod"/>
            </a:pPr>
            <a:r>
              <a:rPr lang="en-GB" sz="2700" dirty="0" smtClean="0"/>
              <a:t>It increases urea permeability in the inner medullary collecting ducts, enhancing urea recycling and the size of the </a:t>
            </a:r>
            <a:r>
              <a:rPr lang="en-GB" sz="2700" dirty="0" err="1" smtClean="0"/>
              <a:t>corticopapillary</a:t>
            </a:r>
            <a:r>
              <a:rPr lang="en-GB" sz="2700" dirty="0" smtClean="0"/>
              <a:t> osmotic gradient.</a:t>
            </a:r>
            <a:endParaRPr lang="en-GB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"/>
            <a:ext cx="77724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In the absence of ADH, the principal cells are impermeable to water.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In the presence of ADH, </a:t>
            </a:r>
            <a:r>
              <a:rPr lang="en-GB" b="1" dirty="0" smtClean="0"/>
              <a:t>water channels, or </a:t>
            </a:r>
            <a:r>
              <a:rPr lang="en-GB" b="1" dirty="0" err="1" smtClean="0"/>
              <a:t>aquaporins</a:t>
            </a:r>
            <a:r>
              <a:rPr lang="en-GB" b="1" dirty="0" smtClean="0"/>
              <a:t>, </a:t>
            </a:r>
            <a:r>
              <a:rPr lang="en-GB" dirty="0" smtClean="0"/>
              <a:t>are</a:t>
            </a:r>
            <a:r>
              <a:rPr lang="en-GB" b="1" dirty="0" smtClean="0"/>
              <a:t> </a:t>
            </a:r>
            <a:r>
              <a:rPr lang="en-GB" dirty="0" smtClean="0"/>
              <a:t>inserted in the luminal membrane of the principal cells, making them permeable to water.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629400" cy="528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0" y="5687855"/>
            <a:ext cx="6914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/>
              <a:t>A.C., adenylyl cyclase; </a:t>
            </a:r>
            <a:r>
              <a:rPr lang="en-US" altLang="en-US" sz="1600" i="1" dirty="0"/>
              <a:t>AP2</a:t>
            </a:r>
            <a:r>
              <a:rPr lang="en-US" altLang="en-US" sz="1600" dirty="0"/>
              <a:t>, aquaporin-2 gene; AQP2, aquaporin-2; CRE, </a:t>
            </a:r>
            <a:r>
              <a:rPr lang="en-US" altLang="en-US" sz="1600" dirty="0" err="1"/>
              <a:t>cAMP</a:t>
            </a:r>
            <a:r>
              <a:rPr lang="en-US" altLang="en-US" sz="1600" dirty="0"/>
              <a:t> response element; CREB-P, phosphorylated </a:t>
            </a:r>
            <a:r>
              <a:rPr lang="en-US" altLang="en-US" sz="1600" dirty="0" err="1"/>
              <a:t>cAMP</a:t>
            </a:r>
            <a:r>
              <a:rPr lang="en-US" altLang="en-US" sz="1600" dirty="0"/>
              <a:t> response element-binding protein; -P, phosphorylated proteins.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Production of concentrated urine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295400"/>
            <a:ext cx="7943088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Is also called </a:t>
            </a:r>
            <a:r>
              <a:rPr lang="en-US" b="1" dirty="0" err="1" smtClean="0"/>
              <a:t>hyperosmotic</a:t>
            </a:r>
            <a:r>
              <a:rPr lang="en-US" b="1" dirty="0" smtClean="0"/>
              <a:t> urine, </a:t>
            </a:r>
            <a:r>
              <a:rPr lang="en-US" dirty="0" smtClean="0"/>
              <a:t>in which urine osmolarity &gt; blood osmolarity.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Is produced when circulating ADH levels are high (e.g., </a:t>
            </a:r>
            <a:r>
              <a:rPr lang="en-US" b="1" dirty="0" smtClean="0"/>
              <a:t>water deprivation, volume depletion, </a:t>
            </a:r>
            <a:r>
              <a:rPr lang="af-ZA" b="1" dirty="0" smtClean="0"/>
              <a:t>SIADH).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concentrated urine</a:t>
            </a:r>
            <a:endParaRPr lang="ar-JO" dirty="0"/>
          </a:p>
        </p:txBody>
      </p:sp>
      <p:pic>
        <p:nvPicPr>
          <p:cNvPr id="5" name="Content Placeholder 4" descr="concentrated urin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 contrast="9000"/>
          </a:blip>
          <a:stretch>
            <a:fillRect/>
          </a:stretch>
        </p:blipFill>
        <p:spPr>
          <a:xfrm>
            <a:off x="0" y="970829"/>
            <a:ext cx="9144000" cy="55061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6546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600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657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600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0262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900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029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900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943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1200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94657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1200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5029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900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1000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5029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700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3657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400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3657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600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5029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900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Proximal tubule – high ADH</a:t>
            </a:r>
            <a:endParaRPr lang="ar-J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066800"/>
            <a:ext cx="7943088" cy="5181600"/>
          </a:xfrm>
        </p:spPr>
        <p:txBody>
          <a:bodyPr/>
          <a:lstStyle/>
          <a:p>
            <a:r>
              <a:rPr lang="en-US" dirty="0" smtClean="0"/>
              <a:t>The osmolarity of the </a:t>
            </a:r>
            <a:r>
              <a:rPr lang="en-US" dirty="0" err="1" smtClean="0"/>
              <a:t>glomerular</a:t>
            </a:r>
            <a:r>
              <a:rPr lang="en-US" dirty="0" smtClean="0"/>
              <a:t> filtrate is identical to that of plasma (300 </a:t>
            </a:r>
            <a:r>
              <a:rPr lang="en-US" dirty="0" err="1" smtClean="0"/>
              <a:t>mOsm</a:t>
            </a:r>
            <a:r>
              <a:rPr lang="en-US" dirty="0" smtClean="0"/>
              <a:t>/L).</a:t>
            </a:r>
          </a:p>
          <a:p>
            <a:endParaRPr lang="en-US" dirty="0" smtClean="0"/>
          </a:p>
          <a:p>
            <a:r>
              <a:rPr lang="en-US" dirty="0" smtClean="0"/>
              <a:t>Two-thirds of the filtered H2O is reabsorbed </a:t>
            </a:r>
            <a:r>
              <a:rPr lang="en-US" b="1" dirty="0" err="1" smtClean="0"/>
              <a:t>isosmotically</a:t>
            </a:r>
            <a:r>
              <a:rPr lang="en-US" b="1" dirty="0" smtClean="0"/>
              <a:t> (with Na</a:t>
            </a:r>
            <a:r>
              <a:rPr lang="en-US" b="1" baseline="30000" dirty="0" smtClean="0"/>
              <a:t>+</a:t>
            </a:r>
            <a:r>
              <a:rPr lang="en-US" b="1" dirty="0" smtClean="0"/>
              <a:t>, </a:t>
            </a:r>
            <a:r>
              <a:rPr lang="en-US" b="1" dirty="0" err="1" smtClean="0"/>
              <a:t>Cl</a:t>
            </a:r>
            <a:r>
              <a:rPr lang="en-US" b="1" baseline="30000" dirty="0" smtClean="0"/>
              <a:t>-</a:t>
            </a:r>
            <a:r>
              <a:rPr lang="en-US" b="1" dirty="0" smtClean="0"/>
              <a:t>, HCO3</a:t>
            </a:r>
            <a:r>
              <a:rPr lang="af-ZA" b="1" baseline="30000" dirty="0" smtClean="0"/>
              <a:t>-</a:t>
            </a:r>
            <a:r>
              <a:rPr lang="af-ZA" b="1" dirty="0" smtClean="0"/>
              <a:t>, glucose, </a:t>
            </a:r>
            <a:r>
              <a:rPr lang="en-US" dirty="0" smtClean="0"/>
              <a:t>amino acids, and so forth) in the proximal tubule.</a:t>
            </a:r>
          </a:p>
          <a:p>
            <a:endParaRPr lang="en-US" b="1" dirty="0" smtClean="0"/>
          </a:p>
          <a:p>
            <a:r>
              <a:rPr lang="en-US" b="1" dirty="0" smtClean="0"/>
              <a:t>TF/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osm</a:t>
            </a:r>
            <a:r>
              <a:rPr lang="en-US" b="1" dirty="0" smtClean="0"/>
              <a:t> = 1.0 </a:t>
            </a:r>
            <a:r>
              <a:rPr lang="en-US" dirty="0" smtClean="0"/>
              <a:t>throughout the proximal tubule because H2O is reabsorbed </a:t>
            </a:r>
            <a:r>
              <a:rPr lang="en-US" dirty="0" err="1" smtClean="0"/>
              <a:t>isosmotically</a:t>
            </a:r>
            <a:r>
              <a:rPr lang="en-US" dirty="0" smtClean="0"/>
              <a:t> </a:t>
            </a:r>
            <a:r>
              <a:rPr lang="af-ZA" dirty="0" smtClean="0"/>
              <a:t>with solute.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Thick ascending limb of the loop of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Henle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—high ADH</a:t>
            </a:r>
            <a:endParaRPr lang="ar-J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524000"/>
            <a:ext cx="7943088" cy="5257800"/>
          </a:xfrm>
        </p:spPr>
        <p:txBody>
          <a:bodyPr/>
          <a:lstStyle/>
          <a:p>
            <a:r>
              <a:rPr lang="en-US" dirty="0" smtClean="0"/>
              <a:t>Is called the </a:t>
            </a:r>
            <a:r>
              <a:rPr lang="en-US" b="1" dirty="0" smtClean="0"/>
              <a:t>diluting segment.</a:t>
            </a:r>
          </a:p>
          <a:p>
            <a:r>
              <a:rPr lang="en-US" dirty="0" smtClean="0"/>
              <a:t>Reabsorbs </a:t>
            </a:r>
            <a:r>
              <a:rPr lang="en-US" dirty="0" err="1" smtClean="0"/>
              <a:t>NaCl</a:t>
            </a:r>
            <a:r>
              <a:rPr lang="en-US" dirty="0" smtClean="0"/>
              <a:t> by the </a:t>
            </a:r>
            <a:r>
              <a:rPr lang="en-US" b="1" dirty="0" smtClean="0"/>
              <a:t>Na</a:t>
            </a:r>
            <a:r>
              <a:rPr lang="en-US" b="1" baseline="30000" dirty="0" smtClean="0"/>
              <a:t>+</a:t>
            </a:r>
            <a:r>
              <a:rPr lang="en-US" b="1" dirty="0" smtClean="0"/>
              <a:t>–K</a:t>
            </a:r>
            <a:r>
              <a:rPr lang="en-US" b="1" baseline="30000" dirty="0" smtClean="0"/>
              <a:t>+</a:t>
            </a:r>
            <a:r>
              <a:rPr lang="en-US" b="1" dirty="0" smtClean="0"/>
              <a:t>–2Cl</a:t>
            </a:r>
            <a:r>
              <a:rPr lang="en-US" b="1" baseline="30000" dirty="0" smtClean="0"/>
              <a:t>-</a:t>
            </a:r>
            <a:r>
              <a:rPr lang="en-US" b="1" dirty="0" smtClean="0"/>
              <a:t> </a:t>
            </a:r>
            <a:r>
              <a:rPr lang="en-US" b="1" dirty="0" err="1" smtClean="0"/>
              <a:t>cotransporter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dirty="0" smtClean="0"/>
              <a:t>Is </a:t>
            </a:r>
            <a:r>
              <a:rPr lang="en-US" b="1" dirty="0" smtClean="0"/>
              <a:t>impermeable to H</a:t>
            </a:r>
            <a:r>
              <a:rPr lang="en-US" b="1" baseline="-25000" dirty="0" smtClean="0"/>
              <a:t>2</a:t>
            </a:r>
            <a:r>
              <a:rPr lang="en-US" b="1" dirty="0" smtClean="0"/>
              <a:t>O. </a:t>
            </a:r>
            <a:r>
              <a:rPr lang="en-US" dirty="0" smtClean="0"/>
              <a:t>Therefore, H</a:t>
            </a:r>
            <a:r>
              <a:rPr lang="en-US" baseline="-25000" dirty="0" smtClean="0"/>
              <a:t>2</a:t>
            </a:r>
            <a:r>
              <a:rPr lang="en-US" dirty="0" smtClean="0"/>
              <a:t>O is not reabsorbed with </a:t>
            </a:r>
            <a:r>
              <a:rPr lang="en-US" dirty="0" err="1" smtClean="0"/>
              <a:t>NaCl</a:t>
            </a:r>
            <a:r>
              <a:rPr lang="en-US" dirty="0" smtClean="0"/>
              <a:t>, and the tubular fluid </a:t>
            </a:r>
            <a:r>
              <a:rPr lang="af-ZA" dirty="0" smtClean="0"/>
              <a:t>becomes dilute.</a:t>
            </a:r>
          </a:p>
          <a:p>
            <a:r>
              <a:rPr lang="en-US" dirty="0" smtClean="0"/>
              <a:t>The fluid that leaves the thick ascending limb has an osmolarity of 100 </a:t>
            </a:r>
            <a:r>
              <a:rPr lang="en-US" dirty="0" err="1" smtClean="0"/>
              <a:t>mOsm</a:t>
            </a:r>
            <a:r>
              <a:rPr lang="en-US" dirty="0" smtClean="0"/>
              <a:t>/L and </a:t>
            </a:r>
            <a:r>
              <a:rPr lang="en-US" b="1" dirty="0" smtClean="0"/>
              <a:t>TF/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osm</a:t>
            </a:r>
            <a:r>
              <a:rPr lang="en-US" b="1" dirty="0" smtClean="0"/>
              <a:t> &lt; 1.0 </a:t>
            </a:r>
            <a:r>
              <a:rPr lang="en-US" dirty="0" smtClean="0"/>
              <a:t>as a result of the dilution process.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533400"/>
            <a:ext cx="7943088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Body fluid </a:t>
            </a:r>
            <a:r>
              <a:rPr lang="en-GB" dirty="0" err="1" smtClean="0"/>
              <a:t>osmolarity</a:t>
            </a:r>
            <a:r>
              <a:rPr lang="en-GB" dirty="0" smtClean="0"/>
              <a:t> is maintained at a value of about </a:t>
            </a:r>
            <a:r>
              <a:rPr lang="en-GB" b="1" dirty="0" smtClean="0"/>
              <a:t>290 </a:t>
            </a:r>
            <a:r>
              <a:rPr lang="en-GB" b="1" dirty="0" err="1" smtClean="0"/>
              <a:t>mOsm</a:t>
            </a:r>
            <a:r>
              <a:rPr lang="en-GB" b="1" dirty="0" smtClean="0"/>
              <a:t>/L </a:t>
            </a:r>
            <a:r>
              <a:rPr lang="en-GB" dirty="0" smtClean="0"/>
              <a:t>(for simplicity, 300 </a:t>
            </a:r>
            <a:r>
              <a:rPr lang="en-GB" dirty="0" err="1" smtClean="0"/>
              <a:t>mOsm</a:t>
            </a:r>
            <a:r>
              <a:rPr lang="en-GB" dirty="0" smtClean="0"/>
              <a:t>/L) by processes called </a:t>
            </a:r>
            <a:r>
              <a:rPr lang="en-GB" b="1" dirty="0" err="1" smtClean="0"/>
              <a:t>osmoregulation</a:t>
            </a:r>
            <a:r>
              <a:rPr lang="en-GB" b="1" dirty="0" smtClean="0"/>
              <a:t>.</a:t>
            </a:r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Control of water balance is exerted by hormones at the level of the late distal tubule and collecting duct.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Early distal tubule - ADH</a:t>
            </a:r>
            <a:endParaRPr lang="ar-J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Is called the </a:t>
            </a:r>
            <a:r>
              <a:rPr lang="en-US" b="1" dirty="0" smtClean="0"/>
              <a:t>cortical diluting segment.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Like the thick ascending limb, the early distal tubule reabsorbs </a:t>
            </a:r>
            <a:r>
              <a:rPr lang="en-US" dirty="0" err="1" smtClean="0"/>
              <a:t>NaCl</a:t>
            </a:r>
            <a:r>
              <a:rPr lang="en-US" dirty="0" smtClean="0"/>
              <a:t> but is </a:t>
            </a:r>
            <a:r>
              <a:rPr lang="en-US" b="1" dirty="0" smtClean="0"/>
              <a:t>impermeable to water. </a:t>
            </a:r>
            <a:r>
              <a:rPr lang="en-US" dirty="0" smtClean="0"/>
              <a:t>Consequently, tubular fluid is further diluted.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Late distal tubule – high ADH</a:t>
            </a:r>
            <a:endParaRPr lang="ar-J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143000"/>
            <a:ext cx="7943088" cy="5181600"/>
          </a:xfrm>
        </p:spPr>
        <p:txBody>
          <a:bodyPr/>
          <a:lstStyle/>
          <a:p>
            <a:r>
              <a:rPr lang="en-US" b="1" dirty="0" smtClean="0"/>
              <a:t>ADH increases the H</a:t>
            </a:r>
            <a:r>
              <a:rPr lang="en-US" b="1" baseline="-25000" dirty="0" smtClean="0"/>
              <a:t>2</a:t>
            </a:r>
            <a:r>
              <a:rPr lang="en-US" b="1" dirty="0" smtClean="0"/>
              <a:t>O permeability of the principal cells </a:t>
            </a:r>
            <a:r>
              <a:rPr lang="en-US" dirty="0" smtClean="0"/>
              <a:t>of the late distal tubule.</a:t>
            </a:r>
          </a:p>
          <a:p>
            <a:endParaRPr lang="en-US" b="1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is reabsorbed from the tubule until the osmolarity of distal tubular fluid equals that of the surrounding interstitial fluid in the renal cortex (300 </a:t>
            </a:r>
            <a:r>
              <a:rPr lang="en-US" dirty="0" err="1" smtClean="0"/>
              <a:t>mOsm</a:t>
            </a:r>
            <a:r>
              <a:rPr lang="en-US" dirty="0" smtClean="0"/>
              <a:t>/L).</a:t>
            </a:r>
          </a:p>
          <a:p>
            <a:endParaRPr lang="en-US" dirty="0" smtClean="0"/>
          </a:p>
          <a:p>
            <a:r>
              <a:rPr lang="en-US" b="1" dirty="0" smtClean="0"/>
              <a:t>TF/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osm</a:t>
            </a:r>
            <a:r>
              <a:rPr lang="en-US" b="1" dirty="0" smtClean="0"/>
              <a:t> = 1.0 </a:t>
            </a:r>
            <a:r>
              <a:rPr lang="en-US" dirty="0" smtClean="0"/>
              <a:t>at the end of the distal tubule because osmotic equilibration occurs in the </a:t>
            </a:r>
            <a:r>
              <a:rPr lang="af-ZA" dirty="0" smtClean="0"/>
              <a:t>presence of ADH.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Collecting ducts - high ADH</a:t>
            </a:r>
            <a:endParaRPr lang="ar-J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447800"/>
            <a:ext cx="7790688" cy="5181600"/>
          </a:xfrm>
        </p:spPr>
        <p:txBody>
          <a:bodyPr/>
          <a:lstStyle/>
          <a:p>
            <a:r>
              <a:rPr lang="en-US" dirty="0" smtClean="0"/>
              <a:t>As in the late distal tubule, </a:t>
            </a:r>
            <a:r>
              <a:rPr lang="en-US" b="1" dirty="0" smtClean="0"/>
              <a:t>ADH increases the H</a:t>
            </a:r>
            <a:r>
              <a:rPr lang="en-US" b="1" baseline="-25000" dirty="0" smtClean="0"/>
              <a:t>2</a:t>
            </a:r>
            <a:r>
              <a:rPr lang="en-US" b="1" dirty="0" smtClean="0"/>
              <a:t>O permeability of the principal cells of </a:t>
            </a:r>
            <a:r>
              <a:rPr lang="af-ZA" dirty="0" smtClean="0"/>
              <a:t>the collecting ducts.</a:t>
            </a:r>
          </a:p>
          <a:p>
            <a:pPr>
              <a:lnSpc>
                <a:spcPts val="3800"/>
              </a:lnSpc>
            </a:pPr>
            <a:endParaRPr lang="af-ZA" dirty="0" smtClean="0"/>
          </a:p>
          <a:p>
            <a:pPr>
              <a:lnSpc>
                <a:spcPts val="3800"/>
              </a:lnSpc>
            </a:pPr>
            <a:r>
              <a:rPr lang="en-US" dirty="0" smtClean="0"/>
              <a:t>As tubular fluid flows through the collecting ducts, it passes through the </a:t>
            </a:r>
            <a:r>
              <a:rPr lang="en-US" dirty="0" err="1" smtClean="0"/>
              <a:t>corticopapillary</a:t>
            </a:r>
            <a:r>
              <a:rPr lang="en-US" dirty="0" smtClean="0"/>
              <a:t> gradient (regions of increasingly higher osmolarity), which was previously established by countercurrent multiplication and urea recycling.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Collecting ducts - high ADH</a:t>
            </a:r>
            <a:endParaRPr lang="ar-J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43088" cy="518160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is reabsorbed from the collecting ducts until the osmolarity of tubular fluid equals that of the surrounding interstitial fluid.</a:t>
            </a:r>
          </a:p>
          <a:p>
            <a:endParaRPr lang="en-US" dirty="0" smtClean="0"/>
          </a:p>
          <a:p>
            <a:r>
              <a:rPr lang="en-US" dirty="0" smtClean="0"/>
              <a:t>The osmolarity of the final urine equals that at the bend of the loop of </a:t>
            </a:r>
            <a:r>
              <a:rPr lang="en-US" dirty="0" err="1" smtClean="0"/>
              <a:t>Henle</a:t>
            </a:r>
            <a:r>
              <a:rPr lang="en-US" dirty="0" smtClean="0"/>
              <a:t> and the tip of the papilla (1200 </a:t>
            </a:r>
            <a:r>
              <a:rPr lang="en-US" dirty="0" err="1" smtClean="0"/>
              <a:t>mOsm</a:t>
            </a:r>
            <a:r>
              <a:rPr lang="en-US" dirty="0" smtClean="0"/>
              <a:t>/L).</a:t>
            </a:r>
          </a:p>
          <a:p>
            <a:endParaRPr lang="en-US" dirty="0" smtClean="0"/>
          </a:p>
          <a:p>
            <a:r>
              <a:rPr lang="en-US" b="1" dirty="0" smtClean="0"/>
              <a:t>TF/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osm</a:t>
            </a:r>
            <a:r>
              <a:rPr lang="en-US" b="1" dirty="0" smtClean="0"/>
              <a:t> &gt; 1.0 </a:t>
            </a:r>
            <a:r>
              <a:rPr lang="en-US" dirty="0" smtClean="0"/>
              <a:t>because osmotic equilibration occurs with the </a:t>
            </a:r>
            <a:r>
              <a:rPr lang="en-US" dirty="0" err="1" smtClean="0"/>
              <a:t>corticopapillary</a:t>
            </a:r>
            <a:r>
              <a:rPr lang="en-US" dirty="0" smtClean="0"/>
              <a:t> gradient in </a:t>
            </a:r>
            <a:r>
              <a:rPr lang="af-ZA" dirty="0" smtClean="0"/>
              <a:t>the presence of ADH.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dilute urine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066800"/>
            <a:ext cx="7943088" cy="5791200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en-US" dirty="0" smtClean="0"/>
              <a:t>Is called </a:t>
            </a:r>
            <a:r>
              <a:rPr lang="en-US" b="1" dirty="0" err="1" smtClean="0"/>
              <a:t>hyposmotic</a:t>
            </a:r>
            <a:r>
              <a:rPr lang="en-US" b="1" dirty="0" smtClean="0"/>
              <a:t> urine, </a:t>
            </a:r>
            <a:r>
              <a:rPr lang="en-US" dirty="0" smtClean="0"/>
              <a:t>in which urine osmolarity &lt; blood osmolarity.</a:t>
            </a:r>
          </a:p>
          <a:p>
            <a:pPr>
              <a:lnSpc>
                <a:spcPts val="3900"/>
              </a:lnSpc>
            </a:pPr>
            <a:endParaRPr lang="en-US" dirty="0" smtClean="0"/>
          </a:p>
          <a:p>
            <a:pPr>
              <a:lnSpc>
                <a:spcPts val="3900"/>
              </a:lnSpc>
            </a:pPr>
            <a:r>
              <a:rPr lang="en-US" dirty="0" smtClean="0"/>
              <a:t>Is produced when circulating levels of ADH are low (e.g., </a:t>
            </a:r>
            <a:r>
              <a:rPr lang="en-US" b="1" dirty="0" smtClean="0"/>
              <a:t>water intake, central diabetes </a:t>
            </a:r>
            <a:r>
              <a:rPr lang="en-US" b="1" dirty="0" err="1" smtClean="0"/>
              <a:t>insipidus</a:t>
            </a:r>
            <a:r>
              <a:rPr lang="en-US" b="1" dirty="0" smtClean="0"/>
              <a:t>) </a:t>
            </a:r>
            <a:r>
              <a:rPr lang="en-US" dirty="0" smtClean="0"/>
              <a:t>or when ADH is ineffective </a:t>
            </a:r>
            <a:r>
              <a:rPr lang="en-US" b="1" dirty="0" smtClean="0"/>
              <a:t>(</a:t>
            </a:r>
            <a:r>
              <a:rPr lang="en-US" b="1" dirty="0" err="1" smtClean="0"/>
              <a:t>nephrogenic</a:t>
            </a:r>
            <a:r>
              <a:rPr lang="en-US" b="1" dirty="0" smtClean="0"/>
              <a:t> diabetes </a:t>
            </a:r>
            <a:r>
              <a:rPr lang="en-US" b="1" dirty="0" err="1" smtClean="0"/>
              <a:t>insipidus</a:t>
            </a:r>
            <a:r>
              <a:rPr lang="en-US" b="1" dirty="0" smtClean="0"/>
              <a:t>).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dilute urine</a:t>
            </a:r>
            <a:endParaRPr lang="ar-JO" dirty="0"/>
          </a:p>
        </p:txBody>
      </p:sp>
      <p:pic>
        <p:nvPicPr>
          <p:cNvPr id="5" name="Content Placeholder 4" descr="dilute ur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3932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66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TextBox 7"/>
          <p:cNvSpPr txBox="1"/>
          <p:nvPr/>
        </p:nvSpPr>
        <p:spPr>
          <a:xfrm>
            <a:off x="2514600" y="145946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110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864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600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581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450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864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600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581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450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581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450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3581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70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af-ZA" dirty="0" smtClean="0"/>
              <a:t>1. Corticopapillary osmotic gradient - no ADH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143000"/>
            <a:ext cx="7943088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Is </a:t>
            </a:r>
            <a:r>
              <a:rPr lang="en-US" b="1" dirty="0" smtClean="0"/>
              <a:t>smaller </a:t>
            </a:r>
            <a:r>
              <a:rPr lang="en-US" dirty="0" smtClean="0"/>
              <a:t>than in the presence of ADH because ADH stimulates both countercurrent </a:t>
            </a:r>
            <a:r>
              <a:rPr lang="af-ZA" dirty="0" smtClean="0"/>
              <a:t>multiplication and urea recycling.</a:t>
            </a:r>
          </a:p>
          <a:p>
            <a:pPr>
              <a:lnSpc>
                <a:spcPct val="150000"/>
              </a:lnSpc>
            </a:pPr>
            <a:endParaRPr lang="af-ZA" dirty="0" smtClean="0"/>
          </a:p>
          <a:p>
            <a:pPr>
              <a:lnSpc>
                <a:spcPct val="150000"/>
              </a:lnSpc>
              <a:buNone/>
            </a:pPr>
            <a:r>
              <a:rPr lang="af-ZA" b="1" dirty="0" smtClean="0">
                <a:solidFill>
                  <a:schemeClr val="accent3">
                    <a:lumMod val="50000"/>
                  </a:schemeClr>
                </a:solidFill>
              </a:rPr>
              <a:t>2. Proximal tubule—no ADH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 in the presence of ADH, two-thirds of the filtered water is reabsorbed </a:t>
            </a:r>
            <a:r>
              <a:rPr lang="en-US" b="1" dirty="0" err="1" smtClean="0"/>
              <a:t>isosmotically</a:t>
            </a:r>
            <a:r>
              <a:rPr lang="en-US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TF/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osm</a:t>
            </a:r>
            <a:r>
              <a:rPr lang="en-US" b="1" dirty="0" smtClean="0"/>
              <a:t> = 1.0 </a:t>
            </a:r>
            <a:r>
              <a:rPr lang="en-US" dirty="0" smtClean="0"/>
              <a:t>throughout the proximal tubule.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790688" cy="6477000"/>
          </a:xfrm>
        </p:spPr>
        <p:txBody>
          <a:bodyPr>
            <a:normAutofit/>
          </a:bodyPr>
          <a:lstStyle/>
          <a:p>
            <a:pPr marL="400050" indent="-40005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3.  Thick ascending limb of the loop of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Henle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-no ADH</a:t>
            </a:r>
          </a:p>
          <a:p>
            <a:pPr marL="514350" indent="-228600"/>
            <a:r>
              <a:rPr lang="en-US" dirty="0" smtClean="0"/>
              <a:t>As in the presence of ADH, </a:t>
            </a:r>
            <a:r>
              <a:rPr lang="en-US" dirty="0" err="1" smtClean="0"/>
              <a:t>NaCl</a:t>
            </a:r>
            <a:r>
              <a:rPr lang="en-US" dirty="0" smtClean="0"/>
              <a:t> is reabsorbed without water, and the tubular fluid becomes dilute (although not quite as dilute as in the presence of ADH).</a:t>
            </a:r>
          </a:p>
          <a:p>
            <a:pPr marL="514350" indent="-228600"/>
            <a:r>
              <a:rPr lang="af-ZA" b="1" dirty="0" smtClean="0"/>
              <a:t>TF/P</a:t>
            </a:r>
            <a:r>
              <a:rPr lang="af-ZA" b="1" baseline="-25000" dirty="0" smtClean="0"/>
              <a:t>osm</a:t>
            </a:r>
            <a:r>
              <a:rPr lang="af-ZA" b="1" dirty="0" smtClean="0"/>
              <a:t> &lt; 1.0.</a:t>
            </a:r>
          </a:p>
          <a:p>
            <a:endParaRPr lang="af-ZA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4. Early distal tubule—no ADH</a:t>
            </a:r>
          </a:p>
          <a:p>
            <a:pPr marL="536575"/>
            <a:r>
              <a:rPr lang="en-US" dirty="0" smtClean="0"/>
              <a:t>As in the presence of ADH, </a:t>
            </a:r>
            <a:r>
              <a:rPr lang="en-US" dirty="0" err="1" smtClean="0"/>
              <a:t>NaCl</a:t>
            </a:r>
            <a:r>
              <a:rPr lang="en-US" dirty="0" smtClean="0"/>
              <a:t> is reabsorbed without H</a:t>
            </a:r>
            <a:r>
              <a:rPr lang="en-US" baseline="-25000" dirty="0" smtClean="0"/>
              <a:t>2</a:t>
            </a:r>
            <a:r>
              <a:rPr lang="en-US" dirty="0" smtClean="0"/>
              <a:t>O and the tubular fluid is </a:t>
            </a:r>
            <a:r>
              <a:rPr lang="af-ZA" dirty="0" smtClean="0"/>
              <a:t>further diluted.</a:t>
            </a:r>
          </a:p>
          <a:p>
            <a:pPr marL="536575"/>
            <a:r>
              <a:rPr lang="af-ZA" b="1" dirty="0" smtClean="0"/>
              <a:t>TF/P</a:t>
            </a:r>
            <a:r>
              <a:rPr lang="af-ZA" b="1" baseline="-25000" dirty="0" smtClean="0"/>
              <a:t>osm</a:t>
            </a:r>
            <a:r>
              <a:rPr lang="af-ZA" b="1" dirty="0" smtClean="0"/>
              <a:t> &lt; 1.0.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Late distal tubules and collecting ducts – no ADH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447800"/>
            <a:ext cx="7943088" cy="5334000"/>
          </a:xfrm>
        </p:spPr>
        <p:txBody>
          <a:bodyPr/>
          <a:lstStyle/>
          <a:p>
            <a:r>
              <a:rPr lang="en-US" dirty="0" smtClean="0"/>
              <a:t>In the absence of ADH, the cells of the late distal tubule and collecting ducts are </a:t>
            </a:r>
            <a:r>
              <a:rPr lang="en-US" b="1" dirty="0" smtClean="0"/>
              <a:t>impermeable </a:t>
            </a:r>
            <a:r>
              <a:rPr lang="af-ZA" b="1" dirty="0" smtClean="0"/>
              <a:t>to H</a:t>
            </a:r>
            <a:r>
              <a:rPr lang="af-ZA" b="1" baseline="-25000" dirty="0" smtClean="0"/>
              <a:t>2</a:t>
            </a:r>
            <a:r>
              <a:rPr lang="af-ZA" b="1" dirty="0" smtClean="0"/>
              <a:t>O.</a:t>
            </a:r>
          </a:p>
          <a:p>
            <a:endParaRPr lang="af-ZA" b="1" dirty="0" smtClean="0"/>
          </a:p>
          <a:p>
            <a:r>
              <a:rPr lang="en-US" dirty="0" smtClean="0"/>
              <a:t>Thus, even though the tubular fluid flows through the </a:t>
            </a:r>
            <a:r>
              <a:rPr lang="en-US" dirty="0" err="1" smtClean="0"/>
              <a:t>corticopapillary</a:t>
            </a:r>
            <a:r>
              <a:rPr lang="en-US" dirty="0" smtClean="0"/>
              <a:t> osmotic gradient, osmotic equilibration does not occur.</a:t>
            </a:r>
          </a:p>
          <a:p>
            <a:endParaRPr lang="en-US" dirty="0" smtClean="0"/>
          </a:p>
          <a:p>
            <a:r>
              <a:rPr lang="en-US" dirty="0" smtClean="0"/>
              <a:t>The osmolarity of the final urine will be dilute with an osmolarity as low as 50 </a:t>
            </a:r>
            <a:r>
              <a:rPr lang="en-US" dirty="0" err="1" smtClean="0"/>
              <a:t>mOsm</a:t>
            </a:r>
            <a:r>
              <a:rPr lang="en-US" dirty="0" smtClean="0"/>
              <a:t>/L.</a:t>
            </a:r>
          </a:p>
          <a:p>
            <a:r>
              <a:rPr lang="af-ZA" b="1" dirty="0" smtClean="0"/>
              <a:t>TF/P</a:t>
            </a:r>
            <a:r>
              <a:rPr lang="af-ZA" b="1" baseline="-25000" dirty="0" smtClean="0"/>
              <a:t>osm</a:t>
            </a:r>
            <a:r>
              <a:rPr lang="af-ZA" b="1" dirty="0" smtClean="0"/>
              <a:t> &lt; 1.0.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838200"/>
          </a:xfrm>
        </p:spPr>
        <p:txBody>
          <a:bodyPr>
            <a:normAutofit/>
          </a:bodyPr>
          <a:lstStyle/>
          <a:p>
            <a:r>
              <a:rPr lang="af-ZA" dirty="0" smtClean="0"/>
              <a:t>Free-water clearance (C</a:t>
            </a:r>
            <a:r>
              <a:rPr lang="af-ZA" baseline="-25000" dirty="0" smtClean="0"/>
              <a:t>H2O</a:t>
            </a:r>
            <a:r>
              <a:rPr lang="af-ZA" dirty="0" smtClean="0"/>
              <a:t>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943088" cy="518160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dirty="0" smtClean="0"/>
              <a:t>Is used to </a:t>
            </a:r>
            <a:r>
              <a:rPr lang="en-US" b="1" dirty="0" smtClean="0"/>
              <a:t>estimate the ability to concentrate or dilute the urine.</a:t>
            </a:r>
          </a:p>
          <a:p>
            <a:pPr>
              <a:lnSpc>
                <a:spcPts val="3800"/>
              </a:lnSpc>
            </a:pPr>
            <a:endParaRPr lang="en-US" b="1" dirty="0" smtClean="0"/>
          </a:p>
          <a:p>
            <a:pPr>
              <a:lnSpc>
                <a:spcPts val="3800"/>
              </a:lnSpc>
            </a:pPr>
            <a:r>
              <a:rPr lang="en-US" dirty="0" smtClean="0"/>
              <a:t>Free water, or solute-free water, is produced in the diluting segments of the kidney (i.e., thick ascending limb and early distal tubule), where </a:t>
            </a:r>
            <a:r>
              <a:rPr lang="en-US" dirty="0" err="1" smtClean="0"/>
              <a:t>NaCl</a:t>
            </a:r>
            <a:r>
              <a:rPr lang="en-US" dirty="0" smtClean="0"/>
              <a:t> is reabsorbed and free water is left behind in the tubular fluid.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Regulation of plasma osmolarity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295400"/>
            <a:ext cx="7943088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Is accomplished by varying the amount of water excreted relative to the amount of solute excreted (i.e., by varying urine osmolarity).</a:t>
            </a:r>
          </a:p>
          <a:p>
            <a:pPr>
              <a:buNone/>
            </a:pPr>
            <a:endParaRPr lang="en-US" dirty="0" smtClean="0"/>
          </a:p>
          <a:p>
            <a:pPr marL="571500" indent="0">
              <a:lnSpc>
                <a:spcPct val="150000"/>
              </a:lnSpc>
              <a:buNone/>
            </a:pPr>
            <a:r>
              <a:rPr lang="en-US" b="1" dirty="0" smtClean="0"/>
              <a:t>1. Response to water deprivation</a:t>
            </a:r>
          </a:p>
          <a:p>
            <a:pPr marL="571500" indent="0">
              <a:lnSpc>
                <a:spcPct val="150000"/>
              </a:lnSpc>
              <a:buNone/>
            </a:pPr>
            <a:r>
              <a:rPr lang="en-US" b="1" dirty="0" smtClean="0"/>
              <a:t>2. Response to water intake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533400"/>
            <a:ext cx="7943088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 the </a:t>
            </a:r>
            <a:r>
              <a:rPr lang="en-US" b="1" dirty="0" smtClean="0"/>
              <a:t>absence of ADH, </a:t>
            </a:r>
            <a:r>
              <a:rPr lang="en-US" dirty="0" smtClean="0"/>
              <a:t>this solute-free water is excreted and C</a:t>
            </a:r>
            <a:r>
              <a:rPr lang="en-US" baseline="-25000" dirty="0" smtClean="0"/>
              <a:t>H2O</a:t>
            </a:r>
            <a:r>
              <a:rPr lang="en-US" dirty="0" smtClean="0"/>
              <a:t> is positive.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 the presence of ADH, this solute-free water is not excreted but is reabsorbed by the late distal tubule and collecting ducts and </a:t>
            </a:r>
            <a:r>
              <a:rPr lang="en-US" b="1" dirty="0" smtClean="0"/>
              <a:t>C</a:t>
            </a:r>
            <a:r>
              <a:rPr lang="en-US" b="1" baseline="-25000" dirty="0" smtClean="0"/>
              <a:t>H2O</a:t>
            </a:r>
            <a:r>
              <a:rPr lang="en-US" b="1" dirty="0" smtClean="0"/>
              <a:t> is negative.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C</a:t>
            </a:r>
            <a:r>
              <a:rPr lang="en-US" baseline="-25000" dirty="0" smtClean="0"/>
              <a:t>H2O</a:t>
            </a:r>
            <a:endParaRPr lang="ar-JO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Content Placeholder 6" descr="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" contrast="8000"/>
          </a:blip>
          <a:stretch>
            <a:fillRect/>
          </a:stretch>
        </p:blipFill>
        <p:spPr>
          <a:xfrm>
            <a:off x="1905000" y="1600200"/>
            <a:ext cx="5842492" cy="4805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"/>
            <a:ext cx="7943088" cy="6477000"/>
          </a:xfrm>
        </p:spPr>
        <p:txBody>
          <a:bodyPr>
            <a:normAutofit/>
          </a:bodyPr>
          <a:lstStyle/>
          <a:p>
            <a:pPr marL="361950" indent="-361950">
              <a:lnSpc>
                <a:spcPts val="3600"/>
              </a:lnSpc>
              <a:buSzPct val="100000"/>
              <a:buFont typeface="+mj-lt"/>
              <a:buAutoNum type="arabicPeriod"/>
            </a:pPr>
            <a:r>
              <a:rPr lang="en-US" sz="2700" dirty="0" smtClean="0"/>
              <a:t>Urine that is </a:t>
            </a:r>
            <a:r>
              <a:rPr lang="en-US" sz="2700" dirty="0" err="1" smtClean="0"/>
              <a:t>isosmotic</a:t>
            </a:r>
            <a:r>
              <a:rPr lang="en-US" sz="2700" dirty="0" smtClean="0"/>
              <a:t> to plasma (</a:t>
            </a:r>
            <a:r>
              <a:rPr lang="en-US" sz="2700" dirty="0" err="1" smtClean="0"/>
              <a:t>isosthenuric</a:t>
            </a:r>
            <a:r>
              <a:rPr lang="en-US" sz="2700" dirty="0" smtClean="0"/>
              <a:t>)</a:t>
            </a:r>
          </a:p>
          <a:p>
            <a:pPr marL="631825">
              <a:lnSpc>
                <a:spcPts val="3600"/>
              </a:lnSpc>
            </a:pPr>
            <a:r>
              <a:rPr lang="af-ZA" sz="2700" b="1" dirty="0" smtClean="0"/>
              <a:t>C</a:t>
            </a:r>
            <a:r>
              <a:rPr lang="af-ZA" sz="2700" b="1" baseline="-25000" dirty="0" smtClean="0"/>
              <a:t>H2O</a:t>
            </a:r>
            <a:r>
              <a:rPr lang="af-ZA" sz="2700" b="1" dirty="0" smtClean="0"/>
              <a:t> is zero.</a:t>
            </a:r>
          </a:p>
          <a:p>
            <a:pPr marL="631825">
              <a:lnSpc>
                <a:spcPts val="3600"/>
              </a:lnSpc>
            </a:pPr>
            <a:r>
              <a:rPr lang="en-US" sz="2700" dirty="0" smtClean="0"/>
              <a:t>is produced during treatment with a loop diuretics, for example.</a:t>
            </a:r>
          </a:p>
          <a:p>
            <a:pPr marL="361950" indent="-361950">
              <a:lnSpc>
                <a:spcPts val="3600"/>
              </a:lnSpc>
              <a:buSzPct val="100000"/>
              <a:buFont typeface="+mj-lt"/>
              <a:buAutoNum type="arabicPeriod" startAt="2"/>
            </a:pPr>
            <a:r>
              <a:rPr lang="en-US" sz="2700" dirty="0" smtClean="0"/>
              <a:t>Urine that is </a:t>
            </a:r>
            <a:r>
              <a:rPr lang="en-US" sz="2700" dirty="0" err="1" smtClean="0"/>
              <a:t>hyposmotic</a:t>
            </a:r>
            <a:r>
              <a:rPr lang="en-US" sz="2700" dirty="0" smtClean="0"/>
              <a:t> to plasma (low ADH)</a:t>
            </a:r>
          </a:p>
          <a:p>
            <a:pPr marL="631825">
              <a:lnSpc>
                <a:spcPts val="3600"/>
              </a:lnSpc>
            </a:pPr>
            <a:r>
              <a:rPr lang="af-ZA" sz="2700" b="1" dirty="0" smtClean="0"/>
              <a:t>C</a:t>
            </a:r>
            <a:r>
              <a:rPr lang="af-ZA" sz="2700" b="1" baseline="-25000" dirty="0" smtClean="0"/>
              <a:t>H2O</a:t>
            </a:r>
            <a:r>
              <a:rPr lang="af-ZA" sz="2700" b="1" dirty="0" smtClean="0"/>
              <a:t> is positive.</a:t>
            </a:r>
          </a:p>
          <a:p>
            <a:pPr marL="631825">
              <a:lnSpc>
                <a:spcPts val="3600"/>
              </a:lnSpc>
            </a:pPr>
            <a:r>
              <a:rPr lang="en-US" sz="2700" dirty="0" smtClean="0"/>
              <a:t>is produced with high water intake, central diabetes </a:t>
            </a:r>
            <a:r>
              <a:rPr lang="en-US" sz="2700" dirty="0" err="1" smtClean="0"/>
              <a:t>insipidus</a:t>
            </a:r>
            <a:r>
              <a:rPr lang="en-US" sz="2700" dirty="0" smtClean="0"/>
              <a:t>, or </a:t>
            </a:r>
            <a:r>
              <a:rPr lang="af-ZA" sz="2700" dirty="0" smtClean="0"/>
              <a:t>nephrogenic </a:t>
            </a:r>
            <a:r>
              <a:rPr lang="en-US" sz="2700" dirty="0" smtClean="0"/>
              <a:t>diabetes </a:t>
            </a:r>
            <a:r>
              <a:rPr lang="en-US" sz="2700" dirty="0" err="1" smtClean="0"/>
              <a:t>insipidus</a:t>
            </a:r>
            <a:r>
              <a:rPr lang="en-US" sz="2700" dirty="0" smtClean="0"/>
              <a:t>.</a:t>
            </a:r>
          </a:p>
          <a:p>
            <a:pPr marL="361950" indent="-361950">
              <a:lnSpc>
                <a:spcPts val="3600"/>
              </a:lnSpc>
              <a:buSzPct val="100000"/>
              <a:buFont typeface="+mj-lt"/>
              <a:buAutoNum type="arabicPeriod" startAt="3"/>
            </a:pPr>
            <a:r>
              <a:rPr lang="en-US" sz="2700" dirty="0" smtClean="0"/>
              <a:t>Urine that is </a:t>
            </a:r>
            <a:r>
              <a:rPr lang="en-US" sz="2700" dirty="0" err="1" smtClean="0"/>
              <a:t>hyperosmotic</a:t>
            </a:r>
            <a:r>
              <a:rPr lang="en-US" sz="2700" dirty="0" smtClean="0"/>
              <a:t> to plasma (high ADH)</a:t>
            </a:r>
            <a:endParaRPr lang="af-ZA" sz="2700" b="1" dirty="0" smtClean="0"/>
          </a:p>
          <a:p>
            <a:pPr marL="631825">
              <a:lnSpc>
                <a:spcPts val="3600"/>
              </a:lnSpc>
            </a:pPr>
            <a:r>
              <a:rPr lang="af-ZA" sz="2700" b="1" dirty="0" smtClean="0"/>
              <a:t>C</a:t>
            </a:r>
            <a:r>
              <a:rPr lang="af-ZA" sz="2700" b="1" baseline="-25000" dirty="0" smtClean="0"/>
              <a:t>H2O</a:t>
            </a:r>
            <a:r>
              <a:rPr lang="af-ZA" sz="2700" b="1" dirty="0" smtClean="0"/>
              <a:t> is negative.</a:t>
            </a:r>
          </a:p>
          <a:p>
            <a:pPr marL="631825">
              <a:lnSpc>
                <a:spcPts val="3600"/>
              </a:lnSpc>
            </a:pPr>
            <a:r>
              <a:rPr lang="en-US" sz="2700" dirty="0" smtClean="0"/>
              <a:t>is produced in water deprivation or SIADH.</a:t>
            </a:r>
            <a:endParaRPr lang="ar-JO" sz="2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689848" cy="39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20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95400"/>
            <a:ext cx="87249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 descr="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" contrast="6000"/>
          </a:blip>
          <a:stretch>
            <a:fillRect/>
          </a:stretch>
        </p:blipFill>
        <p:spPr>
          <a:xfrm>
            <a:off x="1342342" y="76200"/>
            <a:ext cx="7522402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GB" dirty="0" err="1" smtClean="0"/>
              <a:t>Corticopapillary</a:t>
            </a:r>
            <a:r>
              <a:rPr lang="en-GB" dirty="0" smtClean="0"/>
              <a:t> osmotic gradient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43088" cy="55626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GB" sz="2700" dirty="0" smtClean="0"/>
              <a:t>It is a gradient of </a:t>
            </a:r>
            <a:r>
              <a:rPr lang="en-GB" sz="2700" dirty="0" err="1" smtClean="0"/>
              <a:t>osmolarity</a:t>
            </a:r>
            <a:r>
              <a:rPr lang="en-GB" sz="2700" dirty="0" smtClean="0"/>
              <a:t> in the </a:t>
            </a:r>
            <a:r>
              <a:rPr lang="en-GB" sz="2700" i="1" dirty="0" smtClean="0"/>
              <a:t>interstitial fluid </a:t>
            </a:r>
            <a:r>
              <a:rPr lang="en-GB" sz="2700" dirty="0" smtClean="0"/>
              <a:t>of the kidney from the cortex to the papilla.</a:t>
            </a:r>
          </a:p>
          <a:p>
            <a:endParaRPr lang="en-GB" dirty="0" smtClean="0"/>
          </a:p>
          <a:p>
            <a:pPr>
              <a:lnSpc>
                <a:spcPts val="4000"/>
              </a:lnSpc>
            </a:pPr>
            <a:r>
              <a:rPr lang="en-GB" sz="2700" dirty="0" smtClean="0"/>
              <a:t>The </a:t>
            </a:r>
            <a:r>
              <a:rPr lang="en-GB" sz="2700" dirty="0" err="1" smtClean="0"/>
              <a:t>osmolarity</a:t>
            </a:r>
            <a:r>
              <a:rPr lang="en-GB" sz="2700" dirty="0" smtClean="0"/>
              <a:t> of the cortex is approximately 300 </a:t>
            </a:r>
            <a:r>
              <a:rPr lang="en-GB" sz="2700" dirty="0" err="1" smtClean="0"/>
              <a:t>mOsm</a:t>
            </a:r>
            <a:r>
              <a:rPr lang="en-GB" sz="2700" dirty="0" smtClean="0"/>
              <a:t>/L, similar to the </a:t>
            </a:r>
            <a:r>
              <a:rPr lang="en-GB" sz="2700" dirty="0" err="1" smtClean="0"/>
              <a:t>osmolarity</a:t>
            </a:r>
            <a:r>
              <a:rPr lang="en-GB" sz="2700" dirty="0" smtClean="0"/>
              <a:t> of other body fluids. Moving from the cortex to the outer medulla, inner medulla, and papilla, the interstitial fluid </a:t>
            </a:r>
            <a:r>
              <a:rPr lang="en-GB" sz="2700" dirty="0" err="1" smtClean="0"/>
              <a:t>osmolarity</a:t>
            </a:r>
            <a:r>
              <a:rPr lang="en-GB" sz="2700" dirty="0" smtClean="0"/>
              <a:t> progressively increases. At the tip of the papilla, the </a:t>
            </a:r>
            <a:r>
              <a:rPr lang="en-GB" sz="2700" dirty="0" err="1" smtClean="0"/>
              <a:t>osmolarity</a:t>
            </a:r>
            <a:r>
              <a:rPr lang="en-GB" sz="2700" dirty="0" smtClean="0"/>
              <a:t> can be as high as 1200 </a:t>
            </a:r>
            <a:r>
              <a:rPr lang="en-GB" sz="2700" dirty="0" err="1" smtClean="0"/>
              <a:t>mOsm</a:t>
            </a:r>
            <a:r>
              <a:rPr lang="en-GB" sz="2700" dirty="0" smtClean="0"/>
              <a:t>/L.</a:t>
            </a:r>
            <a:endParaRPr lang="en-GB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28600"/>
            <a:ext cx="6553199" cy="57111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6172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Corticopapillary</a:t>
            </a:r>
            <a:r>
              <a:rPr lang="en-GB" dirty="0" smtClean="0"/>
              <a:t> osmotic gradient in the renal medulla (values are in </a:t>
            </a:r>
            <a:r>
              <a:rPr lang="en-GB" dirty="0" err="1" smtClean="0"/>
              <a:t>mOsm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GB" dirty="0" err="1" smtClean="0"/>
              <a:t>Corticopapillary</a:t>
            </a:r>
            <a:r>
              <a:rPr lang="en-GB" dirty="0" smtClean="0"/>
              <a:t> osmotic gradient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8486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err="1" smtClean="0"/>
              <a:t>Corticopapillary</a:t>
            </a:r>
            <a:r>
              <a:rPr lang="en-GB" dirty="0" smtClean="0"/>
              <a:t> osmotic gradient is established by:</a:t>
            </a:r>
          </a:p>
          <a:p>
            <a:pPr marL="51435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err="1" smtClean="0"/>
              <a:t>countercurrent</a:t>
            </a:r>
            <a:r>
              <a:rPr lang="en-GB" b="1" dirty="0" smtClean="0"/>
              <a:t> multiplication</a:t>
            </a:r>
          </a:p>
          <a:p>
            <a:pPr marL="677863" lvl="1" indent="-342900">
              <a:lnSpc>
                <a:spcPct val="150000"/>
              </a:lnSpc>
              <a:buNone/>
            </a:pPr>
            <a:r>
              <a:rPr lang="en-GB" dirty="0" smtClean="0"/>
              <a:t>  a function of the loop of </a:t>
            </a:r>
            <a:r>
              <a:rPr lang="en-GB" dirty="0" smtClean="0"/>
              <a:t>Henle</a:t>
            </a:r>
            <a:endParaRPr lang="en-GB" dirty="0" smtClean="0"/>
          </a:p>
          <a:p>
            <a:pPr marL="51435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/>
              <a:t>urea recycling</a:t>
            </a:r>
          </a:p>
          <a:p>
            <a:pPr marL="677863" lvl="1" indent="-342900">
              <a:lnSpc>
                <a:spcPct val="150000"/>
              </a:lnSpc>
              <a:buNone/>
            </a:pPr>
            <a:r>
              <a:rPr lang="en-GB" dirty="0" smtClean="0"/>
              <a:t>  a function of the inner medullary collecting ducts,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b="0" dirty="0" smtClean="0"/>
              <a:t>Counter-current multiplication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 descr="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" contrast="5000"/>
          </a:blip>
          <a:stretch>
            <a:fillRect/>
          </a:stretch>
        </p:blipFill>
        <p:spPr>
          <a:xfrm>
            <a:off x="1161473" y="2819400"/>
            <a:ext cx="6416473" cy="3429000"/>
          </a:xfrm>
        </p:spPr>
      </p:pic>
      <p:sp>
        <p:nvSpPr>
          <p:cNvPr id="10" name="Rectangle 9"/>
          <p:cNvSpPr/>
          <p:nvPr/>
        </p:nvSpPr>
        <p:spPr>
          <a:xfrm>
            <a:off x="0" y="1524000"/>
            <a:ext cx="11430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19800" y="3124200"/>
            <a:ext cx="2895600" cy="0"/>
          </a:xfrm>
          <a:prstGeom prst="line">
            <a:avLst/>
          </a:prstGeom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675246"/>
            <a:ext cx="2706462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433387"/>
            <a:ext cx="8601075" cy="599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7004</TotalTime>
  <Words>1307</Words>
  <Application>Microsoft Office PowerPoint</Application>
  <PresentationFormat>On-screen Show (4:3)</PresentationFormat>
  <Paragraphs>173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Gill Sans MT</vt:lpstr>
      <vt:lpstr>Majalla UI</vt:lpstr>
      <vt:lpstr>Verdana</vt:lpstr>
      <vt:lpstr>Wingdings 2</vt:lpstr>
      <vt:lpstr>Solstice</vt:lpstr>
      <vt:lpstr>  Concentration  and dilution of urine </vt:lpstr>
      <vt:lpstr>PowerPoint Presentation</vt:lpstr>
      <vt:lpstr>Regulation of plasma osmolarity</vt:lpstr>
      <vt:lpstr>PowerPoint Presentation</vt:lpstr>
      <vt:lpstr>Corticopapillary osmotic gradient</vt:lpstr>
      <vt:lpstr>PowerPoint Presentation</vt:lpstr>
      <vt:lpstr>Corticopapillary osmotic gradient</vt:lpstr>
      <vt:lpstr>Counter-current multiplication</vt:lpstr>
      <vt:lpstr>PowerPoint Presentation</vt:lpstr>
      <vt:lpstr>PowerPoint Presentation</vt:lpstr>
      <vt:lpstr>Urea recycling</vt:lpstr>
      <vt:lpstr>Vasa recta</vt:lpstr>
      <vt:lpstr>Antidiuretic hormone (ADH)</vt:lpstr>
      <vt:lpstr>PowerPoint Presentation</vt:lpstr>
      <vt:lpstr>PowerPoint Presentation</vt:lpstr>
      <vt:lpstr>Production of concentrated urine</vt:lpstr>
      <vt:lpstr>Production of concentrated urine</vt:lpstr>
      <vt:lpstr>Proximal tubule – high ADH</vt:lpstr>
      <vt:lpstr>Thick ascending limb of the loop of Henle—high ADH</vt:lpstr>
      <vt:lpstr>Early distal tubule - ADH</vt:lpstr>
      <vt:lpstr>Late distal tubule – high ADH</vt:lpstr>
      <vt:lpstr>Collecting ducts - high ADH</vt:lpstr>
      <vt:lpstr>Collecting ducts - high ADH</vt:lpstr>
      <vt:lpstr>Production of dilute urine</vt:lpstr>
      <vt:lpstr>Production of dilute urine</vt:lpstr>
      <vt:lpstr>1. Corticopapillary osmotic gradient - no ADH</vt:lpstr>
      <vt:lpstr>PowerPoint Presentation</vt:lpstr>
      <vt:lpstr>Late distal tubules and collecting ducts – no ADH</vt:lpstr>
      <vt:lpstr>Free-water clearance (CH2O)</vt:lpstr>
      <vt:lpstr>PowerPoint Presentation</vt:lpstr>
      <vt:lpstr>Calculation of CH2O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 Introduction to Physiology:  The Cell and General Physiology</dc:title>
  <dc:creator>rstinson</dc:creator>
  <cp:lastModifiedBy>lenovo</cp:lastModifiedBy>
  <cp:revision>337</cp:revision>
  <dcterms:created xsi:type="dcterms:W3CDTF">2010-10-14T16:13:00Z</dcterms:created>
  <dcterms:modified xsi:type="dcterms:W3CDTF">2021-04-25T09:36:55Z</dcterms:modified>
</cp:coreProperties>
</file>