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58" r:id="rId3"/>
    <p:sldId id="257" r:id="rId4"/>
    <p:sldId id="284" r:id="rId5"/>
    <p:sldId id="259" r:id="rId6"/>
    <p:sldId id="260" r:id="rId7"/>
    <p:sldId id="285" r:id="rId8"/>
    <p:sldId id="261" r:id="rId9"/>
    <p:sldId id="286" r:id="rId10"/>
    <p:sldId id="262" r:id="rId11"/>
    <p:sldId id="263" r:id="rId12"/>
    <p:sldId id="265" r:id="rId13"/>
    <p:sldId id="287" r:id="rId14"/>
    <p:sldId id="266" r:id="rId15"/>
    <p:sldId id="267" r:id="rId16"/>
    <p:sldId id="288" r:id="rId17"/>
    <p:sldId id="272" r:id="rId18"/>
    <p:sldId id="269" r:id="rId19"/>
    <p:sldId id="270" r:id="rId20"/>
    <p:sldId id="273" r:id="rId21"/>
    <p:sldId id="289" r:id="rId22"/>
    <p:sldId id="274" r:id="rId23"/>
    <p:sldId id="275" r:id="rId24"/>
    <p:sldId id="276" r:id="rId25"/>
    <p:sldId id="277" r:id="rId26"/>
    <p:sldId id="278" r:id="rId27"/>
    <p:sldId id="279" r:id="rId28"/>
    <p:sldId id="290" r:id="rId29"/>
    <p:sldId id="281" r:id="rId30"/>
    <p:sldId id="280" r:id="rId31"/>
    <p:sldId id="29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DA35D9-658E-4A70-A2C8-243B479F869F}" type="datetimeFigureOut">
              <a:rPr lang="ar-JO" smtClean="0"/>
              <a:pPr/>
              <a:t>11/09/1442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AF26C5-8200-4AF3-BFCB-BDB94CBD72B9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3B2C-D0B0-45AC-82EF-7B4CBF6CFFA1}" type="datetime1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0003-AD01-4576-8CB2-9373B8468450}" type="datetime1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u="sng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  <a:defRPr/>
            </a:lvl2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536448" cy="476250"/>
          </a:xfrm>
        </p:spPr>
        <p:txBody>
          <a:bodyPr/>
          <a:lstStyle>
            <a:lvl1pPr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AD1-3D32-4672-AF62-C27D9EE3CCA6}" type="datetime1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9F1-6862-4CFE-BA9B-6710D614FF39}" type="datetime1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F9B5-9280-4349-83E3-837E6876002D}" type="datetime1">
              <a:rPr lang="en-US" smtClean="0"/>
              <a:pPr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E93-3240-4958-A762-2532BDD2B0AC}" type="datetime1">
              <a:rPr lang="en-US" smtClean="0"/>
              <a:pPr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C704-827A-4699-A14A-FA4B29A09E47}" type="datetime1">
              <a:rPr lang="en-US" smtClean="0"/>
              <a:pPr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94F1-0136-47EA-866E-68AC936B0E5B}" type="datetime1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1555-F538-4D01-BFAE-5F176E8CA2B4}" type="datetime1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90600" y="1066800"/>
            <a:ext cx="7943088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86B2BE-71FF-4C21-A8B7-5922B1799B71}" type="datetime1">
              <a:rPr lang="en-US" smtClean="0"/>
              <a:pPr/>
              <a:t>4/22/2021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31775" indent="-231775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217488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63550" indent="-176213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219075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860425" indent="-1778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667000"/>
            <a:ext cx="740664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b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900" b="1" dirty="0" smtClean="0">
                <a:solidFill>
                  <a:schemeClr val="accent3">
                    <a:lumMod val="75000"/>
                  </a:schemeClr>
                </a:solidFill>
              </a:rPr>
              <a:t>Renal regulation </a:t>
            </a:r>
            <a:br>
              <a:rPr lang="en-US" sz="49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900" b="1" dirty="0" smtClean="0">
                <a:solidFill>
                  <a:schemeClr val="accent3">
                    <a:lumMod val="75000"/>
                  </a:schemeClr>
                </a:solidFill>
              </a:rPr>
              <a:t>of K, Ca, Mg and PO</a:t>
            </a:r>
            <a:r>
              <a:rPr lang="en-US" sz="4900" b="1" baseline="-25000" dirty="0" smtClean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pPr marL="514350" indent="-514350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1. Glomerular capillaries</a:t>
            </a:r>
            <a:endParaRPr lang="ar-JO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153400" cy="5638800"/>
          </a:xfrm>
        </p:spPr>
        <p:txBody>
          <a:bodyPr>
            <a:normAutofit lnSpcReduction="10000"/>
          </a:bodyPr>
          <a:lstStyle/>
          <a:p>
            <a:pPr marL="533400" indent="-266700">
              <a:lnSpc>
                <a:spcPct val="150000"/>
              </a:lnSpc>
            </a:pPr>
            <a:r>
              <a:rPr lang="en-US" b="1" dirty="0" smtClean="0"/>
              <a:t>Filtration </a:t>
            </a:r>
            <a:r>
              <a:rPr lang="en-US" dirty="0" smtClean="0"/>
              <a:t>occurs freely across the </a:t>
            </a:r>
            <a:r>
              <a:rPr lang="en-US" dirty="0" err="1" smtClean="0"/>
              <a:t>glomerular</a:t>
            </a:r>
            <a:r>
              <a:rPr lang="en-US" dirty="0" smtClean="0"/>
              <a:t> capillaries.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TF/P</a:t>
            </a:r>
            <a:r>
              <a:rPr lang="en-US" sz="2800" baseline="-25000" dirty="0" smtClean="0"/>
              <a:t>K+</a:t>
            </a:r>
            <a:r>
              <a:rPr lang="en-US" sz="2800" dirty="0" smtClean="0"/>
              <a:t> in Bowman </a:t>
            </a:r>
            <a:r>
              <a:rPr lang="af-ZA" sz="2800" dirty="0" smtClean="0"/>
              <a:t>space is 1.0.</a:t>
            </a:r>
          </a:p>
          <a:p>
            <a:pPr lvl="1">
              <a:buFont typeface="Wingdings" pitchFamily="2" charset="2"/>
              <a:buChar char="Ø"/>
            </a:pPr>
            <a:endParaRPr lang="af-ZA" sz="2800" dirty="0" smtClean="0"/>
          </a:p>
          <a:p>
            <a:pPr lvl="1">
              <a:buNone/>
            </a:pPr>
            <a:endParaRPr lang="af-ZA" sz="2800" dirty="0" smtClean="0"/>
          </a:p>
          <a:p>
            <a:pPr marL="628650" indent="-514350">
              <a:buClr>
                <a:schemeClr val="accent3">
                  <a:lumMod val="50000"/>
                </a:schemeClr>
              </a:buClr>
              <a:buSzPct val="100000"/>
              <a:buNone/>
            </a:pPr>
            <a:r>
              <a:rPr lang="af-ZA" sz="3200" b="1" u="sng" dirty="0" smtClean="0">
                <a:solidFill>
                  <a:schemeClr val="accent3">
                    <a:lumMod val="75000"/>
                  </a:schemeClr>
                </a:solidFill>
              </a:rPr>
              <a:t>2. Proximal tubule</a:t>
            </a:r>
          </a:p>
          <a:p>
            <a:pPr marL="533400" indent="-266700">
              <a:lnSpc>
                <a:spcPct val="150000"/>
              </a:lnSpc>
            </a:pPr>
            <a:r>
              <a:rPr lang="en-US" b="1" dirty="0" smtClean="0"/>
              <a:t>Reabsorbs 67% </a:t>
            </a:r>
            <a:r>
              <a:rPr lang="en-US" dirty="0" smtClean="0"/>
              <a:t>of the filtered K</a:t>
            </a:r>
            <a:r>
              <a:rPr lang="en-US" baseline="30000" dirty="0" smtClean="0"/>
              <a:t>+</a:t>
            </a:r>
            <a:r>
              <a:rPr lang="en-US" dirty="0" smtClean="0"/>
              <a:t> along with Na</a:t>
            </a:r>
            <a:r>
              <a:rPr lang="en-US" baseline="30000" dirty="0" smtClean="0"/>
              <a:t>+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 (as a part of the </a:t>
            </a:r>
            <a:r>
              <a:rPr lang="en-US" dirty="0" err="1" smtClean="0"/>
              <a:t>isosmotic</a:t>
            </a:r>
            <a:r>
              <a:rPr lang="en-US" dirty="0" smtClean="0"/>
              <a:t> fluid reabsorption).</a:t>
            </a:r>
            <a:endParaRPr lang="af-ZA" dirty="0" smtClean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077200" cy="11430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3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Thick ascending limb of the loop of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Henle</a:t>
            </a:r>
            <a:endParaRPr lang="ar-JO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848600" cy="5334000"/>
          </a:xfrm>
        </p:spPr>
        <p:txBody>
          <a:bodyPr>
            <a:normAutofit/>
          </a:bodyPr>
          <a:lstStyle/>
          <a:p>
            <a:pPr marL="533400" indent="-266700">
              <a:lnSpc>
                <a:spcPts val="4000"/>
              </a:lnSpc>
            </a:pPr>
            <a:r>
              <a:rPr lang="en-US" b="1" dirty="0" smtClean="0"/>
              <a:t>Reabsorbs 20% of the filtered K</a:t>
            </a:r>
            <a:r>
              <a:rPr lang="en-US" b="1" baseline="30000" dirty="0" smtClean="0"/>
              <a:t>+</a:t>
            </a:r>
            <a:r>
              <a:rPr lang="en-US" b="1" dirty="0" smtClean="0"/>
              <a:t>.</a:t>
            </a:r>
          </a:p>
          <a:p>
            <a:pPr marL="533400" indent="-266700">
              <a:lnSpc>
                <a:spcPts val="4000"/>
              </a:lnSpc>
            </a:pPr>
            <a:r>
              <a:rPr lang="en-GB" dirty="0" smtClean="0"/>
              <a:t>K</a:t>
            </a:r>
            <a:r>
              <a:rPr lang="en-GB" baseline="30000" dirty="0" smtClean="0"/>
              <a:t>+</a:t>
            </a:r>
            <a:r>
              <a:rPr lang="en-GB" dirty="0" smtClean="0"/>
              <a:t> enters the cells of the thick ascending limb via the </a:t>
            </a:r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r>
              <a:rPr lang="en-GB" b="1" dirty="0" smtClean="0"/>
              <a:t>-K</a:t>
            </a:r>
            <a:r>
              <a:rPr lang="en-GB" b="1" baseline="30000" dirty="0" smtClean="0"/>
              <a:t>+</a:t>
            </a:r>
            <a:r>
              <a:rPr lang="en-GB" b="1" dirty="0" smtClean="0"/>
              <a:t>-2Cl</a:t>
            </a:r>
            <a:r>
              <a:rPr lang="en-GB" b="1" baseline="30000" dirty="0" smtClean="0"/>
              <a:t>−</a:t>
            </a:r>
            <a:r>
              <a:rPr lang="en-GB" b="1" dirty="0" smtClean="0"/>
              <a:t> </a:t>
            </a:r>
            <a:r>
              <a:rPr lang="en-GB" b="1" dirty="0" err="1" smtClean="0"/>
              <a:t>cotransporter</a:t>
            </a:r>
            <a:r>
              <a:rPr lang="en-GB" b="1" dirty="0" smtClean="0"/>
              <a:t> </a:t>
            </a:r>
            <a:r>
              <a:rPr lang="en-GB" dirty="0" smtClean="0"/>
              <a:t>and then leaves the cell along either of two possible routes: </a:t>
            </a:r>
          </a:p>
          <a:p>
            <a:pPr marL="628650" lvl="1" indent="-198438">
              <a:lnSpc>
                <a:spcPts val="4000"/>
              </a:lnSpc>
            </a:pPr>
            <a:r>
              <a:rPr lang="en-GB" dirty="0" smtClean="0"/>
              <a:t>K</a:t>
            </a:r>
            <a:r>
              <a:rPr lang="en-GB" baseline="30000" dirty="0" smtClean="0"/>
              <a:t>+</a:t>
            </a:r>
            <a:r>
              <a:rPr lang="en-GB" dirty="0" smtClean="0"/>
              <a:t> may diffuse across the </a:t>
            </a:r>
            <a:r>
              <a:rPr lang="en-GB" dirty="0" err="1" smtClean="0"/>
              <a:t>basolateral</a:t>
            </a:r>
            <a:r>
              <a:rPr lang="en-GB" dirty="0" smtClean="0"/>
              <a:t> membrane through K</a:t>
            </a:r>
            <a:r>
              <a:rPr lang="en-GB" baseline="30000" dirty="0" smtClean="0"/>
              <a:t>+</a:t>
            </a:r>
            <a:r>
              <a:rPr lang="en-GB" dirty="0" smtClean="0"/>
              <a:t> channels, to be reabsorbed, or</a:t>
            </a:r>
          </a:p>
          <a:p>
            <a:pPr marL="628650" lvl="1" indent="-198438">
              <a:lnSpc>
                <a:spcPts val="4000"/>
              </a:lnSpc>
            </a:pPr>
            <a:r>
              <a:rPr lang="en-GB" dirty="0" smtClean="0"/>
              <a:t>K</a:t>
            </a:r>
            <a:r>
              <a:rPr lang="en-GB" baseline="30000" dirty="0" smtClean="0"/>
              <a:t>+</a:t>
            </a:r>
            <a:r>
              <a:rPr lang="en-GB" dirty="0" smtClean="0"/>
              <a:t> may diffuse back into the lumen, which does not result in reabsorption</a:t>
            </a:r>
            <a:r>
              <a:rPr lang="en-US" dirty="0" smtClean="0"/>
              <a:t>. </a:t>
            </a:r>
          </a:p>
          <a:p>
            <a:endParaRPr lang="en-US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914400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Distal tubule and collecting duct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143000"/>
            <a:ext cx="7943088" cy="563880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2700" dirty="0" smtClean="0"/>
              <a:t>Either reabsorb or secrete K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, depending on dietary K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intake.</a:t>
            </a:r>
          </a:p>
          <a:p>
            <a:pPr>
              <a:lnSpc>
                <a:spcPts val="3600"/>
              </a:lnSpc>
            </a:pPr>
            <a:endParaRPr lang="en-US" sz="2700" dirty="0" smtClean="0"/>
          </a:p>
          <a:p>
            <a:pPr marL="342900" indent="-342900">
              <a:lnSpc>
                <a:spcPts val="3600"/>
              </a:lnSpc>
              <a:buFont typeface="Wingdings" pitchFamily="2" charset="2"/>
              <a:buChar char="v"/>
            </a:pPr>
            <a:r>
              <a:rPr lang="af-ZA" sz="2700" b="1" dirty="0" smtClean="0"/>
              <a:t>Reabsorption of K</a:t>
            </a:r>
            <a:r>
              <a:rPr lang="af-ZA" sz="2700" b="1" baseline="30000" dirty="0" smtClean="0"/>
              <a:t>+</a:t>
            </a:r>
          </a:p>
          <a:p>
            <a:pPr marL="514350" indent="-228600">
              <a:lnSpc>
                <a:spcPts val="3600"/>
              </a:lnSpc>
            </a:pPr>
            <a:r>
              <a:rPr lang="en-US" sz="2700" dirty="0" smtClean="0"/>
              <a:t>involves an </a:t>
            </a:r>
            <a:r>
              <a:rPr lang="en-US" sz="2700" b="1" dirty="0" smtClean="0"/>
              <a:t>H</a:t>
            </a:r>
            <a:r>
              <a:rPr lang="en-US" sz="2700" b="1" baseline="30000" dirty="0" smtClean="0"/>
              <a:t>+</a:t>
            </a:r>
            <a:r>
              <a:rPr lang="en-US" sz="2700" b="1" dirty="0" smtClean="0"/>
              <a:t>, K</a:t>
            </a:r>
            <a:r>
              <a:rPr lang="en-US" sz="2700" b="1" baseline="30000" dirty="0" smtClean="0"/>
              <a:t>+</a:t>
            </a:r>
            <a:r>
              <a:rPr lang="en-US" sz="2700" b="1" dirty="0" smtClean="0"/>
              <a:t>-</a:t>
            </a:r>
            <a:r>
              <a:rPr lang="en-US" sz="2700" b="1" dirty="0" err="1" smtClean="0"/>
              <a:t>ATPase</a:t>
            </a:r>
            <a:r>
              <a:rPr lang="en-US" sz="2700" dirty="0" smtClean="0"/>
              <a:t> in the luminal membrane of the</a:t>
            </a:r>
            <a:r>
              <a:rPr lang="en-US" sz="2700" b="1" dirty="0" smtClean="0"/>
              <a:t> </a:t>
            </a:r>
            <a:r>
              <a:rPr lang="el-GR" sz="2700" b="1" i="1" dirty="0" smtClean="0">
                <a:latin typeface="Times New Roman"/>
                <a:cs typeface="Times New Roman"/>
              </a:rPr>
              <a:t>α</a:t>
            </a:r>
            <a:r>
              <a:rPr lang="en-US" sz="2700" b="1" i="1" dirty="0" smtClean="0"/>
              <a:t>-intercalated cells </a:t>
            </a:r>
            <a:r>
              <a:rPr lang="en-US" sz="2700" dirty="0" smtClean="0"/>
              <a:t>(primary active transport).</a:t>
            </a:r>
          </a:p>
          <a:p>
            <a:pPr marL="514350" indent="-228600">
              <a:lnSpc>
                <a:spcPts val="3600"/>
              </a:lnSpc>
            </a:pPr>
            <a:r>
              <a:rPr lang="en-US" sz="2700" dirty="0" smtClean="0"/>
              <a:t>Occurs only on a </a:t>
            </a:r>
            <a:r>
              <a:rPr lang="en-US" sz="2700" b="1" dirty="0" smtClean="0"/>
              <a:t>low-K</a:t>
            </a:r>
            <a:r>
              <a:rPr lang="en-US" sz="2700" b="1" baseline="30000" dirty="0" smtClean="0"/>
              <a:t>+</a:t>
            </a:r>
            <a:r>
              <a:rPr lang="en-US" sz="2700" b="1" dirty="0" smtClean="0"/>
              <a:t> diet (K</a:t>
            </a:r>
            <a:r>
              <a:rPr lang="en-US" sz="2700" b="1" baseline="30000" dirty="0" smtClean="0"/>
              <a:t>+</a:t>
            </a:r>
            <a:r>
              <a:rPr lang="en-US" sz="2700" b="1" dirty="0" smtClean="0"/>
              <a:t> depletion). </a:t>
            </a:r>
            <a:r>
              <a:rPr lang="en-US" sz="2700" dirty="0" smtClean="0"/>
              <a:t>Under these conditions, K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excretion can be as low as 1% of the filtered load because the kidney conserves as much K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as </a:t>
            </a:r>
            <a:r>
              <a:rPr lang="af-ZA" sz="2700" dirty="0" smtClean="0"/>
              <a:t>possible.</a:t>
            </a:r>
            <a:endParaRPr lang="ar-JO" sz="2700" dirty="0" smtClean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7000"/>
          </a:blip>
          <a:stretch>
            <a:fillRect/>
          </a:stretch>
        </p:blipFill>
        <p:spPr>
          <a:xfrm>
            <a:off x="1066800" y="838201"/>
            <a:ext cx="8048008" cy="5410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772400" cy="5181600"/>
          </a:xfrm>
        </p:spPr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af-ZA" b="1" dirty="0" smtClean="0"/>
              <a:t>Secretion of K</a:t>
            </a:r>
            <a:r>
              <a:rPr lang="af-ZA" b="1" baseline="30000" dirty="0" smtClean="0"/>
              <a:t>+</a:t>
            </a:r>
          </a:p>
          <a:p>
            <a:pPr marL="342900" indent="-342900">
              <a:buNone/>
            </a:pPr>
            <a:endParaRPr lang="af-ZA" b="1" baseline="30000" dirty="0" smtClean="0"/>
          </a:p>
          <a:p>
            <a:pPr marL="457200" indent="-228600">
              <a:lnSpc>
                <a:spcPct val="150000"/>
              </a:lnSpc>
            </a:pPr>
            <a:r>
              <a:rPr lang="en-US" dirty="0" smtClean="0"/>
              <a:t>occurs in the </a:t>
            </a:r>
            <a:r>
              <a:rPr lang="en-US" b="1" i="1" dirty="0" smtClean="0"/>
              <a:t>principal cells</a:t>
            </a:r>
            <a:r>
              <a:rPr lang="en-US" b="1" dirty="0" smtClean="0"/>
              <a:t>.</a:t>
            </a:r>
          </a:p>
          <a:p>
            <a:pPr marL="457200" indent="-228600">
              <a:lnSpc>
                <a:spcPct val="150000"/>
              </a:lnSpc>
            </a:pPr>
            <a:r>
              <a:rPr lang="en-US" dirty="0" smtClean="0"/>
              <a:t>is </a:t>
            </a:r>
            <a:r>
              <a:rPr lang="en-US" b="1" dirty="0" smtClean="0"/>
              <a:t>variable </a:t>
            </a:r>
            <a:r>
              <a:rPr lang="en-US" dirty="0" smtClean="0"/>
              <a:t>and accounts for the wide range of urinary K</a:t>
            </a:r>
            <a:r>
              <a:rPr lang="en-US" baseline="30000" dirty="0" smtClean="0"/>
              <a:t>+</a:t>
            </a:r>
            <a:r>
              <a:rPr lang="en-US" dirty="0" smtClean="0"/>
              <a:t> excretion.</a:t>
            </a:r>
          </a:p>
          <a:p>
            <a:pPr marL="457200" indent="-228600">
              <a:lnSpc>
                <a:spcPct val="150000"/>
              </a:lnSpc>
            </a:pPr>
            <a:r>
              <a:rPr lang="en-US" dirty="0" smtClean="0"/>
              <a:t>depends on factors such as dietary K</a:t>
            </a:r>
            <a:r>
              <a:rPr lang="en-US" baseline="30000" dirty="0" smtClean="0"/>
              <a:t>+</a:t>
            </a:r>
            <a:r>
              <a:rPr lang="en-US" dirty="0" smtClean="0"/>
              <a:t>, </a:t>
            </a:r>
            <a:r>
              <a:rPr lang="en-US" dirty="0" err="1" smtClean="0"/>
              <a:t>aldosterone</a:t>
            </a:r>
            <a:r>
              <a:rPr lang="en-US" dirty="0" smtClean="0"/>
              <a:t> levels, acid-base status, and </a:t>
            </a:r>
            <a:r>
              <a:rPr lang="af-ZA" dirty="0" smtClean="0"/>
              <a:t>urine flow rate.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9144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4. Distal tubule and collecting duct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</a:rPr>
              <a:t>Mechanism of distal K</a:t>
            </a:r>
            <a:r>
              <a:rPr lang="en-US" sz="3000" baseline="30000" dirty="0" smtClean="0">
                <a:solidFill>
                  <a:schemeClr val="accent3">
                    <a:lumMod val="75000"/>
                  </a:schemeClr>
                </a:solidFill>
              </a:rPr>
              <a:t>+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</a:rPr>
              <a:t> secretion</a:t>
            </a:r>
            <a:endParaRPr lang="ar-JO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143000"/>
            <a:ext cx="7943088" cy="5715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At the </a:t>
            </a:r>
            <a:r>
              <a:rPr lang="en-US" dirty="0" err="1" smtClean="0"/>
              <a:t>basolateral</a:t>
            </a:r>
            <a:r>
              <a:rPr lang="en-US" dirty="0" smtClean="0"/>
              <a:t> membrane of the principal cell, K</a:t>
            </a:r>
            <a:r>
              <a:rPr lang="en-US" baseline="30000" dirty="0" smtClean="0"/>
              <a:t>+</a:t>
            </a:r>
            <a:r>
              <a:rPr lang="en-US" dirty="0" smtClean="0"/>
              <a:t> is actively transported into the cell by the Na</a:t>
            </a:r>
            <a:r>
              <a:rPr lang="en-US" baseline="30000" dirty="0" smtClean="0"/>
              <a:t>+</a:t>
            </a:r>
            <a:r>
              <a:rPr lang="en-US" dirty="0" smtClean="0"/>
              <a:t>–K</a:t>
            </a:r>
            <a:r>
              <a:rPr lang="en-US" baseline="30000" dirty="0" smtClean="0"/>
              <a:t>+</a:t>
            </a:r>
            <a:r>
              <a:rPr lang="en-US" dirty="0" smtClean="0"/>
              <a:t> pump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As in all cells, this mechanism maintains a high intracellular K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af-ZA" dirty="0" smtClean="0"/>
              <a:t>concentration.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 the luminal membrane, K</a:t>
            </a:r>
            <a:r>
              <a:rPr lang="en-US" baseline="30000" dirty="0" smtClean="0"/>
              <a:t>+</a:t>
            </a:r>
            <a:r>
              <a:rPr lang="en-US" dirty="0" smtClean="0"/>
              <a:t> is passively secreted into the lumen through K</a:t>
            </a:r>
            <a:r>
              <a:rPr lang="en-US" baseline="30000" dirty="0" smtClean="0"/>
              <a:t>+</a:t>
            </a:r>
            <a:r>
              <a:rPr lang="en-US" dirty="0" smtClean="0"/>
              <a:t> channels.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magnitude of this passive secretion is </a:t>
            </a:r>
            <a:r>
              <a:rPr lang="en-US" b="1" dirty="0" smtClean="0"/>
              <a:t>determined by the chemical and electrical driving forces on K</a:t>
            </a:r>
            <a:r>
              <a:rPr lang="en-US" b="1" baseline="30000" dirty="0" smtClean="0"/>
              <a:t>+</a:t>
            </a:r>
            <a:r>
              <a:rPr lang="en-US" b="1" dirty="0" smtClean="0"/>
              <a:t> across the luminal membrane.</a:t>
            </a:r>
          </a:p>
          <a:p>
            <a:pPr>
              <a:lnSpc>
                <a:spcPct val="150000"/>
              </a:lnSpc>
            </a:pPr>
            <a:endParaRPr lang="af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7000"/>
          </a:blip>
          <a:stretch>
            <a:fillRect/>
          </a:stretch>
        </p:blipFill>
        <p:spPr>
          <a:xfrm>
            <a:off x="1080892" y="1371599"/>
            <a:ext cx="7986908" cy="454748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849868"/>
            <a:ext cx="518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 smtClean="0"/>
              <a:t>LATE DISTAL TUBULE AND COLLECTING DUCT</a:t>
            </a:r>
            <a:endParaRPr lang="en-GB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Factors that change K</a:t>
            </a:r>
            <a:r>
              <a:rPr lang="en-US" baseline="30000" dirty="0" smtClean="0"/>
              <a:t>+</a:t>
            </a:r>
            <a:r>
              <a:rPr lang="en-US" dirty="0" smtClean="0"/>
              <a:t> secretion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143000"/>
            <a:ext cx="7943088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Distal K</a:t>
            </a:r>
            <a:r>
              <a:rPr lang="en-US" baseline="30000" dirty="0" smtClean="0"/>
              <a:t>+</a:t>
            </a:r>
            <a:r>
              <a:rPr lang="en-US" dirty="0" smtClean="0"/>
              <a:t> secretion by the principal cells is increased when the electrochemical driving force for K</a:t>
            </a:r>
            <a:r>
              <a:rPr lang="en-US" baseline="30000" dirty="0" smtClean="0"/>
              <a:t>+</a:t>
            </a:r>
            <a:r>
              <a:rPr lang="en-US" dirty="0" smtClean="0"/>
              <a:t> across the luminal membrane is increased. Secretion is decreased when the electrochemical driving force is decreased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Factors that change distal K</a:t>
            </a:r>
            <a:r>
              <a:rPr lang="en-US" baseline="30000" dirty="0" smtClean="0"/>
              <a:t>+</a:t>
            </a:r>
            <a:r>
              <a:rPr lang="en-US" dirty="0" smtClean="0"/>
              <a:t> secretion</a:t>
            </a:r>
            <a:endParaRPr lang="ar-JO" dirty="0"/>
          </a:p>
        </p:txBody>
      </p:sp>
      <p:pic>
        <p:nvPicPr>
          <p:cNvPr id="5" name="Content Placeholder 4" descr="k factors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7000"/>
          </a:blip>
          <a:stretch>
            <a:fillRect/>
          </a:stretch>
        </p:blipFill>
        <p:spPr>
          <a:xfrm>
            <a:off x="0" y="1661933"/>
            <a:ext cx="8987389" cy="443406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Dietary K</a:t>
            </a:r>
            <a:r>
              <a:rPr lang="en-US" baseline="30000" dirty="0" smtClean="0"/>
              <a:t>+</a:t>
            </a:r>
            <a:endParaRPr lang="ar-JO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79120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dirty="0" smtClean="0"/>
              <a:t>A diet high in K</a:t>
            </a:r>
            <a:r>
              <a:rPr lang="en-US" baseline="30000" dirty="0" smtClean="0"/>
              <a:t>+</a:t>
            </a:r>
            <a:r>
              <a:rPr lang="en-US" dirty="0" smtClean="0"/>
              <a:t> increases K</a:t>
            </a:r>
            <a:r>
              <a:rPr lang="en-US" baseline="30000" dirty="0" smtClean="0"/>
              <a:t>+</a:t>
            </a:r>
            <a:r>
              <a:rPr lang="en-US" dirty="0" smtClean="0"/>
              <a:t> secretion, and a diet low in K</a:t>
            </a:r>
            <a:r>
              <a:rPr lang="en-US" baseline="30000" dirty="0" smtClean="0"/>
              <a:t>+</a:t>
            </a:r>
            <a:r>
              <a:rPr lang="en-US" dirty="0" smtClean="0"/>
              <a:t> decreases K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af-ZA" dirty="0" smtClean="0"/>
              <a:t>secretion.</a:t>
            </a:r>
          </a:p>
          <a:p>
            <a:pPr>
              <a:lnSpc>
                <a:spcPts val="3600"/>
              </a:lnSpc>
            </a:pPr>
            <a:endParaRPr lang="af-ZA" dirty="0" smtClean="0"/>
          </a:p>
          <a:p>
            <a:pPr>
              <a:lnSpc>
                <a:spcPts val="3600"/>
              </a:lnSpc>
            </a:pPr>
            <a:r>
              <a:rPr lang="en-US" dirty="0" smtClean="0"/>
              <a:t>On a </a:t>
            </a:r>
            <a:r>
              <a:rPr lang="en-US" b="1" dirty="0" smtClean="0"/>
              <a:t>high-K</a:t>
            </a:r>
            <a:r>
              <a:rPr lang="en-US" b="1" baseline="30000" dirty="0" smtClean="0"/>
              <a:t>+</a:t>
            </a:r>
            <a:r>
              <a:rPr lang="en-US" b="1" dirty="0" smtClean="0"/>
              <a:t> diet, </a:t>
            </a:r>
            <a:r>
              <a:rPr lang="en-US" dirty="0" smtClean="0"/>
              <a:t>intracellular K</a:t>
            </a:r>
            <a:r>
              <a:rPr lang="en-US" baseline="30000" dirty="0" smtClean="0"/>
              <a:t>+</a:t>
            </a:r>
            <a:r>
              <a:rPr lang="en-US" dirty="0" smtClean="0"/>
              <a:t> increases (including principal cells), so that the driving force for K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af-ZA" dirty="0" smtClean="0"/>
              <a:t>secretion also increases.</a:t>
            </a:r>
          </a:p>
          <a:p>
            <a:pPr>
              <a:lnSpc>
                <a:spcPts val="3600"/>
              </a:lnSpc>
            </a:pPr>
            <a:endParaRPr lang="af-ZA" dirty="0" smtClean="0"/>
          </a:p>
          <a:p>
            <a:pPr>
              <a:lnSpc>
                <a:spcPts val="3600"/>
              </a:lnSpc>
            </a:pPr>
            <a:r>
              <a:rPr lang="en-US" dirty="0" smtClean="0"/>
              <a:t>On a </a:t>
            </a:r>
            <a:r>
              <a:rPr lang="en-US" b="1" dirty="0" smtClean="0"/>
              <a:t>low-K</a:t>
            </a:r>
            <a:r>
              <a:rPr lang="en-US" b="1" baseline="30000" dirty="0" smtClean="0"/>
              <a:t>+</a:t>
            </a:r>
            <a:r>
              <a:rPr lang="en-US" b="1" dirty="0" smtClean="0"/>
              <a:t> diet, </a:t>
            </a:r>
            <a:r>
              <a:rPr lang="en-US" dirty="0" smtClean="0"/>
              <a:t>intracellular K</a:t>
            </a:r>
            <a:r>
              <a:rPr lang="en-US" baseline="30000" dirty="0" smtClean="0"/>
              <a:t>+</a:t>
            </a:r>
            <a:r>
              <a:rPr lang="en-US" dirty="0" smtClean="0"/>
              <a:t> decreases so that the driving force for K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af-ZA" dirty="0" smtClean="0"/>
              <a:t>secretion decreases. Also, the </a:t>
            </a:r>
            <a:r>
              <a:rPr lang="en-US" dirty="0" smtClean="0">
                <a:latin typeface="Times New Roman"/>
                <a:cs typeface="Times New Roman"/>
              </a:rPr>
              <a:t>α</a:t>
            </a:r>
            <a:r>
              <a:rPr lang="en-US" dirty="0" smtClean="0"/>
              <a:t>-intercalated cells are stimulated to reabsorb K</a:t>
            </a:r>
            <a:r>
              <a:rPr lang="en-US" baseline="30000" dirty="0" smtClean="0"/>
              <a:t>+</a:t>
            </a:r>
            <a:r>
              <a:rPr lang="en-US" dirty="0" smtClean="0"/>
              <a:t> by the H</a:t>
            </a:r>
            <a:r>
              <a:rPr lang="en-US" baseline="30000" dirty="0" smtClean="0"/>
              <a:t>+</a:t>
            </a:r>
            <a:r>
              <a:rPr lang="en-US" dirty="0" smtClean="0"/>
              <a:t>, K</a:t>
            </a:r>
            <a:r>
              <a:rPr lang="en-US" baseline="30000" dirty="0" smtClean="0"/>
              <a:t>+</a:t>
            </a:r>
            <a:r>
              <a:rPr lang="en-US" dirty="0" smtClean="0"/>
              <a:t>-</a:t>
            </a:r>
            <a:r>
              <a:rPr lang="en-US" dirty="0" err="1" smtClean="0"/>
              <a:t>ATPase</a:t>
            </a:r>
            <a:r>
              <a:rPr lang="en-US" dirty="0" smtClean="0"/>
              <a:t>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38400"/>
            <a:ext cx="7848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Renal regulation of potassium</a:t>
            </a:r>
            <a:endParaRPr lang="ar-JO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Aldosterone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914400"/>
            <a:ext cx="7943088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f-ZA" sz="2600" b="1" dirty="0" smtClean="0"/>
              <a:t>Increases K</a:t>
            </a:r>
            <a:r>
              <a:rPr lang="af-ZA" sz="2600" b="1" baseline="30000" dirty="0" smtClean="0"/>
              <a:t>+</a:t>
            </a:r>
            <a:r>
              <a:rPr lang="af-ZA" sz="2600" b="1" dirty="0" smtClean="0"/>
              <a:t> secretion.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/>
              <a:t>Aldosterone</a:t>
            </a:r>
            <a:r>
              <a:rPr lang="en-US" sz="2600" dirty="0" smtClean="0"/>
              <a:t>:</a:t>
            </a:r>
          </a:p>
          <a:p>
            <a:pPr marL="457200" lvl="1" indent="-279400">
              <a:lnSpc>
                <a:spcPts val="3400"/>
              </a:lnSpc>
              <a:buFont typeface="+mj-lt"/>
              <a:buAutoNum type="arabicPeriod"/>
            </a:pPr>
            <a:r>
              <a:rPr lang="en-US" sz="2400" dirty="0" smtClean="0"/>
              <a:t>Induces the synthesis of luminal membrane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channels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increased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entry into the cells across the luminal membrane </a:t>
            </a:r>
            <a:r>
              <a:rPr lang="en-US" sz="2400" dirty="0" smtClean="0">
                <a:sym typeface="Wingdings" pitchFamily="2" charset="2"/>
              </a:rPr>
              <a:t> more Na</a:t>
            </a:r>
            <a:r>
              <a:rPr lang="en-US" sz="2400" baseline="30000" dirty="0" smtClean="0">
                <a:sym typeface="Wingdings" pitchFamily="2" charset="2"/>
              </a:rPr>
              <a:t>+</a:t>
            </a:r>
            <a:r>
              <a:rPr lang="en-US" sz="2400" dirty="0" smtClean="0">
                <a:sym typeface="Wingdings" pitchFamily="2" charset="2"/>
              </a:rPr>
              <a:t> available for the </a:t>
            </a:r>
            <a:r>
              <a:rPr lang="en-US" sz="2400" dirty="0" smtClean="0"/>
              <a:t>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-K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</a:t>
            </a:r>
            <a:r>
              <a:rPr lang="en-US" sz="2400" dirty="0" err="1" smtClean="0"/>
              <a:t>ATPase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more Na</a:t>
            </a:r>
            <a:r>
              <a:rPr lang="en-US" sz="2400" baseline="30000" dirty="0" smtClean="0">
                <a:sym typeface="Wingdings" pitchFamily="2" charset="2"/>
              </a:rPr>
              <a:t>+</a:t>
            </a:r>
            <a:r>
              <a:rPr lang="en-US" sz="2400" dirty="0" smtClean="0">
                <a:sym typeface="Wingdings" pitchFamily="2" charset="2"/>
              </a:rPr>
              <a:t> is pumped out  more K</a:t>
            </a:r>
            <a:r>
              <a:rPr lang="en-US" sz="2400" baseline="30000" dirty="0" smtClean="0">
                <a:sym typeface="Wingdings" pitchFamily="2" charset="2"/>
              </a:rPr>
              <a:t>+</a:t>
            </a:r>
            <a:r>
              <a:rPr lang="en-US" sz="2400" dirty="0" smtClean="0">
                <a:sym typeface="Wingdings" pitchFamily="2" charset="2"/>
              </a:rPr>
              <a:t> is pumped into the cell. </a:t>
            </a:r>
            <a:endParaRPr lang="en-US" sz="2400" dirty="0" smtClean="0"/>
          </a:p>
          <a:p>
            <a:pPr marL="457200" lvl="1" indent="-279400">
              <a:lnSpc>
                <a:spcPts val="3400"/>
              </a:lnSpc>
              <a:buFont typeface="+mj-lt"/>
              <a:buAutoNum type="arabicPeriod"/>
            </a:pPr>
            <a:r>
              <a:rPr lang="en-US" sz="2400" dirty="0" smtClean="0"/>
              <a:t>Increases the quantity of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–K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pumps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increases 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uptake into the principal cells.</a:t>
            </a:r>
          </a:p>
          <a:p>
            <a:pPr lvl="1" indent="-300038">
              <a:lnSpc>
                <a:spcPts val="3400"/>
              </a:lnSpc>
              <a:buFont typeface="Wingdings" pitchFamily="2" charset="2"/>
              <a:buChar char="Ø"/>
            </a:pPr>
            <a:r>
              <a:rPr lang="en-US" dirty="0" smtClean="0"/>
              <a:t> increase the intracellular K</a:t>
            </a:r>
            <a:r>
              <a:rPr lang="en-US" baseline="30000" dirty="0" smtClean="0"/>
              <a:t>+</a:t>
            </a:r>
            <a:r>
              <a:rPr lang="en-US" dirty="0" smtClean="0"/>
              <a:t> concentration and the driving force for K</a:t>
            </a:r>
            <a:r>
              <a:rPr lang="en-US" baseline="30000" dirty="0" smtClean="0"/>
              <a:t>+</a:t>
            </a:r>
            <a:r>
              <a:rPr lang="en-US" dirty="0" smtClean="0"/>
              <a:t> secretion.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Aldosterone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410200"/>
          </a:xfrm>
        </p:spPr>
        <p:txBody>
          <a:bodyPr>
            <a:normAutofit/>
          </a:bodyPr>
          <a:lstStyle/>
          <a:p>
            <a:pPr marL="460375">
              <a:lnSpc>
                <a:spcPct val="150000"/>
              </a:lnSpc>
            </a:pPr>
            <a:r>
              <a:rPr lang="en-US" sz="2600" dirty="0" err="1" smtClean="0"/>
              <a:t>Aldosterone</a:t>
            </a:r>
            <a:r>
              <a:rPr lang="en-US" sz="2600" dirty="0" smtClean="0"/>
              <a:t> also increases the number of luminal </a:t>
            </a:r>
            <a:r>
              <a:rPr lang="af-ZA" sz="2600" dirty="0" smtClean="0"/>
              <a:t>membrane K</a:t>
            </a:r>
            <a:r>
              <a:rPr lang="af-ZA" sz="2600" baseline="30000" dirty="0" smtClean="0"/>
              <a:t>+</a:t>
            </a:r>
            <a:r>
              <a:rPr lang="af-ZA" sz="2600" dirty="0" smtClean="0"/>
              <a:t> channels.</a:t>
            </a:r>
          </a:p>
          <a:p>
            <a:pPr marL="460375"/>
            <a:endParaRPr lang="af-ZA" sz="2600" dirty="0" smtClean="0"/>
          </a:p>
          <a:p>
            <a:pPr marL="460375"/>
            <a:endParaRPr lang="af-ZA" sz="2600" dirty="0" smtClean="0"/>
          </a:p>
          <a:p>
            <a:pPr marL="460375">
              <a:lnSpc>
                <a:spcPct val="150000"/>
              </a:lnSpc>
            </a:pPr>
            <a:r>
              <a:rPr lang="en-US" sz="2600" b="1" dirty="0" err="1" smtClean="0"/>
              <a:t>Hyperaldosteronism</a:t>
            </a:r>
            <a:r>
              <a:rPr lang="en-US" sz="2600" b="1" dirty="0" smtClean="0"/>
              <a:t> </a:t>
            </a:r>
            <a:r>
              <a:rPr lang="en-US" sz="2600" dirty="0" smtClean="0"/>
              <a:t>increases K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secretion and causes </a:t>
            </a:r>
            <a:r>
              <a:rPr lang="en-US" sz="2600" b="1" dirty="0" err="1" smtClean="0"/>
              <a:t>hypokalemia</a:t>
            </a:r>
            <a:r>
              <a:rPr lang="en-US" sz="2600" b="1" dirty="0" smtClean="0"/>
              <a:t>.</a:t>
            </a:r>
          </a:p>
          <a:p>
            <a:pPr marL="460375">
              <a:lnSpc>
                <a:spcPct val="150000"/>
              </a:lnSpc>
            </a:pPr>
            <a:r>
              <a:rPr lang="af-ZA" sz="2600" b="1" dirty="0" smtClean="0"/>
              <a:t>Hypoaldosteronism</a:t>
            </a:r>
            <a:r>
              <a:rPr lang="af-ZA" sz="2600" dirty="0" smtClean="0"/>
              <a:t> decreases K</a:t>
            </a:r>
            <a:r>
              <a:rPr lang="af-ZA" sz="2600" baseline="30000" dirty="0" smtClean="0"/>
              <a:t>+</a:t>
            </a:r>
            <a:r>
              <a:rPr lang="af-ZA" sz="2600" dirty="0" smtClean="0"/>
              <a:t> secretion and causes </a:t>
            </a:r>
            <a:r>
              <a:rPr lang="af-ZA" sz="2600" b="1" dirty="0" smtClean="0"/>
              <a:t>hyperkalemia.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Acid-base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990600"/>
            <a:ext cx="7943088" cy="59436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 Effectively, H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 and K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 exchange for each other across the </a:t>
            </a:r>
            <a:r>
              <a:rPr lang="en-US" sz="2500" dirty="0" err="1" smtClean="0"/>
              <a:t>basolateral</a:t>
            </a:r>
            <a:r>
              <a:rPr lang="en-US" sz="2500" dirty="0" smtClean="0"/>
              <a:t> cell </a:t>
            </a:r>
            <a:r>
              <a:rPr lang="af-ZA" sz="2500" dirty="0" smtClean="0"/>
              <a:t>membrane of the principal cells.</a:t>
            </a:r>
          </a:p>
          <a:p>
            <a:endParaRPr lang="af-ZA" sz="2500" dirty="0" smtClean="0"/>
          </a:p>
          <a:p>
            <a:r>
              <a:rPr lang="en-US" sz="2400" b="1" dirty="0" smtClean="0"/>
              <a:t>Alkalosis increases K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 secretion. </a:t>
            </a:r>
            <a:r>
              <a:rPr lang="en-US" sz="2400" dirty="0" smtClean="0"/>
              <a:t>The blood contains too little 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, therefore, 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leaves the cell across the </a:t>
            </a:r>
            <a:r>
              <a:rPr lang="en-US" sz="2400" dirty="0" err="1" smtClean="0"/>
              <a:t>basolateral</a:t>
            </a:r>
            <a:r>
              <a:rPr lang="en-US" sz="2400" dirty="0" smtClean="0"/>
              <a:t> membrane and 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enters the cell to maintain </a:t>
            </a:r>
            <a:r>
              <a:rPr lang="en-US" sz="2400" dirty="0" err="1" smtClean="0"/>
              <a:t>electroneutrality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the intracellular 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concentration and the driving force for 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secretion increase.</a:t>
            </a:r>
          </a:p>
          <a:p>
            <a:endParaRPr lang="ar-JO" sz="2400" dirty="0" smtClean="0"/>
          </a:p>
          <a:p>
            <a:r>
              <a:rPr lang="en-US" sz="2400" b="1" dirty="0" smtClean="0"/>
              <a:t>Acidosis decreases K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 secretion. </a:t>
            </a:r>
            <a:r>
              <a:rPr lang="en-US" sz="2400" dirty="0" smtClean="0"/>
              <a:t>The blood contains excess 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enters the cell across the </a:t>
            </a:r>
            <a:r>
              <a:rPr lang="en-US" sz="2400" dirty="0" err="1" smtClean="0"/>
              <a:t>basolateral</a:t>
            </a:r>
            <a:r>
              <a:rPr lang="en-US" sz="2400" dirty="0" smtClean="0"/>
              <a:t> membrane and 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leaves the cell to maintain </a:t>
            </a:r>
            <a:r>
              <a:rPr lang="en-US" sz="2400" dirty="0" err="1" smtClean="0"/>
              <a:t>electroneutrality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the intracellular 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concentration and the driving force for 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secretion decrease.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4.  Thiazide and loop diuretics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066800"/>
            <a:ext cx="7943088" cy="5715000"/>
          </a:xfrm>
        </p:spPr>
        <p:txBody>
          <a:bodyPr>
            <a:normAutofit/>
          </a:bodyPr>
          <a:lstStyle/>
          <a:p>
            <a:pPr marL="361950" indent="-266700"/>
            <a:r>
              <a:rPr lang="af-ZA" b="1" dirty="0" smtClean="0"/>
              <a:t>Increase K</a:t>
            </a:r>
            <a:r>
              <a:rPr lang="af-ZA" b="1" baseline="30000" dirty="0" smtClean="0"/>
              <a:t>+</a:t>
            </a:r>
            <a:r>
              <a:rPr lang="af-ZA" b="1" dirty="0" smtClean="0"/>
              <a:t> secretion.</a:t>
            </a:r>
          </a:p>
          <a:p>
            <a:pPr marL="361950" indent="-266700"/>
            <a:endParaRPr lang="af-ZA" b="1" dirty="0" smtClean="0"/>
          </a:p>
          <a:p>
            <a:pPr marL="361950" indent="-266700">
              <a:lnSpc>
                <a:spcPct val="150000"/>
              </a:lnSpc>
            </a:pPr>
            <a:r>
              <a:rPr lang="en-US" dirty="0" smtClean="0"/>
              <a:t>Diuretics that increase </a:t>
            </a:r>
            <a:r>
              <a:rPr lang="en-US" b="1" dirty="0" smtClean="0"/>
              <a:t>flow rate </a:t>
            </a:r>
            <a:r>
              <a:rPr lang="en-US" dirty="0" smtClean="0"/>
              <a:t>through the distal tubule and collecting ducts (e.g., </a:t>
            </a:r>
            <a:r>
              <a:rPr lang="en-US" b="1" dirty="0" err="1" smtClean="0"/>
              <a:t>thiazide</a:t>
            </a:r>
            <a:r>
              <a:rPr lang="en-US" b="1" dirty="0" smtClean="0"/>
              <a:t> diuretics, loop diuretics) </a:t>
            </a:r>
            <a:r>
              <a:rPr lang="en-US" dirty="0" smtClean="0"/>
              <a:t>cause dilution of the luminal K</a:t>
            </a:r>
            <a:r>
              <a:rPr lang="en-US" baseline="30000" dirty="0" smtClean="0"/>
              <a:t>+</a:t>
            </a:r>
            <a:r>
              <a:rPr lang="en-US" dirty="0" smtClean="0"/>
              <a:t> concentration, increasing the driving force for K</a:t>
            </a:r>
            <a:r>
              <a:rPr lang="en-US" baseline="30000" dirty="0" smtClean="0"/>
              <a:t>+</a:t>
            </a:r>
            <a:r>
              <a:rPr lang="en-US" dirty="0" smtClean="0"/>
              <a:t> secretion. Also, as a result of increased K</a:t>
            </a:r>
            <a:r>
              <a:rPr lang="en-US" baseline="30000" dirty="0" smtClean="0"/>
              <a:t>+</a:t>
            </a:r>
            <a:r>
              <a:rPr lang="en-US" dirty="0" smtClean="0"/>
              <a:t> secretion, these diuretics cause </a:t>
            </a:r>
            <a:r>
              <a:rPr lang="en-US" b="1" dirty="0" err="1" smtClean="0"/>
              <a:t>hypokalemia</a:t>
            </a:r>
            <a:r>
              <a:rPr lang="en-US" b="1" dirty="0" smtClean="0"/>
              <a:t>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5. K</a:t>
            </a:r>
            <a:r>
              <a:rPr lang="af-ZA" baseline="30000" dirty="0" smtClean="0"/>
              <a:t>+</a:t>
            </a:r>
            <a:r>
              <a:rPr lang="af-ZA" dirty="0" smtClean="0"/>
              <a:t>-sparing diuretics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696200" cy="5562600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n-US" b="1" dirty="0" smtClean="0"/>
              <a:t>Decrease K</a:t>
            </a:r>
            <a:r>
              <a:rPr lang="en-US" b="1" baseline="30000" dirty="0" smtClean="0"/>
              <a:t>+</a:t>
            </a:r>
            <a:r>
              <a:rPr lang="en-US" b="1" dirty="0" smtClean="0"/>
              <a:t> secretion. </a:t>
            </a:r>
          </a:p>
          <a:p>
            <a:pPr>
              <a:lnSpc>
                <a:spcPts val="4200"/>
              </a:lnSpc>
            </a:pPr>
            <a:endParaRPr lang="en-US" b="1" dirty="0" smtClean="0"/>
          </a:p>
          <a:p>
            <a:pPr>
              <a:lnSpc>
                <a:spcPts val="4200"/>
              </a:lnSpc>
            </a:pPr>
            <a:r>
              <a:rPr lang="en-US" dirty="0" err="1" smtClean="0"/>
              <a:t>Spironolactone</a:t>
            </a:r>
            <a:r>
              <a:rPr lang="en-US" dirty="0" smtClean="0"/>
              <a:t> is an antagonist of </a:t>
            </a:r>
            <a:r>
              <a:rPr lang="en-US" dirty="0" err="1" smtClean="0"/>
              <a:t>aldosterone</a:t>
            </a:r>
            <a:r>
              <a:rPr lang="en-US" dirty="0" smtClean="0"/>
              <a:t>; </a:t>
            </a:r>
            <a:r>
              <a:rPr lang="en-US" dirty="0" err="1" smtClean="0"/>
              <a:t>triamterene</a:t>
            </a:r>
            <a:r>
              <a:rPr lang="en-US" dirty="0" smtClean="0"/>
              <a:t> and </a:t>
            </a:r>
            <a:r>
              <a:rPr lang="en-US" dirty="0" err="1" smtClean="0"/>
              <a:t>amiloride</a:t>
            </a:r>
            <a:r>
              <a:rPr lang="en-US" dirty="0" smtClean="0"/>
              <a:t> act directly on the principal cells.</a:t>
            </a:r>
          </a:p>
          <a:p>
            <a:pPr>
              <a:lnSpc>
                <a:spcPts val="4200"/>
              </a:lnSpc>
            </a:pPr>
            <a:r>
              <a:rPr lang="en-US" dirty="0" smtClean="0"/>
              <a:t>The most important use of the K</a:t>
            </a:r>
            <a:r>
              <a:rPr lang="en-US" baseline="30000" dirty="0" smtClean="0"/>
              <a:t>+</a:t>
            </a:r>
            <a:r>
              <a:rPr lang="en-US" dirty="0" smtClean="0"/>
              <a:t>-sparing diuretics is in combination with </a:t>
            </a:r>
            <a:r>
              <a:rPr lang="en-US" dirty="0" err="1" smtClean="0"/>
              <a:t>thiazide</a:t>
            </a:r>
            <a:r>
              <a:rPr lang="en-US" dirty="0" smtClean="0"/>
              <a:t> or loop diuretics to offset (reduce) urinary K</a:t>
            </a:r>
            <a:r>
              <a:rPr lang="en-US" baseline="30000" dirty="0" smtClean="0"/>
              <a:t>+</a:t>
            </a:r>
            <a:r>
              <a:rPr lang="en-US" dirty="0" smtClean="0"/>
              <a:t> losses.</a:t>
            </a:r>
          </a:p>
          <a:p>
            <a:pPr>
              <a:lnSpc>
                <a:spcPts val="4200"/>
              </a:lnSpc>
            </a:pPr>
            <a:r>
              <a:rPr lang="en-US" dirty="0" smtClean="0"/>
              <a:t>If used alone, they cause</a:t>
            </a:r>
            <a:r>
              <a:rPr lang="en-US" b="1" dirty="0" smtClean="0"/>
              <a:t> </a:t>
            </a:r>
            <a:r>
              <a:rPr lang="en-US" b="1" dirty="0" err="1" smtClean="0"/>
              <a:t>hyperkalemia</a:t>
            </a:r>
            <a:r>
              <a:rPr lang="en-US" b="1" dirty="0" smtClean="0"/>
              <a:t>.</a:t>
            </a:r>
          </a:p>
          <a:p>
            <a:pPr>
              <a:lnSpc>
                <a:spcPts val="3800"/>
              </a:lnSpc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Luminal anions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5">
              <a:lnSpc>
                <a:spcPct val="150000"/>
              </a:lnSpc>
            </a:pPr>
            <a:r>
              <a:rPr lang="af-ZA" dirty="0" smtClean="0"/>
              <a:t>Excess anions (e.g., HCO3</a:t>
            </a:r>
            <a:r>
              <a:rPr lang="en-US" baseline="30000" dirty="0" smtClean="0"/>
              <a:t>-</a:t>
            </a:r>
            <a:r>
              <a:rPr lang="en-US" dirty="0" smtClean="0"/>
              <a:t>) in the lumen cause an increase in K</a:t>
            </a:r>
            <a:r>
              <a:rPr lang="en-US" baseline="30000" dirty="0" smtClean="0"/>
              <a:t>+</a:t>
            </a:r>
            <a:r>
              <a:rPr lang="en-US" dirty="0" smtClean="0"/>
              <a:t> secretion by increasing the </a:t>
            </a:r>
            <a:r>
              <a:rPr lang="en-US" dirty="0" err="1" smtClean="0"/>
              <a:t>electronegativity</a:t>
            </a:r>
            <a:r>
              <a:rPr lang="en-US" dirty="0" smtClean="0"/>
              <a:t> of the lumen and increasing the driving force for K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af-ZA" dirty="0" smtClean="0"/>
              <a:t>secretion.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38400"/>
            <a:ext cx="7848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Renal regulation of phosphate</a:t>
            </a:r>
            <a:endParaRPr lang="ar-JO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848600" cy="6553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85% of the filtered phosphate is reabsorbed </a:t>
            </a:r>
            <a:r>
              <a:rPr lang="en-US" dirty="0" smtClean="0"/>
              <a:t>in the proximal tubule by a  </a:t>
            </a:r>
            <a:r>
              <a:rPr lang="en-US" b="1" dirty="0" smtClean="0"/>
              <a:t>Na</a:t>
            </a:r>
            <a:r>
              <a:rPr lang="en-US" b="1" baseline="30000" dirty="0" smtClean="0"/>
              <a:t>+</a:t>
            </a:r>
            <a:r>
              <a:rPr lang="en-US" b="1" dirty="0" smtClean="0"/>
              <a:t>-phosphate </a:t>
            </a:r>
            <a:r>
              <a:rPr lang="en-US" b="1" dirty="0" err="1" smtClean="0"/>
              <a:t>cotransporter</a:t>
            </a:r>
            <a:r>
              <a:rPr lang="en-US" b="1" dirty="0" smtClean="0"/>
              <a:t> </a:t>
            </a:r>
            <a:r>
              <a:rPr lang="en-US" dirty="0" smtClean="0"/>
              <a:t>in the luminal membrane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saturable</a:t>
            </a:r>
            <a:r>
              <a:rPr lang="en-US" dirty="0" smtClean="0">
                <a:sym typeface="Wingdings" pitchFamily="2" charset="2"/>
              </a:rPr>
              <a:t> and has a T</a:t>
            </a:r>
            <a:r>
              <a:rPr lang="en-US" baseline="-25000" dirty="0" smtClean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pPr>
              <a:lnSpc>
                <a:spcPct val="150000"/>
              </a:lnSpc>
            </a:pPr>
            <a:endParaRPr lang="en-US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Because distal segments of the </a:t>
            </a:r>
            <a:r>
              <a:rPr lang="en-US" dirty="0" err="1" smtClean="0"/>
              <a:t>nephron</a:t>
            </a:r>
            <a:r>
              <a:rPr lang="en-US" dirty="0" smtClean="0"/>
              <a:t> do not reabsorb phosphate,15% of the filtered load is excreted in urine.</a:t>
            </a:r>
          </a:p>
          <a:p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65532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700" b="1" dirty="0" smtClean="0"/>
              <a:t>Parathyroid hormone (PTH) inhibits phosphate reabsorption.</a:t>
            </a:r>
          </a:p>
          <a:p>
            <a:pPr>
              <a:lnSpc>
                <a:spcPts val="3600"/>
              </a:lnSpc>
            </a:pPr>
            <a:endParaRPr lang="en-US" sz="2700" b="1" dirty="0" smtClean="0"/>
          </a:p>
          <a:p>
            <a:pPr>
              <a:lnSpc>
                <a:spcPts val="3600"/>
              </a:lnSpc>
            </a:pPr>
            <a:r>
              <a:rPr lang="en-US" sz="2700" b="1" dirty="0" smtClean="0"/>
              <a:t>PTH binds to a </a:t>
            </a:r>
            <a:r>
              <a:rPr lang="en-US" sz="2700" b="1" dirty="0" err="1" smtClean="0"/>
              <a:t>basolateral</a:t>
            </a:r>
            <a:r>
              <a:rPr lang="en-US" sz="2700" b="1" dirty="0" smtClean="0"/>
              <a:t> receptor in the proximal tubule </a:t>
            </a:r>
            <a:r>
              <a:rPr lang="en-US" sz="2700" b="1" dirty="0" smtClean="0">
                <a:sym typeface="Wingdings" pitchFamily="2" charset="2"/>
              </a:rPr>
              <a:t> </a:t>
            </a:r>
            <a:r>
              <a:rPr lang="en-US" sz="2700" dirty="0" smtClean="0"/>
              <a:t>activates</a:t>
            </a:r>
            <a:r>
              <a:rPr lang="en-US" sz="2700" b="1" dirty="0" smtClean="0"/>
              <a:t> </a:t>
            </a:r>
            <a:r>
              <a:rPr lang="en-US" sz="2700" dirty="0" err="1" smtClean="0"/>
              <a:t>adenylate</a:t>
            </a:r>
            <a:r>
              <a:rPr lang="en-US" sz="2700" dirty="0" smtClean="0"/>
              <a:t> </a:t>
            </a:r>
            <a:r>
              <a:rPr lang="en-US" sz="2700" dirty="0" err="1" smtClean="0"/>
              <a:t>cyclase</a:t>
            </a:r>
            <a:r>
              <a:rPr lang="en-US" sz="2700" dirty="0" smtClean="0"/>
              <a:t> </a:t>
            </a:r>
            <a:r>
              <a:rPr lang="en-US" sz="2700" dirty="0" smtClean="0">
                <a:sym typeface="Wingdings" pitchFamily="2" charset="2"/>
              </a:rPr>
              <a:t> </a:t>
            </a:r>
            <a:r>
              <a:rPr lang="en-US" sz="2700" dirty="0" smtClean="0">
                <a:latin typeface="Cambria"/>
                <a:ea typeface="Cambria"/>
                <a:sym typeface="Wingdings" pitchFamily="2" charset="2"/>
              </a:rPr>
              <a:t>↑</a:t>
            </a:r>
            <a:r>
              <a:rPr lang="en-US" sz="2700" dirty="0" err="1" smtClean="0">
                <a:sym typeface="Wingdings" pitchFamily="2" charset="2"/>
              </a:rPr>
              <a:t>cAMP</a:t>
            </a:r>
            <a:r>
              <a:rPr lang="en-US" sz="2700" dirty="0" smtClean="0">
                <a:sym typeface="Wingdings" pitchFamily="2" charset="2"/>
              </a:rPr>
              <a:t>  series of PKs activated </a:t>
            </a:r>
            <a:r>
              <a:rPr lang="en-US" sz="2700" dirty="0" smtClean="0"/>
              <a:t> inhibition Na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–phosphate </a:t>
            </a:r>
            <a:r>
              <a:rPr lang="en-US" sz="2700" dirty="0" err="1" smtClean="0"/>
              <a:t>cotransport</a:t>
            </a:r>
            <a:r>
              <a:rPr lang="en-US" sz="2700" dirty="0" smtClean="0"/>
              <a:t> </a:t>
            </a:r>
          </a:p>
          <a:p>
            <a:pPr indent="34925">
              <a:lnSpc>
                <a:spcPts val="3600"/>
              </a:lnSpc>
              <a:buNone/>
            </a:pPr>
            <a:r>
              <a:rPr lang="en-US" sz="2700" dirty="0" smtClean="0">
                <a:sym typeface="Wingdings" pitchFamily="2" charset="2"/>
              </a:rPr>
              <a:t></a:t>
            </a:r>
            <a:r>
              <a:rPr lang="en-US" sz="2700" dirty="0" smtClean="0"/>
              <a:t>PTH causes </a:t>
            </a:r>
            <a:r>
              <a:rPr lang="en-US" sz="2700" b="1" dirty="0" err="1" smtClean="0"/>
              <a:t>phosphaturia</a:t>
            </a:r>
            <a:r>
              <a:rPr lang="en-US" sz="2700" b="1" dirty="0" smtClean="0"/>
              <a:t> </a:t>
            </a:r>
            <a:r>
              <a:rPr lang="en-US" sz="2700" dirty="0" smtClean="0"/>
              <a:t>and</a:t>
            </a:r>
            <a:r>
              <a:rPr lang="en-US" sz="2700" b="1" dirty="0" smtClean="0"/>
              <a:t> </a:t>
            </a:r>
            <a:r>
              <a:rPr lang="en-US" sz="2700" dirty="0" smtClean="0"/>
              <a:t>increased</a:t>
            </a:r>
            <a:r>
              <a:rPr lang="en-US" sz="2700" b="1" dirty="0" smtClean="0"/>
              <a:t> urinary </a:t>
            </a:r>
            <a:r>
              <a:rPr lang="en-US" sz="2700" b="1" dirty="0" err="1" smtClean="0"/>
              <a:t>cAMP</a:t>
            </a:r>
            <a:r>
              <a:rPr lang="en-US" sz="2700" b="1" dirty="0" smtClean="0"/>
              <a:t>.</a:t>
            </a:r>
          </a:p>
          <a:p>
            <a:pPr indent="34925">
              <a:lnSpc>
                <a:spcPts val="3600"/>
              </a:lnSpc>
              <a:buNone/>
            </a:pPr>
            <a:endParaRPr lang="en-US" sz="2700" b="1" dirty="0" smtClean="0"/>
          </a:p>
          <a:p>
            <a:pPr>
              <a:lnSpc>
                <a:spcPts val="3600"/>
              </a:lnSpc>
            </a:pPr>
            <a:r>
              <a:rPr lang="en-US" sz="2700" dirty="0" smtClean="0"/>
              <a:t>Excreted phosphate is a </a:t>
            </a:r>
            <a:r>
              <a:rPr lang="en-US" sz="2700" b="1" dirty="0" smtClean="0"/>
              <a:t>urinary buffer for H</a:t>
            </a:r>
            <a:r>
              <a:rPr lang="en-US" sz="2700" b="1" baseline="30000" dirty="0" smtClean="0"/>
              <a:t>+</a:t>
            </a:r>
            <a:r>
              <a:rPr lang="en-US" sz="2700" b="1" dirty="0" smtClean="0"/>
              <a:t> </a:t>
            </a:r>
            <a:r>
              <a:rPr lang="en-US" sz="2700" b="1" dirty="0" smtClean="0">
                <a:sym typeface="Wingdings" pitchFamily="2" charset="2"/>
              </a:rPr>
              <a:t></a:t>
            </a:r>
            <a:r>
              <a:rPr lang="af-ZA" sz="2700" dirty="0" smtClean="0"/>
              <a:t> called </a:t>
            </a:r>
            <a:r>
              <a:rPr lang="af-ZA" sz="2700" b="1" dirty="0" smtClean="0"/>
              <a:t>titratable acid.</a:t>
            </a:r>
            <a:endParaRPr lang="ar-JO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38400"/>
            <a:ext cx="7848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Renal regulation of calcium</a:t>
            </a:r>
            <a:endParaRPr lang="ar-JO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balance</a:t>
            </a:r>
            <a:endParaRPr lang="ar-JO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48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Most of the body’s K</a:t>
            </a:r>
            <a:r>
              <a:rPr lang="en-US" baseline="30000" dirty="0" smtClean="0"/>
              <a:t>+</a:t>
            </a:r>
            <a:r>
              <a:rPr lang="en-US" dirty="0" smtClean="0"/>
              <a:t> (98%) is located in the ICF.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ICF K</a:t>
            </a:r>
            <a:r>
              <a:rPr lang="en-GB" baseline="30000" dirty="0" smtClean="0"/>
              <a:t>+</a:t>
            </a:r>
            <a:r>
              <a:rPr lang="en-GB" dirty="0" smtClean="0"/>
              <a:t> concentration (150 </a:t>
            </a:r>
            <a:r>
              <a:rPr lang="en-GB" dirty="0" err="1" smtClean="0"/>
              <a:t>mEq</a:t>
            </a:r>
            <a:r>
              <a:rPr lang="en-GB" dirty="0" smtClean="0"/>
              <a:t>/L) is much higher than the ECF concentration (4.5 </a:t>
            </a:r>
            <a:r>
              <a:rPr lang="en-GB" dirty="0" err="1" smtClean="0"/>
              <a:t>mEq</a:t>
            </a:r>
            <a:r>
              <a:rPr lang="en-GB" dirty="0" smtClean="0"/>
              <a:t>/L).</a:t>
            </a:r>
          </a:p>
          <a:p>
            <a:pPr lvl="1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This large concentration gradient for K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is maintained by the Na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-K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ATPase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that is present in all cell membranes.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943088" cy="6248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Sixty percent of the plasma Ca</a:t>
            </a:r>
            <a:r>
              <a:rPr lang="en-US" b="1" baseline="30000" dirty="0" smtClean="0"/>
              <a:t>2+</a:t>
            </a:r>
            <a:r>
              <a:rPr lang="en-US" b="1" dirty="0" smtClean="0"/>
              <a:t> is filtered </a:t>
            </a:r>
            <a:r>
              <a:rPr lang="en-US" dirty="0" smtClean="0"/>
              <a:t>across the glomerular capillaries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b="1" dirty="0" smtClean="0"/>
              <a:t>proximal tubules</a:t>
            </a:r>
            <a:r>
              <a:rPr lang="en-US" dirty="0" smtClean="0"/>
              <a:t>, 67% of Ca</a:t>
            </a:r>
            <a:r>
              <a:rPr lang="en-US" baseline="30000" dirty="0" smtClean="0"/>
              <a:t>2+</a:t>
            </a:r>
            <a:r>
              <a:rPr lang="en-US" dirty="0" smtClean="0"/>
              <a:t> is passively reabsorbed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GB" dirty="0" smtClean="0"/>
              <a:t>Ca</a:t>
            </a:r>
            <a:r>
              <a:rPr lang="en-GB" baseline="30000" dirty="0" smtClean="0"/>
              <a:t>2+</a:t>
            </a:r>
            <a:r>
              <a:rPr lang="en-GB" dirty="0" smtClean="0"/>
              <a:t> reabsorption is tightly coupled to Na</a:t>
            </a:r>
            <a:r>
              <a:rPr lang="en-GB" baseline="30000" dirty="0" smtClean="0"/>
              <a:t>+</a:t>
            </a:r>
            <a:r>
              <a:rPr lang="en-GB" dirty="0" smtClean="0"/>
              <a:t> reabsorption.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52400"/>
            <a:ext cx="7943088" cy="6553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700" b="1" dirty="0" smtClean="0"/>
              <a:t>The thick ascending limb </a:t>
            </a:r>
            <a:r>
              <a:rPr lang="en-US" sz="2700" dirty="0" smtClean="0"/>
              <a:t>reabsorbs 25% of the filtered Ca</a:t>
            </a:r>
            <a:r>
              <a:rPr lang="en-US" sz="2700" baseline="30000" dirty="0" smtClean="0"/>
              <a:t>2+</a:t>
            </a:r>
            <a:r>
              <a:rPr lang="en-US" sz="27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700" dirty="0" smtClean="0"/>
              <a:t>This occurs along a </a:t>
            </a:r>
            <a:r>
              <a:rPr lang="en-US" sz="2700" dirty="0" err="1" smtClean="0"/>
              <a:t>paracellular</a:t>
            </a:r>
            <a:r>
              <a:rPr lang="en-US" sz="2700" dirty="0" smtClean="0"/>
              <a:t> route and is tightly coupled to Na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 reabsorption </a:t>
            </a:r>
            <a:r>
              <a:rPr lang="en-US" sz="2700" dirty="0" smtClean="0">
                <a:sym typeface="Wingdings" pitchFamily="2" charset="2"/>
              </a:rPr>
              <a:t> </a:t>
            </a:r>
            <a:r>
              <a:rPr lang="en-GB" sz="2700" dirty="0" smtClean="0"/>
              <a:t>depends on the </a:t>
            </a:r>
            <a:r>
              <a:rPr lang="en-GB" sz="2700" b="1" dirty="0" smtClean="0"/>
              <a:t>lumen-positive potential difference, </a:t>
            </a:r>
            <a:r>
              <a:rPr lang="en-GB" sz="2700" dirty="0" smtClean="0"/>
              <a:t>which is generated by the Na</a:t>
            </a:r>
            <a:r>
              <a:rPr lang="en-GB" sz="2700" baseline="30000" dirty="0" smtClean="0"/>
              <a:t>+</a:t>
            </a:r>
            <a:r>
              <a:rPr lang="en-GB" sz="2700" dirty="0" smtClean="0"/>
              <a:t>-K</a:t>
            </a:r>
            <a:r>
              <a:rPr lang="en-GB" sz="2700" baseline="30000" dirty="0" smtClean="0"/>
              <a:t>+</a:t>
            </a:r>
            <a:r>
              <a:rPr lang="en-GB" sz="2700" dirty="0" smtClean="0"/>
              <a:t>-2Cl</a:t>
            </a:r>
            <a:r>
              <a:rPr lang="en-GB" sz="2700" baseline="30000" dirty="0" smtClean="0"/>
              <a:t>−</a:t>
            </a:r>
            <a:r>
              <a:rPr lang="en-GB" sz="2700" dirty="0" smtClean="0"/>
              <a:t> </a:t>
            </a:r>
            <a:r>
              <a:rPr lang="en-GB" sz="2700" dirty="0" err="1" smtClean="0"/>
              <a:t>cotransporter</a:t>
            </a:r>
            <a:r>
              <a:rPr lang="en-GB" sz="2700" dirty="0" smtClean="0"/>
              <a:t>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700" dirty="0" smtClean="0"/>
              <a:t> This lumen-positive potential normally drives the reabsorption of divalent </a:t>
            </a:r>
            <a:r>
              <a:rPr lang="en-GB" sz="2700" dirty="0" err="1" smtClean="0"/>
              <a:t>cations</a:t>
            </a:r>
            <a:r>
              <a:rPr lang="en-GB" sz="2700" dirty="0" smtClean="0"/>
              <a:t> such as Ca</a:t>
            </a:r>
            <a:r>
              <a:rPr lang="en-GB" sz="2700" baseline="30000" dirty="0" smtClean="0"/>
              <a:t>2+</a:t>
            </a:r>
            <a:r>
              <a:rPr lang="en-GB" sz="2700" dirty="0" smtClean="0"/>
              <a:t>, as positive charge repels positive charge.</a:t>
            </a:r>
            <a:endParaRPr lang="en-US" dirty="0" smtClean="0"/>
          </a:p>
          <a:p>
            <a:pPr lvl="1">
              <a:lnSpc>
                <a:spcPts val="3600"/>
              </a:lnSpc>
              <a:buFont typeface="Wingdings" pitchFamily="2" charset="2"/>
              <a:buChar char="Ø"/>
            </a:pPr>
            <a:r>
              <a:rPr lang="af-ZA" b="1" dirty="0" smtClean="0"/>
              <a:t> Loop diuretics </a:t>
            </a:r>
            <a:r>
              <a:rPr lang="af-ZA" dirty="0" smtClean="0"/>
              <a:t>(e.g., furosemide) cause increased urinary Ca</a:t>
            </a:r>
            <a:r>
              <a:rPr lang="af-ZA" baseline="30000" dirty="0" smtClean="0"/>
              <a:t>2+</a:t>
            </a:r>
            <a:r>
              <a:rPr lang="af-ZA" dirty="0" smtClean="0"/>
              <a:t> excretion. 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304800"/>
            <a:ext cx="7943088" cy="6400800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en-US" dirty="0" smtClean="0"/>
              <a:t>Together, the </a:t>
            </a:r>
            <a:r>
              <a:rPr lang="en-US" b="1" dirty="0" smtClean="0"/>
              <a:t>distal tubule and collecting duct </a:t>
            </a:r>
            <a:r>
              <a:rPr lang="en-US" dirty="0" smtClean="0"/>
              <a:t>reabsorb 8% of the filtered Ca</a:t>
            </a:r>
            <a:r>
              <a:rPr lang="en-US" baseline="30000" dirty="0" smtClean="0"/>
              <a:t>2+</a:t>
            </a:r>
            <a:r>
              <a:rPr lang="en-US" dirty="0" smtClean="0"/>
              <a:t> by an </a:t>
            </a:r>
            <a:r>
              <a:rPr lang="en-US" i="1" dirty="0" smtClean="0"/>
              <a:t>active</a:t>
            </a:r>
            <a:r>
              <a:rPr lang="en-US" dirty="0" smtClean="0"/>
              <a:t> </a:t>
            </a:r>
            <a:r>
              <a:rPr lang="af-ZA" dirty="0" smtClean="0"/>
              <a:t>process and not in relation with Na</a:t>
            </a:r>
            <a:r>
              <a:rPr lang="af-ZA" baseline="30000" dirty="0" smtClean="0"/>
              <a:t>+</a:t>
            </a:r>
            <a:r>
              <a:rPr lang="af-ZA" dirty="0" smtClean="0"/>
              <a:t> reabsorption.</a:t>
            </a:r>
          </a:p>
          <a:p>
            <a:pPr>
              <a:lnSpc>
                <a:spcPts val="3800"/>
              </a:lnSpc>
            </a:pPr>
            <a:endParaRPr lang="af-ZA" dirty="0" smtClean="0"/>
          </a:p>
          <a:p>
            <a:pPr marL="685800" indent="-45720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en-US" b="1" dirty="0" smtClean="0"/>
              <a:t>PTH increases Ca</a:t>
            </a:r>
            <a:r>
              <a:rPr lang="en-US" b="1" baseline="30000" dirty="0" smtClean="0"/>
              <a:t>2+</a:t>
            </a:r>
            <a:r>
              <a:rPr lang="en-US" b="1" dirty="0" smtClean="0"/>
              <a:t> reabsorption via a </a:t>
            </a:r>
            <a:r>
              <a:rPr lang="en-US" b="1" dirty="0" err="1" smtClean="0"/>
              <a:t>basolateral</a:t>
            </a:r>
            <a:r>
              <a:rPr lang="en-US" b="1" dirty="0" smtClean="0"/>
              <a:t> receptor , </a:t>
            </a:r>
            <a:r>
              <a:rPr lang="en-US" dirty="0" smtClean="0"/>
              <a:t> activation of </a:t>
            </a:r>
            <a:r>
              <a:rPr lang="en-US" dirty="0" err="1" smtClean="0"/>
              <a:t>adenylate</a:t>
            </a:r>
            <a:r>
              <a:rPr lang="en-US" dirty="0" smtClean="0"/>
              <a:t> </a:t>
            </a:r>
            <a:r>
              <a:rPr lang="en-US" dirty="0" err="1" smtClean="0"/>
              <a:t>cyclase</a:t>
            </a:r>
            <a:r>
              <a:rPr lang="en-US" dirty="0" smtClean="0"/>
              <a:t> and generation of </a:t>
            </a:r>
            <a:r>
              <a:rPr lang="en-US" dirty="0" err="1" smtClean="0"/>
              <a:t>cAMP</a:t>
            </a:r>
            <a:r>
              <a:rPr lang="en-US" dirty="0" smtClean="0"/>
              <a:t>.</a:t>
            </a:r>
          </a:p>
          <a:p>
            <a:pPr marL="685800" indent="-457200">
              <a:lnSpc>
                <a:spcPts val="3800"/>
              </a:lnSpc>
              <a:buSzPct val="100000"/>
              <a:buFont typeface="+mj-lt"/>
              <a:buAutoNum type="arabicPeriod"/>
            </a:pPr>
            <a:endParaRPr lang="en-US" dirty="0" smtClean="0"/>
          </a:p>
          <a:p>
            <a:pPr marL="685800" indent="-45720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en-US" b="1" dirty="0" err="1" smtClean="0"/>
              <a:t>Thiazide</a:t>
            </a:r>
            <a:r>
              <a:rPr lang="en-US" b="1" dirty="0" smtClean="0"/>
              <a:t> diuretics increase Ca</a:t>
            </a:r>
            <a:r>
              <a:rPr lang="en-US" b="1" baseline="30000" dirty="0" smtClean="0"/>
              <a:t>2+</a:t>
            </a:r>
            <a:r>
              <a:rPr lang="en-US" b="1" dirty="0" smtClean="0"/>
              <a:t> reabsorption </a:t>
            </a:r>
            <a:r>
              <a:rPr lang="en-US" dirty="0" smtClean="0"/>
              <a:t>in the early distal tubule and therefore decrease Ca</a:t>
            </a:r>
            <a:r>
              <a:rPr lang="en-US" baseline="30000" dirty="0" smtClean="0"/>
              <a:t>2+</a:t>
            </a:r>
            <a:r>
              <a:rPr lang="en-US" dirty="0" smtClean="0"/>
              <a:t> excretion (while they inhibit Na</a:t>
            </a:r>
            <a:r>
              <a:rPr lang="en-US" baseline="30000" dirty="0" smtClean="0"/>
              <a:t>+</a:t>
            </a:r>
            <a:r>
              <a:rPr lang="en-US" dirty="0" smtClean="0"/>
              <a:t> reabsorption). 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Magnesium (Mg</a:t>
            </a:r>
            <a:r>
              <a:rPr lang="en-US" baseline="30000" dirty="0" smtClean="0"/>
              <a:t>2+</a:t>
            </a:r>
            <a:r>
              <a:rPr lang="en-US" dirty="0" smtClean="0"/>
              <a:t>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48640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2700" dirty="0" smtClean="0"/>
              <a:t>Is </a:t>
            </a:r>
            <a:r>
              <a:rPr lang="en-US" sz="2700" b="1" dirty="0" smtClean="0"/>
              <a:t>reabsorbed </a:t>
            </a:r>
            <a:r>
              <a:rPr lang="en-US" sz="2700" dirty="0" smtClean="0"/>
              <a:t>in the proximal tubule, thick ascending limb of the loop of </a:t>
            </a:r>
            <a:r>
              <a:rPr lang="en-US" sz="2700" dirty="0" err="1" smtClean="0"/>
              <a:t>Henle</a:t>
            </a:r>
            <a:r>
              <a:rPr lang="en-US" sz="2700" dirty="0" smtClean="0"/>
              <a:t>, and distal</a:t>
            </a:r>
            <a:r>
              <a:rPr lang="en-US" sz="2700" b="1" dirty="0" smtClean="0"/>
              <a:t> </a:t>
            </a:r>
            <a:r>
              <a:rPr lang="af-ZA" sz="2700" dirty="0" smtClean="0"/>
              <a:t>tubule (95%).</a:t>
            </a:r>
          </a:p>
          <a:p>
            <a:endParaRPr lang="af-ZA" dirty="0" smtClean="0"/>
          </a:p>
          <a:p>
            <a:pPr>
              <a:lnSpc>
                <a:spcPts val="3600"/>
              </a:lnSpc>
            </a:pPr>
            <a:r>
              <a:rPr lang="en-US" sz="2700" dirty="0" smtClean="0"/>
              <a:t>In the </a:t>
            </a:r>
            <a:r>
              <a:rPr lang="en-US" sz="2700" b="1" dirty="0" smtClean="0"/>
              <a:t>thick ascending limb </a:t>
            </a:r>
            <a:r>
              <a:rPr lang="en-US" sz="2700" dirty="0" smtClean="0"/>
              <a:t>(the major site for Mg</a:t>
            </a:r>
            <a:r>
              <a:rPr lang="en-US" sz="2700" baseline="30000" dirty="0" smtClean="0"/>
              <a:t>2+ </a:t>
            </a:r>
            <a:r>
              <a:rPr lang="en-US" sz="2700" dirty="0" smtClean="0"/>
              <a:t>reabsorption),</a:t>
            </a:r>
            <a:r>
              <a:rPr lang="en-US" sz="2700" b="1" dirty="0" smtClean="0"/>
              <a:t> </a:t>
            </a:r>
            <a:r>
              <a:rPr lang="en-US" sz="2700" dirty="0" smtClean="0"/>
              <a:t>Mg</a:t>
            </a:r>
            <a:r>
              <a:rPr lang="en-US" sz="2700" baseline="30000" dirty="0" smtClean="0"/>
              <a:t>2+</a:t>
            </a:r>
            <a:r>
              <a:rPr lang="en-US" sz="2700" dirty="0" smtClean="0"/>
              <a:t> and Ca</a:t>
            </a:r>
            <a:r>
              <a:rPr lang="en-US" sz="2700" baseline="30000" dirty="0" smtClean="0"/>
              <a:t>2+</a:t>
            </a:r>
            <a:r>
              <a:rPr lang="en-US" sz="2700" dirty="0" smtClean="0"/>
              <a:t> compete for reabsorption; therefore, </a:t>
            </a:r>
          </a:p>
          <a:p>
            <a:pPr lvl="1">
              <a:lnSpc>
                <a:spcPts val="3600"/>
              </a:lnSpc>
            </a:pPr>
            <a:r>
              <a:rPr lang="en-US" dirty="0" err="1" smtClean="0"/>
              <a:t>hypercalcemia</a:t>
            </a:r>
            <a:r>
              <a:rPr lang="en-US" dirty="0" smtClean="0"/>
              <a:t> causes an increase in Mg</a:t>
            </a:r>
            <a:r>
              <a:rPr lang="en-US" baseline="30000" dirty="0" smtClean="0"/>
              <a:t>2+</a:t>
            </a:r>
            <a:r>
              <a:rPr lang="en-US" dirty="0" smtClean="0"/>
              <a:t> excretion (by inhibiting Mg</a:t>
            </a:r>
            <a:r>
              <a:rPr lang="en-US" baseline="30000" dirty="0" smtClean="0"/>
              <a:t>2+</a:t>
            </a:r>
            <a:r>
              <a:rPr lang="en-US" dirty="0" smtClean="0"/>
              <a:t> </a:t>
            </a:r>
            <a:r>
              <a:rPr lang="en-US" dirty="0" err="1" smtClean="0"/>
              <a:t>reabsorption</a:t>
            </a:r>
            <a:r>
              <a:rPr lang="en-US" dirty="0" smtClean="0"/>
              <a:t>). </a:t>
            </a:r>
          </a:p>
          <a:p>
            <a:pPr lvl="1">
              <a:lnSpc>
                <a:spcPts val="3600"/>
              </a:lnSpc>
            </a:pPr>
            <a:r>
              <a:rPr lang="en-US" dirty="0" err="1" smtClean="0"/>
              <a:t>hypermagnesemia</a:t>
            </a:r>
            <a:r>
              <a:rPr lang="en-US" dirty="0" smtClean="0"/>
              <a:t> causes an increase in Ca</a:t>
            </a:r>
            <a:r>
              <a:rPr lang="en-US" baseline="30000" dirty="0" smtClean="0"/>
              <a:t>2+</a:t>
            </a:r>
            <a:r>
              <a:rPr lang="en-US" dirty="0" smtClean="0"/>
              <a:t> excretion (by inhibiting Ca</a:t>
            </a:r>
            <a:r>
              <a:rPr lang="en-US" baseline="30000" dirty="0" smtClean="0"/>
              <a:t>2+</a:t>
            </a:r>
            <a:r>
              <a:rPr lang="en-US" dirty="0" smtClean="0"/>
              <a:t> </a:t>
            </a:r>
            <a:r>
              <a:rPr lang="en-US" dirty="0" err="1" smtClean="0"/>
              <a:t>reabsorption</a:t>
            </a:r>
            <a:r>
              <a:rPr lang="en-US" dirty="0" smtClean="0"/>
              <a:t>).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533400"/>
            <a:ext cx="7943088" cy="61722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GB" dirty="0" smtClean="0"/>
              <a:t>A small shift of K</a:t>
            </a:r>
            <a:r>
              <a:rPr lang="en-GB" baseline="30000" dirty="0" smtClean="0"/>
              <a:t>+</a:t>
            </a:r>
            <a:r>
              <a:rPr lang="en-GB" dirty="0" smtClean="0"/>
              <a:t> into or out of the cells can produce a large change in the ECF K</a:t>
            </a:r>
            <a:r>
              <a:rPr lang="en-GB" baseline="30000" dirty="0" smtClean="0"/>
              <a:t>+</a:t>
            </a:r>
            <a:r>
              <a:rPr lang="en-GB" dirty="0" smtClean="0"/>
              <a:t> concentration.</a:t>
            </a:r>
          </a:p>
          <a:p>
            <a:pPr>
              <a:lnSpc>
                <a:spcPts val="3800"/>
              </a:lnSpc>
            </a:pPr>
            <a:endParaRPr lang="en-GB" dirty="0" smtClean="0"/>
          </a:p>
          <a:p>
            <a:pPr>
              <a:lnSpc>
                <a:spcPts val="3600"/>
              </a:lnSpc>
            </a:pPr>
            <a:r>
              <a:rPr lang="en-GB" dirty="0" smtClean="0"/>
              <a:t>The distribution of K</a:t>
            </a:r>
            <a:r>
              <a:rPr lang="en-GB" baseline="30000" dirty="0" smtClean="0"/>
              <a:t>+</a:t>
            </a:r>
            <a:r>
              <a:rPr lang="en-GB" dirty="0" smtClean="0"/>
              <a:t> across cell membranes is called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internal K</a:t>
            </a:r>
            <a:r>
              <a:rPr lang="en-GB" b="1" baseline="30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balance.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A shift of K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</a:t>
            </a:r>
            <a:r>
              <a:rPr lang="en-US" sz="2800" b="1" dirty="0" smtClean="0"/>
              <a:t>out of cells </a:t>
            </a:r>
            <a:r>
              <a:rPr lang="en-US" sz="2800" dirty="0" smtClean="0"/>
              <a:t>causes </a:t>
            </a:r>
            <a:r>
              <a:rPr lang="en-US" sz="2800" dirty="0" err="1" smtClean="0"/>
              <a:t>hyperkalemia</a:t>
            </a:r>
            <a:r>
              <a:rPr lang="en-US" sz="28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A shift of K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</a:t>
            </a:r>
            <a:r>
              <a:rPr lang="en-US" sz="2800" b="1" dirty="0" smtClean="0"/>
              <a:t>into cells </a:t>
            </a:r>
            <a:r>
              <a:rPr lang="en-US" sz="2800" dirty="0" smtClean="0"/>
              <a:t>causes </a:t>
            </a:r>
            <a:r>
              <a:rPr lang="en-US" sz="2800" dirty="0" err="1" smtClean="0"/>
              <a:t>hypokalemia</a:t>
            </a:r>
            <a:r>
              <a:rPr lang="en-US" sz="2800" dirty="0" smtClean="0"/>
              <a:t>.</a:t>
            </a:r>
          </a:p>
          <a:p>
            <a:pPr lvl="1">
              <a:lnSpc>
                <a:spcPct val="150000"/>
              </a:lnSpc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848600" cy="838200"/>
          </a:xfrm>
        </p:spPr>
        <p:txBody>
          <a:bodyPr>
            <a:normAutofit/>
          </a:bodyPr>
          <a:lstStyle/>
          <a:p>
            <a:pPr algn="ctr"/>
            <a:r>
              <a:rPr lang="en-GB" sz="2800" b="0" u="none" dirty="0" smtClean="0">
                <a:solidFill>
                  <a:schemeClr val="tx1"/>
                </a:solidFill>
              </a:rPr>
              <a:t>Internal K</a:t>
            </a:r>
            <a:r>
              <a:rPr lang="en-GB" sz="2800" b="0" u="none" baseline="30000" dirty="0" smtClean="0">
                <a:solidFill>
                  <a:schemeClr val="tx1"/>
                </a:solidFill>
              </a:rPr>
              <a:t>+</a:t>
            </a:r>
            <a:r>
              <a:rPr lang="en-GB" sz="2800" b="0" u="none" dirty="0" smtClean="0">
                <a:solidFill>
                  <a:schemeClr val="tx1"/>
                </a:solidFill>
              </a:rPr>
              <a:t> balance</a:t>
            </a:r>
            <a:endParaRPr lang="ar-JO" sz="2800" b="0" u="none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k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8000"/>
          </a:blip>
          <a:stretch>
            <a:fillRect/>
          </a:stretch>
        </p:blipFill>
        <p:spPr>
          <a:xfrm>
            <a:off x="1752600" y="1600200"/>
            <a:ext cx="6387899" cy="5181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05000" y="6096000"/>
            <a:ext cx="6324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k tabl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3000"/>
          </a:blip>
          <a:stretch>
            <a:fillRect/>
          </a:stretch>
        </p:blipFill>
        <p:spPr>
          <a:xfrm>
            <a:off x="0" y="1028233"/>
            <a:ext cx="9295950" cy="459097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943088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Dietary K</a:t>
            </a:r>
            <a:r>
              <a:rPr lang="en-US" baseline="30000" dirty="0" smtClean="0"/>
              <a:t>+</a:t>
            </a:r>
            <a:r>
              <a:rPr lang="en-US" dirty="0" smtClean="0"/>
              <a:t> intake in humans is highly variable.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To maintain K</a:t>
            </a:r>
            <a:r>
              <a:rPr lang="en-GB" baseline="30000" dirty="0" smtClean="0"/>
              <a:t>+</a:t>
            </a:r>
            <a:r>
              <a:rPr lang="en-GB" dirty="0" smtClean="0"/>
              <a:t> balance, urinary excretion of K</a:t>
            </a:r>
            <a:r>
              <a:rPr lang="en-GB" baseline="30000" dirty="0" smtClean="0"/>
              <a:t>+ </a:t>
            </a:r>
            <a:r>
              <a:rPr lang="en-GB" dirty="0" smtClean="0"/>
              <a:t>must be equal to K</a:t>
            </a:r>
            <a:r>
              <a:rPr lang="en-GB" baseline="30000" dirty="0" smtClean="0"/>
              <a:t>+</a:t>
            </a:r>
            <a:r>
              <a:rPr lang="en-GB" dirty="0" smtClean="0"/>
              <a:t> intake.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 smtClean="0"/>
              <a:t>Thus on a daily basis, urinary excretion of K</a:t>
            </a:r>
            <a:r>
              <a:rPr lang="en-GB" baseline="30000" dirty="0" smtClean="0"/>
              <a:t>+</a:t>
            </a:r>
            <a:r>
              <a:rPr lang="en-GB" dirty="0" smtClean="0"/>
              <a:t> must be capable of varying from 50 to 150 </a:t>
            </a:r>
            <a:r>
              <a:rPr lang="en-GB" dirty="0" err="1" smtClean="0"/>
              <a:t>mEq</a:t>
            </a:r>
            <a:r>
              <a:rPr lang="en-GB" dirty="0" smtClean="0"/>
              <a:t>/day.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The renal mechanisms that allow for this variability are called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external K</a:t>
            </a:r>
            <a:r>
              <a:rPr lang="en-GB" b="1" baseline="30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balance.</a:t>
            </a: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712" y="76200"/>
            <a:ext cx="7848600" cy="838200"/>
          </a:xfrm>
        </p:spPr>
        <p:txBody>
          <a:bodyPr/>
          <a:lstStyle/>
          <a:p>
            <a:r>
              <a:rPr lang="en-US" dirty="0" smtClean="0"/>
              <a:t>Renal regulation of K</a:t>
            </a:r>
            <a:r>
              <a:rPr lang="en-US" baseline="30000" dirty="0" smtClean="0"/>
              <a:t>+</a:t>
            </a:r>
            <a:r>
              <a:rPr lang="en-US" dirty="0" smtClean="0"/>
              <a:t> balance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219200"/>
            <a:ext cx="7943088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K</a:t>
            </a:r>
            <a:r>
              <a:rPr lang="en-US" b="1" baseline="30000" dirty="0" smtClean="0"/>
              <a:t>+</a:t>
            </a:r>
            <a:r>
              <a:rPr lang="en-US" b="1" dirty="0" smtClean="0"/>
              <a:t> is filtered, reabsorbed, and secreted </a:t>
            </a:r>
            <a:r>
              <a:rPr lang="en-US" dirty="0" smtClean="0"/>
              <a:t>by the </a:t>
            </a:r>
            <a:r>
              <a:rPr lang="en-US" dirty="0" err="1" smtClean="0"/>
              <a:t>nephron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K</a:t>
            </a:r>
            <a:r>
              <a:rPr lang="en-US" b="1" baseline="30000" dirty="0" smtClean="0"/>
              <a:t>+</a:t>
            </a:r>
            <a:r>
              <a:rPr lang="en-US" b="1" dirty="0" smtClean="0"/>
              <a:t> balance </a:t>
            </a:r>
            <a:r>
              <a:rPr lang="en-US" dirty="0" smtClean="0"/>
              <a:t>is achieved when urinary excretion of K</a:t>
            </a:r>
            <a:r>
              <a:rPr lang="en-US" baseline="30000" dirty="0" smtClean="0"/>
              <a:t>+</a:t>
            </a:r>
            <a:r>
              <a:rPr lang="en-US" dirty="0" smtClean="0"/>
              <a:t> exactly equals intake of K</a:t>
            </a:r>
            <a:r>
              <a:rPr lang="en-US" baseline="30000" dirty="0" smtClean="0"/>
              <a:t>+</a:t>
            </a:r>
            <a:r>
              <a:rPr lang="en-US" dirty="0" smtClean="0"/>
              <a:t> in the diet.</a:t>
            </a:r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r>
              <a:rPr lang="en-US" dirty="0" smtClean="0"/>
              <a:t> excretion can vary widely from 1% to 110% of the filtered load, depending on dietary K</a:t>
            </a:r>
            <a:r>
              <a:rPr lang="en-US" baseline="30000" dirty="0" smtClean="0"/>
              <a:t>+</a:t>
            </a:r>
            <a:r>
              <a:rPr lang="en-US" dirty="0" smtClean="0"/>
              <a:t> intake, </a:t>
            </a:r>
            <a:r>
              <a:rPr lang="en-US" dirty="0" err="1" smtClean="0"/>
              <a:t>aldosterone</a:t>
            </a:r>
            <a:r>
              <a:rPr lang="en-US" dirty="0" smtClean="0"/>
              <a:t> levels, and acid - base status.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" contrast="6000"/>
          </a:blip>
          <a:stretch>
            <a:fillRect/>
          </a:stretch>
        </p:blipFill>
        <p:spPr>
          <a:xfrm>
            <a:off x="1905000" y="228600"/>
            <a:ext cx="6400800" cy="633424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911423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Free filtration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3962400" y="1219200"/>
            <a:ext cx="1143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7800" y="1143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Isosmotic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reabsorption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2385536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* Reabsorption or secretion (as needed)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1371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*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6092</TotalTime>
  <Words>1507</Words>
  <Application>Microsoft Office PowerPoint</Application>
  <PresentationFormat>On-screen Show (4:3)</PresentationFormat>
  <Paragraphs>155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Calibri</vt:lpstr>
      <vt:lpstr>Cambria</vt:lpstr>
      <vt:lpstr>Gill Sans MT</vt:lpstr>
      <vt:lpstr>Majalla UI</vt:lpstr>
      <vt:lpstr>Times New Roman</vt:lpstr>
      <vt:lpstr>Verdana</vt:lpstr>
      <vt:lpstr>Wingdings</vt:lpstr>
      <vt:lpstr>Wingdings 2</vt:lpstr>
      <vt:lpstr>Solstice</vt:lpstr>
      <vt:lpstr>  Renal regulation  of K, Ca, Mg and PO4 </vt:lpstr>
      <vt:lpstr>Renal regulation of potassium</vt:lpstr>
      <vt:lpstr>K+ balance</vt:lpstr>
      <vt:lpstr>PowerPoint Presentation</vt:lpstr>
      <vt:lpstr>Internal K+ balance</vt:lpstr>
      <vt:lpstr>PowerPoint Presentation</vt:lpstr>
      <vt:lpstr>PowerPoint Presentation</vt:lpstr>
      <vt:lpstr>Renal regulation of K+ balance</vt:lpstr>
      <vt:lpstr>PowerPoint Presentation</vt:lpstr>
      <vt:lpstr>1. Glomerular capillaries</vt:lpstr>
      <vt:lpstr>Thick ascending limb of the loop of Henle</vt:lpstr>
      <vt:lpstr>Distal tubule and collecting duct </vt:lpstr>
      <vt:lpstr>PowerPoint Presentation</vt:lpstr>
      <vt:lpstr>4. Distal tubule and collecting duct </vt:lpstr>
      <vt:lpstr>Mechanism of distal K+ secretion</vt:lpstr>
      <vt:lpstr>PowerPoint Presentation</vt:lpstr>
      <vt:lpstr>Factors that change K+ secretion</vt:lpstr>
      <vt:lpstr>Factors that change distal K+ secretion</vt:lpstr>
      <vt:lpstr>1. Dietary K+</vt:lpstr>
      <vt:lpstr>2. Aldosterone</vt:lpstr>
      <vt:lpstr>2. Aldosterone</vt:lpstr>
      <vt:lpstr>3. Acid-base</vt:lpstr>
      <vt:lpstr>4.  Thiazide and loop diuretics</vt:lpstr>
      <vt:lpstr>5. K+-sparing diuretics</vt:lpstr>
      <vt:lpstr>6. Luminal anions</vt:lpstr>
      <vt:lpstr>Renal regulation of phosphate</vt:lpstr>
      <vt:lpstr>PowerPoint Presentation</vt:lpstr>
      <vt:lpstr>PowerPoint Presentation</vt:lpstr>
      <vt:lpstr>Renal regulation of calcium</vt:lpstr>
      <vt:lpstr>PowerPoint Presentation</vt:lpstr>
      <vt:lpstr>PowerPoint Presentation</vt:lpstr>
      <vt:lpstr>PowerPoint Presentation</vt:lpstr>
      <vt:lpstr>Magnesium (Mg2+)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One:  Introduction to Physiology:  The Cell and General Physiology</dc:title>
  <dc:creator>rstinson</dc:creator>
  <cp:lastModifiedBy>lenovo</cp:lastModifiedBy>
  <cp:revision>322</cp:revision>
  <dcterms:created xsi:type="dcterms:W3CDTF">2010-10-14T16:13:00Z</dcterms:created>
  <dcterms:modified xsi:type="dcterms:W3CDTF">2021-04-22T10:06:18Z</dcterms:modified>
</cp:coreProperties>
</file>