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80" r:id="rId9"/>
    <p:sldId id="262" r:id="rId10"/>
    <p:sldId id="263" r:id="rId11"/>
    <p:sldId id="264" r:id="rId12"/>
    <p:sldId id="265" r:id="rId13"/>
    <p:sldId id="266" r:id="rId14"/>
    <p:sldId id="267" r:id="rId15"/>
    <p:sldId id="282" r:id="rId16"/>
    <p:sldId id="283" r:id="rId17"/>
    <p:sldId id="270" r:id="rId18"/>
    <p:sldId id="272" r:id="rId19"/>
    <p:sldId id="268" r:id="rId20"/>
    <p:sldId id="269" r:id="rId21"/>
    <p:sldId id="271" r:id="rId22"/>
    <p:sldId id="284" r:id="rId23"/>
    <p:sldId id="273" r:id="rId24"/>
    <p:sldId id="285" r:id="rId25"/>
    <p:sldId id="278" r:id="rId26"/>
    <p:sldId id="286" r:id="rId27"/>
    <p:sldId id="275" r:id="rId28"/>
    <p:sldId id="274" r:id="rId29"/>
    <p:sldId id="276" r:id="rId30"/>
    <p:sldId id="281" r:id="rId31"/>
    <p:sldId id="287" r:id="rId32"/>
    <p:sldId id="277" r:id="rId33"/>
    <p:sldId id="288" r:id="rId34"/>
    <p:sldId id="289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1DA35D9-658E-4A70-A2C8-243B479F869F}" type="datetimeFigureOut">
              <a:rPr lang="ar-JO" smtClean="0"/>
              <a:pPr/>
              <a:t>11/09/1442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AF26C5-8200-4AF3-BFCB-BDB94CBD72B9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96034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26C5-8200-4AF3-BFCB-BDB94CBD72B9}" type="slidenum">
              <a:rPr lang="ar-JO" smtClean="0"/>
              <a:pPr/>
              <a:t>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6200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295400" y="1676400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extLst/>
          </a:lstStyle>
          <a:p>
            <a:fld id="{5CFD0AA0-7829-4368-90FD-8FF297E1E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3B2C-D0B0-45AC-82EF-7B4CBF6CFFA1}" type="datetime1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0003-AD01-4576-8CB2-9373B8468450}" type="datetime1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u="sng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lvl2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536448" cy="476250"/>
          </a:xfrm>
        </p:spPr>
        <p:txBody>
          <a:bodyPr/>
          <a:lstStyle>
            <a:lvl1pPr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extLst/>
          </a:lstStyle>
          <a:p>
            <a:fld id="{5CFD0AA0-7829-4368-90FD-8FF297E1E8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AD1-3D32-4672-AF62-C27D9EE3CCA6}" type="datetime1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A9F1-6862-4CFE-BA9B-6710D614FF39}" type="datetime1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F9B5-9280-4349-83E3-837E6876002D}" type="datetime1">
              <a:rPr lang="en-US" smtClean="0"/>
              <a:pPr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BE93-3240-4958-A762-2532BDD2B0AC}" type="datetime1">
              <a:rPr lang="en-US" smtClean="0"/>
              <a:pPr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C704-827A-4699-A14A-FA4B29A09E47}" type="datetime1">
              <a:rPr lang="en-US" smtClean="0"/>
              <a:pPr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94F1-0136-47EA-866E-68AC936B0E5B}" type="datetime1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1555-F538-4D01-BFAE-5F176E8CA2B4}" type="datetime1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990600" y="1066800"/>
            <a:ext cx="7943088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186B2BE-71FF-4C21-A8B7-5922B1799B71}" type="datetime1">
              <a:rPr lang="en-US" smtClean="0"/>
              <a:pPr/>
              <a:t>4/22/2021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>
              <a:satMod val="13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231775" indent="-231775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217488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463550" indent="-176213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19075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860425" indent="-17780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360" y="1600200"/>
            <a:ext cx="7406640" cy="1676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Renal regulation of </a:t>
            </a:r>
            <a:b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sodium and chloride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Sodium </a:t>
            </a:r>
            <a:r>
              <a:rPr lang="en-US" dirty="0" err="1" smtClean="0"/>
              <a:t>reabsorption</a:t>
            </a:r>
            <a:r>
              <a:rPr lang="en-US" dirty="0" smtClean="0"/>
              <a:t> along the </a:t>
            </a:r>
            <a:r>
              <a:rPr lang="en-US" dirty="0" err="1" smtClean="0"/>
              <a:t>nephron</a:t>
            </a:r>
            <a:endParaRPr lang="ar-JO" dirty="0"/>
          </a:p>
        </p:txBody>
      </p:sp>
      <p:pic>
        <p:nvPicPr>
          <p:cNvPr id="5" name="Content Placeholder 4" descr="Na reasbsorption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" contrast="6000"/>
          </a:blip>
          <a:stretch>
            <a:fillRect/>
          </a:stretch>
        </p:blipFill>
        <p:spPr>
          <a:xfrm>
            <a:off x="2514600" y="611017"/>
            <a:ext cx="5257800" cy="591536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848600" cy="838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Proximal tubules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943088" cy="5943600"/>
          </a:xfrm>
        </p:spPr>
        <p:txBody>
          <a:bodyPr>
            <a:normAutofit lnSpcReduction="10000"/>
          </a:bodyPr>
          <a:lstStyle/>
          <a:p>
            <a:pPr marL="457200" indent="-323850">
              <a:lnSpc>
                <a:spcPct val="150000"/>
              </a:lnSpc>
            </a:pPr>
            <a:r>
              <a:rPr lang="en-US" b="1" dirty="0" smtClean="0"/>
              <a:t>Reabsorb two-thirds, or 67%, of the filtered Na</a:t>
            </a:r>
            <a:r>
              <a:rPr lang="en-US" b="1" baseline="30000" dirty="0" smtClean="0"/>
              <a:t>+</a:t>
            </a:r>
            <a:r>
              <a:rPr lang="en-US" b="1" dirty="0" smtClean="0"/>
              <a:t> and H</a:t>
            </a:r>
            <a:r>
              <a:rPr lang="en-US" b="1" baseline="-25000" dirty="0" smtClean="0"/>
              <a:t>2</a:t>
            </a:r>
            <a:r>
              <a:rPr lang="en-US" b="1" dirty="0" smtClean="0"/>
              <a:t>O, </a:t>
            </a:r>
            <a:r>
              <a:rPr lang="en-US" dirty="0" smtClean="0"/>
              <a:t>more than any other part of the </a:t>
            </a:r>
            <a:r>
              <a:rPr lang="af-ZA" dirty="0" smtClean="0"/>
              <a:t>nephron.</a:t>
            </a:r>
          </a:p>
          <a:p>
            <a:pPr marL="457200" indent="-285750">
              <a:lnSpc>
                <a:spcPct val="150000"/>
              </a:lnSpc>
            </a:pPr>
            <a:r>
              <a:rPr lang="en-US" dirty="0" smtClean="0"/>
              <a:t>Is the site of </a:t>
            </a:r>
            <a:r>
              <a:rPr lang="en-US" b="1" dirty="0" err="1" smtClean="0"/>
              <a:t>glomerulotubular</a:t>
            </a:r>
            <a:r>
              <a:rPr lang="en-US" b="1" dirty="0" smtClean="0"/>
              <a:t> balance (</a:t>
            </a:r>
            <a:r>
              <a:rPr lang="en-GB" dirty="0" smtClean="0"/>
              <a:t>a mechanism for coupling reabsorption to the GFR)</a:t>
            </a:r>
            <a:r>
              <a:rPr lang="en-US" b="1" dirty="0" smtClean="0"/>
              <a:t>.</a:t>
            </a:r>
          </a:p>
          <a:p>
            <a:pPr marL="457200" indent="-323850">
              <a:lnSpc>
                <a:spcPct val="150000"/>
              </a:lnSpc>
            </a:pPr>
            <a:r>
              <a:rPr lang="en-US" dirty="0" smtClean="0"/>
              <a:t>The process is </a:t>
            </a:r>
            <a:r>
              <a:rPr lang="en-US" b="1" dirty="0" err="1" smtClean="0"/>
              <a:t>isosmotic</a:t>
            </a:r>
            <a:r>
              <a:rPr lang="en-US" b="1" dirty="0" smtClean="0"/>
              <a:t>. </a:t>
            </a:r>
            <a:r>
              <a:rPr lang="en-US" dirty="0" smtClean="0"/>
              <a:t>The </a:t>
            </a:r>
            <a:r>
              <a:rPr lang="en-US" dirty="0" err="1" smtClean="0"/>
              <a:t>reabsorption</a:t>
            </a:r>
            <a:r>
              <a:rPr lang="en-US" dirty="0" smtClean="0"/>
              <a:t> of Na</a:t>
            </a:r>
            <a:r>
              <a:rPr lang="en-US" baseline="30000" dirty="0" smtClean="0"/>
              <a:t>+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 in the proximal tubule is exactly proportional. </a:t>
            </a:r>
          </a:p>
          <a:p>
            <a:pPr marL="514350" indent="114300">
              <a:lnSpc>
                <a:spcPct val="150000"/>
              </a:lnSpc>
              <a:buNone/>
            </a:pPr>
            <a:r>
              <a:rPr lang="en-US" dirty="0" smtClean="0"/>
              <a:t>Therefore, both TF/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Na</a:t>
            </a:r>
            <a:r>
              <a:rPr lang="en-US" baseline="-25000" dirty="0" smtClean="0"/>
              <a:t>+</a:t>
            </a:r>
            <a:r>
              <a:rPr lang="en-US" dirty="0" smtClean="0"/>
              <a:t> and TF/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osm</a:t>
            </a:r>
            <a:r>
              <a:rPr lang="en-US" dirty="0" smtClean="0"/>
              <a:t> = 1.0.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9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" contrast="6000"/>
          </a:blip>
          <a:stretch>
            <a:fillRect/>
          </a:stretch>
        </p:blipFill>
        <p:spPr>
          <a:xfrm>
            <a:off x="838200" y="919241"/>
            <a:ext cx="8229601" cy="58625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848600" cy="914400"/>
          </a:xfrm>
          <a:solidFill>
            <a:schemeClr val="bg1"/>
          </a:solidFill>
        </p:spPr>
        <p:txBody>
          <a:bodyPr/>
          <a:lstStyle/>
          <a:p>
            <a:r>
              <a:rPr lang="en-US" b="0" dirty="0" smtClean="0"/>
              <a:t>Early proximal tubules</a:t>
            </a:r>
            <a:endParaRPr lang="ar-JO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172200"/>
            <a:ext cx="536448" cy="476250"/>
          </a:xfrm>
        </p:spPr>
        <p:txBody>
          <a:bodyPr/>
          <a:lstStyle/>
          <a:p>
            <a:fld id="{5CFD0AA0-7829-4368-90FD-8FF297E1E8C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1219200"/>
            <a:ext cx="7943088" cy="579120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af-ZA" sz="2600" dirty="0" smtClean="0"/>
              <a:t>Reabsorb Na</a:t>
            </a:r>
            <a:r>
              <a:rPr lang="af-ZA" sz="2600" baseline="30000" dirty="0" smtClean="0"/>
              <a:t>+</a:t>
            </a:r>
            <a:r>
              <a:rPr lang="af-ZA" sz="2600" dirty="0" smtClean="0"/>
              <a:t> (and H</a:t>
            </a:r>
            <a:r>
              <a:rPr lang="af-ZA" sz="2600" baseline="-25000" dirty="0" smtClean="0"/>
              <a:t>2</a:t>
            </a:r>
            <a:r>
              <a:rPr lang="af-ZA" sz="2600" dirty="0" smtClean="0"/>
              <a:t>O) with HCO</a:t>
            </a:r>
            <a:r>
              <a:rPr lang="af-ZA" sz="2600" baseline="-25000" dirty="0" smtClean="0"/>
              <a:t>3</a:t>
            </a:r>
            <a:r>
              <a:rPr lang="af-ZA" sz="2600" baseline="30000" dirty="0" smtClean="0"/>
              <a:t>-</a:t>
            </a:r>
            <a:r>
              <a:rPr lang="en-US" sz="2600" b="1" dirty="0" smtClean="0"/>
              <a:t>,</a:t>
            </a:r>
            <a:r>
              <a:rPr lang="en-US" sz="2600" dirty="0" smtClean="0"/>
              <a:t> glucose, amino acids, phosphate, and lactate.</a:t>
            </a:r>
          </a:p>
          <a:p>
            <a:pPr>
              <a:lnSpc>
                <a:spcPts val="3600"/>
              </a:lnSpc>
            </a:pPr>
            <a:r>
              <a:rPr lang="en-US" sz="2600" dirty="0" smtClean="0"/>
              <a:t>Na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 is reabsorbed by </a:t>
            </a:r>
            <a:r>
              <a:rPr lang="en-US" sz="2600" b="1" dirty="0" err="1" smtClean="0"/>
              <a:t>cotransport</a:t>
            </a:r>
            <a:r>
              <a:rPr lang="en-US" sz="2600" b="1" dirty="0" smtClean="0"/>
              <a:t> </a:t>
            </a:r>
            <a:r>
              <a:rPr lang="en-US" sz="2600" dirty="0" smtClean="0"/>
              <a:t>with glucose, amino acids, phosphate, and lactate.</a:t>
            </a:r>
          </a:p>
          <a:p>
            <a:pPr indent="-3175">
              <a:lnSpc>
                <a:spcPts val="3600"/>
              </a:lnSpc>
              <a:buNone/>
            </a:pPr>
            <a:r>
              <a:rPr lang="en-US" sz="2600" dirty="0" smtClean="0"/>
              <a:t>These </a:t>
            </a:r>
            <a:r>
              <a:rPr lang="en-US" sz="2600" dirty="0" err="1" smtClean="0"/>
              <a:t>cotransport</a:t>
            </a:r>
            <a:r>
              <a:rPr lang="en-US" sz="2600" dirty="0" smtClean="0"/>
              <a:t> processes account for the </a:t>
            </a:r>
            <a:r>
              <a:rPr lang="en-US" sz="2600" dirty="0" err="1" smtClean="0"/>
              <a:t>reabsorption</a:t>
            </a:r>
            <a:r>
              <a:rPr lang="en-US" sz="2600" dirty="0" smtClean="0"/>
              <a:t> of all of the filtered glucose </a:t>
            </a:r>
            <a:r>
              <a:rPr lang="af-ZA" sz="2600" dirty="0" smtClean="0"/>
              <a:t>and amino acids.</a:t>
            </a:r>
          </a:p>
          <a:p>
            <a:pPr>
              <a:lnSpc>
                <a:spcPts val="3600"/>
              </a:lnSpc>
            </a:pPr>
            <a:endParaRPr lang="af-ZA" sz="2600" dirty="0" smtClean="0"/>
          </a:p>
          <a:p>
            <a:pPr>
              <a:lnSpc>
                <a:spcPts val="3600"/>
              </a:lnSpc>
            </a:pPr>
            <a:r>
              <a:rPr lang="en-US" sz="2600" dirty="0" smtClean="0"/>
              <a:t> Na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 is also reabsorbed by </a:t>
            </a:r>
            <a:r>
              <a:rPr lang="en-US" sz="2600" b="1" dirty="0" err="1" smtClean="0"/>
              <a:t>countertransport</a:t>
            </a:r>
            <a:r>
              <a:rPr lang="en-US" sz="2600" b="1" dirty="0" smtClean="0"/>
              <a:t> </a:t>
            </a:r>
            <a:r>
              <a:rPr lang="en-US" sz="2600" dirty="0" smtClean="0"/>
              <a:t>via Na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–H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 exchange, which is linked directly to the </a:t>
            </a:r>
            <a:r>
              <a:rPr lang="en-US" sz="2600" dirty="0" err="1" smtClean="0"/>
              <a:t>reabsorption</a:t>
            </a:r>
            <a:r>
              <a:rPr lang="en-US" sz="2600" dirty="0" smtClean="0"/>
              <a:t> of filtered HCO3</a:t>
            </a:r>
            <a:r>
              <a:rPr lang="en-US" sz="2600" baseline="30000" dirty="0" smtClean="0"/>
              <a:t>-</a:t>
            </a:r>
            <a:r>
              <a:rPr lang="en-US" sz="2600" dirty="0" smtClean="0"/>
              <a:t>.</a:t>
            </a:r>
            <a:endParaRPr lang="ar-JO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48600" cy="838200"/>
          </a:xfrm>
        </p:spPr>
        <p:txBody>
          <a:bodyPr/>
          <a:lstStyle/>
          <a:p>
            <a:r>
              <a:rPr lang="en-US" b="0" dirty="0" smtClean="0"/>
              <a:t>Early proximal tubules</a:t>
            </a:r>
            <a:endParaRPr lang="ar-JO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Late proximal tubule</a:t>
            </a:r>
            <a:endParaRPr lang="ar-JO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943088" cy="556260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af-ZA" sz="2600" dirty="0" smtClean="0"/>
              <a:t>All of the filtered glucose and amino acids, and most of the filtered HCO3</a:t>
            </a:r>
            <a:r>
              <a:rPr lang="en-US" sz="2600" b="1" baseline="30000" dirty="0" smtClean="0"/>
              <a:t>-</a:t>
            </a:r>
            <a:r>
              <a:rPr lang="en-US" sz="2600" b="1" dirty="0" smtClean="0"/>
              <a:t> have already been completely removed </a:t>
            </a:r>
            <a:r>
              <a:rPr lang="en-US" sz="2600" dirty="0" smtClean="0"/>
              <a:t>from the tubular fluid by </a:t>
            </a:r>
            <a:r>
              <a:rPr lang="en-US" sz="2600" dirty="0" err="1" smtClean="0"/>
              <a:t>reabsorption</a:t>
            </a:r>
            <a:r>
              <a:rPr lang="en-US" sz="2600" dirty="0" smtClean="0"/>
              <a:t> in the early proximal tubule.</a:t>
            </a:r>
          </a:p>
          <a:p>
            <a:pPr>
              <a:lnSpc>
                <a:spcPts val="3800"/>
              </a:lnSpc>
            </a:pPr>
            <a:r>
              <a:rPr lang="en-US" sz="2600" dirty="0" smtClean="0"/>
              <a:t>In the late proximal tubule,  </a:t>
            </a:r>
            <a:r>
              <a:rPr lang="en-US" sz="2600" dirty="0" err="1" smtClean="0"/>
              <a:t>Cl</a:t>
            </a:r>
            <a:r>
              <a:rPr lang="en-US" sz="2600" baseline="30000" dirty="0" smtClean="0"/>
              <a:t>-</a:t>
            </a:r>
            <a:r>
              <a:rPr lang="en-US" sz="2600" dirty="0" smtClean="0"/>
              <a:t> concentration is high, </a:t>
            </a:r>
            <a:r>
              <a:rPr lang="en-GB" sz="2600" dirty="0" smtClean="0"/>
              <a:t>because (1) HCO3</a:t>
            </a:r>
            <a:r>
              <a:rPr lang="en-GB" sz="2600" baseline="30000" dirty="0" smtClean="0"/>
              <a:t>−</a:t>
            </a:r>
            <a:r>
              <a:rPr lang="en-GB" sz="2600" dirty="0" smtClean="0"/>
              <a:t> has been preferentially reabsorbed in the early proximal tubule, and (2) water is </a:t>
            </a:r>
            <a:r>
              <a:rPr lang="en-GB" sz="2600" dirty="0" err="1" smtClean="0"/>
              <a:t>isosmotically</a:t>
            </a:r>
            <a:r>
              <a:rPr lang="en-GB" sz="2600" dirty="0" smtClean="0"/>
              <a:t> reabsorbed </a:t>
            </a:r>
            <a:r>
              <a:rPr lang="en-GB" sz="2600" dirty="0" smtClean="0">
                <a:sym typeface="Wingdings" pitchFamily="2" charset="2"/>
              </a:rPr>
              <a:t> </a:t>
            </a:r>
            <a:r>
              <a:rPr lang="en-GB" sz="2600" dirty="0" smtClean="0"/>
              <a:t>the tubular fluid </a:t>
            </a:r>
            <a:r>
              <a:rPr lang="en-GB" sz="2600" dirty="0" err="1" smtClean="0"/>
              <a:t>Cl</a:t>
            </a:r>
            <a:r>
              <a:rPr lang="en-GB" sz="2600" baseline="30000" dirty="0" smtClean="0"/>
              <a:t>−</a:t>
            </a:r>
            <a:r>
              <a:rPr lang="en-GB" sz="2600" dirty="0" smtClean="0"/>
              <a:t> concentration increases and becomes higher than the </a:t>
            </a:r>
            <a:r>
              <a:rPr lang="en-GB" sz="2600" dirty="0" err="1" smtClean="0"/>
              <a:t>Cl</a:t>
            </a:r>
            <a:r>
              <a:rPr lang="en-GB" sz="2600" baseline="30000" dirty="0" smtClean="0"/>
              <a:t>−</a:t>
            </a:r>
            <a:r>
              <a:rPr lang="en-GB" sz="2600" dirty="0" smtClean="0"/>
              <a:t> concentration of the glomerular filtrate and of blood.</a:t>
            </a: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381000"/>
            <a:ext cx="7943088" cy="6096000"/>
          </a:xfrm>
        </p:spPr>
        <p:txBody>
          <a:bodyPr/>
          <a:lstStyle/>
          <a:p>
            <a:r>
              <a:rPr lang="en-US" dirty="0" smtClean="0"/>
              <a:t>In the late proximal tubule, </a:t>
            </a:r>
            <a:r>
              <a:rPr lang="en-US" b="1" dirty="0" smtClean="0"/>
              <a:t>Na</a:t>
            </a:r>
            <a:r>
              <a:rPr lang="en-US" b="1" baseline="30000" dirty="0" smtClean="0"/>
              <a:t>+</a:t>
            </a:r>
            <a:r>
              <a:rPr lang="en-US" b="1" dirty="0" smtClean="0"/>
              <a:t> is reabsorbed with </a:t>
            </a:r>
            <a:r>
              <a:rPr lang="en-US" b="1" dirty="0" err="1" smtClean="0"/>
              <a:t>Cl</a:t>
            </a:r>
            <a:r>
              <a:rPr lang="en-US" b="1" baseline="30000" dirty="0" smtClean="0"/>
              <a:t>-</a:t>
            </a:r>
            <a:r>
              <a:rPr lang="en-US" b="1" dirty="0" smtClean="0"/>
              <a:t>.</a:t>
            </a:r>
          </a:p>
          <a:p>
            <a:endParaRPr lang="ar-JO" dirty="0" smtClean="0"/>
          </a:p>
          <a:p>
            <a:endParaRPr lang="en-GB" dirty="0"/>
          </a:p>
        </p:txBody>
      </p:sp>
      <p:pic>
        <p:nvPicPr>
          <p:cNvPr id="5" name="Picture 4" descr="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676400"/>
            <a:ext cx="7772400" cy="49353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Isosmotic</a:t>
            </a:r>
            <a:r>
              <a:rPr lang="en-GB" dirty="0" smtClean="0"/>
              <a:t> reabsorption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the proximal tubule,  solute and water reabsorption are coupled and are proportional to each other.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[TF/P]</a:t>
            </a:r>
            <a:r>
              <a:rPr lang="en-GB" baseline="-25000" dirty="0" smtClean="0">
                <a:solidFill>
                  <a:schemeClr val="accent1">
                    <a:lumMod val="75000"/>
                  </a:schemeClr>
                </a:solidFill>
              </a:rPr>
              <a:t>Na+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and [TF/P]</a:t>
            </a:r>
            <a:r>
              <a:rPr lang="en-GB" baseline="-25000" dirty="0" err="1" smtClean="0">
                <a:solidFill>
                  <a:schemeClr val="accent1">
                    <a:lumMod val="75000"/>
                  </a:schemeClr>
                </a:solidFill>
              </a:rPr>
              <a:t>osmolarity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= 1.0 along the entire proximal tubule.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absorption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5000" contrast="11000"/>
          </a:blip>
          <a:stretch>
            <a:fillRect/>
          </a:stretch>
        </p:blipFill>
        <p:spPr>
          <a:xfrm>
            <a:off x="3429000" y="526557"/>
            <a:ext cx="5410200" cy="63314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990600"/>
          </a:xfrm>
        </p:spPr>
        <p:txBody>
          <a:bodyPr>
            <a:normAutofit/>
          </a:bodyPr>
          <a:lstStyle/>
          <a:p>
            <a:r>
              <a:rPr lang="en-GB" dirty="0" smtClean="0"/>
              <a:t>Mechanism of </a:t>
            </a:r>
            <a:r>
              <a:rPr lang="en-GB" dirty="0" err="1" smtClean="0"/>
              <a:t>isosmotic</a:t>
            </a:r>
            <a:r>
              <a:rPr lang="en-GB" dirty="0" smtClean="0"/>
              <a:t> reabsorption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371600"/>
            <a:ext cx="19812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Solute reabsorption is the primary event, and water follows passively.</a:t>
            </a:r>
            <a:endParaRPr lang="en-GB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124200" y="1219200"/>
            <a:ext cx="0" cy="5181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TF/P ratios along the proximal tubule</a:t>
            </a:r>
            <a:endParaRPr lang="ar-JO" dirty="0"/>
          </a:p>
        </p:txBody>
      </p:sp>
      <p:pic>
        <p:nvPicPr>
          <p:cNvPr id="5" name="Content Placeholder 4" descr="TFP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" contrast="6000"/>
          </a:blip>
          <a:stretch>
            <a:fillRect/>
          </a:stretch>
        </p:blipFill>
        <p:spPr>
          <a:xfrm>
            <a:off x="1752600" y="1066800"/>
            <a:ext cx="6781800" cy="56213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48600" cy="1143000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Glomerulotubular</a:t>
            </a:r>
            <a:r>
              <a:rPr lang="en-US" sz="3000" dirty="0" smtClean="0"/>
              <a:t> balance in the proximal tubule</a:t>
            </a:r>
            <a:endParaRPr lang="ar-JO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712" y="1524000"/>
            <a:ext cx="7790688" cy="5334000"/>
          </a:xfrm>
        </p:spPr>
        <p:txBody>
          <a:bodyPr/>
          <a:lstStyle/>
          <a:p>
            <a:r>
              <a:rPr lang="en-US" dirty="0" smtClean="0"/>
              <a:t>Maintains </a:t>
            </a:r>
            <a:r>
              <a:rPr lang="en-US" b="1" dirty="0" smtClean="0"/>
              <a:t>constant fractional </a:t>
            </a:r>
            <a:r>
              <a:rPr lang="en-US" b="1" dirty="0" err="1" smtClean="0"/>
              <a:t>reabsorption</a:t>
            </a:r>
            <a:r>
              <a:rPr lang="en-US" b="1" dirty="0" smtClean="0"/>
              <a:t> </a:t>
            </a:r>
            <a:r>
              <a:rPr lang="en-US" dirty="0" smtClean="0"/>
              <a:t>(two-thirds, or 67%) of the filtered Na</a:t>
            </a:r>
            <a:r>
              <a:rPr lang="en-US" baseline="30000" dirty="0" smtClean="0"/>
              <a:t>+</a:t>
            </a:r>
            <a:r>
              <a:rPr lang="en-US" dirty="0" smtClean="0"/>
              <a:t> and </a:t>
            </a:r>
            <a:r>
              <a:rPr lang="af-ZA" dirty="0" smtClean="0"/>
              <a:t>H</a:t>
            </a:r>
            <a:r>
              <a:rPr lang="af-ZA" baseline="-25000" dirty="0" smtClean="0"/>
              <a:t>2</a:t>
            </a:r>
            <a:r>
              <a:rPr lang="af-ZA" dirty="0" smtClean="0"/>
              <a:t>O.</a:t>
            </a:r>
          </a:p>
          <a:p>
            <a:pPr>
              <a:buNone/>
            </a:pPr>
            <a:endParaRPr lang="af-ZA" dirty="0" smtClean="0"/>
          </a:p>
          <a:p>
            <a:pPr>
              <a:lnSpc>
                <a:spcPts val="3800"/>
              </a:lnSpc>
            </a:pPr>
            <a:r>
              <a:rPr lang="en-US" dirty="0" smtClean="0"/>
              <a:t>If GFR increases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the filtered load of Na</a:t>
            </a:r>
            <a:r>
              <a:rPr lang="en-US" baseline="30000" dirty="0" smtClean="0"/>
              <a:t>+</a:t>
            </a:r>
            <a:r>
              <a:rPr lang="en-US" dirty="0" smtClean="0"/>
              <a:t> also increases.</a:t>
            </a:r>
          </a:p>
          <a:p>
            <a:pPr lvl="1">
              <a:lnSpc>
                <a:spcPts val="38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Without a change in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reabsorption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this increase in GFR would lead to increased Na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excretion. </a:t>
            </a:r>
          </a:p>
          <a:p>
            <a:pPr>
              <a:lnSpc>
                <a:spcPts val="3800"/>
              </a:lnSpc>
            </a:pPr>
            <a:r>
              <a:rPr lang="en-US" dirty="0" smtClean="0"/>
              <a:t>However, </a:t>
            </a:r>
            <a:r>
              <a:rPr lang="en-US" dirty="0" err="1" smtClean="0"/>
              <a:t>glomerulotubular</a:t>
            </a:r>
            <a:r>
              <a:rPr lang="en-US" dirty="0" smtClean="0"/>
              <a:t> balance functions such that Na</a:t>
            </a:r>
            <a:r>
              <a:rPr lang="en-US" baseline="30000" dirty="0" smtClean="0"/>
              <a:t>+</a:t>
            </a:r>
            <a:r>
              <a:rPr lang="en-US" dirty="0" smtClean="0"/>
              <a:t> reabsorption also will increase, ensuring that a constant fraction is reabsorbed.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857" y="838200"/>
            <a:ext cx="7943088" cy="56437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formation of urine involves three basic processes: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1) ultrafiltration of plasma by the glomerulus,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2) reabsorption of water and solutes from the </a:t>
            </a:r>
            <a:r>
              <a:rPr lang="en-US" dirty="0" err="1"/>
              <a:t>ultrafiltrate</a:t>
            </a:r>
            <a:r>
              <a:rPr lang="en-US" dirty="0"/>
              <a:t>, and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3) secretion of selected solutes into tubular fluid.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Although </a:t>
            </a:r>
            <a:r>
              <a:rPr lang="en-US" dirty="0"/>
              <a:t>an average of 115 to 180 L/day in women and 130 to 200 L/day in men of essentially protein-free fluid is filtered by the human glomeruli each day,* less than 1% of the filtered water and sodium chloride (</a:t>
            </a:r>
            <a:r>
              <a:rPr lang="en-US" dirty="0" err="1"/>
              <a:t>NaCl</a:t>
            </a:r>
            <a:r>
              <a:rPr lang="en-US" dirty="0"/>
              <a:t>) and variable amounts of other solutes are excreted in </a:t>
            </a:r>
            <a:r>
              <a:rPr lang="en-US" dirty="0" smtClean="0"/>
              <a:t>urine</a:t>
            </a:r>
          </a:p>
          <a:p>
            <a:r>
              <a:rPr lang="en-US" dirty="0"/>
              <a:t> </a:t>
            </a:r>
            <a:r>
              <a:rPr lang="en-US" dirty="0" smtClean="0"/>
              <a:t>Reabsorption </a:t>
            </a:r>
            <a:r>
              <a:rPr lang="en-US" dirty="0"/>
              <a:t>of </a:t>
            </a:r>
            <a:r>
              <a:rPr lang="en-US" dirty="0" err="1"/>
              <a:t>NaCl</a:t>
            </a:r>
            <a:r>
              <a:rPr lang="en-US" dirty="0"/>
              <a:t> and water represents the major function of nephrons. Approximately 25,000 </a:t>
            </a:r>
            <a:r>
              <a:rPr lang="en-US" dirty="0" err="1"/>
              <a:t>mEq</a:t>
            </a:r>
            <a:r>
              <a:rPr lang="en-US" dirty="0"/>
              <a:t>/day of Na+ and 179 L/day of water are reabsorbed by the renal tubules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Glomerulotubular</a:t>
            </a:r>
            <a:r>
              <a:rPr lang="en-US" sz="3000" dirty="0" smtClean="0"/>
              <a:t> balance in the proximal tubule</a:t>
            </a:r>
            <a:endParaRPr lang="ar-JO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1600200"/>
            <a:ext cx="7943088" cy="525780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2600" dirty="0" smtClean="0"/>
              <a:t>Fluid reabsorption is increased by increases in </a:t>
            </a:r>
            <a:r>
              <a:rPr lang="en-US" sz="2600" dirty="0" err="1" smtClean="0"/>
              <a:t>π</a:t>
            </a:r>
            <a:r>
              <a:rPr lang="en-US" sz="2600" baseline="-25000" dirty="0" err="1" smtClean="0"/>
              <a:t>c</a:t>
            </a:r>
            <a:r>
              <a:rPr lang="en-US" sz="2600" dirty="0" smtClean="0"/>
              <a:t> of the </a:t>
            </a:r>
            <a:r>
              <a:rPr lang="en-US" sz="2600" dirty="0" err="1" smtClean="0"/>
              <a:t>peritubular</a:t>
            </a:r>
            <a:r>
              <a:rPr lang="en-US" sz="2600" dirty="0" smtClean="0"/>
              <a:t> capillary blood and decreased by decreases in </a:t>
            </a:r>
            <a:r>
              <a:rPr lang="en-US" sz="2600" dirty="0" err="1" smtClean="0"/>
              <a:t>π</a:t>
            </a:r>
            <a:r>
              <a:rPr lang="en-US" sz="2600" baseline="-25000" dirty="0" err="1" smtClean="0"/>
              <a:t>c</a:t>
            </a:r>
            <a:r>
              <a:rPr lang="en-US" sz="2600" dirty="0" smtClean="0"/>
              <a:t>.</a:t>
            </a:r>
          </a:p>
          <a:p>
            <a:pPr>
              <a:lnSpc>
                <a:spcPts val="3600"/>
              </a:lnSpc>
            </a:pPr>
            <a:endParaRPr lang="en-US" sz="2600" dirty="0" smtClean="0"/>
          </a:p>
          <a:p>
            <a:pPr>
              <a:lnSpc>
                <a:spcPts val="3600"/>
              </a:lnSpc>
            </a:pPr>
            <a:r>
              <a:rPr lang="en-US" sz="2600" dirty="0" smtClean="0"/>
              <a:t>Increases in GFR and filtration fraction cause the protein concentration and </a:t>
            </a:r>
            <a:r>
              <a:rPr lang="en-US" sz="2600" dirty="0" err="1" smtClean="0"/>
              <a:t>π</a:t>
            </a:r>
            <a:r>
              <a:rPr lang="en-US" sz="2600" baseline="-25000" dirty="0" err="1" smtClean="0"/>
              <a:t>c</a:t>
            </a:r>
            <a:r>
              <a:rPr lang="en-US" sz="2600" dirty="0" smtClean="0"/>
              <a:t> of </a:t>
            </a:r>
            <a:r>
              <a:rPr lang="en-US" sz="2600" dirty="0" err="1" smtClean="0"/>
              <a:t>peritubular</a:t>
            </a:r>
            <a:r>
              <a:rPr lang="en-US" sz="2600" dirty="0" smtClean="0"/>
              <a:t> capillary blood to increase </a:t>
            </a:r>
            <a:r>
              <a:rPr lang="en-US" sz="2600" dirty="0" smtClean="0">
                <a:sym typeface="Wingdings" pitchFamily="2" charset="2"/>
              </a:rPr>
              <a:t> </a:t>
            </a:r>
            <a:r>
              <a:rPr lang="en-US" sz="2600" dirty="0" smtClean="0"/>
              <a:t>increase in fluid reabsorption. </a:t>
            </a:r>
          </a:p>
          <a:p>
            <a:pPr lvl="1" indent="-300038">
              <a:lnSpc>
                <a:spcPts val="3600"/>
              </a:lnSpc>
              <a:buFont typeface="Wingdings" pitchFamily="2" charset="2"/>
              <a:buChar char="Ø"/>
            </a:pPr>
            <a:r>
              <a:rPr lang="en-US" dirty="0" smtClean="0"/>
              <a:t>Thus, there is matching of filtration and reabsorption, </a:t>
            </a:r>
            <a:r>
              <a:rPr lang="af-ZA" dirty="0" smtClean="0"/>
              <a:t>or glomerulotubular balance.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712" y="381000"/>
            <a:ext cx="7943088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Effects of ECF volume on proximal tubular </a:t>
            </a:r>
            <a:r>
              <a:rPr lang="en-US" b="1" dirty="0" err="1" smtClean="0"/>
              <a:t>reabsorption</a:t>
            </a:r>
            <a:endParaRPr lang="en-US" b="1" dirty="0" smtClean="0"/>
          </a:p>
          <a:p>
            <a:endParaRPr lang="en-US" sz="2600" b="1" dirty="0" smtClean="0"/>
          </a:p>
          <a:p>
            <a:pPr>
              <a:lnSpc>
                <a:spcPts val="3400"/>
              </a:lnSpc>
            </a:pPr>
            <a:r>
              <a:rPr lang="af-ZA" sz="2600" i="1" dirty="0" smtClean="0"/>
              <a:t>ECF volume contraction increases reabsorption. </a:t>
            </a:r>
            <a:r>
              <a:rPr lang="af-ZA" sz="2600" dirty="0" smtClean="0"/>
              <a:t>Volume contraction increases peritubular </a:t>
            </a:r>
            <a:r>
              <a:rPr lang="en-US" sz="2600" dirty="0" smtClean="0"/>
              <a:t>capillary protein concentration and </a:t>
            </a:r>
            <a:r>
              <a:rPr lang="en-US" sz="2600" dirty="0" err="1" smtClean="0"/>
              <a:t>π</a:t>
            </a:r>
            <a:r>
              <a:rPr lang="en-US" sz="2600" baseline="-25000" dirty="0" err="1" smtClean="0"/>
              <a:t>c</a:t>
            </a:r>
            <a:r>
              <a:rPr lang="en-US" sz="2600" dirty="0" smtClean="0"/>
              <a:t>, and decreases </a:t>
            </a:r>
            <a:r>
              <a:rPr lang="en-US" sz="2600" dirty="0" err="1" smtClean="0"/>
              <a:t>peritubular</a:t>
            </a:r>
            <a:r>
              <a:rPr lang="en-US" sz="2600" dirty="0" smtClean="0"/>
              <a:t> capillary P</a:t>
            </a:r>
            <a:r>
              <a:rPr lang="en-US" sz="2600" baseline="-25000" dirty="0" smtClean="0"/>
              <a:t>c</a:t>
            </a:r>
            <a:r>
              <a:rPr lang="en-US" sz="2600" dirty="0" smtClean="0"/>
              <a:t> </a:t>
            </a:r>
            <a:r>
              <a:rPr lang="en-US" sz="2600" dirty="0" smtClean="0">
                <a:sym typeface="Wingdings" pitchFamily="2" charset="2"/>
              </a:rPr>
              <a:t></a:t>
            </a:r>
            <a:r>
              <a:rPr lang="en-US" sz="2600" b="1" dirty="0" smtClean="0">
                <a:sym typeface="Wingdings" pitchFamily="2" charset="2"/>
              </a:rPr>
              <a:t> </a:t>
            </a:r>
            <a:r>
              <a:rPr lang="af-ZA" sz="2600" b="1" dirty="0" smtClean="0"/>
              <a:t>increase in proximal tubular reabsorption.</a:t>
            </a:r>
          </a:p>
          <a:p>
            <a:pPr>
              <a:lnSpc>
                <a:spcPts val="3400"/>
              </a:lnSpc>
            </a:pPr>
            <a:endParaRPr lang="af-ZA" sz="2600" b="1" dirty="0" smtClean="0"/>
          </a:p>
          <a:p>
            <a:pPr>
              <a:lnSpc>
                <a:spcPts val="3400"/>
              </a:lnSpc>
            </a:pPr>
            <a:r>
              <a:rPr lang="en-US" sz="2600" i="1" dirty="0" smtClean="0"/>
              <a:t>ECF volume expansion decreases </a:t>
            </a:r>
            <a:r>
              <a:rPr lang="en-US" sz="2600" i="1" dirty="0" err="1" smtClean="0"/>
              <a:t>reabsorption</a:t>
            </a:r>
            <a:r>
              <a:rPr lang="en-US" sz="2600" i="1" dirty="0" smtClean="0"/>
              <a:t>. </a:t>
            </a:r>
            <a:r>
              <a:rPr lang="en-US" sz="2600" dirty="0" smtClean="0"/>
              <a:t>Volume expansion decreases </a:t>
            </a:r>
            <a:r>
              <a:rPr lang="en-US" sz="2600" dirty="0" err="1" smtClean="0"/>
              <a:t>peritubular</a:t>
            </a:r>
            <a:r>
              <a:rPr lang="en-US" sz="2600" dirty="0" smtClean="0"/>
              <a:t> capillary protein concentration and </a:t>
            </a:r>
            <a:r>
              <a:rPr lang="en-US" sz="2600" dirty="0" err="1" smtClean="0"/>
              <a:t>π</a:t>
            </a:r>
            <a:r>
              <a:rPr lang="en-US" sz="2600" baseline="-25000" dirty="0" err="1" smtClean="0"/>
              <a:t>c</a:t>
            </a:r>
            <a:r>
              <a:rPr lang="en-US" sz="2600" dirty="0" smtClean="0"/>
              <a:t>, and increases P</a:t>
            </a:r>
            <a:r>
              <a:rPr lang="en-US" sz="2600" baseline="-25000" dirty="0" smtClean="0"/>
              <a:t>c</a:t>
            </a:r>
            <a:r>
              <a:rPr lang="en-US" sz="2600" dirty="0" smtClean="0"/>
              <a:t> </a:t>
            </a:r>
            <a:r>
              <a:rPr lang="en-US" sz="2600" dirty="0" smtClean="0">
                <a:sym typeface="Wingdings" pitchFamily="2" charset="2"/>
              </a:rPr>
              <a:t></a:t>
            </a:r>
            <a:r>
              <a:rPr lang="en-US" sz="2600" b="1" dirty="0" smtClean="0"/>
              <a:t>decrease in proximal </a:t>
            </a:r>
            <a:r>
              <a:rPr lang="af-ZA" sz="2600" b="1" dirty="0" smtClean="0"/>
              <a:t>tubular reabsorption.</a:t>
            </a:r>
            <a:endParaRPr lang="ar-JO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1143000"/>
          </a:xfrm>
        </p:spPr>
        <p:txBody>
          <a:bodyPr>
            <a:normAutofit/>
          </a:bodyPr>
          <a:lstStyle/>
          <a:p>
            <a:r>
              <a:rPr lang="en-GB" sz="3000" dirty="0" smtClean="0"/>
              <a:t>2.  Thin Descending Limb and Thin Ascending Limb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712" y="1371600"/>
            <a:ext cx="7943088" cy="55626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GB" dirty="0" smtClean="0"/>
              <a:t>The </a:t>
            </a:r>
            <a:r>
              <a:rPr lang="en-GB" b="1" dirty="0" smtClean="0"/>
              <a:t>thin descending limb </a:t>
            </a:r>
            <a:r>
              <a:rPr lang="en-GB" dirty="0" smtClean="0"/>
              <a:t>is permeable to water and small solutes, such as </a:t>
            </a:r>
            <a:r>
              <a:rPr lang="en-GB" dirty="0" err="1" smtClean="0"/>
              <a:t>NaCl</a:t>
            </a:r>
            <a:r>
              <a:rPr lang="en-GB" dirty="0" smtClean="0"/>
              <a:t> and urea.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In </a:t>
            </a:r>
            <a:r>
              <a:rPr lang="en-GB" dirty="0" err="1" smtClean="0"/>
              <a:t>countercurrent</a:t>
            </a:r>
            <a:r>
              <a:rPr lang="en-GB" dirty="0" smtClean="0"/>
              <a:t> multiplication, water moves out of the thin descending limb, solutes move into the thin descending limb, and the tubular fluid becomes progressively </a:t>
            </a:r>
            <a:r>
              <a:rPr lang="en-GB" i="1" dirty="0" err="1" smtClean="0"/>
              <a:t>hyperosmotic</a:t>
            </a:r>
            <a:r>
              <a:rPr lang="en-GB" dirty="0" smtClean="0"/>
              <a:t> as it flows down the descending limb.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The </a:t>
            </a:r>
            <a:r>
              <a:rPr lang="en-GB" b="1" dirty="0" smtClean="0"/>
              <a:t>thin ascending </a:t>
            </a:r>
            <a:r>
              <a:rPr lang="en-GB" dirty="0" smtClean="0"/>
              <a:t>limb also is permeable to </a:t>
            </a:r>
            <a:r>
              <a:rPr lang="en-GB" dirty="0" err="1" smtClean="0"/>
              <a:t>NaCl</a:t>
            </a:r>
            <a:r>
              <a:rPr lang="en-GB" dirty="0" smtClean="0"/>
              <a:t>, but it is </a:t>
            </a:r>
            <a:r>
              <a:rPr lang="en-GB" i="1" dirty="0" smtClean="0"/>
              <a:t>impermeable</a:t>
            </a:r>
            <a:r>
              <a:rPr lang="en-GB" dirty="0" smtClean="0"/>
              <a:t> to water. 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During </a:t>
            </a:r>
            <a:r>
              <a:rPr lang="en-GB" dirty="0" err="1" smtClean="0"/>
              <a:t>countercurrent</a:t>
            </a:r>
            <a:r>
              <a:rPr lang="en-GB" dirty="0" smtClean="0"/>
              <a:t> multiplication, solute moves out of the thin ascending limb without water and the tubular fluid becomes progressively </a:t>
            </a:r>
            <a:r>
              <a:rPr lang="en-GB" i="1" dirty="0" err="1" smtClean="0"/>
              <a:t>hyposmotic</a:t>
            </a:r>
            <a:r>
              <a:rPr lang="en-GB" dirty="0" smtClean="0"/>
              <a:t> as it flows up the ascending limb.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48600" cy="990600"/>
          </a:xfrm>
        </p:spPr>
        <p:txBody>
          <a:bodyPr>
            <a:noAutofit/>
          </a:bodyPr>
          <a:lstStyle/>
          <a:p>
            <a:r>
              <a:rPr lang="en-US" sz="3000" dirty="0" smtClean="0"/>
              <a:t>3.  Thick ascending limb of the loop of </a:t>
            </a:r>
            <a:r>
              <a:rPr lang="en-US" sz="3000" dirty="0" err="1" smtClean="0"/>
              <a:t>Henle</a:t>
            </a:r>
            <a:endParaRPr lang="ar-JO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712" y="1600200"/>
            <a:ext cx="7943088" cy="502920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sz="2600" dirty="0" smtClean="0"/>
              <a:t>Reabsorbs 25% of the filtered Na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.</a:t>
            </a:r>
          </a:p>
          <a:p>
            <a:pPr>
              <a:lnSpc>
                <a:spcPts val="3800"/>
              </a:lnSpc>
            </a:pPr>
            <a:r>
              <a:rPr lang="en-US" sz="2600" dirty="0" smtClean="0"/>
              <a:t>Reabsorption mechanism is load dependent.</a:t>
            </a:r>
          </a:p>
          <a:p>
            <a:pPr lvl="1">
              <a:lnSpc>
                <a:spcPts val="38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dirty="0" smtClean="0"/>
              <a:t>The more Na</a:t>
            </a:r>
            <a:r>
              <a:rPr lang="en-US" baseline="30000" dirty="0" smtClean="0"/>
              <a:t>+</a:t>
            </a:r>
            <a:r>
              <a:rPr lang="en-US" dirty="0" smtClean="0"/>
              <a:t> is delivered to the thick ascending tubule, the more it reabsorbs.</a:t>
            </a:r>
          </a:p>
          <a:p>
            <a:pPr lvl="1">
              <a:lnSpc>
                <a:spcPts val="3800"/>
              </a:lnSpc>
              <a:buNone/>
            </a:pPr>
            <a:endParaRPr lang="en-US" sz="2400" dirty="0" smtClean="0"/>
          </a:p>
          <a:p>
            <a:pPr>
              <a:lnSpc>
                <a:spcPts val="3800"/>
              </a:lnSpc>
            </a:pPr>
            <a:r>
              <a:rPr lang="af-ZA" sz="2600" dirty="0" smtClean="0"/>
              <a:t>Contains a </a:t>
            </a:r>
            <a:r>
              <a:rPr lang="af-ZA" sz="2600" b="1" dirty="0" smtClean="0"/>
              <a:t>Na</a:t>
            </a:r>
            <a:r>
              <a:rPr lang="af-ZA" sz="2600" b="1" baseline="30000" dirty="0" smtClean="0"/>
              <a:t>+</a:t>
            </a:r>
            <a:r>
              <a:rPr lang="af-ZA" sz="2600" b="1" dirty="0" smtClean="0"/>
              <a:t>–K</a:t>
            </a:r>
            <a:r>
              <a:rPr lang="af-ZA" sz="2600" b="1" baseline="30000" dirty="0" smtClean="0"/>
              <a:t>+</a:t>
            </a:r>
            <a:r>
              <a:rPr lang="af-ZA" sz="2600" b="1" dirty="0" smtClean="0"/>
              <a:t>–2Cl</a:t>
            </a:r>
            <a:r>
              <a:rPr lang="af-ZA" sz="2600" b="1" baseline="30000" dirty="0" smtClean="0"/>
              <a:t>-</a:t>
            </a:r>
            <a:r>
              <a:rPr lang="af-ZA" sz="2600" b="1" dirty="0" smtClean="0"/>
              <a:t> cotransporter in the luminal membrane </a:t>
            </a:r>
            <a:r>
              <a:rPr lang="af-ZA" sz="2600" i="1" dirty="0" smtClean="0"/>
              <a:t>(active transport).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48600" cy="990600"/>
          </a:xfrm>
        </p:spPr>
        <p:txBody>
          <a:bodyPr>
            <a:noAutofit/>
          </a:bodyPr>
          <a:lstStyle/>
          <a:p>
            <a:r>
              <a:rPr lang="en-US" sz="3000" dirty="0" smtClean="0"/>
              <a:t>3.  Thick ascending limb of the loop of </a:t>
            </a:r>
            <a:r>
              <a:rPr lang="en-US" sz="3000" dirty="0" err="1" smtClean="0"/>
              <a:t>Henle</a:t>
            </a:r>
            <a:endParaRPr lang="ar-JO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943088" cy="5410200"/>
          </a:xfrm>
        </p:spPr>
        <p:txBody>
          <a:bodyPr>
            <a:normAutofit/>
          </a:bodyPr>
          <a:lstStyle/>
          <a:p>
            <a:pPr>
              <a:lnSpc>
                <a:spcPts val="3700"/>
              </a:lnSpc>
            </a:pPr>
            <a:r>
              <a:rPr lang="en-US" sz="2600" dirty="0" smtClean="0"/>
              <a:t>It is </a:t>
            </a:r>
            <a:r>
              <a:rPr lang="en-US" sz="2600" b="1" dirty="0" smtClean="0"/>
              <a:t>impermeable to water </a:t>
            </a:r>
            <a:r>
              <a:rPr lang="en-US" sz="2600" b="1" dirty="0" smtClean="0">
                <a:sym typeface="Wingdings" pitchFamily="2" charset="2"/>
              </a:rPr>
              <a:t></a:t>
            </a:r>
            <a:r>
              <a:rPr lang="en-US" sz="2600" dirty="0" smtClean="0"/>
              <a:t> </a:t>
            </a:r>
            <a:r>
              <a:rPr lang="en-US" sz="2600" dirty="0" err="1" smtClean="0"/>
              <a:t>NaCl</a:t>
            </a:r>
            <a:r>
              <a:rPr lang="en-US" sz="2600" dirty="0" smtClean="0"/>
              <a:t> is reabsorbed without water. </a:t>
            </a:r>
          </a:p>
          <a:p>
            <a:pPr marL="400050" indent="-285750">
              <a:lnSpc>
                <a:spcPts val="3700"/>
              </a:lnSpc>
              <a:buFont typeface="Wingdings" pitchFamily="2" charset="2"/>
              <a:buChar char="Ø"/>
            </a:pPr>
            <a:r>
              <a:rPr lang="en-US" sz="2600" dirty="0" smtClean="0"/>
              <a:t>tubular fluid [Na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] and tubular fluid osmolarity decrease to less than their concentrations in plasma (i.e., TF/</a:t>
            </a:r>
            <a:r>
              <a:rPr lang="en-US" sz="2600" dirty="0" err="1" smtClean="0"/>
              <a:t>P</a:t>
            </a:r>
            <a:r>
              <a:rPr lang="en-US" sz="2600" baseline="-25000" dirty="0" err="1" smtClean="0"/>
              <a:t>Na</a:t>
            </a:r>
            <a:r>
              <a:rPr lang="en-US" sz="2600" baseline="-25000" dirty="0" smtClean="0"/>
              <a:t>+</a:t>
            </a:r>
            <a:r>
              <a:rPr lang="en-US" sz="2600" dirty="0" smtClean="0"/>
              <a:t> and TF/</a:t>
            </a:r>
            <a:r>
              <a:rPr lang="en-US" sz="2600" dirty="0" err="1" smtClean="0"/>
              <a:t>P</a:t>
            </a:r>
            <a:r>
              <a:rPr lang="en-US" sz="2600" baseline="-25000" dirty="0" err="1" smtClean="0"/>
              <a:t>osm</a:t>
            </a:r>
            <a:r>
              <a:rPr lang="en-US" sz="2600" dirty="0" smtClean="0"/>
              <a:t> &lt; 1.0) </a:t>
            </a:r>
            <a:r>
              <a:rPr lang="en-US" sz="2600" dirty="0" smtClean="0">
                <a:sym typeface="Wingdings" pitchFamily="2" charset="2"/>
              </a:rPr>
              <a:t> </a:t>
            </a:r>
            <a:r>
              <a:rPr lang="en-US" sz="2600" b="1" dirty="0" smtClean="0"/>
              <a:t>diluting </a:t>
            </a:r>
            <a:r>
              <a:rPr lang="af-ZA" sz="2600" b="1" dirty="0" smtClean="0"/>
              <a:t>segment.</a:t>
            </a:r>
          </a:p>
          <a:p>
            <a:pPr marL="400050" indent="-285750">
              <a:lnSpc>
                <a:spcPts val="3700"/>
              </a:lnSpc>
              <a:buFont typeface="Wingdings" pitchFamily="2" charset="2"/>
              <a:buChar char="Ø"/>
            </a:pPr>
            <a:endParaRPr lang="af-ZA" sz="2600" b="1" dirty="0" smtClean="0"/>
          </a:p>
          <a:p>
            <a:pPr>
              <a:lnSpc>
                <a:spcPts val="3700"/>
              </a:lnSpc>
            </a:pPr>
            <a:r>
              <a:rPr lang="en-US" sz="2600" dirty="0" smtClean="0"/>
              <a:t>Has a </a:t>
            </a:r>
            <a:r>
              <a:rPr lang="en-US" sz="2600" b="1" dirty="0" smtClean="0"/>
              <a:t>lumen-positive potential difference. </a:t>
            </a:r>
            <a:r>
              <a:rPr lang="en-US" sz="2600" dirty="0" smtClean="0"/>
              <a:t>Although the Na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–K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–2Cl</a:t>
            </a:r>
            <a:r>
              <a:rPr lang="en-US" sz="2600" baseline="30000" dirty="0" smtClean="0"/>
              <a:t>-</a:t>
            </a:r>
            <a:r>
              <a:rPr lang="en-US" sz="2600" dirty="0" smtClean="0"/>
              <a:t> </a:t>
            </a:r>
            <a:r>
              <a:rPr lang="en-US" sz="2600" dirty="0" err="1" smtClean="0"/>
              <a:t>cotransporter</a:t>
            </a:r>
            <a:r>
              <a:rPr lang="en-US" sz="2600" dirty="0" smtClean="0"/>
              <a:t> appears to be </a:t>
            </a:r>
            <a:r>
              <a:rPr lang="en-US" sz="2600" dirty="0" err="1" smtClean="0"/>
              <a:t>electroneutral</a:t>
            </a:r>
            <a:r>
              <a:rPr lang="en-US" sz="2600" dirty="0" smtClean="0"/>
              <a:t>, some K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 diffuses back into the lumen, making the lumen </a:t>
            </a:r>
            <a:r>
              <a:rPr lang="af-ZA" sz="2600" dirty="0" smtClean="0"/>
              <a:t>electrically positive</a:t>
            </a:r>
            <a:r>
              <a:rPr lang="af-ZA" dirty="0" smtClean="0"/>
              <a:t>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848600" cy="990600"/>
          </a:xfrm>
        </p:spPr>
        <p:txBody>
          <a:bodyPr>
            <a:noAutofit/>
          </a:bodyPr>
          <a:lstStyle/>
          <a:p>
            <a:r>
              <a:rPr lang="en-US" sz="3000" dirty="0" smtClean="0"/>
              <a:t>3.  Thick ascending limb of the loop of </a:t>
            </a:r>
            <a:r>
              <a:rPr lang="en-US" sz="3000" dirty="0" err="1" smtClean="0"/>
              <a:t>Henle</a:t>
            </a:r>
            <a:endParaRPr lang="ar-JO" sz="3000" dirty="0"/>
          </a:p>
        </p:txBody>
      </p:sp>
      <p:pic>
        <p:nvPicPr>
          <p:cNvPr id="6" name="Content Placeholder 5" descr="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26733"/>
            <a:ext cx="8001000" cy="485026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1066800"/>
            <a:ext cx="7943088" cy="518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Together </a:t>
            </a:r>
            <a:r>
              <a:rPr lang="en-US" b="1" dirty="0" smtClean="0"/>
              <a:t>reabsorb 8% of the filtered Na</a:t>
            </a:r>
            <a:r>
              <a:rPr lang="en-US" b="1" baseline="30000" dirty="0" smtClean="0"/>
              <a:t>+</a:t>
            </a:r>
            <a:r>
              <a:rPr lang="en-US" b="1" dirty="0" smtClean="0"/>
              <a:t>.</a:t>
            </a:r>
            <a:endParaRPr lang="ar-JO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Reabsorption is </a:t>
            </a:r>
            <a:r>
              <a:rPr lang="en-GB" b="1" dirty="0" smtClean="0"/>
              <a:t>load dependent.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4. Distal tubule and collecting duct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4. Distal tubule and collecting duct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112" y="1219200"/>
            <a:ext cx="7714488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Early distal tubule</a:t>
            </a:r>
          </a:p>
          <a:p>
            <a:endParaRPr lang="en-US" b="1" dirty="0" smtClean="0"/>
          </a:p>
          <a:p>
            <a:pPr>
              <a:lnSpc>
                <a:spcPts val="3800"/>
              </a:lnSpc>
            </a:pPr>
            <a:r>
              <a:rPr lang="pt-BR" dirty="0" smtClean="0"/>
              <a:t>reabsorbs NaCl by a </a:t>
            </a:r>
            <a:r>
              <a:rPr lang="pt-BR" b="1" dirty="0" smtClean="0"/>
              <a:t>Na</a:t>
            </a:r>
            <a:r>
              <a:rPr lang="pt-BR" b="1" baseline="30000" dirty="0" smtClean="0"/>
              <a:t>+</a:t>
            </a:r>
            <a:r>
              <a:rPr lang="pt-BR" b="1" dirty="0" smtClean="0"/>
              <a:t>–Cl</a:t>
            </a:r>
            <a:r>
              <a:rPr lang="pt-BR" b="1" baseline="30000" dirty="0" smtClean="0"/>
              <a:t>-</a:t>
            </a:r>
            <a:r>
              <a:rPr lang="pt-BR" b="1" dirty="0" smtClean="0"/>
              <a:t> cotransporter </a:t>
            </a:r>
            <a:r>
              <a:rPr lang="pt-BR" dirty="0" smtClean="0"/>
              <a:t>in the luminal membrane.</a:t>
            </a:r>
          </a:p>
          <a:p>
            <a:pPr>
              <a:lnSpc>
                <a:spcPts val="3800"/>
              </a:lnSpc>
            </a:pPr>
            <a:endParaRPr lang="pt-BR" dirty="0" smtClean="0"/>
          </a:p>
          <a:p>
            <a:pPr>
              <a:lnSpc>
                <a:spcPts val="3800"/>
              </a:lnSpc>
            </a:pPr>
            <a:r>
              <a:rPr lang="en-US" dirty="0" smtClean="0"/>
              <a:t>Is </a:t>
            </a:r>
            <a:r>
              <a:rPr lang="en-US" b="1" dirty="0" smtClean="0"/>
              <a:t>impermeable to water,  </a:t>
            </a:r>
            <a:r>
              <a:rPr lang="en-US" dirty="0" smtClean="0"/>
              <a:t>as is the thick ascending limb. Thus, </a:t>
            </a:r>
            <a:r>
              <a:rPr lang="en-US" dirty="0" err="1" smtClean="0"/>
              <a:t>reabsorption</a:t>
            </a:r>
            <a:r>
              <a:rPr lang="en-US" dirty="0" smtClean="0"/>
              <a:t> of </a:t>
            </a:r>
            <a:r>
              <a:rPr lang="en-US" dirty="0" err="1" smtClean="0"/>
              <a:t>NaCl</a:t>
            </a:r>
            <a:r>
              <a:rPr lang="en-US" dirty="0" smtClean="0"/>
              <a:t> occurs without water, which further dilutes the tubular fluid.</a:t>
            </a:r>
          </a:p>
          <a:p>
            <a:pPr lvl="1">
              <a:lnSpc>
                <a:spcPts val="3800"/>
              </a:lnSpc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800" dirty="0" smtClean="0"/>
              <a:t>Is called the </a:t>
            </a:r>
            <a:r>
              <a:rPr lang="en-US" sz="2800" b="1" dirty="0" smtClean="0"/>
              <a:t>cortical diluting segment.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9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" contrast="6000"/>
          </a:blip>
          <a:stretch>
            <a:fillRect/>
          </a:stretch>
        </p:blipFill>
        <p:spPr>
          <a:xfrm>
            <a:off x="1066800" y="1295400"/>
            <a:ext cx="8001000" cy="50622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8382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000" dirty="0" smtClean="0"/>
              <a:t>Early distal tubule</a:t>
            </a:r>
            <a:endParaRPr lang="ar-JO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48600" cy="838200"/>
          </a:xfrm>
        </p:spPr>
        <p:txBody>
          <a:bodyPr/>
          <a:lstStyle/>
          <a:p>
            <a:pPr marL="514350" indent="-514350"/>
            <a:r>
              <a:rPr lang="en-US" dirty="0" smtClean="0"/>
              <a:t>4. Distal tubule and collecting duct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543800" cy="5257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Late distal tubule and collecting duct</a:t>
            </a:r>
          </a:p>
          <a:p>
            <a:pPr marL="457200" indent="0">
              <a:buNone/>
            </a:pPr>
            <a:endParaRPr lang="af-ZA" dirty="0" smtClean="0"/>
          </a:p>
          <a:p>
            <a:pPr marL="361950" lvl="1" indent="171450">
              <a:lnSpc>
                <a:spcPct val="150000"/>
              </a:lnSpc>
            </a:pPr>
            <a:r>
              <a:rPr lang="af-ZA" dirty="0" smtClean="0"/>
              <a:t>  have two cell types:</a:t>
            </a:r>
          </a:p>
          <a:p>
            <a:pPr marL="12001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af-ZA" b="1" i="1" dirty="0" smtClean="0"/>
              <a:t> Principal cells</a:t>
            </a:r>
          </a:p>
          <a:p>
            <a:pPr marL="12001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af-ZA" b="1" i="1" dirty="0" smtClean="0">
                <a:latin typeface="Times New Roman"/>
                <a:cs typeface="Times New Roman"/>
              </a:rPr>
              <a:t> α</a:t>
            </a:r>
            <a:r>
              <a:rPr lang="af-ZA" b="1" i="1" dirty="0" smtClean="0"/>
              <a:t>-Intercalated cells</a:t>
            </a:r>
          </a:p>
          <a:p>
            <a:pPr marL="457200" indent="-342900">
              <a:buFont typeface="Wingdings" pitchFamily="2" charset="2"/>
              <a:buChar char="v"/>
            </a:pPr>
            <a:endParaRPr lang="af-ZA" b="1" i="1" dirty="0" smtClean="0"/>
          </a:p>
          <a:p>
            <a:pPr marL="457200" indent="-342900">
              <a:buFont typeface="Wingdings" pitchFamily="2" charset="2"/>
              <a:buChar char="v"/>
            </a:pPr>
            <a:endParaRPr lang="af-ZA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</a:t>
            </a:r>
            <a:r>
              <a:rPr lang="en-US" dirty="0" err="1" smtClean="0"/>
              <a:t>nephron</a:t>
            </a:r>
            <a:r>
              <a:rPr lang="en-US" dirty="0" smtClean="0"/>
              <a:t> terminology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1143000"/>
            <a:ext cx="7943088" cy="5562600"/>
          </a:xfrm>
        </p:spPr>
        <p:txBody>
          <a:bodyPr/>
          <a:lstStyle/>
          <a:p>
            <a:pPr marL="266700" indent="-266700">
              <a:lnSpc>
                <a:spcPts val="3800"/>
              </a:lnSpc>
            </a:pPr>
            <a:r>
              <a:rPr lang="en-US" b="1" dirty="0" smtClean="0"/>
              <a:t>Tubular fluid (TF) is urine </a:t>
            </a:r>
            <a:r>
              <a:rPr lang="en-US" dirty="0" smtClean="0"/>
              <a:t>at any point along the </a:t>
            </a:r>
            <a:r>
              <a:rPr lang="en-US" dirty="0" err="1" smtClean="0"/>
              <a:t>nephron</a:t>
            </a:r>
            <a:r>
              <a:rPr lang="en-US" dirty="0" smtClean="0"/>
              <a:t>.</a:t>
            </a:r>
          </a:p>
          <a:p>
            <a:pPr marL="266700" indent="-266700"/>
            <a:endParaRPr lang="en-US" dirty="0" smtClean="0"/>
          </a:p>
          <a:p>
            <a:pPr marL="266700" indent="-266700">
              <a:lnSpc>
                <a:spcPts val="3800"/>
              </a:lnSpc>
            </a:pPr>
            <a:r>
              <a:rPr lang="en-US" b="1" dirty="0" smtClean="0"/>
              <a:t>Plasma (P) is systemic plasma. </a:t>
            </a:r>
            <a:r>
              <a:rPr lang="en-US" dirty="0" smtClean="0"/>
              <a:t>It is considered to be constant.</a:t>
            </a:r>
          </a:p>
          <a:p>
            <a:pPr>
              <a:buNone/>
            </a:pPr>
            <a:endParaRPr lang="en-US" b="1" dirty="0" smtClean="0"/>
          </a:p>
          <a:p>
            <a:pPr marL="400050" indent="-400050">
              <a:lnSpc>
                <a:spcPts val="3800"/>
              </a:lnSpc>
              <a:buSzPct val="100000"/>
              <a:buFont typeface="+mj-lt"/>
              <a:buAutoNum type="arabicPeriod"/>
            </a:pPr>
            <a:r>
              <a:rPr lang="af-ZA" b="1" dirty="0" smtClean="0"/>
              <a:t>TF/P</a:t>
            </a:r>
            <a:r>
              <a:rPr lang="af-ZA" b="1" baseline="-25000" dirty="0" smtClean="0"/>
              <a:t>x</a:t>
            </a:r>
            <a:r>
              <a:rPr lang="af-ZA" b="1" dirty="0" smtClean="0"/>
              <a:t> ratio</a:t>
            </a:r>
          </a:p>
          <a:p>
            <a:pPr marL="628650" indent="0">
              <a:lnSpc>
                <a:spcPts val="3800"/>
              </a:lnSpc>
              <a:buNone/>
              <a:tabLst>
                <a:tab pos="628650" algn="l"/>
              </a:tabLst>
            </a:pPr>
            <a:r>
              <a:rPr lang="en-US" dirty="0" smtClean="0"/>
              <a:t>compares the concentration of a substance in tubular fluid at any p</a:t>
            </a:r>
            <a:r>
              <a:rPr lang="af-ZA" dirty="0" smtClean="0"/>
              <a:t>oint along the nephron </a:t>
            </a:r>
            <a:r>
              <a:rPr lang="en-US" dirty="0" smtClean="0"/>
              <a:t>with the concentration in plasma.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76200"/>
            <a:ext cx="7848600" cy="8382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Distal tubule and collecting duct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8077200" cy="5943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361950">
              <a:lnSpc>
                <a:spcPts val="3400"/>
              </a:lnSpc>
              <a:buFont typeface="Wingdings" pitchFamily="2" charset="2"/>
              <a:buChar char="v"/>
            </a:pPr>
            <a:r>
              <a:rPr lang="af-ZA" b="1" i="1" dirty="0" smtClean="0"/>
              <a:t>Principal cells</a:t>
            </a:r>
          </a:p>
          <a:p>
            <a:pPr marL="457200" indent="-342900">
              <a:lnSpc>
                <a:spcPts val="3400"/>
              </a:lnSpc>
              <a:buFont typeface="Wingdings" pitchFamily="2" charset="2"/>
              <a:buChar char="v"/>
            </a:pPr>
            <a:endParaRPr lang="af-ZA" b="1" i="1" dirty="0" smtClean="0"/>
          </a:p>
          <a:p>
            <a:pPr lvl="1"/>
            <a:r>
              <a:rPr lang="af-ZA" dirty="0" smtClean="0"/>
              <a:t>reabsorb Na</a:t>
            </a:r>
            <a:r>
              <a:rPr lang="af-ZA" baseline="30000" dirty="0" smtClean="0"/>
              <a:t>+</a:t>
            </a:r>
            <a:r>
              <a:rPr lang="af-ZA" dirty="0" smtClean="0"/>
              <a:t> and H</a:t>
            </a:r>
            <a:r>
              <a:rPr lang="af-ZA" baseline="-25000" dirty="0" smtClean="0"/>
              <a:t>2</a:t>
            </a:r>
            <a:r>
              <a:rPr lang="af-ZA" dirty="0" smtClean="0"/>
              <a:t>O.</a:t>
            </a:r>
          </a:p>
          <a:p>
            <a:pPr lvl="1"/>
            <a:r>
              <a:rPr lang="af-ZA" dirty="0" smtClean="0"/>
              <a:t>secrete K</a:t>
            </a:r>
            <a:r>
              <a:rPr lang="af-ZA" baseline="30000" dirty="0" smtClean="0"/>
              <a:t>+</a:t>
            </a:r>
            <a:r>
              <a:rPr lang="af-ZA" dirty="0" smtClean="0"/>
              <a:t>.</a:t>
            </a:r>
          </a:p>
          <a:p>
            <a:pPr lvl="1"/>
            <a:r>
              <a:rPr lang="en-US" b="1" dirty="0" err="1" smtClean="0"/>
              <a:t>Aldosterone</a:t>
            </a:r>
            <a:r>
              <a:rPr lang="en-US" b="1" dirty="0" smtClean="0"/>
              <a:t> increases Na</a:t>
            </a:r>
            <a:r>
              <a:rPr lang="en-US" b="1" baseline="30000" dirty="0" smtClean="0"/>
              <a:t>+</a:t>
            </a:r>
            <a:r>
              <a:rPr lang="en-US" b="1" dirty="0" smtClean="0"/>
              <a:t> </a:t>
            </a:r>
            <a:r>
              <a:rPr lang="en-US" b="1" dirty="0" err="1" smtClean="0"/>
              <a:t>reabsorption</a:t>
            </a:r>
            <a:r>
              <a:rPr lang="en-US" b="1" dirty="0" smtClean="0"/>
              <a:t> and increases K</a:t>
            </a:r>
            <a:r>
              <a:rPr lang="en-US" b="1" baseline="30000" dirty="0" smtClean="0"/>
              <a:t>+</a:t>
            </a:r>
            <a:r>
              <a:rPr lang="en-US" b="1" dirty="0" smtClean="0"/>
              <a:t> secretion. </a:t>
            </a:r>
          </a:p>
          <a:p>
            <a:pPr lvl="1"/>
            <a:r>
              <a:rPr lang="af-ZA" dirty="0" smtClean="0"/>
              <a:t>About 2% of </a:t>
            </a:r>
            <a:r>
              <a:rPr lang="en-US" dirty="0" smtClean="0"/>
              <a:t>overall Na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err="1" smtClean="0"/>
              <a:t>reabsorption</a:t>
            </a:r>
            <a:r>
              <a:rPr lang="en-US" dirty="0" smtClean="0"/>
              <a:t> is affected by </a:t>
            </a:r>
            <a:r>
              <a:rPr lang="en-US" dirty="0" err="1" smtClean="0"/>
              <a:t>aldosterone</a:t>
            </a:r>
            <a:r>
              <a:rPr lang="en-US" dirty="0" smtClean="0"/>
              <a:t>.</a:t>
            </a:r>
          </a:p>
          <a:p>
            <a:pPr lvl="1"/>
            <a:r>
              <a:rPr lang="en-US" b="1" dirty="0" err="1" smtClean="0"/>
              <a:t>Antidiuretic</a:t>
            </a:r>
            <a:r>
              <a:rPr lang="en-US" b="1" dirty="0" smtClean="0"/>
              <a:t> hormone (ADH) increases H</a:t>
            </a:r>
            <a:r>
              <a:rPr lang="en-US" b="1" baseline="-25000" dirty="0" smtClean="0"/>
              <a:t>2</a:t>
            </a:r>
            <a:r>
              <a:rPr lang="en-US" b="1" dirty="0" smtClean="0"/>
              <a:t>O permeability </a:t>
            </a:r>
            <a:r>
              <a:rPr lang="en-US" dirty="0" smtClean="0"/>
              <a:t>by directing the insertion of H</a:t>
            </a:r>
            <a:r>
              <a:rPr lang="en-US" baseline="-25000" dirty="0" smtClean="0"/>
              <a:t>2</a:t>
            </a:r>
            <a:r>
              <a:rPr lang="en-US" dirty="0" smtClean="0"/>
              <a:t>O channels in the luminal membrane. In the absence of ADH, the principal cells are virtually impermeable to water.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76200"/>
            <a:ext cx="7848600" cy="838200"/>
          </a:xfrm>
        </p:spPr>
        <p:txBody>
          <a:bodyPr/>
          <a:lstStyle/>
          <a:p>
            <a:pPr marL="514350" indent="-514350"/>
            <a:r>
              <a:rPr lang="en-US" dirty="0" smtClean="0"/>
              <a:t>4. Distal tubule and collecting duct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8077200" cy="5486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342900">
              <a:buFont typeface="Wingdings" pitchFamily="2" charset="2"/>
              <a:buChar char="v"/>
            </a:pPr>
            <a:r>
              <a:rPr lang="af-ZA" b="1" i="1" dirty="0" smtClean="0"/>
              <a:t>Principal cells</a:t>
            </a:r>
          </a:p>
          <a:p>
            <a:pPr marL="457200" indent="-342900">
              <a:buNone/>
            </a:pPr>
            <a:endParaRPr lang="af-ZA" b="1" i="1" dirty="0" smtClean="0"/>
          </a:p>
        </p:txBody>
      </p:sp>
      <p:pic>
        <p:nvPicPr>
          <p:cNvPr id="5" name="Picture 4" descr="99.jpg"/>
          <p:cNvPicPr>
            <a:picLocks noChangeAspect="1"/>
          </p:cNvPicPr>
          <p:nvPr/>
        </p:nvPicPr>
        <p:blipFill>
          <a:blip r:embed="rId2" cstate="print">
            <a:lum bright="-4000" contrast="6000"/>
          </a:blip>
          <a:stretch>
            <a:fillRect/>
          </a:stretch>
        </p:blipFill>
        <p:spPr>
          <a:xfrm>
            <a:off x="1495425" y="1971675"/>
            <a:ext cx="7572375" cy="47339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05000" y="41148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971800" y="4191000"/>
            <a:ext cx="228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8200" y="3482876"/>
            <a:ext cx="17526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Na</a:t>
            </a:r>
            <a:r>
              <a:rPr lang="en-GB" baseline="30000" dirty="0" smtClean="0"/>
              <a:t>+</a:t>
            </a:r>
            <a:r>
              <a:rPr lang="en-GB" dirty="0" smtClean="0"/>
              <a:t> diffuses down electrochemical gradient through</a:t>
            </a:r>
          </a:p>
          <a:p>
            <a:r>
              <a:rPr lang="en-GB" i="1" dirty="0" smtClean="0"/>
              <a:t>epithelial Na</a:t>
            </a:r>
            <a:r>
              <a:rPr lang="en-GB" i="1" baseline="30000" dirty="0" smtClean="0"/>
              <a:t>+</a:t>
            </a:r>
            <a:r>
              <a:rPr lang="en-GB" i="1" dirty="0" smtClean="0"/>
              <a:t> channels </a:t>
            </a:r>
            <a:r>
              <a:rPr lang="en-GB" dirty="0" smtClean="0"/>
              <a:t>(</a:t>
            </a:r>
            <a:r>
              <a:rPr lang="en-GB" dirty="0" err="1" smtClean="0"/>
              <a:t>ENaC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838200"/>
            <a:ext cx="7943088" cy="5181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af-ZA" i="1" dirty="0" smtClean="0">
                <a:latin typeface="Times New Roman"/>
                <a:cs typeface="Times New Roman"/>
              </a:rPr>
              <a:t> </a:t>
            </a:r>
            <a:r>
              <a:rPr lang="af-ZA" b="1" i="1" dirty="0" smtClean="0">
                <a:latin typeface="Times New Roman"/>
                <a:cs typeface="Times New Roman"/>
              </a:rPr>
              <a:t>α</a:t>
            </a:r>
            <a:r>
              <a:rPr lang="af-ZA" b="1" i="1" dirty="0" smtClean="0"/>
              <a:t>-Intercalated cells</a:t>
            </a:r>
          </a:p>
          <a:p>
            <a:endParaRPr lang="af-ZA" i="1" dirty="0" smtClean="0"/>
          </a:p>
          <a:p>
            <a:pPr lvl="1">
              <a:lnSpc>
                <a:spcPct val="150000"/>
              </a:lnSpc>
            </a:pPr>
            <a:r>
              <a:rPr lang="en-US" b="1" dirty="0" smtClean="0"/>
              <a:t>secrete H</a:t>
            </a:r>
            <a:r>
              <a:rPr lang="en-US" b="1" baseline="30000" dirty="0" smtClean="0"/>
              <a:t>+</a:t>
            </a:r>
            <a:r>
              <a:rPr lang="en-US" b="1" dirty="0" smtClean="0"/>
              <a:t> </a:t>
            </a:r>
            <a:r>
              <a:rPr lang="en-US" dirty="0" smtClean="0"/>
              <a:t>by an H</a:t>
            </a:r>
            <a:r>
              <a:rPr lang="en-US" baseline="30000" dirty="0" smtClean="0"/>
              <a:t>+</a:t>
            </a:r>
            <a:r>
              <a:rPr lang="en-US" dirty="0" smtClean="0"/>
              <a:t>-adenosine </a:t>
            </a:r>
            <a:r>
              <a:rPr lang="en-US" dirty="0" err="1" smtClean="0"/>
              <a:t>triphosphatase</a:t>
            </a:r>
            <a:r>
              <a:rPr lang="en-US" dirty="0" smtClean="0"/>
              <a:t> (</a:t>
            </a:r>
            <a:r>
              <a:rPr lang="en-US" dirty="0" err="1" smtClean="0"/>
              <a:t>ATPase</a:t>
            </a:r>
            <a:r>
              <a:rPr lang="en-US" dirty="0" smtClean="0"/>
              <a:t>), which is stimulated by </a:t>
            </a:r>
            <a:r>
              <a:rPr lang="af-ZA" dirty="0" smtClean="0"/>
              <a:t>aldosterone.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reabsorb K</a:t>
            </a:r>
            <a:r>
              <a:rPr lang="en-US" b="1" baseline="30000" dirty="0" smtClean="0"/>
              <a:t>+</a:t>
            </a:r>
            <a:r>
              <a:rPr lang="en-US" b="1" dirty="0" smtClean="0"/>
              <a:t> </a:t>
            </a:r>
            <a:r>
              <a:rPr lang="en-US" dirty="0" smtClean="0"/>
              <a:t>by an H</a:t>
            </a:r>
            <a:r>
              <a:rPr lang="en-US" baseline="30000" dirty="0" smtClean="0"/>
              <a:t>+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  <a:r>
              <a:rPr lang="en-US" dirty="0" smtClean="0"/>
              <a:t>-</a:t>
            </a:r>
            <a:r>
              <a:rPr lang="en-US" dirty="0" err="1" smtClean="0"/>
              <a:t>ATPase</a:t>
            </a:r>
            <a:r>
              <a:rPr lang="en-US" dirty="0" smtClean="0"/>
              <a:t>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Regulation of Na</a:t>
            </a:r>
            <a:r>
              <a:rPr lang="en-GB" baseline="30000" dirty="0" smtClean="0"/>
              <a:t>+</a:t>
            </a:r>
            <a:r>
              <a:rPr lang="en-GB" dirty="0" smtClean="0"/>
              <a:t> balance</a:t>
            </a:r>
            <a:endParaRPr lang="en-GB" dirty="0"/>
          </a:p>
        </p:txBody>
      </p:sp>
      <p:pic>
        <p:nvPicPr>
          <p:cNvPr id="5" name="Content Placeholder 4" descr="1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" contrast="5000"/>
          </a:blip>
          <a:stretch>
            <a:fillRect/>
          </a:stretch>
        </p:blipFill>
        <p:spPr>
          <a:xfrm>
            <a:off x="1353881" y="674553"/>
            <a:ext cx="7536119" cy="5181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03745" y="6019800"/>
            <a:ext cx="8289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ANP, </a:t>
            </a:r>
            <a:r>
              <a:rPr lang="en-US" dirty="0" err="1"/>
              <a:t>Atriopeptin</a:t>
            </a:r>
            <a:r>
              <a:rPr lang="en-US" dirty="0"/>
              <a:t>; EABV, effective arterial blood volume; ECF, extracellular fluid; GFR, glomerular filtration rate; </a:t>
            </a:r>
            <a:r>
              <a:rPr lang="el-GR" dirty="0"/>
              <a:t>π</a:t>
            </a:r>
            <a:r>
              <a:rPr lang="en-US" dirty="0"/>
              <a:t>c, peritubular capillary oncotic pressure.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" contrast="5000"/>
          </a:blip>
          <a:stretch>
            <a:fillRect/>
          </a:stretch>
        </p:blipFill>
        <p:spPr>
          <a:xfrm>
            <a:off x="1326368" y="1219200"/>
            <a:ext cx="7436632" cy="5181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Regulation of Na</a:t>
            </a:r>
            <a:r>
              <a:rPr lang="en-GB" baseline="30000" dirty="0" smtClean="0"/>
              <a:t>+</a:t>
            </a:r>
            <a:r>
              <a:rPr lang="en-GB" dirty="0" smtClean="0"/>
              <a:t> balance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6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200" y="381000"/>
            <a:ext cx="7739062" cy="626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04800"/>
            <a:ext cx="7943088" cy="632460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dirty="0" smtClean="0"/>
              <a:t>If</a:t>
            </a:r>
            <a:r>
              <a:rPr lang="en-US" b="1" dirty="0" smtClean="0"/>
              <a:t> TF/P = 1.0, </a:t>
            </a:r>
            <a:r>
              <a:rPr lang="en-US" dirty="0" smtClean="0"/>
              <a:t>then either there has been no </a:t>
            </a:r>
            <a:r>
              <a:rPr lang="en-US" dirty="0" err="1" smtClean="0"/>
              <a:t>reabsorption</a:t>
            </a:r>
            <a:r>
              <a:rPr lang="en-US" dirty="0" smtClean="0"/>
              <a:t> of the substance or </a:t>
            </a:r>
            <a:r>
              <a:rPr lang="en-US" dirty="0" err="1" smtClean="0"/>
              <a:t>reabsorption</a:t>
            </a:r>
            <a:r>
              <a:rPr lang="en-US" dirty="0" smtClean="0"/>
              <a:t> of the substance has been exactly proportional to the </a:t>
            </a:r>
            <a:r>
              <a:rPr lang="en-US" dirty="0" err="1" smtClean="0"/>
              <a:t>reabsorption</a:t>
            </a:r>
            <a:r>
              <a:rPr lang="en-US" dirty="0" smtClean="0"/>
              <a:t> of water.</a:t>
            </a:r>
          </a:p>
          <a:p>
            <a:pPr>
              <a:lnSpc>
                <a:spcPts val="3800"/>
              </a:lnSpc>
            </a:pPr>
            <a:endParaRPr lang="en-US" dirty="0" smtClean="0"/>
          </a:p>
          <a:p>
            <a:pPr>
              <a:lnSpc>
                <a:spcPts val="3800"/>
              </a:lnSpc>
            </a:pPr>
            <a:r>
              <a:rPr lang="en-US" dirty="0" smtClean="0"/>
              <a:t>For example, if TF/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Na</a:t>
            </a:r>
            <a:r>
              <a:rPr lang="en-US" baseline="-25000" dirty="0" smtClean="0"/>
              <a:t>+</a:t>
            </a:r>
            <a:r>
              <a:rPr lang="en-US" dirty="0" smtClean="0"/>
              <a:t> = 1.0, the [Na</a:t>
            </a:r>
            <a:r>
              <a:rPr lang="en-US" baseline="30000" dirty="0" smtClean="0"/>
              <a:t>+</a:t>
            </a:r>
            <a:r>
              <a:rPr lang="en-US" dirty="0" smtClean="0"/>
              <a:t>] in tubular fluid is identical to the [Na</a:t>
            </a:r>
            <a:r>
              <a:rPr lang="en-US" baseline="30000" dirty="0" smtClean="0"/>
              <a:t>+</a:t>
            </a:r>
            <a:r>
              <a:rPr lang="en-US" dirty="0" smtClean="0"/>
              <a:t>] in </a:t>
            </a:r>
            <a:r>
              <a:rPr lang="af-ZA" dirty="0" smtClean="0"/>
              <a:t>plasma.</a:t>
            </a:r>
          </a:p>
          <a:p>
            <a:pPr>
              <a:lnSpc>
                <a:spcPts val="3800"/>
              </a:lnSpc>
            </a:pPr>
            <a:endParaRPr lang="af-ZA" dirty="0" smtClean="0"/>
          </a:p>
          <a:p>
            <a:pPr>
              <a:lnSpc>
                <a:spcPts val="3800"/>
              </a:lnSpc>
            </a:pPr>
            <a:r>
              <a:rPr lang="en-US" dirty="0" smtClean="0"/>
              <a:t>For any freely filtered substance, TF/P = 1.0 in Bowman space (before any </a:t>
            </a:r>
            <a:r>
              <a:rPr lang="en-US" dirty="0" err="1" smtClean="0"/>
              <a:t>reabsorption</a:t>
            </a:r>
            <a:r>
              <a:rPr lang="en-US" dirty="0" smtClean="0"/>
              <a:t> or secretion has taken place to modify the tubular fluid).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609600"/>
            <a:ext cx="7943088" cy="518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If </a:t>
            </a:r>
            <a:r>
              <a:rPr lang="en-US" b="1" dirty="0" smtClean="0"/>
              <a:t>TF/P &lt; 1.0, </a:t>
            </a:r>
            <a:r>
              <a:rPr lang="en-US" dirty="0" smtClean="0"/>
              <a:t>then </a:t>
            </a:r>
            <a:r>
              <a:rPr lang="en-US" dirty="0" err="1" smtClean="0"/>
              <a:t>reabsorption</a:t>
            </a:r>
            <a:r>
              <a:rPr lang="en-US" dirty="0" smtClean="0"/>
              <a:t> of the substance has been greater than the </a:t>
            </a:r>
            <a:r>
              <a:rPr lang="en-US" dirty="0" err="1" smtClean="0"/>
              <a:t>reabsorption</a:t>
            </a:r>
            <a:r>
              <a:rPr lang="en-US" dirty="0" smtClean="0"/>
              <a:t> of water and the concentration in tubular fluid is less than that in plasma.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For example, if TF/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Na</a:t>
            </a:r>
            <a:r>
              <a:rPr lang="en-US" baseline="-25000" dirty="0" smtClean="0"/>
              <a:t>+ </a:t>
            </a:r>
            <a:r>
              <a:rPr lang="en-US" dirty="0" smtClean="0"/>
              <a:t>= 0.8, then the [Na</a:t>
            </a:r>
            <a:r>
              <a:rPr lang="en-US" baseline="30000" dirty="0" smtClean="0"/>
              <a:t>+</a:t>
            </a:r>
            <a:r>
              <a:rPr lang="en-US" dirty="0" smtClean="0"/>
              <a:t>] in tubular fluid is 80% of the [Na</a:t>
            </a:r>
            <a:r>
              <a:rPr lang="en-US" baseline="30000" dirty="0" smtClean="0"/>
              <a:t>+</a:t>
            </a:r>
            <a:r>
              <a:rPr lang="en-US" dirty="0" smtClean="0"/>
              <a:t>] in </a:t>
            </a:r>
            <a:r>
              <a:rPr lang="af-ZA" dirty="0" smtClean="0"/>
              <a:t>plasma.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09600"/>
            <a:ext cx="7943088" cy="5638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If </a:t>
            </a:r>
            <a:r>
              <a:rPr lang="en-US" b="1" dirty="0" smtClean="0"/>
              <a:t>TF/P &gt; 1.0, </a:t>
            </a:r>
            <a:r>
              <a:rPr lang="en-US" dirty="0" smtClean="0"/>
              <a:t>then either </a:t>
            </a:r>
            <a:r>
              <a:rPr lang="en-US" dirty="0" err="1" smtClean="0"/>
              <a:t>reabsorption</a:t>
            </a:r>
            <a:r>
              <a:rPr lang="en-US" dirty="0" smtClean="0"/>
              <a:t> of the substance has been less than the </a:t>
            </a:r>
            <a:r>
              <a:rPr lang="en-US" dirty="0" err="1" smtClean="0"/>
              <a:t>reabsorption</a:t>
            </a:r>
            <a:r>
              <a:rPr lang="en-US" dirty="0" smtClean="0"/>
              <a:t> of water or there has been secretion of the substance.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152400"/>
            <a:ext cx="7943088" cy="6858000"/>
          </a:xfrm>
        </p:spPr>
        <p:txBody>
          <a:bodyPr>
            <a:normAutofit/>
          </a:bodyPr>
          <a:lstStyle/>
          <a:p>
            <a:pPr marL="514350" indent="-514350">
              <a:buSzPct val="100000"/>
              <a:buFont typeface="+mj-lt"/>
              <a:buAutoNum type="arabicPeriod" startAt="2"/>
            </a:pPr>
            <a:r>
              <a:rPr lang="af-ZA" b="1" dirty="0" smtClean="0"/>
              <a:t>TF/P</a:t>
            </a:r>
            <a:r>
              <a:rPr lang="af-ZA" b="1" baseline="-25000" dirty="0" smtClean="0"/>
              <a:t>inulin</a:t>
            </a:r>
          </a:p>
          <a:p>
            <a:endParaRPr lang="af-ZA" b="1" baseline="-25000" dirty="0" smtClean="0"/>
          </a:p>
          <a:p>
            <a:pPr>
              <a:lnSpc>
                <a:spcPts val="3400"/>
              </a:lnSpc>
            </a:pPr>
            <a:r>
              <a:rPr lang="en-US" sz="2600" dirty="0" smtClean="0"/>
              <a:t>  is used as a marker for water </a:t>
            </a:r>
            <a:r>
              <a:rPr lang="en-US" sz="2600" dirty="0" err="1" smtClean="0"/>
              <a:t>reabsorption</a:t>
            </a:r>
            <a:r>
              <a:rPr lang="en-US" sz="2600" dirty="0" smtClean="0"/>
              <a:t> along the </a:t>
            </a:r>
            <a:r>
              <a:rPr lang="en-US" sz="2600" dirty="0" err="1" smtClean="0"/>
              <a:t>nephron</a:t>
            </a:r>
            <a:r>
              <a:rPr lang="en-US" sz="2600" dirty="0" smtClean="0"/>
              <a:t>.</a:t>
            </a:r>
          </a:p>
          <a:p>
            <a:pPr>
              <a:lnSpc>
                <a:spcPts val="3400"/>
              </a:lnSpc>
            </a:pPr>
            <a:r>
              <a:rPr lang="en-US" sz="2600" dirty="0" smtClean="0"/>
              <a:t>increases as water is reabsorbed.</a:t>
            </a:r>
          </a:p>
          <a:p>
            <a:pPr>
              <a:lnSpc>
                <a:spcPts val="3400"/>
              </a:lnSpc>
            </a:pPr>
            <a:r>
              <a:rPr lang="en-US" sz="2600" dirty="0" err="1" smtClean="0"/>
              <a:t>Inulin</a:t>
            </a:r>
            <a:r>
              <a:rPr lang="en-US" sz="2600" dirty="0" smtClean="0"/>
              <a:t> is freely filtered, but not reabsorbed or secreted. </a:t>
            </a:r>
          </a:p>
          <a:p>
            <a:pPr>
              <a:buNone/>
            </a:pPr>
            <a:endParaRPr lang="en-US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lnSpc>
                <a:spcPts val="3200"/>
              </a:lnSpc>
            </a:pPr>
            <a:r>
              <a:rPr lang="en-US" sz="2400" b="1" dirty="0" smtClean="0"/>
              <a:t>For example, </a:t>
            </a:r>
            <a:r>
              <a:rPr lang="en-US" sz="2400" dirty="0" smtClean="0"/>
              <a:t>if 50% of the filtered water has been reabsorbed, the TF/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inulin</a:t>
            </a:r>
            <a:r>
              <a:rPr lang="en-US" sz="2400" dirty="0" smtClean="0"/>
              <a:t> = 2.0</a:t>
            </a:r>
            <a:r>
              <a:rPr lang="en-US" sz="2400" b="1" dirty="0" smtClean="0"/>
              <a:t>. </a:t>
            </a:r>
            <a:r>
              <a:rPr lang="en-US" sz="2400" dirty="0" smtClean="0"/>
              <a:t>For another example, if TF/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inulin</a:t>
            </a:r>
            <a:r>
              <a:rPr lang="en-US" sz="2400" dirty="0" smtClean="0"/>
              <a:t> = 3.0, then 67% of the filtered water has been reabsorbed </a:t>
            </a:r>
            <a:r>
              <a:rPr lang="af-ZA" sz="2400" dirty="0" smtClean="0"/>
              <a:t>(i.e., 1 − 1/3).</a:t>
            </a:r>
            <a:endParaRPr lang="ar-J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formula 1.png"/>
          <p:cNvPicPr>
            <a:picLocks noChangeAspect="1"/>
          </p:cNvPicPr>
          <p:nvPr/>
        </p:nvPicPr>
        <p:blipFill>
          <a:blip r:embed="rId2" cstate="print">
            <a:lum bright="-7000" contrast="11000"/>
          </a:blip>
          <a:stretch>
            <a:fillRect/>
          </a:stretch>
        </p:blipFill>
        <p:spPr>
          <a:xfrm>
            <a:off x="1676400" y="3385096"/>
            <a:ext cx="6652973" cy="958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"/>
            <a:ext cx="7943088" cy="6096000"/>
          </a:xfrm>
        </p:spPr>
        <p:txBody>
          <a:bodyPr/>
          <a:lstStyle/>
          <a:p>
            <a:pPr marL="361950" indent="-361950">
              <a:buSzPct val="100000"/>
              <a:buFont typeface="+mj-lt"/>
              <a:buAutoNum type="arabicPeriod" startAt="3"/>
            </a:pPr>
            <a:r>
              <a:rPr lang="af-ZA" b="1" dirty="0" smtClean="0"/>
              <a:t>[TF/P]</a:t>
            </a:r>
            <a:r>
              <a:rPr lang="af-ZA" b="1" baseline="-25000" dirty="0" smtClean="0"/>
              <a:t>x</a:t>
            </a:r>
            <a:r>
              <a:rPr lang="af-ZA" b="1" dirty="0" smtClean="0"/>
              <a:t>/[TF/P]</a:t>
            </a:r>
            <a:r>
              <a:rPr lang="af-ZA" b="1" baseline="-25000" dirty="0" smtClean="0"/>
              <a:t>inulin</a:t>
            </a:r>
            <a:r>
              <a:rPr lang="af-ZA" b="1" dirty="0" smtClean="0"/>
              <a:t> ratio</a:t>
            </a:r>
          </a:p>
          <a:p>
            <a:pPr>
              <a:buNone/>
            </a:pPr>
            <a:endParaRPr lang="af-ZA" b="1" dirty="0" smtClean="0"/>
          </a:p>
          <a:p>
            <a:pPr marL="457200" indent="-285750">
              <a:lnSpc>
                <a:spcPts val="3800"/>
              </a:lnSpc>
            </a:pPr>
            <a:r>
              <a:rPr lang="en-US" dirty="0" smtClean="0"/>
              <a:t>This double ratio gives the </a:t>
            </a:r>
            <a:r>
              <a:rPr lang="en-US" b="1" dirty="0" smtClean="0"/>
              <a:t>fraction of the filtered load remaining at any point along the nephron.</a:t>
            </a:r>
          </a:p>
          <a:p>
            <a:pPr marL="457200" indent="-285750">
              <a:lnSpc>
                <a:spcPts val="3800"/>
              </a:lnSpc>
            </a:pPr>
            <a:endParaRPr lang="en-US" b="1" dirty="0" smtClean="0"/>
          </a:p>
          <a:p>
            <a:pPr marL="457200" indent="-285750">
              <a:lnSpc>
                <a:spcPts val="3800"/>
              </a:lnSpc>
            </a:pPr>
            <a:r>
              <a:rPr lang="en-US" b="1" dirty="0" smtClean="0"/>
              <a:t>For example, </a:t>
            </a:r>
            <a:r>
              <a:rPr lang="en-US" dirty="0" smtClean="0"/>
              <a:t>if [TF/P]</a:t>
            </a:r>
            <a:r>
              <a:rPr lang="en-US" baseline="-25000" dirty="0" smtClean="0"/>
              <a:t>Na+</a:t>
            </a:r>
            <a:r>
              <a:rPr lang="en-US" dirty="0" smtClean="0"/>
              <a:t>/[TF/P]</a:t>
            </a:r>
            <a:r>
              <a:rPr lang="en-US" baseline="-25000" dirty="0" smtClean="0"/>
              <a:t>inulin</a:t>
            </a:r>
            <a:r>
              <a:rPr lang="en-US" dirty="0" smtClean="0"/>
              <a:t> = 0.3 at the end of the proximal tubule, then 30% of the filtered Na</a:t>
            </a:r>
            <a:r>
              <a:rPr lang="en-US" baseline="30000" dirty="0" smtClean="0"/>
              <a:t>+</a:t>
            </a:r>
            <a:r>
              <a:rPr lang="en-US" dirty="0" smtClean="0"/>
              <a:t> remains in the tubular fluid and 70% has been reabsorbed into the blood.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General information about Na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err="1" smtClean="0"/>
              <a:t>reabsorption</a:t>
            </a:r>
            <a:endParaRPr lang="ar-J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72400" cy="518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is freely filtered across the </a:t>
            </a:r>
            <a:r>
              <a:rPr lang="en-US" dirty="0" err="1" smtClean="0"/>
              <a:t>glomerular</a:t>
            </a:r>
            <a:r>
              <a:rPr lang="en-US" dirty="0" smtClean="0"/>
              <a:t> capillaries; therefore, the [Na</a:t>
            </a:r>
            <a:r>
              <a:rPr lang="en-US" baseline="30000" dirty="0" smtClean="0"/>
              <a:t>+</a:t>
            </a:r>
            <a:r>
              <a:rPr lang="en-US" dirty="0" smtClean="0"/>
              <a:t>] in the tubular fluid of Bowman space equals that in plasma (i.e., TF/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Na</a:t>
            </a:r>
            <a:r>
              <a:rPr lang="en-US" baseline="-25000" dirty="0" smtClean="0"/>
              <a:t>+</a:t>
            </a:r>
            <a:r>
              <a:rPr lang="en-US" dirty="0" smtClean="0"/>
              <a:t> = 1.0).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is reabsorbed along the entire </a:t>
            </a:r>
            <a:r>
              <a:rPr lang="en-US" dirty="0" err="1" smtClean="0"/>
              <a:t>nephron</a:t>
            </a:r>
            <a:r>
              <a:rPr lang="en-US" dirty="0" smtClean="0"/>
              <a:t>, and very little is excreted in urine (&lt;1% of the </a:t>
            </a:r>
            <a:r>
              <a:rPr lang="af-ZA" dirty="0" smtClean="0"/>
              <a:t>filtered load).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7074</TotalTime>
  <Words>1569</Words>
  <Application>Microsoft Office PowerPoint</Application>
  <PresentationFormat>On-screen Show (4:3)</PresentationFormat>
  <Paragraphs>171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Corbel</vt:lpstr>
      <vt:lpstr>Gill Sans MT</vt:lpstr>
      <vt:lpstr>Majalla UI</vt:lpstr>
      <vt:lpstr>Times New Roman</vt:lpstr>
      <vt:lpstr>Verdana</vt:lpstr>
      <vt:lpstr>Wingdings</vt:lpstr>
      <vt:lpstr>Wingdings 2</vt:lpstr>
      <vt:lpstr>Solstice</vt:lpstr>
      <vt:lpstr>Renal regulation of  sodium and chloride</vt:lpstr>
      <vt:lpstr>PowerPoint Presentation</vt:lpstr>
      <vt:lpstr>Single nephron terminology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information about Na+ reabsorption</vt:lpstr>
      <vt:lpstr>Sodium reabsorption along the nephron</vt:lpstr>
      <vt:lpstr>Proximal tubules</vt:lpstr>
      <vt:lpstr>Early proximal tubules</vt:lpstr>
      <vt:lpstr>Early proximal tubules</vt:lpstr>
      <vt:lpstr>Late proximal tubule</vt:lpstr>
      <vt:lpstr>PowerPoint Presentation</vt:lpstr>
      <vt:lpstr>Isosmotic reabsorption</vt:lpstr>
      <vt:lpstr>Mechanism of isosmotic reabsorption</vt:lpstr>
      <vt:lpstr>TF/P ratios along the proximal tubule</vt:lpstr>
      <vt:lpstr>Glomerulotubular balance in the proximal tubule</vt:lpstr>
      <vt:lpstr>Glomerulotubular balance in the proximal tubule</vt:lpstr>
      <vt:lpstr>PowerPoint Presentation</vt:lpstr>
      <vt:lpstr>2.  Thin Descending Limb and Thin Ascending Limb</vt:lpstr>
      <vt:lpstr>3.  Thick ascending limb of the loop of Henle</vt:lpstr>
      <vt:lpstr>3.  Thick ascending limb of the loop of Henle</vt:lpstr>
      <vt:lpstr>3.  Thick ascending limb of the loop of Henle</vt:lpstr>
      <vt:lpstr>4. Distal tubule and collecting duct</vt:lpstr>
      <vt:lpstr>4. Distal tubule and collecting duct</vt:lpstr>
      <vt:lpstr>Early distal tubule</vt:lpstr>
      <vt:lpstr>4. Distal tubule and collecting duct</vt:lpstr>
      <vt:lpstr>Distal tubule and collecting duct</vt:lpstr>
      <vt:lpstr>4. Distal tubule and collecting duct</vt:lpstr>
      <vt:lpstr>PowerPoint Presentation</vt:lpstr>
      <vt:lpstr>Regulation of Na+ balance</vt:lpstr>
      <vt:lpstr>Regulation of Na+ balance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One:  Introduction to Physiology:  The Cell and General Physiology</dc:title>
  <dc:creator>rstinson</dc:creator>
  <cp:lastModifiedBy>lenovo</cp:lastModifiedBy>
  <cp:revision>315</cp:revision>
  <dcterms:created xsi:type="dcterms:W3CDTF">2010-10-14T16:13:00Z</dcterms:created>
  <dcterms:modified xsi:type="dcterms:W3CDTF">2021-04-22T11:35:32Z</dcterms:modified>
</cp:coreProperties>
</file>