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60" r:id="rId4"/>
    <p:sldId id="258" r:id="rId5"/>
    <p:sldId id="259" r:id="rId6"/>
    <p:sldId id="275" r:id="rId7"/>
    <p:sldId id="276" r:id="rId8"/>
    <p:sldId id="278" r:id="rId9"/>
    <p:sldId id="277" r:id="rId10"/>
    <p:sldId id="261" r:id="rId11"/>
    <p:sldId id="269" r:id="rId12"/>
    <p:sldId id="262" r:id="rId13"/>
    <p:sldId id="263" r:id="rId14"/>
    <p:sldId id="264" r:id="rId15"/>
    <p:sldId id="279" r:id="rId16"/>
    <p:sldId id="265" r:id="rId17"/>
    <p:sldId id="268" r:id="rId18"/>
    <p:sldId id="266" r:id="rId19"/>
    <p:sldId id="267" r:id="rId20"/>
    <p:sldId id="270" r:id="rId21"/>
    <p:sldId id="271" r:id="rId22"/>
    <p:sldId id="274" r:id="rId23"/>
    <p:sldId id="272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1DA35D9-658E-4A70-A2C8-243B479F869F}" type="datetimeFigureOut">
              <a:rPr lang="ar-JO" smtClean="0"/>
              <a:pPr/>
              <a:t>10/09/1442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AF26C5-8200-4AF3-BFCB-BDB94CBD72B9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533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3B2C-D0B0-45AC-82EF-7B4CBF6CFFA1}" type="datetime1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0003-AD01-4576-8CB2-9373B8468450}" type="datetime1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u="sng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  <a:defRPr/>
            </a:lvl2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536448" cy="476250"/>
          </a:xfrm>
        </p:spPr>
        <p:txBody>
          <a:bodyPr/>
          <a:lstStyle>
            <a:lvl1pPr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AD1-3D32-4672-AF62-C27D9EE3CCA6}" type="datetime1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9F1-6862-4CFE-BA9B-6710D614FF39}" type="datetime1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F9B5-9280-4349-83E3-837E6876002D}" type="datetime1">
              <a:rPr lang="en-US" smtClean="0"/>
              <a:pPr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E93-3240-4958-A762-2532BDD2B0AC}" type="datetime1">
              <a:rPr lang="en-US" smtClean="0"/>
              <a:pPr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C704-827A-4699-A14A-FA4B29A09E47}" type="datetime1">
              <a:rPr lang="en-US" smtClean="0"/>
              <a:pPr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94F1-0136-47EA-866E-68AC936B0E5B}" type="datetime1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1555-F538-4D01-BFAE-5F176E8CA2B4}" type="datetime1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90600" y="1066800"/>
            <a:ext cx="7943088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86B2BE-71FF-4C21-A8B7-5922B1799B71}" type="datetime1">
              <a:rPr lang="en-US" smtClean="0"/>
              <a:pPr/>
              <a:t>4/21/2021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231775" indent="-231775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95288" indent="-217488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63550" indent="-176213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-219075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860425" indent="-17780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360" y="16764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Tubular reabsorption </a:t>
            </a:r>
            <a:b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and secretion</a:t>
            </a:r>
            <a:endParaRPr lang="en-US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Reabsorption</a:t>
            </a:r>
            <a:r>
              <a:rPr lang="en-US" dirty="0" smtClean="0"/>
              <a:t> of glucose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371600"/>
            <a:ext cx="7943088" cy="5181600"/>
          </a:xfrm>
        </p:spPr>
        <p:txBody>
          <a:bodyPr/>
          <a:lstStyle/>
          <a:p>
            <a:r>
              <a:rPr lang="af-ZA" b="1" dirty="0" smtClean="0"/>
              <a:t>Filtered load of glucose</a:t>
            </a:r>
          </a:p>
          <a:p>
            <a:endParaRPr lang="af-ZA" b="1" dirty="0" smtClean="0"/>
          </a:p>
          <a:p>
            <a:pPr marL="342900" indent="0">
              <a:lnSpc>
                <a:spcPct val="150000"/>
              </a:lnSpc>
              <a:buNone/>
            </a:pPr>
            <a:r>
              <a:rPr lang="en-US" dirty="0" smtClean="0"/>
              <a:t>increases in direct proportion to the plasma glucose concentration.</a:t>
            </a:r>
          </a:p>
          <a:p>
            <a:pPr marL="342900" indent="0">
              <a:buNone/>
            </a:pPr>
            <a:endParaRPr lang="en-US" dirty="0" smtClean="0"/>
          </a:p>
          <a:p>
            <a:pPr marL="342900" indent="0">
              <a:buNone/>
            </a:pPr>
            <a:r>
              <a:rPr lang="en-US" dirty="0" smtClean="0"/>
              <a:t>(filtered load of glucose </a:t>
            </a:r>
            <a:r>
              <a:rPr lang="af-ZA" dirty="0" smtClean="0"/>
              <a:t>= GFR × [P]</a:t>
            </a:r>
            <a:r>
              <a:rPr lang="af-ZA" baseline="-25000" dirty="0" smtClean="0"/>
              <a:t>glucose</a:t>
            </a:r>
            <a:r>
              <a:rPr lang="af-ZA" dirty="0" smtClean="0"/>
              <a:t>).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Reabsorption</a:t>
            </a:r>
            <a:r>
              <a:rPr lang="en-US" dirty="0" smtClean="0"/>
              <a:t> of glucose</a:t>
            </a:r>
            <a:endParaRPr lang="ar-JO" dirty="0"/>
          </a:p>
        </p:txBody>
      </p:sp>
      <p:pic>
        <p:nvPicPr>
          <p:cNvPr id="5" name="Content Placeholder 4" descr="transport maximum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 contrast="8000"/>
          </a:blip>
          <a:stretch>
            <a:fillRect/>
          </a:stretch>
        </p:blipFill>
        <p:spPr>
          <a:xfrm>
            <a:off x="2514600" y="990600"/>
            <a:ext cx="4876800" cy="582018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5638800" cy="838200"/>
          </a:xfrm>
        </p:spPr>
        <p:txBody>
          <a:bodyPr/>
          <a:lstStyle/>
          <a:p>
            <a:r>
              <a:rPr lang="en-US" dirty="0" err="1" smtClean="0"/>
              <a:t>Reabsorption</a:t>
            </a:r>
            <a:r>
              <a:rPr lang="en-US" dirty="0" smtClean="0"/>
              <a:t> of glucose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af-ZA" sz="2600" b="1" dirty="0" smtClean="0"/>
              <a:t>Na</a:t>
            </a:r>
            <a:r>
              <a:rPr lang="af-ZA" sz="2600" b="1" baseline="30000" dirty="0" smtClean="0"/>
              <a:t>+</a:t>
            </a:r>
            <a:r>
              <a:rPr lang="af-ZA" sz="2600" b="1" dirty="0" smtClean="0"/>
              <a:t>–glucose cotransport </a:t>
            </a:r>
            <a:r>
              <a:rPr lang="af-ZA" sz="2600" dirty="0" smtClean="0"/>
              <a:t>in the </a:t>
            </a:r>
            <a:r>
              <a:rPr lang="af-ZA" sz="2600" b="1" dirty="0" smtClean="0"/>
              <a:t>proximal tubule </a:t>
            </a:r>
            <a:r>
              <a:rPr lang="af-ZA" sz="2600" dirty="0" smtClean="0"/>
              <a:t>reabsorbs glucose from tubular fluid </a:t>
            </a:r>
            <a:r>
              <a:rPr lang="en-US" sz="2600" dirty="0" smtClean="0"/>
              <a:t>into the blood. There are a limited number of Na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–glucose carriers.</a:t>
            </a:r>
          </a:p>
          <a:p>
            <a:endParaRPr lang="en-US" sz="2600" dirty="0" smtClean="0"/>
          </a:p>
          <a:p>
            <a:r>
              <a:rPr lang="en-US" sz="2600" dirty="0" smtClean="0"/>
              <a:t>At plasma glucose concentrations less than 200 mg/</a:t>
            </a:r>
            <a:r>
              <a:rPr lang="en-US" sz="2600" dirty="0" err="1" smtClean="0"/>
              <a:t>dL</a:t>
            </a:r>
            <a:r>
              <a:rPr lang="en-US" sz="2600" dirty="0" smtClean="0"/>
              <a:t>, all of the filtered glucose can be reabsorbed because plenty of carriers are available; in this range, the line for reabsorption is the same as that for filtration.</a:t>
            </a:r>
          </a:p>
          <a:p>
            <a:r>
              <a:rPr lang="en-US" sz="2600" dirty="0" smtClean="0"/>
              <a:t>At plasma glucose concentrations greater than 350 mg/</a:t>
            </a:r>
            <a:r>
              <a:rPr lang="en-US" sz="2600" dirty="0" err="1" smtClean="0"/>
              <a:t>dL</a:t>
            </a:r>
            <a:r>
              <a:rPr lang="en-US" sz="2600" dirty="0" smtClean="0"/>
              <a:t>, the carriers are saturated. Therefore, increases in plasma concentration above 350 mg/</a:t>
            </a:r>
            <a:r>
              <a:rPr lang="en-US" sz="2600" dirty="0" err="1" smtClean="0"/>
              <a:t>dL</a:t>
            </a:r>
            <a:r>
              <a:rPr lang="en-US" sz="2600" dirty="0" smtClean="0"/>
              <a:t> do not result in increased rates of </a:t>
            </a:r>
            <a:r>
              <a:rPr lang="en-US" sz="2600" dirty="0" err="1" smtClean="0"/>
              <a:t>reabsorption</a:t>
            </a:r>
            <a:r>
              <a:rPr lang="en-US" sz="2600" dirty="0" smtClean="0"/>
              <a:t>. The </a:t>
            </a:r>
            <a:r>
              <a:rPr lang="en-US" sz="2600" dirty="0" err="1" smtClean="0"/>
              <a:t>reabsorptive</a:t>
            </a:r>
            <a:r>
              <a:rPr lang="en-US" sz="2600" dirty="0" smtClean="0"/>
              <a:t> rate at which the carriers are saturated </a:t>
            </a:r>
            <a:r>
              <a:rPr lang="af-ZA" sz="2600" dirty="0" smtClean="0"/>
              <a:t>is the </a:t>
            </a:r>
            <a:r>
              <a:rPr lang="af-ZA" sz="2600" b="1" dirty="0" smtClean="0"/>
              <a:t>Tm.</a:t>
            </a:r>
            <a:endParaRPr lang="ar-JO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Excretion of glucose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066800"/>
            <a:ext cx="7943088" cy="579120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dirty="0" smtClean="0"/>
              <a:t>At plasma concentrations less than 200 mg/</a:t>
            </a:r>
            <a:r>
              <a:rPr lang="en-US" dirty="0" err="1" smtClean="0"/>
              <a:t>dL</a:t>
            </a:r>
            <a:r>
              <a:rPr lang="en-US" dirty="0" smtClean="0"/>
              <a:t>, all of the filtered glucose is reabsorbed and excretion is zero. </a:t>
            </a:r>
            <a:r>
              <a:rPr lang="en-US" b="1" dirty="0" smtClean="0"/>
              <a:t>Threshold </a:t>
            </a:r>
            <a:r>
              <a:rPr lang="en-US" dirty="0" smtClean="0"/>
              <a:t>(defined as the plasma concentration at which glucose first appears in the urine) is approximately 200-250 mg/</a:t>
            </a:r>
            <a:r>
              <a:rPr lang="en-US" dirty="0" err="1" smtClean="0"/>
              <a:t>dL</a:t>
            </a:r>
            <a:r>
              <a:rPr lang="en-US" dirty="0" smtClean="0"/>
              <a:t>.</a:t>
            </a:r>
          </a:p>
          <a:p>
            <a:pPr>
              <a:lnSpc>
                <a:spcPts val="3600"/>
              </a:lnSpc>
            </a:pPr>
            <a:endParaRPr lang="en-US" dirty="0" smtClean="0"/>
          </a:p>
          <a:p>
            <a:pPr>
              <a:lnSpc>
                <a:spcPts val="3600"/>
              </a:lnSpc>
            </a:pPr>
            <a:r>
              <a:rPr lang="en-US" b="1" dirty="0" smtClean="0"/>
              <a:t>At plasma concentrations greater than 350 mg/</a:t>
            </a:r>
            <a:r>
              <a:rPr lang="en-US" b="1" dirty="0" err="1" smtClean="0"/>
              <a:t>dL</a:t>
            </a:r>
            <a:r>
              <a:rPr lang="en-US" b="1" dirty="0" smtClean="0"/>
              <a:t>, </a:t>
            </a:r>
            <a:r>
              <a:rPr lang="en-US" b="1" dirty="0" err="1" smtClean="0"/>
              <a:t>reabsorption</a:t>
            </a:r>
            <a:r>
              <a:rPr lang="en-US" b="1" dirty="0" smtClean="0"/>
              <a:t> is saturated (Tm). </a:t>
            </a:r>
            <a:r>
              <a:rPr lang="en-US" dirty="0" smtClean="0"/>
              <a:t>Therefore, as the plasma concentration increases, the additional filtered glucose cannot be reabsorbed and is excreted in the urine.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en-US" dirty="0" smtClean="0"/>
              <a:t>Splay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43088" cy="55626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US" dirty="0" smtClean="0"/>
              <a:t>Is the region of the glucose curves </a:t>
            </a:r>
            <a:r>
              <a:rPr lang="en-US" b="1" dirty="0" smtClean="0"/>
              <a:t>between threshold and T</a:t>
            </a:r>
            <a:r>
              <a:rPr lang="en-US" b="1" baseline="-25000" dirty="0" smtClean="0"/>
              <a:t>m</a:t>
            </a:r>
            <a:r>
              <a:rPr lang="en-US" b="1" dirty="0" smtClean="0"/>
              <a:t>.</a:t>
            </a:r>
          </a:p>
          <a:p>
            <a:pPr>
              <a:lnSpc>
                <a:spcPts val="3800"/>
              </a:lnSpc>
            </a:pPr>
            <a:endParaRPr lang="en-US" b="1" dirty="0" smtClean="0"/>
          </a:p>
          <a:p>
            <a:pPr>
              <a:lnSpc>
                <a:spcPts val="3800"/>
              </a:lnSpc>
            </a:pPr>
            <a:r>
              <a:rPr lang="en-US" dirty="0" smtClean="0"/>
              <a:t>Occurs between plasma glucose concentrations of approximately 250 and 350 mg/</a:t>
            </a:r>
            <a:r>
              <a:rPr lang="en-US" dirty="0" err="1" smtClean="0"/>
              <a:t>dL</a:t>
            </a:r>
            <a:r>
              <a:rPr lang="en-US" dirty="0" smtClean="0"/>
              <a:t>.</a:t>
            </a:r>
          </a:p>
          <a:p>
            <a:pPr>
              <a:lnSpc>
                <a:spcPts val="3800"/>
              </a:lnSpc>
            </a:pPr>
            <a:r>
              <a:rPr lang="en-US" dirty="0" smtClean="0"/>
              <a:t>Represents the excretion of glucose in urine before saturation of </a:t>
            </a:r>
            <a:r>
              <a:rPr lang="en-US" dirty="0" err="1" smtClean="0"/>
              <a:t>reabsorption</a:t>
            </a:r>
            <a:r>
              <a:rPr lang="en-US" dirty="0" smtClean="0"/>
              <a:t> (T</a:t>
            </a:r>
            <a:r>
              <a:rPr lang="en-US" baseline="-25000" dirty="0" smtClean="0"/>
              <a:t>m</a:t>
            </a:r>
            <a:r>
              <a:rPr lang="en-US" dirty="0" smtClean="0"/>
              <a:t>) is </a:t>
            </a:r>
            <a:r>
              <a:rPr lang="af-ZA" dirty="0" smtClean="0"/>
              <a:t>fully achieved.</a:t>
            </a:r>
          </a:p>
          <a:p>
            <a:pPr>
              <a:lnSpc>
                <a:spcPts val="3800"/>
              </a:lnSpc>
            </a:pPr>
            <a:r>
              <a:rPr lang="en-US" dirty="0" smtClean="0"/>
              <a:t>It is explained by the heterogeneity of </a:t>
            </a:r>
            <a:r>
              <a:rPr lang="en-US" dirty="0" err="1" smtClean="0"/>
              <a:t>nephrons</a:t>
            </a:r>
            <a:r>
              <a:rPr lang="en-US" dirty="0" smtClean="0"/>
              <a:t> and the relatively low affinity of the Na</a:t>
            </a:r>
            <a:r>
              <a:rPr lang="en-US" baseline="30000" dirty="0" smtClean="0"/>
              <a:t>+</a:t>
            </a:r>
            <a:r>
              <a:rPr lang="en-US" dirty="0" smtClean="0"/>
              <a:t>-</a:t>
            </a:r>
            <a:r>
              <a:rPr lang="af-ZA" dirty="0" smtClean="0"/>
              <a:t>glucose carriers.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</p:spPr>
        <p:txBody>
          <a:bodyPr>
            <a:normAutofit/>
          </a:bodyPr>
          <a:lstStyle/>
          <a:p>
            <a:r>
              <a:rPr lang="en-GB" sz="3000" dirty="0" smtClean="0"/>
              <a:t>Urea – Example of passive reabsorption</a:t>
            </a:r>
            <a:endParaRPr lang="en-GB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7552" y="6305550"/>
            <a:ext cx="536448" cy="476250"/>
          </a:xfrm>
        </p:spPr>
        <p:txBody>
          <a:bodyPr/>
          <a:lstStyle/>
          <a:p>
            <a:fld id="{5CFD0AA0-7829-4368-90FD-8FF297E1E8C9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Content Placeholder 6" descr="94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5000" contrast="9000"/>
          </a:blip>
          <a:stretch>
            <a:fillRect/>
          </a:stretch>
        </p:blipFill>
        <p:spPr>
          <a:xfrm>
            <a:off x="3231462" y="1504950"/>
            <a:ext cx="4376525" cy="5181600"/>
          </a:xfrm>
        </p:spPr>
      </p:pic>
      <p:sp>
        <p:nvSpPr>
          <p:cNvPr id="8" name="TextBox 7"/>
          <p:cNvSpPr txBox="1"/>
          <p:nvPr/>
        </p:nvSpPr>
        <p:spPr>
          <a:xfrm>
            <a:off x="5867400" y="1242596"/>
            <a:ext cx="1447800" cy="33855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free filtration</a:t>
            </a:r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34000" y="1581150"/>
            <a:ext cx="533400" cy="68580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0" y="990600"/>
            <a:ext cx="1524000" cy="58477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reabsorption – simple diffusion</a:t>
            </a:r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3962400"/>
            <a:ext cx="1219200" cy="107721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tubular secretion –</a:t>
            </a:r>
          </a:p>
          <a:p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Simple diffusion </a:t>
            </a:r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7600" y="4419600"/>
            <a:ext cx="1524000" cy="83099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reabsorption – facilitated diffusion</a:t>
            </a:r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4953000"/>
            <a:ext cx="23622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Reabsorption and secretion of urea depends on its concentration gradient between tubular fluid and </a:t>
            </a:r>
            <a:r>
              <a:rPr lang="en-GB" dirty="0" err="1" smtClean="0"/>
              <a:t>peritubular</a:t>
            </a:r>
            <a:r>
              <a:rPr lang="en-GB" dirty="0" smtClean="0"/>
              <a:t> blood.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1295400"/>
          </a:xfrm>
        </p:spPr>
        <p:txBody>
          <a:bodyPr>
            <a:normAutofit/>
          </a:bodyPr>
          <a:lstStyle/>
          <a:p>
            <a:r>
              <a:rPr lang="af-ZA" dirty="0" smtClean="0"/>
              <a:t>Para-aminohippuric acid (PAH)</a:t>
            </a:r>
            <a:r>
              <a:rPr lang="en-US" dirty="0" smtClean="0"/>
              <a:t> – </a:t>
            </a:r>
            <a:br>
              <a:rPr lang="en-US" dirty="0" smtClean="0"/>
            </a:br>
            <a:r>
              <a:rPr lang="en-US" dirty="0" smtClean="0"/>
              <a:t>a secreted substance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7772400" cy="4343400"/>
          </a:xfrm>
        </p:spPr>
        <p:txBody>
          <a:bodyPr/>
          <a:lstStyle/>
          <a:p>
            <a:pPr indent="-136525">
              <a:lnSpc>
                <a:spcPct val="150000"/>
              </a:lnSpc>
              <a:buNone/>
            </a:pPr>
            <a:r>
              <a:rPr lang="en-US" b="1" dirty="0" smtClean="0"/>
              <a:t>Filtered load of PAH</a:t>
            </a:r>
          </a:p>
          <a:p>
            <a:pPr marL="266700" indent="0">
              <a:lnSpc>
                <a:spcPct val="150000"/>
              </a:lnSpc>
              <a:buNone/>
            </a:pPr>
            <a:r>
              <a:rPr lang="en-US" dirty="0" smtClean="0"/>
              <a:t>As with glucose, the filtered load of PAH increases in direct proportion to the plasma </a:t>
            </a:r>
            <a:r>
              <a:rPr lang="af-ZA" dirty="0" smtClean="0"/>
              <a:t>PAH concentration.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PAH – a secreted substance</a:t>
            </a:r>
            <a:endParaRPr lang="ar-JO" dirty="0"/>
          </a:p>
        </p:txBody>
      </p:sp>
      <p:pic>
        <p:nvPicPr>
          <p:cNvPr id="5" name="Content Placeholder 4" descr="PAH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 contrast="8000"/>
          </a:blip>
          <a:stretch>
            <a:fillRect/>
          </a:stretch>
        </p:blipFill>
        <p:spPr>
          <a:xfrm>
            <a:off x="2538679" y="1066800"/>
            <a:ext cx="4847691" cy="5791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Secretion of PAH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143000"/>
            <a:ext cx="7943088" cy="5410200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en-US" dirty="0" smtClean="0"/>
              <a:t>Secretion of PAH occurs from </a:t>
            </a:r>
            <a:r>
              <a:rPr lang="en-US" dirty="0" err="1" smtClean="0"/>
              <a:t>peritubular</a:t>
            </a:r>
            <a:r>
              <a:rPr lang="en-US" dirty="0" smtClean="0"/>
              <a:t> capillary blood into tubular fluid (urine) via carriers in the </a:t>
            </a:r>
            <a:r>
              <a:rPr lang="en-US" b="1" dirty="0" smtClean="0"/>
              <a:t>proximal tubule.</a:t>
            </a:r>
          </a:p>
          <a:p>
            <a:pPr>
              <a:lnSpc>
                <a:spcPts val="3800"/>
              </a:lnSpc>
            </a:pPr>
            <a:endParaRPr lang="en-US" b="1" dirty="0" smtClean="0"/>
          </a:p>
          <a:p>
            <a:pPr>
              <a:lnSpc>
                <a:spcPts val="3800"/>
              </a:lnSpc>
            </a:pPr>
            <a:r>
              <a:rPr lang="en-US" dirty="0" smtClean="0"/>
              <a:t>At low plasma concentrations of PAH, the secretion rate increases as the plasma concentration </a:t>
            </a:r>
            <a:r>
              <a:rPr lang="af-ZA" dirty="0" smtClean="0"/>
              <a:t>increases.</a:t>
            </a:r>
          </a:p>
          <a:p>
            <a:pPr>
              <a:lnSpc>
                <a:spcPts val="3800"/>
              </a:lnSpc>
            </a:pPr>
            <a:r>
              <a:rPr lang="en-US" dirty="0" smtClean="0"/>
              <a:t>Once the carriers are saturated, further increases in plasma PAH concentration do not cause further increases in the secretion rate </a:t>
            </a:r>
            <a:r>
              <a:rPr lang="en-US" b="1" dirty="0" smtClean="0"/>
              <a:t>(T</a:t>
            </a:r>
            <a:r>
              <a:rPr lang="en-US" b="1" baseline="-25000" dirty="0" smtClean="0"/>
              <a:t>m</a:t>
            </a:r>
            <a:r>
              <a:rPr lang="en-US" b="1" dirty="0" smtClean="0"/>
              <a:t>).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Excretion of PAH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066800"/>
            <a:ext cx="7943088" cy="5791200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600" dirty="0" smtClean="0"/>
              <a:t>Excretion of PAH is the </a:t>
            </a:r>
            <a:r>
              <a:rPr lang="en-US" sz="2600" b="1" dirty="0" smtClean="0"/>
              <a:t>sum of filtration </a:t>
            </a:r>
            <a:r>
              <a:rPr lang="en-US" sz="2600" dirty="0" smtClean="0"/>
              <a:t>across the </a:t>
            </a:r>
            <a:r>
              <a:rPr lang="en-US" sz="2600" dirty="0" err="1" smtClean="0"/>
              <a:t>glomerular</a:t>
            </a:r>
            <a:r>
              <a:rPr lang="en-US" sz="2600" dirty="0" smtClean="0"/>
              <a:t> capillaries </a:t>
            </a:r>
            <a:r>
              <a:rPr lang="en-US" sz="2600" b="1" dirty="0" smtClean="0"/>
              <a:t>plus secretion </a:t>
            </a:r>
            <a:r>
              <a:rPr lang="af-ZA" sz="2600" dirty="0" smtClean="0"/>
              <a:t>from peritubular capillary blood.</a:t>
            </a:r>
          </a:p>
          <a:p>
            <a:pPr>
              <a:lnSpc>
                <a:spcPts val="3400"/>
              </a:lnSpc>
              <a:buNone/>
            </a:pPr>
            <a:endParaRPr lang="af-ZA" sz="2600" dirty="0" smtClean="0"/>
          </a:p>
          <a:p>
            <a:pPr>
              <a:lnSpc>
                <a:spcPts val="3400"/>
              </a:lnSpc>
            </a:pPr>
            <a:r>
              <a:rPr lang="en-US" sz="2600" dirty="0" smtClean="0"/>
              <a:t>The curve for excretion is steepest at low plasma PAH concentrations (lower than at T</a:t>
            </a:r>
            <a:r>
              <a:rPr lang="en-US" sz="2600" baseline="-25000" dirty="0" smtClean="0"/>
              <a:t>m</a:t>
            </a:r>
            <a:r>
              <a:rPr lang="en-US" sz="2600" dirty="0" smtClean="0"/>
              <a:t>). Once the T</a:t>
            </a:r>
            <a:r>
              <a:rPr lang="en-US" sz="2600" baseline="-25000" dirty="0" smtClean="0"/>
              <a:t>m</a:t>
            </a:r>
            <a:r>
              <a:rPr lang="en-US" sz="2600" dirty="0" smtClean="0"/>
              <a:t> for secretion is exceeded and all of the carriers for secretion are saturated, the excretion curve flattens and becomes parallel to the curve for filtration.</a:t>
            </a:r>
          </a:p>
          <a:p>
            <a:pPr>
              <a:lnSpc>
                <a:spcPts val="3400"/>
              </a:lnSpc>
            </a:pPr>
            <a:endParaRPr lang="en-US" sz="2600" dirty="0" smtClean="0"/>
          </a:p>
          <a:p>
            <a:pPr>
              <a:lnSpc>
                <a:spcPts val="3400"/>
              </a:lnSpc>
            </a:pPr>
            <a:r>
              <a:rPr lang="en-US" sz="2600" b="1" dirty="0" smtClean="0"/>
              <a:t>RPF </a:t>
            </a:r>
            <a:r>
              <a:rPr lang="en-US" sz="2600" dirty="0" smtClean="0"/>
              <a:t>is measured by the clearance of PAH at plasma concentrations of PAH that are</a:t>
            </a:r>
            <a:r>
              <a:rPr lang="en-US" sz="2600" b="1" dirty="0" smtClean="0"/>
              <a:t> </a:t>
            </a:r>
            <a:r>
              <a:rPr lang="af-ZA" sz="2600" b="1" dirty="0" smtClean="0"/>
              <a:t>lower than at T</a:t>
            </a:r>
            <a:r>
              <a:rPr lang="af-ZA" sz="2600" b="1" baseline="-25000" dirty="0" smtClean="0"/>
              <a:t>m</a:t>
            </a:r>
            <a:r>
              <a:rPr lang="af-ZA" sz="2600" b="1" dirty="0" smtClean="0"/>
              <a:t>.</a:t>
            </a:r>
            <a:endParaRPr lang="ar-JO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3152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Reabsorption and secretion</a:t>
            </a:r>
            <a:endParaRPr lang="ar-JO" dirty="0"/>
          </a:p>
        </p:txBody>
      </p:sp>
      <p:pic>
        <p:nvPicPr>
          <p:cNvPr id="5" name="Content Placeholder 4" descr="processes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 contrast="6000"/>
          </a:blip>
          <a:stretch>
            <a:fillRect/>
          </a:stretch>
        </p:blipFill>
        <p:spPr>
          <a:xfrm>
            <a:off x="2700393" y="1066800"/>
            <a:ext cx="4646540" cy="5791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clearances of substances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41020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b="1" dirty="0" smtClean="0"/>
              <a:t>Substances with the highest clearances</a:t>
            </a:r>
          </a:p>
          <a:p>
            <a:pPr indent="-3175">
              <a:lnSpc>
                <a:spcPts val="3600"/>
              </a:lnSpc>
              <a:buNone/>
            </a:pPr>
            <a:r>
              <a:rPr lang="en-US" dirty="0" smtClean="0"/>
              <a:t>are those that are both filtered across the </a:t>
            </a:r>
            <a:r>
              <a:rPr lang="en-US" dirty="0" err="1" smtClean="0"/>
              <a:t>glomerular</a:t>
            </a:r>
            <a:r>
              <a:rPr lang="en-US" dirty="0" smtClean="0"/>
              <a:t> capillaries and secreted from the </a:t>
            </a:r>
            <a:r>
              <a:rPr lang="en-US" dirty="0" err="1" smtClean="0"/>
              <a:t>peritubular</a:t>
            </a:r>
            <a:r>
              <a:rPr lang="en-US" dirty="0" smtClean="0"/>
              <a:t> capillaries into urine (e.g., PAH).</a:t>
            </a:r>
          </a:p>
          <a:p>
            <a:pPr>
              <a:lnSpc>
                <a:spcPts val="3600"/>
              </a:lnSpc>
            </a:pPr>
            <a:endParaRPr lang="en-US" dirty="0" smtClean="0"/>
          </a:p>
          <a:p>
            <a:pPr>
              <a:lnSpc>
                <a:spcPts val="3600"/>
              </a:lnSpc>
            </a:pPr>
            <a:r>
              <a:rPr lang="en-US" b="1" dirty="0" smtClean="0"/>
              <a:t>Substances with the lowest clearances</a:t>
            </a:r>
          </a:p>
          <a:p>
            <a:pPr indent="-3175">
              <a:lnSpc>
                <a:spcPts val="3600"/>
              </a:lnSpc>
              <a:buNone/>
            </a:pPr>
            <a:r>
              <a:rPr lang="en-US" dirty="0" smtClean="0"/>
              <a:t>are those that either are not filtered (e.g., protein) or are filtered and subsequently reabsorbed </a:t>
            </a:r>
            <a:r>
              <a:rPr lang="af-ZA" dirty="0" smtClean="0"/>
              <a:t>into peritubular capillary blood (e.g., Na</a:t>
            </a:r>
            <a:r>
              <a:rPr lang="af-ZA" baseline="30000" dirty="0" smtClean="0"/>
              <a:t>+</a:t>
            </a:r>
            <a:r>
              <a:rPr lang="af-ZA" dirty="0" smtClean="0"/>
              <a:t>, glucose, amino acids, HCO3</a:t>
            </a:r>
            <a:r>
              <a:rPr lang="af-ZA" baseline="30000" dirty="0" smtClean="0"/>
              <a:t>-</a:t>
            </a:r>
            <a:r>
              <a:rPr lang="af-ZA" dirty="0" smtClean="0"/>
              <a:t>, Cl</a:t>
            </a:r>
            <a:r>
              <a:rPr lang="af-ZA" baseline="30000" dirty="0" smtClean="0"/>
              <a:t>-</a:t>
            </a:r>
            <a:r>
              <a:rPr lang="af-ZA" dirty="0" smtClean="0"/>
              <a:t>).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clearances of substances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066800"/>
            <a:ext cx="7943088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Substances with clearances equal to GFR </a:t>
            </a:r>
          </a:p>
          <a:p>
            <a:pPr lvl="1">
              <a:lnSpc>
                <a:spcPct val="150000"/>
              </a:lnSpc>
            </a:pPr>
            <a:r>
              <a:rPr lang="af-ZA" sz="2800" dirty="0" smtClean="0"/>
              <a:t>are </a:t>
            </a:r>
            <a:r>
              <a:rPr lang="af-ZA" sz="2800" b="1" dirty="0" smtClean="0"/>
              <a:t>glomerular markers.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are those that are freely filtered, but not reabsorbed or secreted (e.g., </a:t>
            </a:r>
            <a:r>
              <a:rPr lang="en-US" sz="2800" dirty="0" err="1" smtClean="0"/>
              <a:t>inulin</a:t>
            </a:r>
            <a:r>
              <a:rPr lang="en-US" sz="2800" dirty="0" smtClean="0"/>
              <a:t>).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af-ZA" b="1" dirty="0" smtClean="0"/>
              <a:t>Relative clearances</a:t>
            </a:r>
          </a:p>
          <a:p>
            <a:pPr indent="-3175">
              <a:lnSpc>
                <a:spcPct val="150000"/>
              </a:lnSpc>
              <a:buNone/>
            </a:pPr>
            <a:r>
              <a:rPr lang="af-ZA" dirty="0" smtClean="0"/>
              <a:t>PAH &gt; K</a:t>
            </a:r>
            <a:r>
              <a:rPr lang="af-ZA" baseline="30000" dirty="0" smtClean="0"/>
              <a:t>+</a:t>
            </a:r>
            <a:r>
              <a:rPr lang="af-ZA" dirty="0" smtClean="0"/>
              <a:t> (high-K</a:t>
            </a:r>
            <a:r>
              <a:rPr lang="af-ZA" baseline="30000" dirty="0" smtClean="0"/>
              <a:t>+</a:t>
            </a:r>
            <a:r>
              <a:rPr lang="af-ZA" dirty="0" smtClean="0"/>
              <a:t> diet) &gt; inulin &gt; urea &gt; Na</a:t>
            </a:r>
            <a:r>
              <a:rPr lang="af-ZA" baseline="30000" dirty="0" smtClean="0"/>
              <a:t>+</a:t>
            </a:r>
            <a:r>
              <a:rPr lang="af-ZA" dirty="0" smtClean="0"/>
              <a:t> &gt; glucose, amino acids, and HCO3</a:t>
            </a:r>
            <a:r>
              <a:rPr lang="en-US" baseline="30000" dirty="0" smtClean="0"/>
              <a:t>-</a:t>
            </a:r>
            <a:r>
              <a:rPr lang="en-US" dirty="0" smtClean="0"/>
              <a:t>.</a:t>
            </a:r>
            <a:endParaRPr lang="af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1676400"/>
            <a:ext cx="7848600" cy="838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Nonionic diffusion</a:t>
            </a:r>
            <a:endParaRPr lang="ar-JO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52400"/>
            <a:ext cx="9067800" cy="7010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361950" indent="-190500">
              <a:buNone/>
            </a:pPr>
            <a:endParaRPr lang="en-US" b="1" u="sng" dirty="0" smtClean="0"/>
          </a:p>
          <a:p>
            <a:pPr marL="361950" indent="-190500">
              <a:buNone/>
            </a:pPr>
            <a:r>
              <a:rPr lang="en-US" b="1" u="sng" dirty="0" smtClean="0"/>
              <a:t>Weak acids</a:t>
            </a:r>
          </a:p>
          <a:p>
            <a:endParaRPr lang="en-US" b="1" u="sng" dirty="0" smtClean="0"/>
          </a:p>
          <a:p>
            <a:pPr lvl="1"/>
            <a:r>
              <a:rPr lang="en-US" dirty="0" smtClean="0"/>
              <a:t>have an HA form and an A</a:t>
            </a:r>
            <a:r>
              <a:rPr lang="en-US" baseline="30000" dirty="0" smtClean="0"/>
              <a:t>-</a:t>
            </a:r>
            <a:r>
              <a:rPr lang="en-US" b="1" dirty="0" smtClean="0"/>
              <a:t> form.</a:t>
            </a:r>
          </a:p>
          <a:p>
            <a:pPr lvl="1"/>
            <a:r>
              <a:rPr lang="en-US" dirty="0" smtClean="0"/>
              <a:t>The HA form, which is uncharged and lipid soluble, can “back-diffuse” from urine to </a:t>
            </a:r>
            <a:r>
              <a:rPr lang="af-ZA" dirty="0" smtClean="0"/>
              <a:t>blood.</a:t>
            </a:r>
          </a:p>
          <a:p>
            <a:pPr lvl="1"/>
            <a:r>
              <a:rPr lang="en-US" dirty="0" smtClean="0"/>
              <a:t>The A</a:t>
            </a:r>
            <a:r>
              <a:rPr lang="en-US" baseline="30000" dirty="0" smtClean="0"/>
              <a:t>− </a:t>
            </a:r>
            <a:r>
              <a:rPr lang="en-US" dirty="0" smtClean="0"/>
              <a:t>form, which is charged and not lipid soluble, cannot back-diffuse.</a:t>
            </a:r>
          </a:p>
          <a:p>
            <a:pPr lvl="1"/>
            <a:r>
              <a:rPr lang="en-US" dirty="0" smtClean="0"/>
              <a:t>At </a:t>
            </a:r>
            <a:r>
              <a:rPr lang="en-US" b="1" dirty="0" smtClean="0"/>
              <a:t>acidic urine pH, the HA form predominates, there is more back-diffusion, and there is </a:t>
            </a:r>
            <a:r>
              <a:rPr lang="en-US" dirty="0" smtClean="0"/>
              <a:t>decreased excretion of the weak acid.</a:t>
            </a:r>
          </a:p>
          <a:p>
            <a:pPr lvl="1"/>
            <a:r>
              <a:rPr lang="en-US" dirty="0" smtClean="0"/>
              <a:t>At </a:t>
            </a:r>
            <a:r>
              <a:rPr lang="en-US" b="1" dirty="0" smtClean="0"/>
              <a:t>alkaline urine pH, </a:t>
            </a:r>
            <a:r>
              <a:rPr lang="en-US" dirty="0" smtClean="0"/>
              <a:t>the A</a:t>
            </a:r>
            <a:r>
              <a:rPr lang="en-US" baseline="30000" dirty="0" smtClean="0"/>
              <a:t>−</a:t>
            </a:r>
            <a:r>
              <a:rPr lang="en-US" dirty="0" smtClean="0"/>
              <a:t> form predominates, there is less back-diffusion, and there is increased excretion of the weak acid. For example, the excretion of </a:t>
            </a:r>
            <a:r>
              <a:rPr lang="en-US" b="1" dirty="0" smtClean="0"/>
              <a:t>salicylic acid </a:t>
            </a:r>
            <a:r>
              <a:rPr lang="en-US" dirty="0" smtClean="0"/>
              <a:t>(a weak acid) can be increased by alkalinizing the urine.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8933688" cy="7010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b="1" u="sng" dirty="0" smtClean="0"/>
          </a:p>
          <a:p>
            <a:pPr indent="-136525">
              <a:buNone/>
            </a:pPr>
            <a:r>
              <a:rPr lang="en-US" b="1" u="sng" dirty="0" smtClean="0"/>
              <a:t>Weak bases</a:t>
            </a:r>
          </a:p>
          <a:p>
            <a:endParaRPr lang="en-US" b="1" u="sng" dirty="0" smtClean="0"/>
          </a:p>
          <a:p>
            <a:pPr marL="365125"/>
            <a:r>
              <a:rPr lang="en-US" sz="2600" dirty="0" smtClean="0"/>
              <a:t>have a BH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 form and a B form.</a:t>
            </a:r>
          </a:p>
          <a:p>
            <a:pPr marL="365125"/>
            <a:r>
              <a:rPr lang="en-US" sz="2600" dirty="0" smtClean="0"/>
              <a:t>The B form, which is uncharged and lipid soluble, can “back-diffuse” from urine to </a:t>
            </a:r>
            <a:r>
              <a:rPr lang="af-ZA" sz="2600" dirty="0" smtClean="0"/>
              <a:t>blood.</a:t>
            </a:r>
          </a:p>
          <a:p>
            <a:pPr marL="365125"/>
            <a:r>
              <a:rPr lang="en-US" sz="2600" dirty="0" smtClean="0"/>
              <a:t>The BH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 form, which is charged and not lipid soluble, cannot back-diffuse.</a:t>
            </a:r>
          </a:p>
          <a:p>
            <a:pPr marL="365125"/>
            <a:r>
              <a:rPr lang="en-US" sz="2600" dirty="0" smtClean="0"/>
              <a:t>  At </a:t>
            </a:r>
            <a:r>
              <a:rPr lang="en-US" sz="2600" b="1" dirty="0" smtClean="0"/>
              <a:t>acidic urine pH, the BH</a:t>
            </a:r>
            <a:r>
              <a:rPr lang="en-US" sz="2600" b="1" baseline="30000" dirty="0" smtClean="0"/>
              <a:t>+</a:t>
            </a:r>
            <a:r>
              <a:rPr lang="en-US" sz="2600" b="1" dirty="0" smtClean="0"/>
              <a:t> form predominates, there is less back-diffusion, and there </a:t>
            </a:r>
            <a:r>
              <a:rPr lang="en-US" sz="2600" dirty="0" smtClean="0"/>
              <a:t>is increased excretion of the weak base. For example, the excretion of </a:t>
            </a:r>
            <a:r>
              <a:rPr lang="en-US" sz="2600" b="1" dirty="0" smtClean="0"/>
              <a:t>morphine (a weak </a:t>
            </a:r>
            <a:r>
              <a:rPr lang="en-US" sz="2600" dirty="0" smtClean="0"/>
              <a:t>base) can be increased by acidifying the urine.</a:t>
            </a:r>
          </a:p>
          <a:p>
            <a:pPr marL="365125"/>
            <a:r>
              <a:rPr lang="en-US" sz="2600" dirty="0" smtClean="0"/>
              <a:t>At </a:t>
            </a:r>
            <a:r>
              <a:rPr lang="en-US" sz="2600" b="1" dirty="0" smtClean="0"/>
              <a:t>alkaline urine pH, the B form predominates, there is more back-diffusion, and there is </a:t>
            </a:r>
            <a:r>
              <a:rPr lang="en-US" sz="2600" dirty="0" smtClean="0"/>
              <a:t>decreased excretion of the weak base.</a:t>
            </a:r>
            <a:endParaRPr lang="ar-JO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Calculation of reabsorption and secretion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8153400" cy="5791200"/>
          </a:xfrm>
        </p:spPr>
        <p:txBody>
          <a:bodyPr>
            <a:normAutofit/>
          </a:bodyPr>
          <a:lstStyle/>
          <a:p>
            <a:pPr marL="266700" indent="-266700"/>
            <a:r>
              <a:rPr lang="af-ZA" b="1" dirty="0" smtClean="0"/>
              <a:t>Filtered load </a:t>
            </a:r>
            <a:r>
              <a:rPr lang="af-ZA" dirty="0" smtClean="0"/>
              <a:t>is </a:t>
            </a:r>
            <a:r>
              <a:rPr lang="en-GB" dirty="0" smtClean="0"/>
              <a:t>the amount of a substance filtered into Bowman’s space per unit time.</a:t>
            </a:r>
          </a:p>
          <a:p>
            <a:pPr indent="34925">
              <a:buNone/>
            </a:pPr>
            <a:r>
              <a:rPr lang="en-GB" sz="2700" dirty="0" smtClean="0">
                <a:solidFill>
                  <a:schemeClr val="accent1">
                    <a:lumMod val="50000"/>
                  </a:schemeClr>
                </a:solidFill>
              </a:rPr>
              <a:t>Filtered load = </a:t>
            </a:r>
            <a:r>
              <a:rPr lang="af-ZA" sz="2700" dirty="0" smtClean="0">
                <a:solidFill>
                  <a:schemeClr val="accent1">
                    <a:lumMod val="50000"/>
                  </a:schemeClr>
                </a:solidFill>
              </a:rPr>
              <a:t>GFR x [plasma]</a:t>
            </a:r>
            <a:r>
              <a:rPr lang="af-ZA" sz="2700" baseline="-25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af-ZA" sz="2700" dirty="0" smtClean="0">
                <a:solidFill>
                  <a:schemeClr val="accent1">
                    <a:lumMod val="50000"/>
                  </a:schemeClr>
                </a:solidFill>
              </a:rPr>
              <a:t>x % unbound in plasma</a:t>
            </a:r>
            <a:endParaRPr lang="af-ZA" sz="2700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0">
              <a:lnSpc>
                <a:spcPts val="3800"/>
              </a:lnSpc>
              <a:buNone/>
            </a:pPr>
            <a:endParaRPr lang="af-ZA" dirty="0" smtClean="0"/>
          </a:p>
          <a:p>
            <a:r>
              <a:rPr lang="en-GB" b="1" dirty="0" smtClean="0"/>
              <a:t>Excretion rate </a:t>
            </a:r>
            <a:r>
              <a:rPr lang="en-GB" dirty="0" smtClean="0"/>
              <a:t>is the amount of a substance excreted per unit time. </a:t>
            </a:r>
          </a:p>
          <a:p>
            <a:pPr marL="266700" indent="0">
              <a:buNone/>
            </a:pPr>
            <a:r>
              <a:rPr lang="af-ZA" sz="2700" dirty="0" smtClean="0">
                <a:solidFill>
                  <a:schemeClr val="accent1">
                    <a:lumMod val="50000"/>
                  </a:schemeClr>
                </a:solidFill>
              </a:rPr>
              <a:t>Excretion rate = V x [urine]</a:t>
            </a:r>
          </a:p>
          <a:p>
            <a:pPr marL="266700" indent="0">
              <a:buNone/>
            </a:pPr>
            <a:endParaRPr lang="af-ZA" dirty="0" smtClean="0"/>
          </a:p>
          <a:p>
            <a:pPr marL="266700" indent="-266700">
              <a:lnSpc>
                <a:spcPts val="3800"/>
              </a:lnSpc>
            </a:pPr>
            <a:r>
              <a:rPr lang="af-ZA" dirty="0" smtClean="0">
                <a:solidFill>
                  <a:schemeClr val="accent1">
                    <a:lumMod val="50000"/>
                  </a:schemeClr>
                </a:solidFill>
              </a:rPr>
              <a:t>Reabsorption rate = Filtered load – Excretion rate</a:t>
            </a:r>
          </a:p>
          <a:p>
            <a:pPr marL="266700" indent="-266700">
              <a:lnSpc>
                <a:spcPts val="3800"/>
              </a:lnSpc>
            </a:pPr>
            <a:r>
              <a:rPr lang="af-ZA" dirty="0" smtClean="0">
                <a:solidFill>
                  <a:schemeClr val="accent1">
                    <a:lumMod val="50000"/>
                  </a:schemeClr>
                </a:solidFill>
              </a:rPr>
              <a:t>Secretion rate = Excretion rate – Filtered load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533400"/>
            <a:ext cx="7943088" cy="6248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If the filtered load is greater than the excretion rate, then </a:t>
            </a:r>
            <a:r>
              <a:rPr lang="en-US" b="1" dirty="0" smtClean="0"/>
              <a:t>net reabsorption of the substance </a:t>
            </a:r>
            <a:r>
              <a:rPr lang="en-US" dirty="0" smtClean="0"/>
              <a:t>has occurred.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If the filtered load is less than the excretion rate, then </a:t>
            </a:r>
            <a:r>
              <a:rPr lang="en-US" b="1" dirty="0" smtClean="0"/>
              <a:t>net secretion of the </a:t>
            </a:r>
            <a:r>
              <a:rPr lang="af-ZA" dirty="0" smtClean="0"/>
              <a:t>substance has occurred.</a:t>
            </a:r>
          </a:p>
          <a:p>
            <a:pPr>
              <a:buNone/>
            </a:pPr>
            <a:endParaRPr lang="af-ZA" dirty="0" smtClean="0"/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"/>
            <a:ext cx="7848600" cy="34290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  <a:buNone/>
            </a:pP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Example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 indent="-3175">
              <a:lnSpc>
                <a:spcPts val="3800"/>
              </a:lnSpc>
              <a:buNone/>
            </a:pP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</a:rPr>
              <a:t>A woman with untreated diabetes mellitus has a GFR of 120 </a:t>
            </a:r>
            <a:r>
              <a:rPr lang="en-US" sz="2600" dirty="0" err="1" smtClean="0">
                <a:solidFill>
                  <a:schemeClr val="accent3">
                    <a:lumMod val="75000"/>
                  </a:schemeClr>
                </a:solidFill>
              </a:rPr>
              <a:t>mL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</a:rPr>
              <a:t>/min, a plasma glucose concentration of 400 mg/</a:t>
            </a:r>
            <a:r>
              <a:rPr lang="en-US" sz="2600" dirty="0" err="1" smtClean="0">
                <a:solidFill>
                  <a:schemeClr val="accent3">
                    <a:lumMod val="75000"/>
                  </a:schemeClr>
                </a:solidFill>
              </a:rPr>
              <a:t>dL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</a:rPr>
              <a:t>, a urine glucose concentration of 2500 mg/</a:t>
            </a:r>
            <a:r>
              <a:rPr lang="en-US" sz="2600" dirty="0" err="1" smtClean="0">
                <a:solidFill>
                  <a:schemeClr val="accent3">
                    <a:lumMod val="75000"/>
                  </a:schemeClr>
                </a:solidFill>
              </a:rPr>
              <a:t>dL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</a:rPr>
              <a:t>, and a urine flow rate of 4 </a:t>
            </a:r>
            <a:r>
              <a:rPr lang="en-US" sz="2600" dirty="0" err="1" smtClean="0">
                <a:solidFill>
                  <a:schemeClr val="accent3">
                    <a:lumMod val="75000"/>
                  </a:schemeClr>
                </a:solidFill>
              </a:rPr>
              <a:t>mL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</a:rPr>
              <a:t>/min. </a:t>
            </a:r>
          </a:p>
          <a:p>
            <a:pPr indent="-3175">
              <a:lnSpc>
                <a:spcPts val="3800"/>
              </a:lnSpc>
              <a:buNone/>
            </a:pP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</a:rPr>
              <a:t>What is the </a:t>
            </a:r>
            <a:r>
              <a:rPr lang="en-US" sz="2600" dirty="0" err="1" smtClean="0">
                <a:solidFill>
                  <a:schemeClr val="accent3">
                    <a:lumMod val="75000"/>
                  </a:schemeClr>
                </a:solidFill>
              </a:rPr>
              <a:t>reabsorption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</a:rPr>
              <a:t> rate of glucose?</a:t>
            </a:r>
            <a:endParaRPr lang="ar-JO" sz="2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7552" y="6248400"/>
            <a:ext cx="536448" cy="476250"/>
          </a:xfrm>
        </p:spPr>
        <p:txBody>
          <a:bodyPr/>
          <a:lstStyle/>
          <a:p>
            <a:fld id="{5CFD0AA0-7829-4368-90FD-8FF297E1E8C9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 descr="88.jpg"/>
          <p:cNvPicPr>
            <a:picLocks noChangeAspect="1"/>
          </p:cNvPicPr>
          <p:nvPr/>
        </p:nvPicPr>
        <p:blipFill>
          <a:blip r:embed="rId2" cstate="print">
            <a:lum bright="-4000" contrast="8000"/>
          </a:blip>
          <a:stretch>
            <a:fillRect/>
          </a:stretch>
        </p:blipFill>
        <p:spPr>
          <a:xfrm>
            <a:off x="3048000" y="3871685"/>
            <a:ext cx="5410200" cy="28339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3886200"/>
            <a:ext cx="175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/>
              <a:t>Solution:</a:t>
            </a:r>
            <a:endParaRPr lang="en-GB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057400"/>
            <a:ext cx="7848600" cy="838200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Reabsorption of glucose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1143000"/>
          </a:xfrm>
        </p:spPr>
        <p:txBody>
          <a:bodyPr>
            <a:normAutofit/>
          </a:bodyPr>
          <a:lstStyle/>
          <a:p>
            <a:r>
              <a:rPr lang="en-GB" sz="3000" dirty="0" smtClean="0"/>
              <a:t>Cellular mechanism for glucose reabsorption</a:t>
            </a:r>
            <a:endParaRPr lang="en-GB" sz="3000" dirty="0"/>
          </a:p>
        </p:txBody>
      </p:sp>
      <p:pic>
        <p:nvPicPr>
          <p:cNvPr id="5" name="Content Placeholder 4" descr="93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3000" contrast="6000"/>
          </a:blip>
          <a:stretch>
            <a:fillRect/>
          </a:stretch>
        </p:blipFill>
        <p:spPr>
          <a:xfrm>
            <a:off x="1748205" y="1524000"/>
            <a:ext cx="6542940" cy="5181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5681246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Luminal membrane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5681246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Basolateral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membrane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381000" y="2640054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Gliflozin</a:t>
            </a:r>
            <a:r>
              <a:rPr lang="en-US" b="1" dirty="0" smtClean="0"/>
              <a:t>??</a:t>
            </a:r>
          </a:p>
          <a:p>
            <a:r>
              <a:rPr lang="en-US" b="1" dirty="0" smtClean="0"/>
              <a:t>Resveratrol??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-228600"/>
            <a:ext cx="8382000" cy="7162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266700" indent="-266700">
              <a:lnSpc>
                <a:spcPts val="3400"/>
              </a:lnSpc>
              <a:buSzPct val="100000"/>
              <a:buFont typeface="+mj-lt"/>
              <a:buAutoNum type="arabicPeriod"/>
            </a:pPr>
            <a:endParaRPr lang="en-GB" sz="2600" dirty="0" smtClean="0"/>
          </a:p>
          <a:p>
            <a:pPr marL="266700" indent="-266700">
              <a:lnSpc>
                <a:spcPts val="3800"/>
              </a:lnSpc>
              <a:buSzPct val="100000"/>
              <a:buFont typeface="+mj-lt"/>
              <a:buAutoNum type="arabicPeriod"/>
            </a:pPr>
            <a:r>
              <a:rPr lang="en-GB" sz="2600" dirty="0" smtClean="0"/>
              <a:t>Na</a:t>
            </a:r>
            <a:r>
              <a:rPr lang="en-GB" sz="2600" baseline="30000" dirty="0" smtClean="0"/>
              <a:t>+</a:t>
            </a:r>
            <a:r>
              <a:rPr lang="en-GB" sz="2600" dirty="0" smtClean="0"/>
              <a:t>-K</a:t>
            </a:r>
            <a:r>
              <a:rPr lang="en-GB" sz="2600" baseline="30000" dirty="0" smtClean="0"/>
              <a:t>+</a:t>
            </a:r>
            <a:r>
              <a:rPr lang="en-GB" sz="2600" dirty="0" smtClean="0"/>
              <a:t> </a:t>
            </a:r>
            <a:r>
              <a:rPr lang="en-GB" sz="2600" dirty="0" err="1" smtClean="0"/>
              <a:t>ATPase</a:t>
            </a:r>
            <a:r>
              <a:rPr lang="en-GB" sz="2600" dirty="0" smtClean="0"/>
              <a:t> in the </a:t>
            </a:r>
            <a:r>
              <a:rPr lang="en-GB" sz="2600" dirty="0" err="1" smtClean="0"/>
              <a:t>peritubular</a:t>
            </a:r>
            <a:r>
              <a:rPr lang="en-GB" sz="2600" dirty="0" smtClean="0"/>
              <a:t> (</a:t>
            </a:r>
            <a:r>
              <a:rPr lang="en-GB" sz="2600" dirty="0" err="1" smtClean="0"/>
              <a:t>basolateral</a:t>
            </a:r>
            <a:r>
              <a:rPr lang="en-GB" sz="2600" dirty="0" smtClean="0"/>
              <a:t>) membrane produces a Na</a:t>
            </a:r>
            <a:r>
              <a:rPr lang="en-GB" sz="2600" baseline="30000" dirty="0" smtClean="0"/>
              <a:t>+</a:t>
            </a:r>
            <a:r>
              <a:rPr lang="en-GB" sz="2600" dirty="0" smtClean="0"/>
              <a:t> gradient (ECF [Na</a:t>
            </a:r>
            <a:r>
              <a:rPr lang="en-GB" sz="2600" baseline="30000" dirty="0" smtClean="0"/>
              <a:t>+</a:t>
            </a:r>
            <a:r>
              <a:rPr lang="en-GB" sz="2600" dirty="0" smtClean="0"/>
              <a:t>] &gt; ICF [Na</a:t>
            </a:r>
            <a:r>
              <a:rPr lang="en-GB" sz="2600" baseline="30000" dirty="0" smtClean="0"/>
              <a:t>+</a:t>
            </a:r>
            <a:r>
              <a:rPr lang="en-GB" sz="2600" dirty="0" smtClean="0"/>
              <a:t>]).</a:t>
            </a:r>
          </a:p>
          <a:p>
            <a:pPr marL="266700" indent="-266700">
              <a:lnSpc>
                <a:spcPts val="3800"/>
              </a:lnSpc>
              <a:buSzPct val="100000"/>
              <a:buFont typeface="+mj-lt"/>
              <a:buAutoNum type="arabicPeriod"/>
            </a:pPr>
            <a:r>
              <a:rPr lang="en-GB" sz="2600" dirty="0" smtClean="0"/>
              <a:t>Glucose moves from tubular fluid into the cell on the </a:t>
            </a:r>
            <a:r>
              <a:rPr lang="en-GB" sz="2600" b="1" dirty="0" smtClean="0"/>
              <a:t>Na</a:t>
            </a:r>
            <a:r>
              <a:rPr lang="en-GB" sz="2600" b="1" baseline="30000" dirty="0" smtClean="0"/>
              <a:t>+</a:t>
            </a:r>
            <a:r>
              <a:rPr lang="en-GB" sz="2600" b="1" dirty="0" smtClean="0"/>
              <a:t>-glucose </a:t>
            </a:r>
            <a:r>
              <a:rPr lang="en-GB" sz="2600" b="1" dirty="0" err="1" smtClean="0"/>
              <a:t>cotransporter</a:t>
            </a:r>
            <a:r>
              <a:rPr lang="en-GB" sz="2600" b="1" dirty="0" smtClean="0"/>
              <a:t> </a:t>
            </a:r>
            <a:r>
              <a:rPr lang="en-GB" sz="2600" dirty="0" smtClean="0"/>
              <a:t>(called </a:t>
            </a:r>
            <a:r>
              <a:rPr lang="en-GB" sz="2600" b="1" dirty="0" smtClean="0"/>
              <a:t>SGLT</a:t>
            </a:r>
            <a:r>
              <a:rPr lang="en-GB" sz="2600" dirty="0" smtClean="0"/>
              <a:t>) in the luminal membrane. </a:t>
            </a:r>
          </a:p>
          <a:p>
            <a:pPr lvl="1">
              <a:lnSpc>
                <a:spcPts val="3800"/>
              </a:lnSpc>
            </a:pPr>
            <a:r>
              <a:rPr lang="en-GB" sz="2400" dirty="0" smtClean="0"/>
              <a:t>Two Na</a:t>
            </a:r>
            <a:r>
              <a:rPr lang="en-GB" sz="2400" baseline="30000" dirty="0" smtClean="0"/>
              <a:t>+</a:t>
            </a:r>
            <a:r>
              <a:rPr lang="en-GB" sz="2400" dirty="0" smtClean="0"/>
              <a:t> ions and one glucose bind to the </a:t>
            </a:r>
            <a:r>
              <a:rPr lang="en-GB" sz="2400" dirty="0" err="1" smtClean="0"/>
              <a:t>cotransport</a:t>
            </a:r>
            <a:r>
              <a:rPr lang="en-GB" sz="2400" dirty="0" smtClean="0"/>
              <a:t> protein. </a:t>
            </a:r>
          </a:p>
          <a:p>
            <a:pPr lvl="1">
              <a:lnSpc>
                <a:spcPts val="3800"/>
              </a:lnSpc>
            </a:pPr>
            <a:r>
              <a:rPr lang="en-GB" sz="2400" dirty="0" smtClean="0"/>
              <a:t>In this step, glucose is transported against an electrochemical gradient; the energy for this </a:t>
            </a:r>
            <a:r>
              <a:rPr lang="en-GB" sz="2400" i="1" dirty="0" smtClean="0"/>
              <a:t>uphill transport of glucose comes from the downhill movement of Na</a:t>
            </a:r>
            <a:r>
              <a:rPr lang="en-GB" sz="2400" i="1" baseline="30000" dirty="0" smtClean="0"/>
              <a:t>+</a:t>
            </a:r>
            <a:r>
              <a:rPr lang="en-GB" sz="2400" i="1" dirty="0" smtClean="0"/>
              <a:t>.</a:t>
            </a:r>
            <a:endParaRPr lang="en-GB" sz="2400" dirty="0" smtClean="0"/>
          </a:p>
          <a:p>
            <a:pPr lvl="1">
              <a:lnSpc>
                <a:spcPts val="3800"/>
              </a:lnSpc>
            </a:pPr>
            <a:r>
              <a:rPr lang="en-GB" sz="2400" dirty="0" smtClean="0"/>
              <a:t>Because ATP is used </a:t>
            </a:r>
            <a:r>
              <a:rPr lang="en-GB" sz="2400" i="1" dirty="0" smtClean="0"/>
              <a:t>directly to energize the Na</a:t>
            </a:r>
            <a:r>
              <a:rPr lang="en-GB" sz="2400" i="1" baseline="30000" dirty="0" smtClean="0"/>
              <a:t>+</a:t>
            </a:r>
            <a:r>
              <a:rPr lang="en-GB" sz="2400" i="1" dirty="0" smtClean="0"/>
              <a:t>-K</a:t>
            </a:r>
            <a:r>
              <a:rPr lang="en-GB" sz="2400" i="1" baseline="30000" dirty="0" smtClean="0"/>
              <a:t>+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ATPase</a:t>
            </a:r>
            <a:r>
              <a:rPr lang="en-GB" sz="2400" i="1" dirty="0" smtClean="0"/>
              <a:t> and indirectly </a:t>
            </a:r>
            <a:r>
              <a:rPr lang="en-GB" sz="2400" dirty="0" smtClean="0"/>
              <a:t>to maintain the Na</a:t>
            </a:r>
            <a:r>
              <a:rPr lang="en-GB" sz="2400" baseline="30000" dirty="0" smtClean="0"/>
              <a:t>+</a:t>
            </a:r>
            <a:r>
              <a:rPr lang="en-GB" sz="2400" dirty="0" smtClean="0"/>
              <a:t> gradient, Na</a:t>
            </a:r>
            <a:r>
              <a:rPr lang="en-GB" sz="2400" baseline="30000" dirty="0" smtClean="0"/>
              <a:t>+</a:t>
            </a:r>
            <a:r>
              <a:rPr lang="en-GB" sz="2400" dirty="0" smtClean="0"/>
              <a:t>-glucose </a:t>
            </a:r>
            <a:r>
              <a:rPr lang="en-GB" sz="2400" dirty="0" err="1" smtClean="0"/>
              <a:t>cotransport</a:t>
            </a:r>
            <a:r>
              <a:rPr lang="en-GB" sz="2400" dirty="0" smtClean="0"/>
              <a:t> is called </a:t>
            </a:r>
            <a:r>
              <a:rPr lang="en-GB" sz="2400" b="1" dirty="0" smtClean="0"/>
              <a:t>secondary active transport.</a:t>
            </a:r>
            <a:endParaRPr lang="en-GB" sz="24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48512" y="304800"/>
            <a:ext cx="7943088" cy="6324600"/>
          </a:xfrm>
        </p:spPr>
        <p:txBody>
          <a:bodyPr>
            <a:normAutofit/>
          </a:bodyPr>
          <a:lstStyle/>
          <a:p>
            <a:pPr marL="361950" indent="-361950">
              <a:lnSpc>
                <a:spcPct val="150000"/>
              </a:lnSpc>
              <a:buSzPct val="100000"/>
              <a:buFont typeface="+mj-lt"/>
              <a:buAutoNum type="arabicPeriod" startAt="3"/>
            </a:pPr>
            <a:r>
              <a:rPr lang="en-GB" sz="2700" dirty="0" smtClean="0"/>
              <a:t>Glucose is transported from the cell into </a:t>
            </a:r>
            <a:r>
              <a:rPr lang="en-GB" sz="2700" dirty="0" err="1" smtClean="0"/>
              <a:t>peritubular</a:t>
            </a:r>
            <a:r>
              <a:rPr lang="en-GB" sz="2700" dirty="0" smtClean="0"/>
              <a:t> capillary blood by </a:t>
            </a:r>
            <a:r>
              <a:rPr lang="en-GB" sz="2700" b="1" dirty="0" smtClean="0"/>
              <a:t>facilitated diffusion. </a:t>
            </a:r>
          </a:p>
          <a:p>
            <a:pPr marL="457200" lvl="1" indent="-190500">
              <a:lnSpc>
                <a:spcPct val="150000"/>
              </a:lnSpc>
            </a:pPr>
            <a:r>
              <a:rPr lang="en-GB" sz="2700" dirty="0" smtClean="0"/>
              <a:t>In this step, glucose is moving down its electrochemical gradient and no energy is required. The proteins involved in facilitated diffusion of glucose are called </a:t>
            </a:r>
            <a:r>
              <a:rPr lang="en-GB" sz="2700" b="1" dirty="0" smtClean="0"/>
              <a:t>GLUT1 and GLUT2.</a:t>
            </a:r>
            <a:endParaRPr lang="en-GB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6275</TotalTime>
  <Words>1191</Words>
  <Application>Microsoft Office PowerPoint</Application>
  <PresentationFormat>On-screen Show (4:3)</PresentationFormat>
  <Paragraphs>130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Gill Sans MT</vt:lpstr>
      <vt:lpstr>Majalla UI</vt:lpstr>
      <vt:lpstr>Verdana</vt:lpstr>
      <vt:lpstr>Wingdings 2</vt:lpstr>
      <vt:lpstr>Solstice</vt:lpstr>
      <vt:lpstr>Tubular reabsorption  and secretion</vt:lpstr>
      <vt:lpstr>Reabsorption and secretion</vt:lpstr>
      <vt:lpstr>Calculation of reabsorption and secretion</vt:lpstr>
      <vt:lpstr>PowerPoint Presentation</vt:lpstr>
      <vt:lpstr>PowerPoint Presentation</vt:lpstr>
      <vt:lpstr>Reabsorption of glucose</vt:lpstr>
      <vt:lpstr>Cellular mechanism for glucose reabsorption</vt:lpstr>
      <vt:lpstr>PowerPoint Presentation</vt:lpstr>
      <vt:lpstr>PowerPoint Presentation</vt:lpstr>
      <vt:lpstr>Reabsorption of glucose</vt:lpstr>
      <vt:lpstr>Reabsorption of glucose</vt:lpstr>
      <vt:lpstr>Reabsorption of glucose</vt:lpstr>
      <vt:lpstr>Excretion of glucose</vt:lpstr>
      <vt:lpstr>Splay</vt:lpstr>
      <vt:lpstr>Urea – Example of passive reabsorption</vt:lpstr>
      <vt:lpstr>Para-aminohippuric acid (PAH) –  a secreted substance</vt:lpstr>
      <vt:lpstr>PAH – a secreted substance</vt:lpstr>
      <vt:lpstr>Secretion of PAH</vt:lpstr>
      <vt:lpstr>Excretion of PAH</vt:lpstr>
      <vt:lpstr>Relative clearances of substances</vt:lpstr>
      <vt:lpstr>Relative clearances of substances</vt:lpstr>
      <vt:lpstr>Nonionic diffusion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One:  Introduction to Physiology:  The Cell and General Physiology</dc:title>
  <dc:creator>rstinson</dc:creator>
  <cp:lastModifiedBy>lenovo</cp:lastModifiedBy>
  <cp:revision>289</cp:revision>
  <dcterms:created xsi:type="dcterms:W3CDTF">2010-10-14T16:13:00Z</dcterms:created>
  <dcterms:modified xsi:type="dcterms:W3CDTF">2021-04-21T13:10:08Z</dcterms:modified>
</cp:coreProperties>
</file>