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303" r:id="rId13"/>
    <p:sldId id="302" r:id="rId14"/>
    <p:sldId id="300" r:id="rId15"/>
    <p:sldId id="304" r:id="rId16"/>
    <p:sldId id="270" r:id="rId17"/>
    <p:sldId id="271" r:id="rId18"/>
    <p:sldId id="272" r:id="rId19"/>
    <p:sldId id="289" r:id="rId20"/>
    <p:sldId id="290" r:id="rId21"/>
    <p:sldId id="291" r:id="rId22"/>
    <p:sldId id="292" r:id="rId23"/>
    <p:sldId id="273" r:id="rId24"/>
    <p:sldId id="275" r:id="rId25"/>
    <p:sldId id="294" r:id="rId26"/>
    <p:sldId id="295" r:id="rId27"/>
    <p:sldId id="305" r:id="rId28"/>
    <p:sldId id="306" r:id="rId29"/>
    <p:sldId id="293" r:id="rId30"/>
    <p:sldId id="284" r:id="rId31"/>
    <p:sldId id="285" r:id="rId32"/>
    <p:sldId id="296" r:id="rId33"/>
    <p:sldId id="308" r:id="rId34"/>
    <p:sldId id="276" r:id="rId35"/>
    <p:sldId id="277" r:id="rId36"/>
    <p:sldId id="278" r:id="rId37"/>
    <p:sldId id="279" r:id="rId38"/>
    <p:sldId id="280" r:id="rId39"/>
    <p:sldId id="281" r:id="rId40"/>
    <p:sldId id="283" r:id="rId41"/>
    <p:sldId id="282" r:id="rId42"/>
    <p:sldId id="297" r:id="rId43"/>
    <p:sldId id="274" r:id="rId44"/>
    <p:sldId id="299" r:id="rId45"/>
    <p:sldId id="298" r:id="rId46"/>
    <p:sldId id="30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1DA35D9-658E-4A70-A2C8-243B479F869F}" type="datetimeFigureOut">
              <a:rPr lang="ar-JO" smtClean="0"/>
              <a:pPr/>
              <a:t>09/09/1442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AF26C5-8200-4AF3-BFCB-BDB94CBD72B9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295400" y="1676400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extLst/>
          </a:lstStyle>
          <a:p>
            <a:fld id="{5CFD0AA0-7829-4368-90FD-8FF297E1E8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3B2C-D0B0-45AC-82EF-7B4CBF6CFFA1}" type="datetime1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0003-AD01-4576-8CB2-9373B8468450}" type="datetime1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u="sng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lvl2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536448" cy="476250"/>
          </a:xfrm>
        </p:spPr>
        <p:txBody>
          <a:bodyPr/>
          <a:lstStyle>
            <a:lvl1pPr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extLst/>
          </a:lstStyle>
          <a:p>
            <a:fld id="{5CFD0AA0-7829-4368-90FD-8FF297E1E8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AD1-3D32-4672-AF62-C27D9EE3CCA6}" type="datetime1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A9F1-6862-4CFE-BA9B-6710D614FF39}" type="datetime1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F9B5-9280-4349-83E3-837E6876002D}" type="datetime1">
              <a:rPr lang="en-US" smtClean="0"/>
              <a:pPr/>
              <a:t>4/20/2021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EBE93-3240-4958-A762-2532BDD2B0AC}" type="datetime1">
              <a:rPr lang="en-US" smtClean="0"/>
              <a:pPr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C704-827A-4699-A14A-FA4B29A09E47}" type="datetime1">
              <a:rPr lang="en-US" smtClean="0"/>
              <a:pPr/>
              <a:t>4/20/2021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94F1-0136-47EA-866E-68AC936B0E5B}" type="datetime1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1555-F538-4D01-BFAE-5F176E8CA2B4}" type="datetime1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066800" y="0"/>
            <a:ext cx="7848600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990600" y="1066800"/>
            <a:ext cx="7943088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186B2BE-71FF-4C21-A8B7-5922B1799B71}" type="datetime1">
              <a:rPr lang="en-US" smtClean="0"/>
              <a:pPr/>
              <a:t>4/20/2021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>
              <a:satMod val="13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231775" indent="-231775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95288" indent="-217488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463550" indent="-176213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219075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860425" indent="-17780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6360" y="106680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Glomerular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 filtration</a:t>
            </a:r>
            <a:endParaRPr lang="en-US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water shifts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5000" contrast="10000"/>
          </a:blip>
          <a:stretch>
            <a:fillRect/>
          </a:stretch>
        </p:blipFill>
        <p:spPr>
          <a:xfrm>
            <a:off x="945730" y="76200"/>
            <a:ext cx="7893470" cy="668067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371600"/>
            <a:ext cx="7848600" cy="2667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smtClean="0"/>
              <a:t>Renal Clearance, </a:t>
            </a:r>
            <a:br>
              <a:rPr lang="en-US" sz="3600" dirty="0" smtClean="0"/>
            </a:br>
            <a:r>
              <a:rPr lang="en-US" sz="3600" dirty="0" smtClean="0"/>
              <a:t>Renal Blood Flow (RBF) and </a:t>
            </a:r>
            <a:r>
              <a:rPr lang="en-US" sz="3600" dirty="0" err="1" smtClean="0"/>
              <a:t>Glomerular</a:t>
            </a:r>
            <a:r>
              <a:rPr lang="en-US" sz="3600" dirty="0" smtClean="0"/>
              <a:t> Filtration Rate (GFR)</a:t>
            </a:r>
            <a:endParaRPr lang="ar-JO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5994400" y="3251200"/>
            <a:ext cx="0" cy="1739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JO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4051300" y="1841500"/>
            <a:ext cx="609600" cy="596900"/>
          </a:xfrm>
          <a:prstGeom prst="ellipse">
            <a:avLst/>
          </a:prstGeom>
          <a:solidFill>
            <a:srgbClr val="BBE0E3"/>
          </a:solidFill>
          <a:ln w="38100">
            <a:solidFill>
              <a:srgbClr val="0066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JO" altLang="ar-JO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96850"/>
            <a:ext cx="4524375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600200" y="50800"/>
            <a:ext cx="1765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JO" sz="1600" b="1" i="0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</a:rPr>
              <a:t>Proximal tubule 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511800" y="0"/>
            <a:ext cx="8509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JO" sz="1600" b="1" i="0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</a:rPr>
              <a:t>Distal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JO" sz="1600" b="1" i="0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</a:rPr>
              <a:t>tubule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804025" y="301625"/>
            <a:ext cx="11668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JO" sz="1600" b="1" i="0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</a:rPr>
              <a:t>Collecting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JO" sz="1600" b="1" i="0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</a:rPr>
              <a:t>duct 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241925" y="2320925"/>
            <a:ext cx="12001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JO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</a:rPr>
              <a:t>Bowman’s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JO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</a:rPr>
              <a:t>capsule 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372100" y="2905125"/>
            <a:ext cx="1370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JO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</a:rPr>
              <a:t>Glomerulus 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521325" y="3768725"/>
            <a:ext cx="941388" cy="5810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JO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Cortex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JO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Medulla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384800" y="5648325"/>
            <a:ext cx="9858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JO" sz="1600" b="1" i="0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</a:rPr>
              <a:t>Loop of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JO" sz="1600" b="1" i="0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</a:rPr>
              <a:t>Henle 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232525" y="6276975"/>
            <a:ext cx="9747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JO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To renal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JO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pelvis 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511425" y="5318125"/>
            <a:ext cx="1257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JO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</a:rPr>
              <a:t>Peritubular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JO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</a:rPr>
              <a:t>capillaries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1714500" y="3629025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JO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Vein 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1714500" y="3092450"/>
            <a:ext cx="839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JO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Artery 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600200" y="1790700"/>
            <a:ext cx="10429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JO" sz="1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</a:rPr>
              <a:t>Afferent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JO" sz="1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</a:rPr>
              <a:t>arteriole 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600200" y="1143000"/>
            <a:ext cx="10429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JO" sz="1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</a:rPr>
              <a:t>Efferent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JO" sz="1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</a:rPr>
              <a:t>arteriole 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1600200" y="393700"/>
            <a:ext cx="1765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JO" sz="1600" b="1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</a:rPr>
              <a:t>Juxtaglomerular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JO" sz="1600" b="1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</a:rPr>
              <a:t>apparatus </a:t>
            </a: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3263900" y="228600"/>
            <a:ext cx="44450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JO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>
            <a:off x="2717800" y="825500"/>
            <a:ext cx="1549400" cy="1028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JO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" name="Oval 25"/>
          <p:cNvSpPr>
            <a:spLocks noChangeArrowheads="1"/>
          </p:cNvSpPr>
          <p:nvPr/>
        </p:nvSpPr>
        <p:spPr bwMode="auto">
          <a:xfrm>
            <a:off x="4064000" y="1841500"/>
            <a:ext cx="609600" cy="596900"/>
          </a:xfrm>
          <a:prstGeom prst="ellipse">
            <a:avLst/>
          </a:prstGeom>
          <a:noFill/>
          <a:ln w="38100">
            <a:solidFill>
              <a:srgbClr val="00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JO" altLang="ar-JO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2514600" y="1308100"/>
            <a:ext cx="1346200" cy="596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JO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>
            <a:off x="5384800" y="4051300"/>
            <a:ext cx="111760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JO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>
            <a:off x="2514600" y="1943100"/>
            <a:ext cx="1104900" cy="711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JO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" name="Line 29"/>
          <p:cNvSpPr>
            <a:spLocks noChangeShapeType="1"/>
          </p:cNvSpPr>
          <p:nvPr/>
        </p:nvSpPr>
        <p:spPr bwMode="auto">
          <a:xfrm>
            <a:off x="2438400" y="3289300"/>
            <a:ext cx="812800" cy="139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JO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>
            <a:off x="2286000" y="3810000"/>
            <a:ext cx="609600" cy="101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JO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" name="Line 31"/>
          <p:cNvSpPr>
            <a:spLocks noChangeShapeType="1"/>
          </p:cNvSpPr>
          <p:nvPr/>
        </p:nvSpPr>
        <p:spPr bwMode="auto">
          <a:xfrm>
            <a:off x="4940300" y="2286000"/>
            <a:ext cx="342900" cy="190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JO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>
            <a:off x="4749800" y="2349500"/>
            <a:ext cx="673100" cy="723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JO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 flipH="1">
            <a:off x="5664200" y="558800"/>
            <a:ext cx="20320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JO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 flipH="1">
            <a:off x="6337300" y="457200"/>
            <a:ext cx="5080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JO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>
            <a:off x="6654800" y="6057900"/>
            <a:ext cx="0" cy="279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JO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" name="Line 36"/>
          <p:cNvSpPr>
            <a:spLocks noChangeShapeType="1"/>
          </p:cNvSpPr>
          <p:nvPr/>
        </p:nvSpPr>
        <p:spPr bwMode="auto">
          <a:xfrm flipH="1">
            <a:off x="5016500" y="5829300"/>
            <a:ext cx="393700" cy="444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JO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" name="Line 37"/>
          <p:cNvSpPr>
            <a:spLocks noChangeShapeType="1"/>
          </p:cNvSpPr>
          <p:nvPr/>
        </p:nvSpPr>
        <p:spPr bwMode="auto">
          <a:xfrm flipH="1">
            <a:off x="3708400" y="5308600"/>
            <a:ext cx="1104900" cy="20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JO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" name="Line 38"/>
          <p:cNvSpPr>
            <a:spLocks noChangeShapeType="1"/>
          </p:cNvSpPr>
          <p:nvPr/>
        </p:nvSpPr>
        <p:spPr bwMode="auto">
          <a:xfrm flipH="1" flipV="1">
            <a:off x="3708400" y="5511800"/>
            <a:ext cx="584200" cy="558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JO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3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 descr="8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5000" contrast="8000"/>
          </a:blip>
          <a:stretch>
            <a:fillRect/>
          </a:stretch>
        </p:blipFill>
        <p:spPr>
          <a:xfrm>
            <a:off x="838200" y="0"/>
            <a:ext cx="7601232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512" y="152400"/>
            <a:ext cx="7638288" cy="5181600"/>
          </a:xfrm>
        </p:spPr>
        <p:txBody>
          <a:bodyPr/>
          <a:lstStyle/>
          <a:p>
            <a:endParaRPr lang="en-US" dirty="0" smtClean="0">
              <a:cs typeface="Arial" panose="020B0604020202020204" pitchFamily="34" charset="0"/>
            </a:endParaRPr>
          </a:p>
          <a:p>
            <a:pPr marL="342900" indent="-2476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cs typeface="Arial" panose="020B0604020202020204" pitchFamily="34" charset="0"/>
              </a:rPr>
              <a:t>Three </a:t>
            </a:r>
            <a:r>
              <a:rPr lang="en-US" b="1" dirty="0" smtClean="0">
                <a:cs typeface="Arial" panose="020B0604020202020204" pitchFamily="34" charset="0"/>
              </a:rPr>
              <a:t>basic processes </a:t>
            </a:r>
            <a:r>
              <a:rPr lang="en-US" dirty="0" smtClean="0">
                <a:cs typeface="Arial" panose="020B0604020202020204" pitchFamily="34" charset="0"/>
              </a:rPr>
              <a:t>occur in the </a:t>
            </a:r>
            <a:r>
              <a:rPr lang="en-US" dirty="0" err="1" smtClean="0">
                <a:cs typeface="Arial" panose="020B0604020202020204" pitchFamily="34" charset="0"/>
              </a:rPr>
              <a:t>nephrons</a:t>
            </a:r>
            <a:r>
              <a:rPr lang="en-US" dirty="0" smtClean="0">
                <a:cs typeface="Arial" panose="020B0604020202020204" pitchFamily="34" charset="0"/>
              </a:rPr>
              <a:t> and they are: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>
              <a:cs typeface="Arial" panose="020B0604020202020204" pitchFamily="34" charset="0"/>
            </a:endParaRPr>
          </a:p>
          <a:p>
            <a:pPr marL="895350" indent="-4381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dirty="0" smtClean="0">
                <a:cs typeface="Arial" panose="020B0604020202020204" pitchFamily="34" charset="0"/>
              </a:rPr>
              <a:t>glomerular filtration</a:t>
            </a:r>
          </a:p>
          <a:p>
            <a:pPr marL="895350" indent="-4381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dirty="0" smtClean="0">
                <a:cs typeface="Arial" panose="020B0604020202020204" pitchFamily="34" charset="0"/>
              </a:rPr>
              <a:t>tubular reabsorption</a:t>
            </a:r>
          </a:p>
          <a:p>
            <a:pPr marL="895350" indent="-4381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dirty="0" smtClean="0">
                <a:cs typeface="Arial" panose="020B0604020202020204" pitchFamily="34" charset="0"/>
              </a:rPr>
              <a:t>tubular secretion.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8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4000" contrast="8000"/>
          </a:blip>
          <a:stretch>
            <a:fillRect/>
          </a:stretch>
        </p:blipFill>
        <p:spPr>
          <a:xfrm>
            <a:off x="2116794" y="405087"/>
            <a:ext cx="5731806" cy="60719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Renal clearance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dirty="0" smtClean="0"/>
              <a:t>Indicates the volume of plasma cleared of a substance per unit time.</a:t>
            </a:r>
          </a:p>
          <a:p>
            <a:pPr>
              <a:lnSpc>
                <a:spcPts val="4000"/>
              </a:lnSpc>
            </a:pPr>
            <a:r>
              <a:rPr lang="en-US" dirty="0" smtClean="0"/>
              <a:t>The units of clearance are </a:t>
            </a:r>
            <a:r>
              <a:rPr lang="en-US" b="1" dirty="0" err="1" smtClean="0"/>
              <a:t>mL</a:t>
            </a:r>
            <a:r>
              <a:rPr lang="en-US" b="1" dirty="0" smtClean="0"/>
              <a:t>/min or </a:t>
            </a:r>
            <a:r>
              <a:rPr lang="en-US" b="1" dirty="0" err="1" smtClean="0"/>
              <a:t>mL</a:t>
            </a:r>
            <a:r>
              <a:rPr lang="en-US" b="1" dirty="0" smtClean="0"/>
              <a:t>/24 hour.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 descr="clearance.png"/>
          <p:cNvPicPr>
            <a:picLocks noChangeAspect="1"/>
          </p:cNvPicPr>
          <p:nvPr/>
        </p:nvPicPr>
        <p:blipFill>
          <a:blip r:embed="rId2" cstate="print">
            <a:lum bright="-5000" contrast="10000"/>
          </a:blip>
          <a:stretch>
            <a:fillRect/>
          </a:stretch>
        </p:blipFill>
        <p:spPr>
          <a:xfrm>
            <a:off x="2362200" y="3505200"/>
            <a:ext cx="5644825" cy="3057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848600" cy="838200"/>
          </a:xfrm>
        </p:spPr>
        <p:txBody>
          <a:bodyPr/>
          <a:lstStyle/>
          <a:p>
            <a:r>
              <a:rPr lang="en-US" dirty="0" smtClean="0"/>
              <a:t>Renal blood flow (RBF)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512" y="1143000"/>
            <a:ext cx="7943088" cy="58674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dirty="0" smtClean="0"/>
              <a:t>Is 25% of the cardiac output.</a:t>
            </a:r>
          </a:p>
          <a:p>
            <a:pPr>
              <a:lnSpc>
                <a:spcPts val="4000"/>
              </a:lnSpc>
            </a:pPr>
            <a:r>
              <a:rPr lang="en-US" dirty="0" smtClean="0"/>
              <a:t>Is directly proportional to the pressure difference between the renal artery and the renal vein, and is inversely proportional to the resistance of the renal vasculature.</a:t>
            </a:r>
          </a:p>
          <a:p>
            <a:pPr>
              <a:lnSpc>
                <a:spcPts val="4000"/>
              </a:lnSpc>
            </a:pPr>
            <a:r>
              <a:rPr lang="en-GB" dirty="0" smtClean="0"/>
              <a:t>The major mechanism for changing blood flow is by changing arteriolar resistance. </a:t>
            </a:r>
          </a:p>
          <a:p>
            <a:pPr lvl="1">
              <a:lnSpc>
                <a:spcPts val="4000"/>
              </a:lnSpc>
            </a:pPr>
            <a:r>
              <a:rPr lang="en-GB" dirty="0" smtClean="0"/>
              <a:t>In the kidney, this can be accomplished by changing afferent arteriolar resistance and/or efferent arteriolar resistance.</a:t>
            </a:r>
            <a:endParaRPr lang="en-US" dirty="0" smtClean="0"/>
          </a:p>
          <a:p>
            <a:pPr>
              <a:lnSpc>
                <a:spcPts val="3800"/>
              </a:lnSpc>
            </a:pP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RBF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512" y="1143000"/>
            <a:ext cx="7943088" cy="5791200"/>
          </a:xfrm>
        </p:spPr>
        <p:txBody>
          <a:bodyPr>
            <a:normAutofit/>
          </a:bodyPr>
          <a:lstStyle/>
          <a:p>
            <a:pPr marL="361950" indent="-361950">
              <a:lnSpc>
                <a:spcPts val="3800"/>
              </a:lnSpc>
              <a:buSzPct val="100000"/>
              <a:buFont typeface="+mj-lt"/>
              <a:buAutoNum type="arabicPeriod"/>
            </a:pPr>
            <a:r>
              <a:rPr lang="en-GB" b="1" dirty="0" smtClean="0"/>
              <a:t>Sympathetic nervous system and circulating </a:t>
            </a:r>
            <a:r>
              <a:rPr lang="en-GB" b="1" dirty="0" err="1" smtClean="0"/>
              <a:t>catecholamines</a:t>
            </a:r>
            <a:r>
              <a:rPr lang="en-GB" b="1" dirty="0" smtClean="0"/>
              <a:t>. </a:t>
            </a:r>
          </a:p>
          <a:p>
            <a:pPr marL="457200" indent="-457200">
              <a:lnSpc>
                <a:spcPts val="3800"/>
              </a:lnSpc>
              <a:buSzPct val="100000"/>
              <a:buFont typeface="+mj-lt"/>
              <a:buAutoNum type="arabicPeriod"/>
            </a:pPr>
            <a:endParaRPr lang="en-GB" sz="2600" b="1" dirty="0" smtClean="0"/>
          </a:p>
          <a:p>
            <a:pPr marL="536575" indent="-269875">
              <a:lnSpc>
                <a:spcPts val="3800"/>
              </a:lnSpc>
            </a:pPr>
            <a:r>
              <a:rPr lang="en-GB" sz="2600" dirty="0" smtClean="0"/>
              <a:t>Both afferent and efferent arterioles are innervated by sympathetic nerve </a:t>
            </a:r>
            <a:r>
              <a:rPr lang="en-GB" sz="2600" dirty="0" err="1" smtClean="0"/>
              <a:t>fibers</a:t>
            </a:r>
            <a:r>
              <a:rPr lang="en-GB" sz="2600" dirty="0" smtClean="0"/>
              <a:t> that produce </a:t>
            </a:r>
            <a:r>
              <a:rPr lang="en-GB" sz="2600" b="1" dirty="0" smtClean="0"/>
              <a:t>vasoconstriction by activating α</a:t>
            </a:r>
            <a:r>
              <a:rPr lang="en-GB" sz="2600" b="1" baseline="-25000" dirty="0" smtClean="0"/>
              <a:t>1</a:t>
            </a:r>
            <a:r>
              <a:rPr lang="en-GB" sz="2600" b="1" dirty="0" smtClean="0"/>
              <a:t> receptors.</a:t>
            </a:r>
          </a:p>
          <a:p>
            <a:pPr marL="536575" indent="-269875">
              <a:lnSpc>
                <a:spcPts val="3800"/>
              </a:lnSpc>
            </a:pPr>
            <a:r>
              <a:rPr lang="en-GB" sz="2600" dirty="0" smtClean="0"/>
              <a:t>However, because there are far more α</a:t>
            </a:r>
            <a:r>
              <a:rPr lang="en-GB" sz="2600" baseline="-25000" dirty="0" smtClean="0"/>
              <a:t>1</a:t>
            </a:r>
            <a:r>
              <a:rPr lang="en-GB" sz="2600" dirty="0" smtClean="0"/>
              <a:t> receptors on </a:t>
            </a:r>
            <a:r>
              <a:rPr lang="en-GB" sz="2600" i="1" dirty="0" smtClean="0"/>
              <a:t>afferent</a:t>
            </a:r>
            <a:r>
              <a:rPr lang="en-GB" sz="2600" dirty="0" smtClean="0"/>
              <a:t> arterioles, increased sympathetic nerve activity causes a decrease in both RBF and GFR. </a:t>
            </a:r>
          </a:p>
          <a:p>
            <a:pPr marL="536575" indent="-269875">
              <a:lnSpc>
                <a:spcPts val="3800"/>
              </a:lnSpc>
            </a:pPr>
            <a:r>
              <a:rPr lang="en-GB" sz="2600" dirty="0" smtClean="0">
                <a:solidFill>
                  <a:schemeClr val="accent3">
                    <a:lumMod val="75000"/>
                  </a:schemeClr>
                </a:solidFill>
              </a:rPr>
              <a:t>Example: response to </a:t>
            </a:r>
            <a:r>
              <a:rPr lang="en-GB" sz="2600" dirty="0" err="1" smtClean="0">
                <a:solidFill>
                  <a:schemeClr val="accent3">
                    <a:lumMod val="75000"/>
                  </a:schemeClr>
                </a:solidFill>
              </a:rPr>
              <a:t>hemorrhage</a:t>
            </a:r>
            <a:r>
              <a:rPr lang="en-GB" sz="26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af-ZA" sz="26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"/>
            <a:ext cx="7866888" cy="6858000"/>
          </a:xfrm>
        </p:spPr>
        <p:txBody>
          <a:bodyPr>
            <a:normAutofit/>
          </a:bodyPr>
          <a:lstStyle/>
          <a:p>
            <a:pPr marL="457200" indent="-457200">
              <a:buSzPct val="100000"/>
              <a:buFont typeface="+mj-lt"/>
              <a:buAutoNum type="arabicPeriod" startAt="2"/>
            </a:pPr>
            <a:r>
              <a:rPr lang="en-GB" b="1" dirty="0" err="1" smtClean="0"/>
              <a:t>Angiotensin</a:t>
            </a:r>
            <a:r>
              <a:rPr lang="en-GB" b="1" dirty="0" smtClean="0"/>
              <a:t> II</a:t>
            </a:r>
          </a:p>
          <a:p>
            <a:pPr>
              <a:buNone/>
            </a:pPr>
            <a:endParaRPr lang="en-GB" sz="2700" b="1" dirty="0" smtClean="0"/>
          </a:p>
          <a:p>
            <a:pPr marL="457200" indent="-285750">
              <a:lnSpc>
                <a:spcPts val="3600"/>
              </a:lnSpc>
            </a:pPr>
            <a:r>
              <a:rPr lang="en-GB" sz="2700" dirty="0" err="1" smtClean="0"/>
              <a:t>Angiotensin</a:t>
            </a:r>
            <a:r>
              <a:rPr lang="en-GB" sz="2700" dirty="0" smtClean="0"/>
              <a:t> II is a potent </a:t>
            </a:r>
            <a:r>
              <a:rPr lang="en-GB" sz="2700" b="1" dirty="0" smtClean="0"/>
              <a:t>vasoconstrictor</a:t>
            </a:r>
            <a:r>
              <a:rPr lang="en-GB" sz="2700" dirty="0" smtClean="0"/>
              <a:t> of both afferent and efferent arterioles </a:t>
            </a:r>
            <a:r>
              <a:rPr lang="en-GB" sz="2700" dirty="0" smtClean="0">
                <a:sym typeface="Wingdings" pitchFamily="2" charset="2"/>
              </a:rPr>
              <a:t> </a:t>
            </a:r>
            <a:r>
              <a:rPr lang="en-GB" sz="2700" dirty="0" smtClean="0"/>
              <a:t>increases resistance </a:t>
            </a:r>
            <a:r>
              <a:rPr lang="en-GB" sz="2700" dirty="0" smtClean="0">
                <a:sym typeface="Wingdings" pitchFamily="2" charset="2"/>
              </a:rPr>
              <a:t> </a:t>
            </a:r>
            <a:r>
              <a:rPr lang="en-GB" sz="2700" dirty="0" smtClean="0"/>
              <a:t>decreases RBF.</a:t>
            </a:r>
          </a:p>
          <a:p>
            <a:pPr marL="457200" indent="-285750">
              <a:lnSpc>
                <a:spcPts val="3600"/>
              </a:lnSpc>
            </a:pPr>
            <a:r>
              <a:rPr lang="en-GB" sz="2700" dirty="0" smtClean="0"/>
              <a:t>However, </a:t>
            </a:r>
            <a:r>
              <a:rPr lang="en-GB" sz="2700" i="1" dirty="0" smtClean="0"/>
              <a:t>efferent</a:t>
            </a:r>
            <a:r>
              <a:rPr lang="en-GB" sz="2700" dirty="0" smtClean="0"/>
              <a:t> arterioles are more sensitive to </a:t>
            </a:r>
            <a:r>
              <a:rPr lang="en-GB" sz="2700" dirty="0" err="1" smtClean="0"/>
              <a:t>angiotensin</a:t>
            </a:r>
            <a:r>
              <a:rPr lang="en-GB" sz="2700" dirty="0" smtClean="0"/>
              <a:t> II than </a:t>
            </a:r>
            <a:r>
              <a:rPr lang="en-GB" sz="2700" i="1" dirty="0" smtClean="0"/>
              <a:t>afferent</a:t>
            </a:r>
            <a:r>
              <a:rPr lang="en-GB" sz="2700" dirty="0" smtClean="0"/>
              <a:t> arterioles, so:</a:t>
            </a:r>
          </a:p>
          <a:p>
            <a:pPr marL="628650" lvl="1" indent="-266700">
              <a:lnSpc>
                <a:spcPts val="3600"/>
              </a:lnSpc>
            </a:pPr>
            <a:r>
              <a:rPr lang="en-GB" dirty="0" smtClean="0"/>
              <a:t>low levels of </a:t>
            </a:r>
            <a:r>
              <a:rPr lang="en-GB" dirty="0" err="1" smtClean="0"/>
              <a:t>angiotensin</a:t>
            </a:r>
            <a:r>
              <a:rPr lang="en-GB" dirty="0" smtClean="0"/>
              <a:t> II produce an </a:t>
            </a:r>
            <a:r>
              <a:rPr lang="en-GB" i="1" dirty="0" smtClean="0"/>
              <a:t>increase in GFR </a:t>
            </a:r>
            <a:r>
              <a:rPr lang="en-GB" dirty="0" smtClean="0"/>
              <a:t>(by preferentially constricting efferent arterioles),</a:t>
            </a:r>
          </a:p>
          <a:p>
            <a:pPr marL="628650" lvl="1" indent="-266700">
              <a:lnSpc>
                <a:spcPts val="3600"/>
              </a:lnSpc>
            </a:pPr>
            <a:r>
              <a:rPr lang="en-GB" dirty="0" smtClean="0"/>
              <a:t>high levels of </a:t>
            </a:r>
            <a:r>
              <a:rPr lang="en-GB" dirty="0" err="1" smtClean="0"/>
              <a:t>angiotensin</a:t>
            </a:r>
            <a:r>
              <a:rPr lang="en-GB" dirty="0" smtClean="0"/>
              <a:t> II produce a </a:t>
            </a:r>
            <a:r>
              <a:rPr lang="en-GB" i="1" dirty="0" smtClean="0"/>
              <a:t>decrease in </a:t>
            </a:r>
            <a:r>
              <a:rPr lang="en-GB" i="1" smtClean="0"/>
              <a:t>GFR</a:t>
            </a:r>
            <a:r>
              <a:rPr lang="en-GB" smtClean="0"/>
              <a:t> (by </a:t>
            </a:r>
            <a:r>
              <a:rPr lang="en-GB" dirty="0" smtClean="0"/>
              <a:t>constricting both afferent and </a:t>
            </a:r>
            <a:r>
              <a:rPr lang="en-GB" smtClean="0"/>
              <a:t>efferent arterioles).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848600" cy="838200"/>
          </a:xfrm>
        </p:spPr>
        <p:txBody>
          <a:bodyPr/>
          <a:lstStyle/>
          <a:p>
            <a:r>
              <a:rPr lang="en-US" dirty="0" smtClean="0"/>
              <a:t>Body fluids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512" y="1447800"/>
            <a:ext cx="7943088" cy="5181600"/>
          </a:xfrm>
        </p:spPr>
        <p:txBody>
          <a:bodyPr/>
          <a:lstStyle/>
          <a:p>
            <a:r>
              <a:rPr lang="en-US" dirty="0" smtClean="0"/>
              <a:t>Total body water (TBW) is approximately </a:t>
            </a:r>
            <a:r>
              <a:rPr lang="en-US" b="1" dirty="0" smtClean="0"/>
              <a:t>60% of body weight.</a:t>
            </a:r>
          </a:p>
          <a:p>
            <a:endParaRPr lang="en-US" b="1" dirty="0" smtClean="0"/>
          </a:p>
          <a:p>
            <a:r>
              <a:rPr lang="en-US" dirty="0" smtClean="0"/>
              <a:t>The percentage of TBW is </a:t>
            </a:r>
            <a:r>
              <a:rPr lang="en-US" b="1" dirty="0" smtClean="0"/>
              <a:t>highest in newborns and adult males and lowest in adult females </a:t>
            </a:r>
            <a:r>
              <a:rPr lang="en-US" dirty="0" smtClean="0"/>
              <a:t>and in adults with a large amount of adipose tissue.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512" y="304800"/>
            <a:ext cx="7943088" cy="6324600"/>
          </a:xfrm>
        </p:spPr>
        <p:txBody>
          <a:bodyPr>
            <a:normAutofit/>
          </a:bodyPr>
          <a:lstStyle/>
          <a:p>
            <a:pPr marL="457200" indent="-457200">
              <a:buSzPct val="100000"/>
              <a:buFont typeface="+mj-lt"/>
              <a:buAutoNum type="arabicPeriod" startAt="3"/>
            </a:pPr>
            <a:r>
              <a:rPr lang="en-GB" b="1" dirty="0" err="1" smtClean="0"/>
              <a:t>Atrial</a:t>
            </a:r>
            <a:r>
              <a:rPr lang="en-GB" b="1" dirty="0" smtClean="0"/>
              <a:t> </a:t>
            </a:r>
            <a:r>
              <a:rPr lang="en-GB" b="1" dirty="0" err="1" smtClean="0"/>
              <a:t>natriuretic</a:t>
            </a:r>
            <a:r>
              <a:rPr lang="en-GB" b="1" dirty="0" smtClean="0"/>
              <a:t> peptide (ANP)</a:t>
            </a:r>
          </a:p>
          <a:p>
            <a:endParaRPr lang="en-GB" b="1" dirty="0" smtClean="0"/>
          </a:p>
          <a:p>
            <a:pPr marL="361950" indent="-266700">
              <a:lnSpc>
                <a:spcPts val="3800"/>
              </a:lnSpc>
            </a:pPr>
            <a:r>
              <a:rPr lang="en-GB" sz="2700" dirty="0" smtClean="0"/>
              <a:t>ANP and related substances such as brain </a:t>
            </a:r>
            <a:r>
              <a:rPr lang="en-GB" sz="2700" dirty="0" err="1" smtClean="0"/>
              <a:t>natriuretic</a:t>
            </a:r>
            <a:r>
              <a:rPr lang="en-GB" sz="2700" dirty="0" smtClean="0"/>
              <a:t> peptide (BNP) cause dilation of afferent arterioles and constriction of efferent arterioles. </a:t>
            </a:r>
          </a:p>
          <a:p>
            <a:pPr marL="361950" indent="-266700">
              <a:lnSpc>
                <a:spcPts val="3800"/>
              </a:lnSpc>
            </a:pPr>
            <a:r>
              <a:rPr lang="en-GB" sz="2700" dirty="0" smtClean="0"/>
              <a:t>Dilatory effect of ANP on </a:t>
            </a:r>
            <a:r>
              <a:rPr lang="en-GB" sz="2700" i="1" dirty="0" smtClean="0"/>
              <a:t>afferent</a:t>
            </a:r>
            <a:r>
              <a:rPr lang="en-GB" sz="2700" dirty="0" smtClean="0"/>
              <a:t> arterioles is greater than the constrictor effect on </a:t>
            </a:r>
            <a:r>
              <a:rPr lang="en-GB" sz="2700" i="1" dirty="0" smtClean="0"/>
              <a:t>efferent</a:t>
            </a:r>
            <a:r>
              <a:rPr lang="en-GB" sz="2700" dirty="0" smtClean="0"/>
              <a:t> arterioles </a:t>
            </a:r>
            <a:r>
              <a:rPr lang="en-GB" sz="2700" dirty="0" smtClean="0">
                <a:sym typeface="Wingdings" pitchFamily="2" charset="2"/>
              </a:rPr>
              <a:t> </a:t>
            </a:r>
            <a:r>
              <a:rPr lang="en-GB" sz="2700" dirty="0" smtClean="0"/>
              <a:t>overall decrease in renal vascular resistance </a:t>
            </a:r>
            <a:r>
              <a:rPr lang="en-GB" sz="2700" dirty="0" smtClean="0">
                <a:sym typeface="Wingdings" pitchFamily="2" charset="2"/>
              </a:rPr>
              <a:t> </a:t>
            </a:r>
            <a:r>
              <a:rPr lang="en-GB" sz="2700" dirty="0" smtClean="0"/>
              <a:t>increase in RBF. </a:t>
            </a:r>
          </a:p>
          <a:p>
            <a:pPr marL="361950" indent="-266700">
              <a:lnSpc>
                <a:spcPts val="3800"/>
              </a:lnSpc>
            </a:pPr>
            <a:endParaRPr lang="en-GB" sz="2700" dirty="0" smtClean="0"/>
          </a:p>
          <a:p>
            <a:pPr marL="361950" indent="-266700">
              <a:lnSpc>
                <a:spcPts val="3800"/>
              </a:lnSpc>
            </a:pPr>
            <a:r>
              <a:rPr lang="en-GB" sz="2700" dirty="0" smtClean="0"/>
              <a:t>Dilation of afferent arterioles and constriction of efferent arterioles both lead to increased GFR.</a:t>
            </a:r>
            <a:endParaRPr lang="en-GB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512" y="228600"/>
            <a:ext cx="7943088" cy="6553200"/>
          </a:xfrm>
        </p:spPr>
        <p:txBody>
          <a:bodyPr>
            <a:normAutofit/>
          </a:bodyPr>
          <a:lstStyle/>
          <a:p>
            <a:pPr marL="457200" indent="-457200">
              <a:buSzPct val="100000"/>
              <a:buFont typeface="+mj-lt"/>
              <a:buAutoNum type="arabicPeriod" startAt="4"/>
            </a:pPr>
            <a:r>
              <a:rPr lang="en-GB" b="1" dirty="0" smtClean="0"/>
              <a:t>Prostaglandins</a:t>
            </a:r>
          </a:p>
          <a:p>
            <a:endParaRPr lang="en-GB" b="1" dirty="0" smtClean="0"/>
          </a:p>
          <a:p>
            <a:pPr marL="457200" indent="-285750">
              <a:lnSpc>
                <a:spcPts val="3700"/>
              </a:lnSpc>
            </a:pPr>
            <a:r>
              <a:rPr lang="en-GB" sz="2700" dirty="0" smtClean="0"/>
              <a:t>Several prostaglandins (e.g., prostaglandin E</a:t>
            </a:r>
            <a:r>
              <a:rPr lang="en-GB" sz="2700" baseline="-25000" dirty="0" smtClean="0"/>
              <a:t>2</a:t>
            </a:r>
            <a:r>
              <a:rPr lang="en-GB" sz="2700" dirty="0" smtClean="0"/>
              <a:t> and prostaglandin I</a:t>
            </a:r>
            <a:r>
              <a:rPr lang="en-GB" sz="2700" baseline="-25000" dirty="0" smtClean="0"/>
              <a:t>2</a:t>
            </a:r>
            <a:r>
              <a:rPr lang="en-GB" sz="2700" dirty="0" smtClean="0"/>
              <a:t>) are produced locally in the kidneys and cause </a:t>
            </a:r>
            <a:r>
              <a:rPr lang="en-GB" sz="2700" b="1" dirty="0" err="1" smtClean="0"/>
              <a:t>vasodilation</a:t>
            </a:r>
            <a:r>
              <a:rPr lang="en-GB" sz="2700" b="1" dirty="0" smtClean="0"/>
              <a:t> of </a:t>
            </a:r>
            <a:r>
              <a:rPr lang="en-GB" sz="2700" dirty="0" smtClean="0"/>
              <a:t>both afferent and efferent arterioles. </a:t>
            </a:r>
          </a:p>
          <a:p>
            <a:pPr marL="457200" indent="-285750">
              <a:lnSpc>
                <a:spcPts val="3700"/>
              </a:lnSpc>
            </a:pPr>
            <a:r>
              <a:rPr lang="en-GB" sz="2700" dirty="0" smtClean="0"/>
              <a:t>The </a:t>
            </a:r>
            <a:r>
              <a:rPr lang="en-GB" sz="2700" dirty="0" err="1" smtClean="0"/>
              <a:t>vasodilatory</a:t>
            </a:r>
            <a:r>
              <a:rPr lang="en-GB" sz="2700" dirty="0" smtClean="0"/>
              <a:t> effects of prostaglandins are clearly protective for RBF. </a:t>
            </a:r>
          </a:p>
          <a:p>
            <a:pPr marL="723900" lvl="1" indent="-361950">
              <a:lnSpc>
                <a:spcPts val="3700"/>
              </a:lnSpc>
              <a:buFont typeface="Wingdings" pitchFamily="2" charset="2"/>
              <a:buChar char="Ø"/>
            </a:pPr>
            <a:r>
              <a:rPr lang="en-GB" dirty="0" smtClean="0"/>
              <a:t>Prostaglandins attenuate the vasoconstriction produced by the sympathetic nervous system and </a:t>
            </a:r>
            <a:r>
              <a:rPr lang="en-GB" dirty="0" err="1" smtClean="0"/>
              <a:t>angiotensin</a:t>
            </a:r>
            <a:r>
              <a:rPr lang="en-GB" dirty="0" smtClean="0"/>
              <a:t> II. Unopposed, this vasoconstriction can cause a profound reduction in RBF, resulting in renal failure.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"/>
            <a:ext cx="7943088" cy="6629400"/>
          </a:xfrm>
        </p:spPr>
        <p:txBody>
          <a:bodyPr>
            <a:normAutofit/>
          </a:bodyPr>
          <a:lstStyle/>
          <a:p>
            <a:pPr marL="361950" indent="-361950">
              <a:buSzPct val="100000"/>
              <a:buFont typeface="+mj-lt"/>
              <a:buAutoNum type="arabicPeriod" startAt="5"/>
            </a:pPr>
            <a:r>
              <a:rPr lang="en-GB" b="1" dirty="0" smtClean="0"/>
              <a:t>Dopamine</a:t>
            </a:r>
          </a:p>
          <a:p>
            <a:endParaRPr lang="en-GB" b="1" dirty="0" smtClean="0"/>
          </a:p>
          <a:p>
            <a:pPr marL="457200" indent="-285750">
              <a:lnSpc>
                <a:spcPts val="3600"/>
              </a:lnSpc>
            </a:pPr>
            <a:r>
              <a:rPr lang="en-GB" sz="2700" dirty="0" smtClean="0"/>
              <a:t>Dopamine, a precursor of </a:t>
            </a:r>
            <a:r>
              <a:rPr lang="en-GB" sz="2700" dirty="0" err="1" smtClean="0"/>
              <a:t>norepinephrine</a:t>
            </a:r>
            <a:r>
              <a:rPr lang="en-GB" sz="2700" dirty="0" smtClean="0"/>
              <a:t>,  has selective actions on arterioles in several vascular beds. </a:t>
            </a:r>
          </a:p>
          <a:p>
            <a:pPr marL="457200" indent="-285750">
              <a:lnSpc>
                <a:spcPts val="3600"/>
              </a:lnSpc>
            </a:pPr>
            <a:r>
              <a:rPr lang="en-GB" sz="2700" dirty="0" smtClean="0"/>
              <a:t>At low levels, dopamine </a:t>
            </a:r>
            <a:r>
              <a:rPr lang="en-GB" sz="2700" i="1" dirty="0" smtClean="0"/>
              <a:t>dilates </a:t>
            </a:r>
            <a:r>
              <a:rPr lang="en-GB" sz="2700" dirty="0" smtClean="0"/>
              <a:t>cerebral, cardiac, </a:t>
            </a:r>
            <a:r>
              <a:rPr lang="en-GB" sz="2700" dirty="0" err="1" smtClean="0"/>
              <a:t>splanchnic</a:t>
            </a:r>
            <a:r>
              <a:rPr lang="en-GB" sz="2700" dirty="0" smtClean="0"/>
              <a:t>, and renal arterioles, and it </a:t>
            </a:r>
            <a:r>
              <a:rPr lang="en-GB" sz="2700" i="1" dirty="0" smtClean="0"/>
              <a:t>constricts </a:t>
            </a:r>
            <a:r>
              <a:rPr lang="en-GB" sz="2700" dirty="0" smtClean="0"/>
              <a:t>skeletal muscle and </a:t>
            </a:r>
            <a:r>
              <a:rPr lang="en-GB" sz="2700" dirty="0" err="1" smtClean="0"/>
              <a:t>cutaneous</a:t>
            </a:r>
            <a:r>
              <a:rPr lang="en-GB" sz="2700" dirty="0" smtClean="0"/>
              <a:t> arterioles.</a:t>
            </a:r>
          </a:p>
          <a:p>
            <a:pPr marL="723900" lvl="1" indent="-361950">
              <a:lnSpc>
                <a:spcPts val="3600"/>
              </a:lnSpc>
              <a:buFont typeface="Wingdings" pitchFamily="2" charset="2"/>
              <a:buChar char="Ø"/>
            </a:pP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protective (</a:t>
            </a:r>
            <a:r>
              <a:rPr lang="en-GB" dirty="0" err="1" smtClean="0">
                <a:solidFill>
                  <a:schemeClr val="accent3">
                    <a:lumMod val="75000"/>
                  </a:schemeClr>
                </a:solidFill>
              </a:rPr>
              <a:t>vasodilatory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) effect on blood flow in several critical organs including the kidneys.</a:t>
            </a:r>
          </a:p>
          <a:p>
            <a:pPr marL="723900" lvl="1" indent="-361950">
              <a:lnSpc>
                <a:spcPts val="3600"/>
              </a:lnSpc>
              <a:buFont typeface="Wingdings" pitchFamily="2" charset="2"/>
              <a:buChar char="Ø"/>
            </a:pPr>
            <a:endParaRPr lang="en-GB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457200" indent="-260350">
              <a:lnSpc>
                <a:spcPts val="3600"/>
              </a:lnSpc>
            </a:pPr>
            <a:r>
              <a:rPr lang="en-US" sz="2700" b="1" dirty="0" err="1" smtClean="0"/>
              <a:t>Bradykinin</a:t>
            </a:r>
            <a:r>
              <a:rPr lang="en-US" sz="2700" dirty="0" smtClean="0"/>
              <a:t> and </a:t>
            </a:r>
            <a:r>
              <a:rPr lang="en-US" sz="2700" b="1" dirty="0" smtClean="0"/>
              <a:t>nitric oxide </a:t>
            </a:r>
            <a:r>
              <a:rPr lang="en-US" sz="2700" dirty="0" smtClean="0"/>
              <a:t>also causes </a:t>
            </a:r>
            <a:r>
              <a:rPr lang="en-US" sz="2700" dirty="0" err="1" smtClean="0"/>
              <a:t>vasodilation</a:t>
            </a:r>
            <a:r>
              <a:rPr lang="en-US" sz="2700" dirty="0" smtClean="0"/>
              <a:t> of renal arterioles.</a:t>
            </a:r>
            <a:endParaRPr lang="en-GB" sz="27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Autoregulation</a:t>
            </a:r>
            <a:r>
              <a:rPr lang="en-US" dirty="0" smtClean="0"/>
              <a:t> of RBF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512" y="1066800"/>
            <a:ext cx="7943088" cy="57912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Is accomplished by </a:t>
            </a:r>
            <a:r>
              <a:rPr lang="en-US" sz="2600" b="1" dirty="0" smtClean="0"/>
              <a:t>changing renal vascular resistance</a:t>
            </a:r>
            <a:r>
              <a:rPr lang="en-US" sz="2600" dirty="0" smtClean="0"/>
              <a:t>. If arterial pressure changes, a </a:t>
            </a:r>
            <a:r>
              <a:rPr lang="af-ZA" sz="2600" dirty="0" smtClean="0"/>
              <a:t>proportional change occurs in renal vascular resistance to maintain a constant RBF.</a:t>
            </a:r>
          </a:p>
          <a:p>
            <a:r>
              <a:rPr lang="en-US" sz="2600" dirty="0" smtClean="0"/>
              <a:t>RBF remains constant over the range of arterial pressures from 80 to 200 mm Hg </a:t>
            </a:r>
            <a:r>
              <a:rPr lang="af-ZA" sz="2600" b="1" dirty="0" smtClean="0"/>
              <a:t>(autoregulation).</a:t>
            </a:r>
          </a:p>
          <a:p>
            <a:endParaRPr lang="af-ZA" sz="2600" b="1" dirty="0" smtClean="0"/>
          </a:p>
          <a:p>
            <a:pPr lvl="1"/>
            <a:r>
              <a:rPr lang="af-ZA" dirty="0" smtClean="0"/>
              <a:t>Myogenic mechanisms:  renal afferent arterioles contract in responce to stretch </a:t>
            </a:r>
            <a:r>
              <a:rPr lang="af-ZA" dirty="0" smtClean="0">
                <a:sym typeface="Wingdings" pitchFamily="2" charset="2"/>
              </a:rPr>
              <a:t> </a:t>
            </a:r>
            <a:r>
              <a:rPr lang="af-ZA" dirty="0" smtClean="0">
                <a:latin typeface="Yu Gothic Medium"/>
                <a:ea typeface="Yu Gothic Medium"/>
                <a:sym typeface="Wingdings" pitchFamily="2" charset="2"/>
              </a:rPr>
              <a:t>↑ </a:t>
            </a:r>
            <a:r>
              <a:rPr lang="af-ZA" dirty="0" smtClean="0">
                <a:sym typeface="Wingdings" pitchFamily="2" charset="2"/>
              </a:rPr>
              <a:t>resistance</a:t>
            </a:r>
          </a:p>
          <a:p>
            <a:pPr lvl="1"/>
            <a:r>
              <a:rPr lang="af-ZA" dirty="0" smtClean="0">
                <a:sym typeface="Wingdings" pitchFamily="2" charset="2"/>
              </a:rPr>
              <a:t>Tubuloglomerular feedback: </a:t>
            </a:r>
            <a:r>
              <a:rPr lang="af-ZA" dirty="0" smtClean="0">
                <a:latin typeface="Yu Gothic Medium"/>
                <a:ea typeface="Yu Gothic Medium"/>
                <a:sym typeface="Wingdings" pitchFamily="2" charset="2"/>
              </a:rPr>
              <a:t>↑ </a:t>
            </a:r>
            <a:r>
              <a:rPr lang="af-ZA" dirty="0" smtClean="0">
                <a:sym typeface="Wingdings" pitchFamily="2" charset="2"/>
              </a:rPr>
              <a:t>renal arterial pressure  </a:t>
            </a:r>
            <a:r>
              <a:rPr lang="af-ZA" dirty="0" smtClean="0">
                <a:latin typeface="Yu Gothic Medium"/>
                <a:ea typeface="Yu Gothic Medium"/>
                <a:sym typeface="Wingdings" pitchFamily="2" charset="2"/>
              </a:rPr>
              <a:t>↑</a:t>
            </a:r>
            <a:r>
              <a:rPr lang="af-ZA" dirty="0" smtClean="0">
                <a:sym typeface="Wingdings" pitchFamily="2" charset="2"/>
              </a:rPr>
              <a:t> fluid delivery to macula densa  constriction of the nearby afferent arteriole   resistance.</a:t>
            </a:r>
            <a:endParaRPr lang="af-ZA" dirty="0" smtClean="0"/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of RBF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7638288" cy="5181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Measurement of RBF depends on the measurement  of clearance of </a:t>
            </a:r>
            <a:r>
              <a:rPr lang="en-US" b="1" dirty="0" err="1" smtClean="0"/>
              <a:t>para-aminohippuric</a:t>
            </a:r>
            <a:r>
              <a:rPr lang="en-US" b="1" dirty="0" smtClean="0"/>
              <a:t> acid (PAH) </a:t>
            </a:r>
            <a:r>
              <a:rPr lang="en-US" dirty="0" smtClean="0">
                <a:sym typeface="Wingdings" pitchFamily="2" charset="2"/>
              </a:rPr>
              <a:t> filtered and secreted by renal tubules, but not reabsorbed  </a:t>
            </a:r>
            <a:r>
              <a:rPr lang="en-GB" dirty="0" smtClean="0"/>
              <a:t>almost all of the PAH entering the kidney via the renal artery is excreted in urine.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57200"/>
            <a:ext cx="7943088" cy="6172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First, renal plasma flow (RPF) is calculated as follows: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 descr="80.jpg"/>
          <p:cNvPicPr>
            <a:picLocks noChangeAspect="1"/>
          </p:cNvPicPr>
          <p:nvPr/>
        </p:nvPicPr>
        <p:blipFill>
          <a:blip r:embed="rId2" cstate="print">
            <a:lum bright="-9000" contrast="14000"/>
          </a:blip>
          <a:stretch>
            <a:fillRect/>
          </a:stretch>
        </p:blipFill>
        <p:spPr>
          <a:xfrm>
            <a:off x="1443038" y="2286000"/>
            <a:ext cx="6862762" cy="424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04800"/>
            <a:ext cx="7943088" cy="6248400"/>
          </a:xfrm>
        </p:spPr>
        <p:txBody>
          <a:bodyPr/>
          <a:lstStyle/>
          <a:p>
            <a:r>
              <a:rPr lang="en-GB" dirty="0" smtClean="0"/>
              <a:t>Then, RBF is calculated using the </a:t>
            </a:r>
            <a:r>
              <a:rPr lang="en-GB" dirty="0" err="1" smtClean="0"/>
              <a:t>hematocrit</a:t>
            </a:r>
            <a:r>
              <a:rPr lang="en-GB" dirty="0" smtClean="0"/>
              <a:t> (</a:t>
            </a:r>
            <a:r>
              <a:rPr lang="en-GB" dirty="0" err="1" smtClean="0"/>
              <a:t>Hct</a:t>
            </a:r>
            <a:r>
              <a:rPr lang="en-GB" dirty="0" smtClean="0"/>
              <a:t>) as follows: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 descr="81.jpg"/>
          <p:cNvPicPr>
            <a:picLocks noChangeAspect="1"/>
          </p:cNvPicPr>
          <p:nvPr/>
        </p:nvPicPr>
        <p:blipFill>
          <a:blip r:embed="rId2" cstate="print">
            <a:lum bright="-8000" contrast="12000"/>
          </a:blip>
          <a:stretch>
            <a:fillRect/>
          </a:stretch>
        </p:blipFill>
        <p:spPr>
          <a:xfrm>
            <a:off x="1295400" y="2514600"/>
            <a:ext cx="6167437" cy="3569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Content Placeholder 6" descr="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609600"/>
            <a:ext cx="7543800" cy="1676400"/>
          </a:xfrm>
        </p:spPr>
      </p:pic>
      <p:pic>
        <p:nvPicPr>
          <p:cNvPr id="8" name="Picture 7" descr="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399" y="3124200"/>
            <a:ext cx="7662933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9" name="Picture 8" descr="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762000"/>
            <a:ext cx="6934200" cy="5368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2133600"/>
            <a:ext cx="78486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/>
              <a:t>Glomerular</a:t>
            </a:r>
            <a:r>
              <a:rPr lang="en-US" sz="3600" dirty="0" smtClean="0"/>
              <a:t> filtration</a:t>
            </a:r>
            <a:endParaRPr lang="ar-JO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water </a:t>
            </a:r>
            <a:endParaRPr lang="ar-JO" dirty="0"/>
          </a:p>
        </p:txBody>
      </p:sp>
      <p:pic>
        <p:nvPicPr>
          <p:cNvPr id="5" name="Content Placeholder 4" descr="body fluid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5232" y="1990492"/>
            <a:ext cx="4734586" cy="333421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512" y="381000"/>
            <a:ext cx="7943088" cy="6172200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dirty="0" err="1" smtClean="0"/>
              <a:t>Glomerular</a:t>
            </a:r>
            <a:r>
              <a:rPr lang="en-US" dirty="0" smtClean="0"/>
              <a:t> filtration is the first step in the formation  of urine. </a:t>
            </a:r>
          </a:p>
          <a:p>
            <a:pPr>
              <a:lnSpc>
                <a:spcPts val="3600"/>
              </a:lnSpc>
            </a:pPr>
            <a:endParaRPr lang="en-US" dirty="0" smtClean="0"/>
          </a:p>
          <a:p>
            <a:pPr>
              <a:lnSpc>
                <a:spcPts val="3600"/>
              </a:lnSpc>
            </a:pPr>
            <a:r>
              <a:rPr lang="en-US" dirty="0" smtClean="0"/>
              <a:t>As the RBF enters the </a:t>
            </a:r>
            <a:r>
              <a:rPr lang="en-US" dirty="0" err="1" smtClean="0"/>
              <a:t>glomerular</a:t>
            </a:r>
            <a:r>
              <a:rPr lang="en-US" dirty="0" smtClean="0"/>
              <a:t> capillaries, a portion of that blood is filtered into Bowman’s space, the first part of the </a:t>
            </a:r>
            <a:r>
              <a:rPr lang="en-US" dirty="0" err="1" smtClean="0"/>
              <a:t>nephron</a:t>
            </a:r>
            <a:r>
              <a:rPr lang="en-US" dirty="0" smtClean="0"/>
              <a:t>. The fluid that is filtered is similar to interstitial fluid and is called an </a:t>
            </a:r>
            <a:r>
              <a:rPr lang="en-US" b="1" dirty="0" err="1" smtClean="0"/>
              <a:t>ultrafiltrate</a:t>
            </a:r>
            <a:r>
              <a:rPr lang="en-US" b="1" dirty="0" smtClean="0"/>
              <a:t>.</a:t>
            </a:r>
          </a:p>
          <a:p>
            <a:pPr>
              <a:lnSpc>
                <a:spcPts val="3600"/>
              </a:lnSpc>
            </a:pPr>
            <a:endParaRPr lang="en-US" b="1" dirty="0" smtClean="0"/>
          </a:p>
          <a:p>
            <a:pPr>
              <a:lnSpc>
                <a:spcPts val="3600"/>
              </a:lnSpc>
            </a:pPr>
            <a:r>
              <a:rPr lang="en-US" dirty="0" smtClean="0"/>
              <a:t>The </a:t>
            </a:r>
            <a:r>
              <a:rPr lang="en-US" dirty="0" err="1" smtClean="0"/>
              <a:t>ultrafiltrate</a:t>
            </a:r>
            <a:r>
              <a:rPr lang="en-US" dirty="0" smtClean="0"/>
              <a:t> contains water and all of the small solutes of blood, but it does not contain proteins and blood cells.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152400"/>
            <a:ext cx="7943088" cy="6858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</a:t>
            </a:r>
            <a:r>
              <a:rPr lang="en-US" sz="2600" b="1" u="sng" dirty="0" err="1" smtClean="0"/>
              <a:t>glomerular</a:t>
            </a:r>
            <a:r>
              <a:rPr lang="en-US" sz="2600" b="1" u="sng" dirty="0" smtClean="0"/>
              <a:t> barrier </a:t>
            </a:r>
            <a:r>
              <a:rPr lang="en-US" sz="2600" dirty="0" smtClean="0"/>
              <a:t>consists of </a:t>
            </a:r>
          </a:p>
          <a:p>
            <a:endParaRPr lang="en-US" sz="2600" dirty="0" smtClean="0"/>
          </a:p>
          <a:p>
            <a:pPr marL="514350" indent="-342900">
              <a:buSzPct val="100000"/>
              <a:buFont typeface="+mj-lt"/>
              <a:buAutoNum type="arabicPeriod"/>
            </a:pPr>
            <a:r>
              <a:rPr lang="en-US" sz="2600" dirty="0" smtClean="0"/>
              <a:t>The capillary endothelium: large </a:t>
            </a:r>
            <a:r>
              <a:rPr lang="en-US" sz="2600" dirty="0" smtClean="0">
                <a:sym typeface="Wingdings" pitchFamily="2" charset="2"/>
              </a:rPr>
              <a:t> </a:t>
            </a:r>
            <a:r>
              <a:rPr lang="en-US" sz="2600" dirty="0" smtClean="0"/>
              <a:t>fluid, dissolved solutes, and plasma proteins all are filtered across this layer, but not blood cells.</a:t>
            </a:r>
          </a:p>
          <a:p>
            <a:pPr marL="514350" indent="-342900">
              <a:buSzPct val="100000"/>
              <a:buFont typeface="+mj-lt"/>
              <a:buAutoNum type="arabicPeriod"/>
            </a:pPr>
            <a:r>
              <a:rPr lang="en-US" sz="2600" dirty="0" smtClean="0"/>
              <a:t>Basement membrane: </a:t>
            </a:r>
            <a:r>
              <a:rPr lang="af-ZA" sz="2600" dirty="0" smtClean="0"/>
              <a:t>multilayered </a:t>
            </a:r>
            <a:r>
              <a:rPr lang="af-ZA" sz="2600" dirty="0" smtClean="0">
                <a:sym typeface="Wingdings" pitchFamily="2" charset="2"/>
              </a:rPr>
              <a:t></a:t>
            </a:r>
            <a:r>
              <a:rPr lang="en-US" sz="2600" dirty="0" smtClean="0"/>
              <a:t>does not permit filtration of plasma proteins.</a:t>
            </a:r>
          </a:p>
          <a:p>
            <a:pPr marL="514350" indent="-342900">
              <a:buSzPct val="100000"/>
              <a:buFont typeface="+mj-lt"/>
              <a:buAutoNum type="arabicPeriod"/>
            </a:pPr>
            <a:r>
              <a:rPr lang="en-US" sz="2600" dirty="0" smtClean="0"/>
              <a:t>Epithelium:  consists of </a:t>
            </a:r>
            <a:r>
              <a:rPr lang="en-US" sz="2600" dirty="0" err="1" smtClean="0"/>
              <a:t>podocytes</a:t>
            </a:r>
            <a:r>
              <a:rPr lang="en-US" sz="2600" dirty="0" smtClean="0"/>
              <a:t> </a:t>
            </a:r>
            <a:r>
              <a:rPr lang="en-US" sz="2600" dirty="0" smtClean="0">
                <a:sym typeface="Wingdings" pitchFamily="2" charset="2"/>
              </a:rPr>
              <a:t> </a:t>
            </a:r>
            <a:r>
              <a:rPr lang="en-US" sz="2600" dirty="0" smtClean="0"/>
              <a:t>filtration slits </a:t>
            </a:r>
            <a:r>
              <a:rPr lang="en-US" sz="2600" dirty="0" smtClean="0">
                <a:sym typeface="Wingdings" pitchFamily="2" charset="2"/>
              </a:rPr>
              <a:t> relatively small  barrier to filtration.</a:t>
            </a:r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Normally, </a:t>
            </a:r>
            <a:r>
              <a:rPr lang="en-US" sz="2600" b="1" dirty="0" smtClean="0"/>
              <a:t>anionic </a:t>
            </a:r>
            <a:r>
              <a:rPr lang="en-US" sz="2600" b="1" dirty="0" err="1" smtClean="0"/>
              <a:t>glycoproteins</a:t>
            </a:r>
            <a:r>
              <a:rPr lang="en-US" sz="2600" b="1" dirty="0" smtClean="0"/>
              <a:t> line the filtration barrier </a:t>
            </a:r>
            <a:r>
              <a:rPr lang="en-US" sz="2600" dirty="0" smtClean="0"/>
              <a:t>and restrict the filtration of plasma proteins, which are also negatively charged.</a:t>
            </a:r>
          </a:p>
          <a:p>
            <a:r>
              <a:rPr lang="en-US" sz="2600" dirty="0" smtClean="0"/>
              <a:t>In </a:t>
            </a:r>
            <a:r>
              <a:rPr lang="en-US" sz="2600" b="1" dirty="0" err="1" smtClean="0"/>
              <a:t>glomerular</a:t>
            </a:r>
            <a:r>
              <a:rPr lang="en-US" sz="2600" b="1" dirty="0" smtClean="0"/>
              <a:t> disease, </a:t>
            </a:r>
            <a:r>
              <a:rPr lang="en-US" sz="2600" dirty="0" smtClean="0"/>
              <a:t>the anionic charges on the barrier may be removed, resulting </a:t>
            </a:r>
            <a:r>
              <a:rPr lang="af-ZA" sz="2600" dirty="0" smtClean="0"/>
              <a:t>in proteinuria.</a:t>
            </a:r>
            <a:endParaRPr lang="ar-JO" sz="2600" dirty="0" smtClean="0"/>
          </a:p>
          <a:p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 descr="8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6000" contrast="8000"/>
          </a:blip>
          <a:stretch>
            <a:fillRect/>
          </a:stretch>
        </p:blipFill>
        <p:spPr>
          <a:xfrm>
            <a:off x="0" y="914400"/>
            <a:ext cx="9144000" cy="45578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512" y="381000"/>
            <a:ext cx="7943088" cy="6019800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Negatively charged </a:t>
            </a:r>
            <a:r>
              <a:rPr lang="en-GB" b="1" dirty="0" err="1" smtClean="0"/>
              <a:t>glycoproteins</a:t>
            </a:r>
            <a:r>
              <a:rPr lang="en-GB" b="1" dirty="0" smtClean="0"/>
              <a:t>:</a:t>
            </a:r>
          </a:p>
          <a:p>
            <a:endParaRPr lang="en-GB" b="1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These fixed negative charges on the glomerular filtration barrier add an electrostatic component to filtration.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Positively charged solutes will be attracted to the negative charges on the barrier and be more readily filtered; negatively charged solutes will be repelled from the negative charges on the barrier and be less readily filtered.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23622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Starling forces</a:t>
            </a:r>
            <a:endParaRPr lang="ar-JO" dirty="0"/>
          </a:p>
        </p:txBody>
      </p:sp>
      <p:pic>
        <p:nvPicPr>
          <p:cNvPr id="5" name="Content Placeholder 4" descr="starling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5000" contrast="10000"/>
          </a:blip>
          <a:stretch>
            <a:fillRect/>
          </a:stretch>
        </p:blipFill>
        <p:spPr>
          <a:xfrm>
            <a:off x="3102598" y="0"/>
            <a:ext cx="5508001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457200"/>
            <a:ext cx="7866888" cy="6096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The driving force for </a:t>
            </a:r>
            <a:r>
              <a:rPr lang="en-US" dirty="0" err="1" smtClean="0"/>
              <a:t>glomerular</a:t>
            </a:r>
            <a:r>
              <a:rPr lang="en-US" dirty="0" smtClean="0"/>
              <a:t> filtration is the </a:t>
            </a:r>
            <a:r>
              <a:rPr lang="en-US" b="1" dirty="0" smtClean="0"/>
              <a:t>net </a:t>
            </a:r>
            <a:r>
              <a:rPr lang="en-US" b="1" dirty="0" err="1" smtClean="0"/>
              <a:t>ultrafiltration</a:t>
            </a:r>
            <a:r>
              <a:rPr lang="en-US" b="1" dirty="0" smtClean="0"/>
              <a:t> pressure </a:t>
            </a:r>
            <a:r>
              <a:rPr lang="en-US" dirty="0" smtClean="0"/>
              <a:t>across the </a:t>
            </a:r>
            <a:r>
              <a:rPr lang="af-ZA" dirty="0" smtClean="0"/>
              <a:t>glomerular capillaries.</a:t>
            </a:r>
          </a:p>
          <a:p>
            <a:pPr>
              <a:lnSpc>
                <a:spcPct val="150000"/>
              </a:lnSpc>
            </a:pPr>
            <a:endParaRPr lang="af-ZA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Filtration is always favored </a:t>
            </a:r>
            <a:r>
              <a:rPr lang="en-US" dirty="0" smtClean="0"/>
              <a:t>in </a:t>
            </a:r>
            <a:r>
              <a:rPr lang="en-US" dirty="0" err="1" smtClean="0"/>
              <a:t>glomerular</a:t>
            </a:r>
            <a:r>
              <a:rPr lang="en-US" dirty="0" smtClean="0"/>
              <a:t> capillaries because the net </a:t>
            </a:r>
            <a:r>
              <a:rPr lang="en-US" dirty="0" err="1" smtClean="0"/>
              <a:t>ultrafiltration</a:t>
            </a:r>
            <a:r>
              <a:rPr lang="en-US" dirty="0" smtClean="0"/>
              <a:t> pressure always favors the movement of fluid out of the capillary.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848600" cy="838200"/>
          </a:xfrm>
        </p:spPr>
        <p:txBody>
          <a:bodyPr/>
          <a:lstStyle/>
          <a:p>
            <a:r>
              <a:rPr lang="en-US" dirty="0" smtClean="0"/>
              <a:t>Starling equation</a:t>
            </a:r>
            <a:endParaRPr lang="ar-JO" dirty="0"/>
          </a:p>
        </p:txBody>
      </p:sp>
      <p:pic>
        <p:nvPicPr>
          <p:cNvPr id="5" name="Content Placeholder 4" descr="starling eq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8449" y="1852230"/>
            <a:ext cx="6634951" cy="1238415"/>
          </a:xfr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3805297"/>
            <a:ext cx="7162800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600" i="1" dirty="0" smtClean="0"/>
              <a:t>where:</a:t>
            </a:r>
          </a:p>
          <a:p>
            <a:endParaRPr lang="en-US" sz="2600" dirty="0" smtClean="0"/>
          </a:p>
          <a:p>
            <a:r>
              <a:rPr lang="en-US" sz="2600" dirty="0" err="1" smtClean="0"/>
              <a:t>K</a:t>
            </a:r>
            <a:r>
              <a:rPr lang="en-US" sz="2600" baseline="-25000" dirty="0" err="1" smtClean="0"/>
              <a:t>f</a:t>
            </a:r>
            <a:r>
              <a:rPr lang="en-US" sz="2600" dirty="0" smtClean="0"/>
              <a:t> = the filtration coefficient of the glomerular capillaries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512" y="381000"/>
            <a:ext cx="7866888" cy="601980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b="1" dirty="0" smtClean="0"/>
              <a:t>P</a:t>
            </a:r>
            <a:r>
              <a:rPr lang="en-US" b="1" baseline="-25000" dirty="0" smtClean="0"/>
              <a:t>GC</a:t>
            </a:r>
            <a:r>
              <a:rPr lang="en-US" b="1" dirty="0" smtClean="0"/>
              <a:t> is </a:t>
            </a:r>
            <a:r>
              <a:rPr lang="en-US" b="1" dirty="0" err="1" smtClean="0"/>
              <a:t>glomerular</a:t>
            </a:r>
            <a:r>
              <a:rPr lang="en-US" b="1" dirty="0" smtClean="0"/>
              <a:t> capillary hydrostatic pressure, </a:t>
            </a:r>
            <a:r>
              <a:rPr lang="en-US" dirty="0" smtClean="0"/>
              <a:t>which is constant along the length of</a:t>
            </a:r>
            <a:r>
              <a:rPr lang="en-US" b="1" dirty="0" smtClean="0"/>
              <a:t> </a:t>
            </a:r>
            <a:r>
              <a:rPr lang="af-ZA" dirty="0" smtClean="0"/>
              <a:t>the capillary (45 mm Hg).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It is </a:t>
            </a:r>
            <a:r>
              <a:rPr lang="en-US" b="1" dirty="0" smtClean="0"/>
              <a:t>increased by dilation of the afferent arteriole or constriction of the efferent arteriole.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Increases in P</a:t>
            </a:r>
            <a:r>
              <a:rPr lang="en-US" baseline="-25000" dirty="0" smtClean="0"/>
              <a:t>GC</a:t>
            </a:r>
            <a:r>
              <a:rPr lang="en-US" dirty="0" smtClean="0"/>
              <a:t> cause increases in net </a:t>
            </a:r>
            <a:r>
              <a:rPr lang="en-US" dirty="0" err="1" smtClean="0"/>
              <a:t>ultrafiltration</a:t>
            </a:r>
            <a:r>
              <a:rPr lang="en-US" dirty="0" smtClean="0"/>
              <a:t> pressure and GFR.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512" y="533400"/>
            <a:ext cx="7866888" cy="6172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P</a:t>
            </a:r>
            <a:r>
              <a:rPr lang="en-US" b="1" baseline="-25000" dirty="0" smtClean="0"/>
              <a:t>BS</a:t>
            </a:r>
            <a:r>
              <a:rPr lang="en-US" b="1" dirty="0" smtClean="0"/>
              <a:t> is Bowman space hydrostatic pressure. </a:t>
            </a:r>
            <a:r>
              <a:rPr lang="en-US" dirty="0" smtClean="0"/>
              <a:t>(10 mm Hg)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It is </a:t>
            </a:r>
            <a:r>
              <a:rPr lang="en-US" b="1" dirty="0" smtClean="0"/>
              <a:t>increased by constriction of the </a:t>
            </a:r>
            <a:r>
              <a:rPr lang="en-US" b="1" dirty="0" err="1" smtClean="0"/>
              <a:t>ureters</a:t>
            </a:r>
            <a:r>
              <a:rPr lang="en-US" b="1" dirty="0" smtClean="0"/>
              <a:t>. </a:t>
            </a:r>
          </a:p>
          <a:p>
            <a:pPr>
              <a:lnSpc>
                <a:spcPct val="150000"/>
              </a:lnSpc>
            </a:pP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Increases in P</a:t>
            </a:r>
            <a:r>
              <a:rPr lang="en-US" baseline="-25000" dirty="0" smtClean="0"/>
              <a:t>BS</a:t>
            </a:r>
            <a:r>
              <a:rPr lang="en-US" dirty="0" smtClean="0"/>
              <a:t> cause decreases in net </a:t>
            </a:r>
            <a:r>
              <a:rPr lang="af-ZA" dirty="0" smtClean="0"/>
              <a:t>ultrafiltration pressure and GFR.</a:t>
            </a:r>
          </a:p>
          <a:p>
            <a:endParaRPr lang="af-ZA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712" y="0"/>
            <a:ext cx="8171688" cy="7010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 smtClean="0">
                <a:latin typeface="Gill Sans MT"/>
              </a:rPr>
              <a:t>π</a:t>
            </a:r>
            <a:r>
              <a:rPr lang="en-US" sz="2600" b="1" baseline="-25000" dirty="0" err="1" smtClean="0"/>
              <a:t>GC</a:t>
            </a:r>
            <a:r>
              <a:rPr lang="en-US" sz="2600" b="1" dirty="0" smtClean="0"/>
              <a:t> is </a:t>
            </a:r>
            <a:r>
              <a:rPr lang="en-US" sz="2600" b="1" dirty="0" err="1" smtClean="0"/>
              <a:t>glomerular</a:t>
            </a:r>
            <a:r>
              <a:rPr lang="en-US" sz="2600" b="1" dirty="0" smtClean="0"/>
              <a:t> capillary </a:t>
            </a:r>
            <a:r>
              <a:rPr lang="en-US" sz="2600" b="1" dirty="0" err="1" smtClean="0"/>
              <a:t>oncotic</a:t>
            </a:r>
            <a:r>
              <a:rPr lang="en-US" sz="2600" b="1" dirty="0" smtClean="0"/>
              <a:t> pressure. </a:t>
            </a:r>
            <a:r>
              <a:rPr lang="en-US" sz="2600" dirty="0" smtClean="0"/>
              <a:t>It normally increases along the length of the </a:t>
            </a:r>
            <a:r>
              <a:rPr lang="en-US" sz="2600" dirty="0" err="1" smtClean="0"/>
              <a:t>glomerular</a:t>
            </a:r>
            <a:r>
              <a:rPr lang="en-US" sz="2600" dirty="0" smtClean="0"/>
              <a:t> capillary because filtration of water increases the protein concentration of </a:t>
            </a:r>
            <a:r>
              <a:rPr lang="af-ZA" sz="2600" dirty="0" smtClean="0"/>
              <a:t>glomerular capillary blood.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 It is </a:t>
            </a:r>
            <a:r>
              <a:rPr lang="en-US" sz="2600" b="1" dirty="0" smtClean="0"/>
              <a:t>increased by increases in protein concentration. </a:t>
            </a:r>
            <a:r>
              <a:rPr lang="en-US" sz="2600" dirty="0" smtClean="0"/>
              <a:t>Increases in </a:t>
            </a:r>
            <a:r>
              <a:rPr lang="en-US" sz="2600" dirty="0" err="1" smtClean="0"/>
              <a:t>π</a:t>
            </a:r>
            <a:r>
              <a:rPr lang="en-US" sz="2600" baseline="-25000" dirty="0" err="1" smtClean="0"/>
              <a:t>GC</a:t>
            </a:r>
            <a:r>
              <a:rPr lang="en-US" sz="2600" dirty="0" smtClean="0"/>
              <a:t> cause decreases</a:t>
            </a:r>
            <a:r>
              <a:rPr lang="en-US" sz="2600" b="1" dirty="0" smtClean="0"/>
              <a:t> </a:t>
            </a:r>
            <a:r>
              <a:rPr lang="en-US" sz="2600" dirty="0" smtClean="0"/>
              <a:t>in net </a:t>
            </a:r>
            <a:r>
              <a:rPr lang="en-US" sz="2600" dirty="0" err="1" smtClean="0"/>
              <a:t>ultrafiltration</a:t>
            </a:r>
            <a:r>
              <a:rPr lang="en-US" sz="2600" dirty="0" smtClean="0"/>
              <a:t> pressure and GFR.</a:t>
            </a:r>
          </a:p>
          <a:p>
            <a:pPr>
              <a:lnSpc>
                <a:spcPct val="150000"/>
              </a:lnSpc>
            </a:pPr>
            <a:endParaRPr lang="en-US" sz="2600" dirty="0" smtClean="0"/>
          </a:p>
          <a:p>
            <a:pPr>
              <a:lnSpc>
                <a:spcPct val="150000"/>
              </a:lnSpc>
            </a:pPr>
            <a:r>
              <a:rPr lang="el-GR" sz="2600" b="1" dirty="0" smtClean="0"/>
              <a:t>π</a:t>
            </a:r>
            <a:r>
              <a:rPr lang="en-US" sz="2600" b="1" baseline="-25000" dirty="0" smtClean="0"/>
              <a:t>BS</a:t>
            </a:r>
            <a:r>
              <a:rPr lang="en-US" sz="2600" b="1" dirty="0" smtClean="0"/>
              <a:t> is Bowman space </a:t>
            </a:r>
            <a:r>
              <a:rPr lang="en-US" sz="2600" b="1" dirty="0" err="1" smtClean="0"/>
              <a:t>oncotic</a:t>
            </a:r>
            <a:r>
              <a:rPr lang="en-US" sz="2600" b="1" dirty="0" smtClean="0"/>
              <a:t> pressure. </a:t>
            </a:r>
            <a:r>
              <a:rPr lang="en-US" sz="2600" dirty="0" smtClean="0"/>
              <a:t>It is usually zero, and therefore ignored</a:t>
            </a:r>
            <a:r>
              <a:rPr lang="en-US" sz="2600" b="1" dirty="0" smtClean="0"/>
              <a:t>.</a:t>
            </a:r>
            <a:endParaRPr lang="ar-JO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water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Content Placeholder 8" descr="body fluids table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5000" contrast="10000"/>
          </a:blip>
          <a:stretch>
            <a:fillRect/>
          </a:stretch>
        </p:blipFill>
        <p:spPr>
          <a:xfrm>
            <a:off x="76200" y="1143000"/>
            <a:ext cx="8991600" cy="53547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u="none" dirty="0" smtClean="0"/>
              <a:t>Problem</a:t>
            </a:r>
            <a:endParaRPr lang="ar-JO" sz="2600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762000"/>
            <a:ext cx="7943088" cy="2514600"/>
          </a:xfrm>
        </p:spPr>
        <p:txBody>
          <a:bodyPr>
            <a:normAutofit/>
          </a:bodyPr>
          <a:lstStyle/>
          <a:p>
            <a:pPr indent="-3175">
              <a:lnSpc>
                <a:spcPts val="3600"/>
              </a:lnSpc>
              <a:buNone/>
            </a:pPr>
            <a:r>
              <a:rPr lang="en-US" sz="2600" dirty="0" smtClean="0"/>
              <a:t>At the afferent arteriolar end of a </a:t>
            </a:r>
            <a:r>
              <a:rPr lang="en-US" sz="2600" dirty="0" err="1" smtClean="0"/>
              <a:t>glomerular</a:t>
            </a:r>
            <a:r>
              <a:rPr lang="en-US" sz="2600" dirty="0" smtClean="0"/>
              <a:t> capillary, P</a:t>
            </a:r>
            <a:r>
              <a:rPr lang="en-US" sz="2600" baseline="-25000" dirty="0" smtClean="0"/>
              <a:t>GC</a:t>
            </a:r>
            <a:r>
              <a:rPr lang="en-US" sz="2600" dirty="0" smtClean="0"/>
              <a:t> is 45 mm Hg, P</a:t>
            </a:r>
            <a:r>
              <a:rPr lang="en-US" sz="2600" baseline="-25000" dirty="0" smtClean="0"/>
              <a:t>BS</a:t>
            </a:r>
            <a:r>
              <a:rPr lang="en-US" sz="2600" dirty="0" smtClean="0"/>
              <a:t> is 10 mm Hg, and </a:t>
            </a:r>
            <a:r>
              <a:rPr lang="en-US" sz="2600" dirty="0" err="1" smtClean="0">
                <a:latin typeface="Gill Sans MT"/>
              </a:rPr>
              <a:t>π</a:t>
            </a:r>
            <a:r>
              <a:rPr lang="en-US" sz="2600" baseline="-25000" dirty="0" err="1" smtClean="0"/>
              <a:t>GC</a:t>
            </a:r>
            <a:r>
              <a:rPr lang="en-US" sz="2600" dirty="0" smtClean="0"/>
              <a:t> is 27 mm Hg. </a:t>
            </a:r>
          </a:p>
          <a:p>
            <a:pPr indent="-3175">
              <a:lnSpc>
                <a:spcPts val="3600"/>
              </a:lnSpc>
              <a:buNone/>
            </a:pPr>
            <a:r>
              <a:rPr lang="en-US" sz="2600" dirty="0" smtClean="0"/>
              <a:t>What are the value and direction of the net </a:t>
            </a:r>
            <a:r>
              <a:rPr lang="en-US" sz="2600" dirty="0" err="1" smtClean="0"/>
              <a:t>ultrafiltration</a:t>
            </a:r>
            <a:r>
              <a:rPr lang="en-US" sz="2600" dirty="0" smtClean="0"/>
              <a:t> </a:t>
            </a:r>
            <a:r>
              <a:rPr lang="af-ZA" sz="2600" dirty="0" smtClean="0"/>
              <a:t>pressure?</a:t>
            </a:r>
            <a:endParaRPr lang="ar-JO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" name="Picture 4" descr="92.jpg"/>
          <p:cNvPicPr>
            <a:picLocks noChangeAspect="1"/>
          </p:cNvPicPr>
          <p:nvPr/>
        </p:nvPicPr>
        <p:blipFill>
          <a:blip r:embed="rId2" cstate="print">
            <a:lum bright="-4000" contrast="7000"/>
          </a:blip>
          <a:stretch>
            <a:fillRect/>
          </a:stretch>
        </p:blipFill>
        <p:spPr>
          <a:xfrm>
            <a:off x="1219200" y="4876800"/>
            <a:ext cx="7162800" cy="159418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43000" y="3962400"/>
            <a:ext cx="7848600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Solution:</a:t>
            </a:r>
            <a:endParaRPr kumimoji="0" lang="ar-JO" sz="2600" b="1" i="0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3048000" cy="2209800"/>
          </a:xfrm>
        </p:spPr>
        <p:txBody>
          <a:bodyPr>
            <a:normAutofit/>
          </a:bodyPr>
          <a:lstStyle/>
          <a:p>
            <a:r>
              <a:rPr lang="en-US" sz="2800" b="0" u="none" dirty="0" smtClean="0"/>
              <a:t>Changes in Starling forces – </a:t>
            </a:r>
            <a:br>
              <a:rPr lang="en-US" sz="2800" b="0" u="none" dirty="0" smtClean="0"/>
            </a:br>
            <a:r>
              <a:rPr lang="en-US" sz="2800" b="0" u="none" dirty="0" smtClean="0"/>
              <a:t>Effect on GFR and filtration fraction</a:t>
            </a:r>
            <a:endParaRPr lang="ar-JO" sz="2800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600" y="6096000"/>
            <a:ext cx="536448" cy="476250"/>
          </a:xfrm>
        </p:spPr>
        <p:txBody>
          <a:bodyPr/>
          <a:lstStyle/>
          <a:p>
            <a:fld id="{5CFD0AA0-7829-4368-90FD-8FF297E1E8C9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8" name="Picture 7" descr="83.jpg"/>
          <p:cNvPicPr>
            <a:picLocks noChangeAspect="1"/>
          </p:cNvPicPr>
          <p:nvPr/>
        </p:nvPicPr>
        <p:blipFill>
          <a:blip r:embed="rId2" cstate="print">
            <a:lum bright="-4000" contrast="6000"/>
          </a:blip>
          <a:stretch>
            <a:fillRect/>
          </a:stretch>
        </p:blipFill>
        <p:spPr>
          <a:xfrm>
            <a:off x="3515249" y="76200"/>
            <a:ext cx="5628750" cy="3276600"/>
          </a:xfrm>
          <a:prstGeom prst="rect">
            <a:avLst/>
          </a:prstGeom>
        </p:spPr>
      </p:pic>
      <p:pic>
        <p:nvPicPr>
          <p:cNvPr id="9" name="Picture 8" descr="84.jpg"/>
          <p:cNvPicPr>
            <a:picLocks noChangeAspect="1"/>
          </p:cNvPicPr>
          <p:nvPr/>
        </p:nvPicPr>
        <p:blipFill>
          <a:blip r:embed="rId3" cstate="print">
            <a:lum bright="-4000" contrast="6000"/>
          </a:blip>
          <a:stretch>
            <a:fillRect/>
          </a:stretch>
        </p:blipFill>
        <p:spPr>
          <a:xfrm>
            <a:off x="3632114" y="3581400"/>
            <a:ext cx="5511885" cy="32766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505200" y="3505200"/>
            <a:ext cx="556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8486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Changes in Starling forces - effect on GFR and filtration fraction</a:t>
            </a:r>
            <a:endParaRPr lang="ar-JO" dirty="0"/>
          </a:p>
        </p:txBody>
      </p:sp>
      <p:pic>
        <p:nvPicPr>
          <p:cNvPr id="5" name="Content Placeholder 4" descr="changes in GFR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4000" contrast="8000"/>
          </a:blip>
          <a:stretch>
            <a:fillRect/>
          </a:stretch>
        </p:blipFill>
        <p:spPr>
          <a:xfrm>
            <a:off x="65426" y="1905000"/>
            <a:ext cx="9002374" cy="361369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Glomerular filtration rate (GFR)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943088" cy="5181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Measurement of GFR depends on the measurement of clearance of </a:t>
            </a:r>
            <a:r>
              <a:rPr lang="en-US" b="1" dirty="0" err="1" smtClean="0"/>
              <a:t>inulin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freely filtered, but not reabsorbed or secreted by renal tubules  </a:t>
            </a:r>
            <a:r>
              <a:rPr lang="en-GB" dirty="0" smtClean="0"/>
              <a:t>the amount of </a:t>
            </a:r>
            <a:r>
              <a:rPr lang="en-GB" dirty="0" err="1" smtClean="0"/>
              <a:t>inulin</a:t>
            </a:r>
            <a:r>
              <a:rPr lang="en-GB" dirty="0" smtClean="0"/>
              <a:t> filtered across the glomerular capillaries is exactly equal to the amount of </a:t>
            </a:r>
            <a:r>
              <a:rPr lang="en-GB" dirty="0" err="1" smtClean="0"/>
              <a:t>inulin</a:t>
            </a:r>
            <a:r>
              <a:rPr lang="en-GB" dirty="0" smtClean="0"/>
              <a:t> that is excreted in the urine.</a:t>
            </a:r>
          </a:p>
          <a:p>
            <a:endParaRPr lang="en-US" sz="260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Glomerular filtration rate (GFR)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5" name="Picture 4" descr="85.jpg"/>
          <p:cNvPicPr>
            <a:picLocks noChangeAspect="1"/>
          </p:cNvPicPr>
          <p:nvPr/>
        </p:nvPicPr>
        <p:blipFill>
          <a:blip r:embed="rId2" cstate="print">
            <a:lum bright="-5000" contrast="10000"/>
          </a:blip>
          <a:stretch>
            <a:fillRect/>
          </a:stretch>
        </p:blipFill>
        <p:spPr>
          <a:xfrm>
            <a:off x="1371600" y="1491916"/>
            <a:ext cx="7162801" cy="4146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methods to estimate GFR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943088" cy="1828800"/>
          </a:xfrm>
        </p:spPr>
        <p:txBody>
          <a:bodyPr>
            <a:normAutofit/>
          </a:bodyPr>
          <a:lstStyle/>
          <a:p>
            <a:pPr marL="400050" indent="-400050">
              <a:buSzPct val="100000"/>
              <a:buFont typeface="+mj-lt"/>
              <a:buAutoNum type="arabicPeriod"/>
            </a:pPr>
            <a:r>
              <a:rPr lang="en-US" sz="2600" dirty="0" smtClean="0">
                <a:sym typeface="Wingdings" pitchFamily="2" charset="2"/>
              </a:rPr>
              <a:t>Estimates of GFR with blood urea nitrogen (BUN) and serum [</a:t>
            </a:r>
            <a:r>
              <a:rPr lang="en-US" sz="2600" dirty="0" err="1" smtClean="0">
                <a:sym typeface="Wingdings" pitchFamily="2" charset="2"/>
              </a:rPr>
              <a:t>creatinine</a:t>
            </a:r>
            <a:r>
              <a:rPr lang="en-US" sz="2600" dirty="0" smtClean="0">
                <a:sym typeface="Wingdings" pitchFamily="2" charset="2"/>
              </a:rPr>
              <a:t>].</a:t>
            </a:r>
          </a:p>
          <a:p>
            <a:pPr marL="400050" indent="-400050">
              <a:lnSpc>
                <a:spcPct val="150000"/>
              </a:lnSpc>
              <a:buSzPct val="100000"/>
              <a:buFont typeface="+mj-lt"/>
              <a:buAutoNum type="arabicPeriod"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65048" cy="552450"/>
          </a:xfrm>
        </p:spPr>
        <p:txBody>
          <a:bodyPr/>
          <a:lstStyle/>
          <a:p>
            <a:fld id="{5CFD0AA0-7829-4368-90FD-8FF297E1E8C9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5" name="Picture 4" descr="9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432684"/>
            <a:ext cx="7248525" cy="4349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methods to estimate GFR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indent="-4000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Estimates of GFR with blood urea nitrogen (BUN) and serum [</a:t>
            </a:r>
            <a:r>
              <a:rPr lang="en-US" dirty="0" err="1" smtClean="0">
                <a:sym typeface="Wingdings" pitchFamily="2" charset="2"/>
              </a:rPr>
              <a:t>creatinine</a:t>
            </a:r>
            <a:r>
              <a:rPr lang="en-US" dirty="0" smtClean="0">
                <a:sym typeface="Wingdings" pitchFamily="2" charset="2"/>
              </a:rPr>
              <a:t>].</a:t>
            </a:r>
          </a:p>
          <a:p>
            <a:pPr marL="400050" indent="-400050">
              <a:lnSpc>
                <a:spcPct val="150000"/>
              </a:lnSpc>
              <a:buSzPct val="100000"/>
              <a:buFont typeface="+mj-lt"/>
              <a:buAutoNum type="arabicPeriod"/>
            </a:pPr>
            <a:endParaRPr lang="en-US" dirty="0" smtClean="0">
              <a:sym typeface="Wingdings" pitchFamily="2" charset="2"/>
            </a:endParaRPr>
          </a:p>
          <a:p>
            <a:pPr marL="400050" indent="-4000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Filtration fraction is the fraction of RPF that is filtered across the glomerular capillaries.</a:t>
            </a:r>
          </a:p>
          <a:p>
            <a:pPr marL="457200" indent="0">
              <a:lnSpc>
                <a:spcPct val="150000"/>
              </a:lnSpc>
              <a:buSzPct val="100000"/>
              <a:buNone/>
            </a:pPr>
            <a:r>
              <a:rPr lang="en-US" dirty="0" smtClean="0">
                <a:sym typeface="Wingdings" pitchFamily="2" charset="2"/>
              </a:rPr>
              <a:t>Filtration fraction = GFR / RPF </a:t>
            </a:r>
          </a:p>
          <a:p>
            <a:pPr marL="400050" indent="133350">
              <a:lnSpc>
                <a:spcPct val="150000"/>
              </a:lnSpc>
              <a:buSzPct val="100000"/>
              <a:buNone/>
            </a:pPr>
            <a:r>
              <a:rPr lang="en-US" dirty="0" smtClean="0">
                <a:sym typeface="Wingdings" pitchFamily="2" charset="2"/>
              </a:rPr>
              <a:t>                          (=0.20 normally).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water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f-ZA" b="1" dirty="0" smtClean="0"/>
              <a:t>60-40-20 rule</a:t>
            </a:r>
          </a:p>
          <a:p>
            <a:pPr>
              <a:buNone/>
            </a:pPr>
            <a:endParaRPr lang="af-ZA" b="1" dirty="0" smtClean="0"/>
          </a:p>
          <a:p>
            <a:pPr lvl="1"/>
            <a:r>
              <a:rPr lang="en-US" sz="2800" dirty="0" smtClean="0"/>
              <a:t>TBW is </a:t>
            </a:r>
            <a:r>
              <a:rPr lang="en-US" sz="2800" b="1" dirty="0" smtClean="0"/>
              <a:t>60% </a:t>
            </a:r>
            <a:r>
              <a:rPr lang="en-US" sz="2800" dirty="0" smtClean="0"/>
              <a:t>of body weight.</a:t>
            </a:r>
          </a:p>
          <a:p>
            <a:pPr lvl="1"/>
            <a:r>
              <a:rPr lang="en-US" sz="2800" dirty="0" smtClean="0"/>
              <a:t>ICF is </a:t>
            </a:r>
            <a:r>
              <a:rPr lang="en-US" sz="2800" b="1" dirty="0" smtClean="0"/>
              <a:t>40% </a:t>
            </a:r>
            <a:r>
              <a:rPr lang="en-US" sz="2800" dirty="0" smtClean="0"/>
              <a:t>of body weight.</a:t>
            </a:r>
          </a:p>
          <a:p>
            <a:pPr lvl="1"/>
            <a:r>
              <a:rPr lang="en-US" sz="2800" dirty="0" smtClean="0"/>
              <a:t>ECF is </a:t>
            </a:r>
            <a:r>
              <a:rPr lang="en-US" sz="2800" b="1" dirty="0" smtClean="0"/>
              <a:t>20% </a:t>
            </a:r>
            <a:r>
              <a:rPr lang="en-US" sz="2800" dirty="0" smtClean="0"/>
              <a:t>of body weight.</a:t>
            </a:r>
            <a:endParaRPr lang="ar-JO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Shifts of water between compartments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512" y="990600"/>
            <a:ext cx="7943088" cy="5867400"/>
          </a:xfrm>
        </p:spPr>
        <p:txBody>
          <a:bodyPr>
            <a:normAutofit/>
          </a:bodyPr>
          <a:lstStyle/>
          <a:p>
            <a:r>
              <a:rPr lang="en-US" b="1" dirty="0" smtClean="0"/>
              <a:t>Osmolarity </a:t>
            </a:r>
            <a:r>
              <a:rPr lang="en-US" dirty="0" smtClean="0"/>
              <a:t>is </a:t>
            </a:r>
            <a:r>
              <a:rPr lang="en-GB" dirty="0" smtClean="0"/>
              <a:t>is the concentration of </a:t>
            </a:r>
            <a:r>
              <a:rPr lang="en-GB" dirty="0" err="1" smtClean="0"/>
              <a:t>osmotically</a:t>
            </a:r>
            <a:r>
              <a:rPr lang="en-GB" dirty="0" smtClean="0"/>
              <a:t> active particles.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Plasma osmolarity (</a:t>
            </a:r>
            <a:r>
              <a:rPr lang="en-US" b="1" dirty="0" err="1" smtClean="0"/>
              <a:t>P</a:t>
            </a:r>
            <a:r>
              <a:rPr lang="en-US" b="1" baseline="-25000" dirty="0" err="1" smtClean="0"/>
              <a:t>osm</a:t>
            </a:r>
            <a:r>
              <a:rPr lang="en-US" b="1" dirty="0" smtClean="0"/>
              <a:t>) </a:t>
            </a:r>
            <a:r>
              <a:rPr lang="en-US" dirty="0" smtClean="0"/>
              <a:t>is estimated as</a:t>
            </a:r>
            <a:r>
              <a:rPr lang="en-US" b="1" dirty="0" smtClean="0"/>
              <a:t>:</a:t>
            </a:r>
          </a:p>
          <a:p>
            <a:endParaRPr lang="af-ZA" b="1" dirty="0" smtClean="0"/>
          </a:p>
          <a:p>
            <a:endParaRPr lang="af-ZA" b="1" dirty="0" smtClean="0"/>
          </a:p>
          <a:p>
            <a:pPr>
              <a:buNone/>
            </a:pPr>
            <a:endParaRPr lang="af-ZA" i="1" dirty="0" smtClean="0"/>
          </a:p>
          <a:p>
            <a:r>
              <a:rPr lang="af-ZA" sz="2600" i="1" dirty="0" smtClean="0"/>
              <a:t>where:</a:t>
            </a:r>
          </a:p>
          <a:p>
            <a:pPr lvl="2">
              <a:buNone/>
            </a:pPr>
            <a:r>
              <a:rPr lang="af-ZA" dirty="0" smtClean="0"/>
              <a:t>P</a:t>
            </a:r>
            <a:r>
              <a:rPr lang="af-ZA" baseline="-25000" dirty="0" smtClean="0"/>
              <a:t>osm</a:t>
            </a:r>
            <a:r>
              <a:rPr lang="af-ZA" dirty="0" smtClean="0"/>
              <a:t> = plasma osmolarity (mOsm/L)</a:t>
            </a:r>
          </a:p>
          <a:p>
            <a:pPr lvl="2">
              <a:buNone/>
            </a:pPr>
            <a:r>
              <a:rPr lang="pt-BR" dirty="0" smtClean="0"/>
              <a:t>Na</a:t>
            </a:r>
            <a:r>
              <a:rPr lang="pt-BR" baseline="30000" dirty="0" smtClean="0"/>
              <a:t>+</a:t>
            </a:r>
            <a:r>
              <a:rPr lang="pt-BR" dirty="0" smtClean="0"/>
              <a:t> = plasma Na</a:t>
            </a:r>
            <a:r>
              <a:rPr lang="pt-BR" baseline="30000" dirty="0" smtClean="0"/>
              <a:t>+</a:t>
            </a:r>
            <a:r>
              <a:rPr lang="pt-BR" dirty="0" smtClean="0"/>
              <a:t> concentration (mEq/L)</a:t>
            </a:r>
          </a:p>
          <a:p>
            <a:pPr lvl="2">
              <a:buNone/>
            </a:pPr>
            <a:r>
              <a:rPr lang="af-ZA" dirty="0" smtClean="0"/>
              <a:t>Glucose = plasma glucose concentration (mg/dL)</a:t>
            </a:r>
          </a:p>
          <a:p>
            <a:pPr lvl="2">
              <a:buNone/>
            </a:pPr>
            <a:r>
              <a:rPr lang="af-ZA" dirty="0" smtClean="0"/>
              <a:t>BUN = blood urea nitrogen concentration (mg/dL)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osmolari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0086" y="3124200"/>
            <a:ext cx="5780914" cy="7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533400"/>
            <a:ext cx="7943088" cy="59436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At steady state, </a:t>
            </a:r>
            <a:r>
              <a:rPr lang="en-US" b="1" dirty="0" smtClean="0"/>
              <a:t>ECF osmolarity and ICF osmolarity are equal.</a:t>
            </a:r>
          </a:p>
          <a:p>
            <a:pPr>
              <a:lnSpc>
                <a:spcPct val="150000"/>
              </a:lnSpc>
              <a:buNone/>
            </a:pP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To achieve this equality, </a:t>
            </a:r>
            <a:r>
              <a:rPr lang="en-US" b="1" dirty="0" smtClean="0"/>
              <a:t>water shifts </a:t>
            </a:r>
            <a:r>
              <a:rPr lang="en-US" dirty="0" smtClean="0"/>
              <a:t>between the ECF and ICF compartments.</a:t>
            </a:r>
          </a:p>
          <a:p>
            <a:pPr>
              <a:lnSpc>
                <a:spcPct val="150000"/>
              </a:lnSpc>
            </a:pP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Solutes such as </a:t>
            </a:r>
            <a:r>
              <a:rPr lang="en-US" dirty="0" err="1" smtClean="0"/>
              <a:t>NaCl</a:t>
            </a:r>
            <a:r>
              <a:rPr lang="en-US" dirty="0" smtClean="0"/>
              <a:t>, NaHCO</a:t>
            </a:r>
            <a:r>
              <a:rPr lang="en-US" baseline="-25000" dirty="0" smtClean="0"/>
              <a:t>3</a:t>
            </a:r>
            <a:r>
              <a:rPr lang="en-US" dirty="0" smtClean="0"/>
              <a:t>  and </a:t>
            </a:r>
            <a:r>
              <a:rPr lang="en-US" dirty="0" err="1" smtClean="0"/>
              <a:t>mannitol</a:t>
            </a:r>
            <a:r>
              <a:rPr lang="en-US" dirty="0" smtClean="0"/>
              <a:t> do not cross cell membranes readily and are assumed to be </a:t>
            </a:r>
            <a:r>
              <a:rPr lang="af-ZA" dirty="0" smtClean="0"/>
              <a:t>confined  to ECF.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905000"/>
            <a:ext cx="7848600" cy="1905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smtClean="0"/>
              <a:t>Examples of shifts of water </a:t>
            </a:r>
            <a:br>
              <a:rPr lang="en-US" sz="3600" dirty="0" smtClean="0"/>
            </a:br>
            <a:r>
              <a:rPr lang="en-US" sz="3600" dirty="0" smtClean="0"/>
              <a:t>between compartments </a:t>
            </a:r>
            <a:endParaRPr lang="ar-JO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848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Examples of shifts of water between compartments </a:t>
            </a:r>
            <a:endParaRPr lang="ar-JO" dirty="0"/>
          </a:p>
        </p:txBody>
      </p:sp>
      <p:pic>
        <p:nvPicPr>
          <p:cNvPr id="5" name="Content Placeholder 4" descr="water shifts 2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5000" contrast="10000"/>
          </a:blip>
          <a:stretch>
            <a:fillRect/>
          </a:stretch>
        </p:blipFill>
        <p:spPr>
          <a:xfrm>
            <a:off x="84077" y="1382515"/>
            <a:ext cx="9059923" cy="509448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6438</TotalTime>
  <Words>1487</Words>
  <Application>Microsoft Office PowerPoint</Application>
  <PresentationFormat>On-screen Show (4:3)</PresentationFormat>
  <Paragraphs>211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Yu Gothic Medium</vt:lpstr>
      <vt:lpstr>Arial</vt:lpstr>
      <vt:lpstr>Calibri</vt:lpstr>
      <vt:lpstr>Corbel</vt:lpstr>
      <vt:lpstr>Gill Sans MT</vt:lpstr>
      <vt:lpstr>Majalla UI</vt:lpstr>
      <vt:lpstr>Verdana</vt:lpstr>
      <vt:lpstr>Wingdings</vt:lpstr>
      <vt:lpstr>Wingdings 2</vt:lpstr>
      <vt:lpstr>Solstice</vt:lpstr>
      <vt:lpstr>Glomerular filtration</vt:lpstr>
      <vt:lpstr>Body fluids</vt:lpstr>
      <vt:lpstr>Distribution of water </vt:lpstr>
      <vt:lpstr>Distribution of water </vt:lpstr>
      <vt:lpstr>Distribution of water </vt:lpstr>
      <vt:lpstr>Shifts of water between compartments</vt:lpstr>
      <vt:lpstr>PowerPoint Presentation</vt:lpstr>
      <vt:lpstr>Examples of shifts of water  between compartments </vt:lpstr>
      <vt:lpstr>Examples of shifts of water between compartments </vt:lpstr>
      <vt:lpstr>PowerPoint Presentation</vt:lpstr>
      <vt:lpstr>Renal Clearance,  Renal Blood Flow (RBF) and Glomerular Filtration Rate (GFR)</vt:lpstr>
      <vt:lpstr>PowerPoint Presentation</vt:lpstr>
      <vt:lpstr>PowerPoint Presentation</vt:lpstr>
      <vt:lpstr>PowerPoint Presentation</vt:lpstr>
      <vt:lpstr>PowerPoint Presentation</vt:lpstr>
      <vt:lpstr>Renal clearance</vt:lpstr>
      <vt:lpstr>Renal blood flow (RBF)</vt:lpstr>
      <vt:lpstr>Factors affecting RBF</vt:lpstr>
      <vt:lpstr>PowerPoint Presentation</vt:lpstr>
      <vt:lpstr>PowerPoint Presentation</vt:lpstr>
      <vt:lpstr>PowerPoint Presentation</vt:lpstr>
      <vt:lpstr>PowerPoint Presentation</vt:lpstr>
      <vt:lpstr>Autoregulation of RBF</vt:lpstr>
      <vt:lpstr>Measurement of RBF </vt:lpstr>
      <vt:lpstr>PowerPoint Presentation</vt:lpstr>
      <vt:lpstr>PowerPoint Presentation</vt:lpstr>
      <vt:lpstr>PowerPoint Presentation</vt:lpstr>
      <vt:lpstr>PowerPoint Presentation</vt:lpstr>
      <vt:lpstr>Glomerular filtration</vt:lpstr>
      <vt:lpstr>PowerPoint Presentation</vt:lpstr>
      <vt:lpstr>PowerPoint Presentation</vt:lpstr>
      <vt:lpstr>PowerPoint Presentation</vt:lpstr>
      <vt:lpstr>PowerPoint Presentation</vt:lpstr>
      <vt:lpstr>Starling forces</vt:lpstr>
      <vt:lpstr>PowerPoint Presentation</vt:lpstr>
      <vt:lpstr>Starling equation</vt:lpstr>
      <vt:lpstr>PowerPoint Presentation</vt:lpstr>
      <vt:lpstr>PowerPoint Presentation</vt:lpstr>
      <vt:lpstr>PowerPoint Presentation</vt:lpstr>
      <vt:lpstr>Problem</vt:lpstr>
      <vt:lpstr>Changes in Starling forces –  Effect on GFR and filtration fraction</vt:lpstr>
      <vt:lpstr>Changes in Starling forces - effect on GFR and filtration fraction</vt:lpstr>
      <vt:lpstr>Glomerular filtration rate (GFR)</vt:lpstr>
      <vt:lpstr>Glomerular filtration rate (GFR)</vt:lpstr>
      <vt:lpstr>Other methods to estimate GFR</vt:lpstr>
      <vt:lpstr>Other methods to estimate GFR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One:  Introduction to Physiology:  The Cell and General Physiology</dc:title>
  <dc:creator>rstinson</dc:creator>
  <cp:lastModifiedBy>lenovo</cp:lastModifiedBy>
  <cp:revision>298</cp:revision>
  <dcterms:created xsi:type="dcterms:W3CDTF">2010-10-14T16:13:00Z</dcterms:created>
  <dcterms:modified xsi:type="dcterms:W3CDTF">2021-04-19T22:55:44Z</dcterms:modified>
</cp:coreProperties>
</file>