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3" r:id="rId8"/>
    <p:sldId id="284" r:id="rId9"/>
    <p:sldId id="285" r:id="rId10"/>
    <p:sldId id="286" r:id="rId11"/>
    <p:sldId id="264" r:id="rId12"/>
    <p:sldId id="265" r:id="rId13"/>
    <p:sldId id="269" r:id="rId14"/>
    <p:sldId id="268" r:id="rId15"/>
    <p:sldId id="270" r:id="rId16"/>
    <p:sldId id="271" r:id="rId17"/>
    <p:sldId id="272" r:id="rId18"/>
    <p:sldId id="273" r:id="rId19"/>
    <p:sldId id="274" r:id="rId20"/>
    <p:sldId id="280"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9751212-83FC-4A0E-B1D5-42F3B217F80A}" type="datetimeFigureOut">
              <a:rPr lang="en-US" smtClean="0"/>
              <a:pPr/>
              <a:t>4/18/2021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751212-83FC-4A0E-B1D5-42F3B217F80A}" type="datetimeFigureOut">
              <a:rPr lang="en-US" smtClean="0"/>
              <a:pPr/>
              <a:t>4/18/2021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751212-83FC-4A0E-B1D5-42F3B217F80A}" type="datetimeFigureOut">
              <a:rPr lang="en-US" smtClean="0"/>
              <a:pPr/>
              <a:t>4/18/2021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9751212-83FC-4A0E-B1D5-42F3B217F80A}" type="datetimeFigureOut">
              <a:rPr lang="en-US" smtClean="0"/>
              <a:pPr/>
              <a:t>4/18/2021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751212-83FC-4A0E-B1D5-42F3B217F80A}" type="datetimeFigureOut">
              <a:rPr lang="en-US" smtClean="0"/>
              <a:pPr/>
              <a:t>4/18/2021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9751212-83FC-4A0E-B1D5-42F3B217F80A}" type="datetimeFigureOut">
              <a:rPr lang="en-US" smtClean="0"/>
              <a:pPr/>
              <a:t>4/18/2021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9751212-83FC-4A0E-B1D5-42F3B217F80A}" type="datetimeFigureOut">
              <a:rPr lang="en-US" smtClean="0"/>
              <a:pPr/>
              <a:t>4/18/2021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9751212-83FC-4A0E-B1D5-42F3B217F80A}" type="datetimeFigureOut">
              <a:rPr lang="en-US" smtClean="0"/>
              <a:pPr/>
              <a:t>4/18/2021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51212-83FC-4A0E-B1D5-42F3B217F80A}" type="datetimeFigureOut">
              <a:rPr lang="en-US" smtClean="0"/>
              <a:pPr/>
              <a:t>4/18/2021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751212-83FC-4A0E-B1D5-42F3B217F80A}" type="datetimeFigureOut">
              <a:rPr lang="en-US" smtClean="0"/>
              <a:pPr/>
              <a:t>4/18/2021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751212-83FC-4A0E-B1D5-42F3B217F80A}" type="datetimeFigureOut">
              <a:rPr lang="en-US" smtClean="0"/>
              <a:pPr/>
              <a:t>4/18/2021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9FAFAC-A3BE-4D7B-80F4-3010FB560A6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51212-83FC-4A0E-B1D5-42F3B217F80A}" type="datetimeFigureOut">
              <a:rPr lang="en-US" smtClean="0"/>
              <a:pPr/>
              <a:t>4/18/2021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FAFAC-A3BE-4D7B-80F4-3010FB560A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674827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825501" y="1111086"/>
            <a:ext cx="5767578" cy="2623885"/>
          </a:xfrm>
        </p:spPr>
        <p:txBody>
          <a:bodyPr anchor="ctr">
            <a:normAutofit/>
          </a:bodyPr>
          <a:lstStyle/>
          <a:p>
            <a:pPr algn="l"/>
            <a:r>
              <a:rPr lang="en-US" sz="5700" b="1" dirty="0">
                <a:solidFill>
                  <a:srgbClr val="FFFFFF"/>
                </a:solidFill>
              </a:rPr>
              <a:t>End of life issues</a:t>
            </a:r>
            <a:endParaRPr lang="en-GB" sz="5700" b="1" dirty="0">
              <a:solidFill>
                <a:srgbClr val="FFFFFF"/>
              </a:solidFill>
            </a:endParaRPr>
          </a:p>
        </p:txBody>
      </p:sp>
      <p:sp>
        <p:nvSpPr>
          <p:cNvPr id="21" name="Rectangle 20">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2490532"/>
            <a:ext cx="1582948"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84582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p:cNvSpPr>
            <a:spLocks noGrp="1"/>
          </p:cNvSpPr>
          <p:nvPr>
            <p:ph type="subTitle" idx="1"/>
          </p:nvPr>
        </p:nvSpPr>
        <p:spPr>
          <a:xfrm>
            <a:off x="809624" y="4843002"/>
            <a:ext cx="7509510" cy="1234345"/>
          </a:xfrm>
        </p:spPr>
        <p:txBody>
          <a:bodyPr anchor="ctr">
            <a:normAutofit/>
          </a:bodyPr>
          <a:lstStyle/>
          <a:p>
            <a:pPr algn="l"/>
            <a:r>
              <a:rPr lang="en-US" sz="2300" b="1" dirty="0">
                <a:solidFill>
                  <a:srgbClr val="1B1B1B"/>
                </a:solidFill>
              </a:rPr>
              <a:t>Medical Ethics</a:t>
            </a:r>
          </a:p>
          <a:p>
            <a:pPr algn="l"/>
            <a:r>
              <a:rPr lang="en-US" sz="2300" dirty="0">
                <a:solidFill>
                  <a:srgbClr val="1B1B1B"/>
                </a:solidFill>
              </a:rPr>
              <a:t>Dr. Reema Karasneh</a:t>
            </a:r>
            <a:endParaRPr lang="en-GB" sz="2300" dirty="0">
              <a:solidFill>
                <a:srgbClr val="1B1B1B"/>
              </a:solidFill>
            </a:endParaRPr>
          </a:p>
        </p:txBody>
      </p:sp>
      <p:sp>
        <p:nvSpPr>
          <p:cNvPr id="25" name="Rectangle 24">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0221"/>
            <a:ext cx="1586592"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Stethoscope">
            <a:extLst>
              <a:ext uri="{FF2B5EF4-FFF2-40B4-BE49-F238E27FC236}">
                <a16:creationId xmlns:a16="http://schemas.microsoft.com/office/drawing/2014/main" id="{F5BE5488-CFA3-4274-BB0E-0EAB9F7A55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23249" y="2746712"/>
            <a:ext cx="1364575" cy="1364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EFC9352-9A07-46D4-B72E-BDA2F55E0634}"/>
              </a:ext>
            </a:extLst>
          </p:cNvPr>
          <p:cNvSpPr>
            <a:spLocks noGrp="1"/>
          </p:cNvSpPr>
          <p:nvPr>
            <p:ph type="title"/>
          </p:nvPr>
        </p:nvSpPr>
        <p:spPr>
          <a:xfrm>
            <a:off x="582930" y="731519"/>
            <a:ext cx="2133893" cy="3237579"/>
          </a:xfrm>
        </p:spPr>
        <p:txBody>
          <a:bodyPr>
            <a:normAutofit/>
          </a:bodyPr>
          <a:lstStyle/>
          <a:p>
            <a:r>
              <a:rPr lang="en-GB" sz="3300">
                <a:solidFill>
                  <a:srgbClr val="FFFFFF"/>
                </a:solidFill>
              </a:rPr>
              <a:t>Palliative sedation </a:t>
            </a:r>
            <a:endParaRPr lang="en-US" sz="33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B5422C-AADC-41AD-AF59-4010FD45CD07}"/>
              </a:ext>
            </a:extLst>
          </p:cNvPr>
          <p:cNvSpPr>
            <a:spLocks noGrp="1"/>
          </p:cNvSpPr>
          <p:nvPr>
            <p:ph idx="1"/>
          </p:nvPr>
        </p:nvSpPr>
        <p:spPr>
          <a:xfrm>
            <a:off x="3284781" y="686862"/>
            <a:ext cx="5278194" cy="5475129"/>
          </a:xfrm>
        </p:spPr>
        <p:txBody>
          <a:bodyPr anchor="ctr">
            <a:normAutofit/>
          </a:bodyPr>
          <a:lstStyle/>
          <a:p>
            <a:pPr>
              <a:lnSpc>
                <a:spcPct val="90000"/>
              </a:lnSpc>
            </a:pPr>
            <a:r>
              <a:rPr lang="en-GB" sz="2000" dirty="0"/>
              <a:t>This term refers to the practice of sedating a terminally ill patient to the point of unconsciousness, due to intractable pain and suffering that has been refractory to traditional medical management.</a:t>
            </a:r>
          </a:p>
          <a:p>
            <a:pPr>
              <a:lnSpc>
                <a:spcPct val="90000"/>
              </a:lnSpc>
            </a:pPr>
            <a:endParaRPr lang="en-GB" sz="2000" dirty="0"/>
          </a:p>
          <a:p>
            <a:pPr>
              <a:lnSpc>
                <a:spcPct val="90000"/>
              </a:lnSpc>
            </a:pPr>
            <a:r>
              <a:rPr lang="en-GB" sz="2000" dirty="0"/>
              <a:t>Such patients are imminently dying, usually hours or days from death. </a:t>
            </a:r>
          </a:p>
          <a:p>
            <a:pPr>
              <a:lnSpc>
                <a:spcPct val="90000"/>
              </a:lnSpc>
            </a:pPr>
            <a:endParaRPr lang="en-GB" sz="2000" dirty="0"/>
          </a:p>
          <a:p>
            <a:pPr>
              <a:lnSpc>
                <a:spcPct val="90000"/>
              </a:lnSpc>
            </a:pPr>
            <a:r>
              <a:rPr lang="en-GB" sz="2000" dirty="0"/>
              <a:t>Often other life-sustaining interventions continue to be withheld (CPR, respirator, antibiotics, artificial nutrition and hydration, etc.) while the patient is sedated. </a:t>
            </a:r>
          </a:p>
          <a:p>
            <a:pPr>
              <a:lnSpc>
                <a:spcPct val="90000"/>
              </a:lnSpc>
            </a:pPr>
            <a:endParaRPr lang="en-GB" sz="2000" dirty="0"/>
          </a:p>
          <a:p>
            <a:pPr>
              <a:lnSpc>
                <a:spcPct val="90000"/>
              </a:lnSpc>
            </a:pPr>
            <a:r>
              <a:rPr lang="en-GB" sz="2000" dirty="0"/>
              <a:t>Palliative sedation may occur for a short period, or the patient may be sedated until s/he dies. </a:t>
            </a:r>
          </a:p>
        </p:txBody>
      </p:sp>
    </p:spTree>
    <p:extLst>
      <p:ext uri="{BB962C8B-B14F-4D97-AF65-F5344CB8AC3E}">
        <p14:creationId xmlns:p14="http://schemas.microsoft.com/office/powerpoint/2010/main" val="3760215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D060A9C-61B3-4574-B68A-C97453CA6BF8}"/>
              </a:ext>
            </a:extLst>
          </p:cNvPr>
          <p:cNvSpPr>
            <a:spLocks noGrp="1"/>
          </p:cNvSpPr>
          <p:nvPr>
            <p:ph type="title"/>
          </p:nvPr>
        </p:nvSpPr>
        <p:spPr>
          <a:xfrm>
            <a:off x="548640" y="731520"/>
            <a:ext cx="4567428" cy="1426464"/>
          </a:xfrm>
        </p:spPr>
        <p:txBody>
          <a:bodyPr>
            <a:normAutofit/>
          </a:bodyPr>
          <a:lstStyle/>
          <a:p>
            <a:r>
              <a:rPr lang="en-US" sz="4100">
                <a:solidFill>
                  <a:srgbClr val="FFFFFF"/>
                </a:solidFill>
              </a:rPr>
              <a:t>Persistent states of unconsciousness</a:t>
            </a:r>
            <a:endParaRPr lang="ar-JO" sz="4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7830AF-33A9-46F8-BFA7-F656B2E8B451}"/>
              </a:ext>
            </a:extLst>
          </p:cNvPr>
          <p:cNvSpPr>
            <a:spLocks noGrp="1"/>
          </p:cNvSpPr>
          <p:nvPr>
            <p:ph idx="1"/>
          </p:nvPr>
        </p:nvSpPr>
        <p:spPr>
          <a:xfrm>
            <a:off x="592092" y="2798385"/>
            <a:ext cx="7948296" cy="3283260"/>
          </a:xfrm>
        </p:spPr>
        <p:txBody>
          <a:bodyPr anchor="ctr">
            <a:normAutofit/>
          </a:bodyPr>
          <a:lstStyle/>
          <a:p>
            <a:pPr>
              <a:lnSpc>
                <a:spcPct val="90000"/>
              </a:lnSpc>
            </a:pPr>
            <a:r>
              <a:rPr lang="en-GB" sz="1800"/>
              <a:t>Persistent/permanent vegetative state (PVS):</a:t>
            </a:r>
          </a:p>
          <a:p>
            <a:pPr lvl="1">
              <a:lnSpc>
                <a:spcPct val="90000"/>
              </a:lnSpc>
            </a:pPr>
            <a:r>
              <a:rPr lang="en-GB" sz="1800"/>
              <a:t>Following devastating brain injury patients may be unconscious with no prospect of regaining consciousness - patients in such a state require assistance in order to remain alive (artificial nutrition, hydration, mechanical ventilation, …, etc.)</a:t>
            </a:r>
          </a:p>
          <a:p>
            <a:pPr lvl="1">
              <a:lnSpc>
                <a:spcPct val="90000"/>
              </a:lnSpc>
            </a:pPr>
            <a:endParaRPr lang="en-GB" sz="1800"/>
          </a:p>
          <a:p>
            <a:pPr>
              <a:lnSpc>
                <a:spcPct val="90000"/>
              </a:lnSpc>
            </a:pPr>
            <a:r>
              <a:rPr lang="en-GB" sz="1800"/>
              <a:t>The question arises as to whether it is lawful to withdraw the life support measures, allowing the patient to die. </a:t>
            </a:r>
          </a:p>
          <a:p>
            <a:pPr>
              <a:lnSpc>
                <a:spcPct val="90000"/>
              </a:lnSpc>
            </a:pPr>
            <a:endParaRPr lang="en-GB" sz="1800"/>
          </a:p>
          <a:p>
            <a:pPr>
              <a:lnSpc>
                <a:spcPct val="90000"/>
              </a:lnSpc>
            </a:pPr>
            <a:r>
              <a:rPr lang="en-GB" sz="1800"/>
              <a:t>The principle on which the judgment is based is called the principle of </a:t>
            </a:r>
            <a:r>
              <a:rPr lang="en-GB" sz="1800" b="1"/>
              <a:t>'not against the best interests</a:t>
            </a:r>
            <a:r>
              <a:rPr lang="en-GB" sz="1800"/>
              <a:t>'. </a:t>
            </a:r>
            <a:endParaRPr lang="ar-JO" sz="1800"/>
          </a:p>
        </p:txBody>
      </p:sp>
    </p:spTree>
    <p:extLst>
      <p:ext uri="{BB962C8B-B14F-4D97-AF65-F5344CB8AC3E}">
        <p14:creationId xmlns:p14="http://schemas.microsoft.com/office/powerpoint/2010/main" val="165535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3DD1092-51C3-4B04-8F53-5AB67FD4C1A7}"/>
              </a:ext>
            </a:extLst>
          </p:cNvPr>
          <p:cNvSpPr>
            <a:spLocks noGrp="1"/>
          </p:cNvSpPr>
          <p:nvPr>
            <p:ph type="title"/>
          </p:nvPr>
        </p:nvSpPr>
        <p:spPr>
          <a:xfrm>
            <a:off x="548640" y="731520"/>
            <a:ext cx="4567428" cy="1426464"/>
          </a:xfrm>
        </p:spPr>
        <p:txBody>
          <a:bodyPr>
            <a:normAutofit/>
          </a:bodyPr>
          <a:lstStyle/>
          <a:p>
            <a:pPr>
              <a:lnSpc>
                <a:spcPct val="90000"/>
              </a:lnSpc>
            </a:pPr>
            <a:r>
              <a:rPr lang="en-GB" sz="3100">
                <a:solidFill>
                  <a:srgbClr val="FFFFFF"/>
                </a:solidFill>
              </a:rPr>
              <a:t>When is it justifiable to discontinue life-sustaining treatments?</a:t>
            </a:r>
            <a:endParaRPr lang="ar-JO"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F00C0B1-386A-42F2-8941-FDF90FEDD16D}"/>
              </a:ext>
            </a:extLst>
          </p:cNvPr>
          <p:cNvSpPr>
            <a:spLocks noGrp="1"/>
          </p:cNvSpPr>
          <p:nvPr>
            <p:ph idx="1"/>
          </p:nvPr>
        </p:nvSpPr>
        <p:spPr>
          <a:xfrm>
            <a:off x="592092" y="2798385"/>
            <a:ext cx="7948296" cy="3283260"/>
          </a:xfrm>
        </p:spPr>
        <p:txBody>
          <a:bodyPr anchor="ctr">
            <a:normAutofit/>
          </a:bodyPr>
          <a:lstStyle/>
          <a:p>
            <a:r>
              <a:rPr lang="en-GB" sz="2300"/>
              <a:t>If the patient has the ability to make decisions, fully understands the consequences of their decision, and states they no longer want a treatment, it is justifiable to withdraw the treatment.</a:t>
            </a:r>
          </a:p>
          <a:p>
            <a:endParaRPr lang="en-GB" sz="2300"/>
          </a:p>
          <a:p>
            <a:r>
              <a:rPr lang="en-GB" sz="2300"/>
              <a:t>Treatment withdrawal is also justifiable if the treatment no longer offers benefit to the patient.</a:t>
            </a:r>
            <a:endParaRPr lang="ar-JO" sz="2300"/>
          </a:p>
        </p:txBody>
      </p:sp>
    </p:spTree>
    <p:extLst>
      <p:ext uri="{BB962C8B-B14F-4D97-AF65-F5344CB8AC3E}">
        <p14:creationId xmlns:p14="http://schemas.microsoft.com/office/powerpoint/2010/main" val="213450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GB">
                <a:solidFill>
                  <a:srgbClr val="FFFFFF"/>
                </a:solidFill>
              </a:rPr>
              <a:t>Medical futility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fontScale="62500" lnSpcReduction="20000"/>
          </a:bodyPr>
          <a:lstStyle/>
          <a:p>
            <a:pPr>
              <a:lnSpc>
                <a:spcPct val="90000"/>
              </a:lnSpc>
            </a:pPr>
            <a:r>
              <a:rPr lang="en-GB" sz="2000" dirty="0"/>
              <a:t>The term medical futility applies when a treating health care provider determines that an intervention is no longer beneficial (based on medical data and professional experience)</a:t>
            </a:r>
          </a:p>
          <a:p>
            <a:pPr>
              <a:lnSpc>
                <a:spcPct val="90000"/>
              </a:lnSpc>
            </a:pPr>
            <a:endParaRPr lang="en-GB" sz="2000" dirty="0"/>
          </a:p>
          <a:p>
            <a:pPr>
              <a:lnSpc>
                <a:spcPct val="90000"/>
              </a:lnSpc>
            </a:pPr>
            <a:endParaRPr lang="en-GB" sz="2000" dirty="0"/>
          </a:p>
          <a:p>
            <a:pPr>
              <a:lnSpc>
                <a:spcPct val="90000"/>
              </a:lnSpc>
            </a:pPr>
            <a:r>
              <a:rPr lang="en-GB" sz="2000" dirty="0"/>
              <a:t>Two kinds of medical futility are often distinguished:</a:t>
            </a:r>
          </a:p>
          <a:p>
            <a:pPr lvl="1">
              <a:lnSpc>
                <a:spcPct val="90000"/>
              </a:lnSpc>
            </a:pPr>
            <a:r>
              <a:rPr lang="en-GB" sz="2000" b="1" i="1" dirty="0"/>
              <a:t>Quantitative futility</a:t>
            </a:r>
          </a:p>
          <a:p>
            <a:pPr lvl="2">
              <a:lnSpc>
                <a:spcPct val="90000"/>
              </a:lnSpc>
            </a:pPr>
            <a:r>
              <a:rPr lang="en-GB" sz="1700" dirty="0"/>
              <a:t>The likelihood that an intervention will benefit the patient is exceedingly poor</a:t>
            </a:r>
          </a:p>
          <a:p>
            <a:pPr lvl="1">
              <a:lnSpc>
                <a:spcPct val="90000"/>
              </a:lnSpc>
            </a:pPr>
            <a:r>
              <a:rPr lang="en-GB" sz="2000" b="1" i="1" dirty="0"/>
              <a:t>Qualitative futility</a:t>
            </a:r>
          </a:p>
          <a:p>
            <a:pPr lvl="2">
              <a:lnSpc>
                <a:spcPct val="90000"/>
              </a:lnSpc>
            </a:pPr>
            <a:r>
              <a:rPr lang="en-GB" sz="1700" dirty="0"/>
              <a:t>The quality of benefit an intervention will produce is exceedingly poor</a:t>
            </a:r>
          </a:p>
          <a:p>
            <a:pPr lvl="2">
              <a:lnSpc>
                <a:spcPct val="90000"/>
              </a:lnSpc>
              <a:buNone/>
            </a:pPr>
            <a:endParaRPr lang="en-GB" sz="2000" dirty="0"/>
          </a:p>
          <a:p>
            <a:pPr>
              <a:lnSpc>
                <a:spcPct val="90000"/>
              </a:lnSpc>
            </a:pPr>
            <a:r>
              <a:rPr lang="en-GB" sz="2000" dirty="0"/>
              <a:t>Both quantitative and qualitative futility refer to the prospect that a specific treatment will </a:t>
            </a:r>
            <a:r>
              <a:rPr lang="en-GB" sz="2000" b="1" i="1" dirty="0"/>
              <a:t>benefit</a:t>
            </a:r>
            <a:r>
              <a:rPr lang="en-GB" sz="2000" dirty="0"/>
              <a:t> (not simply have a physiological effect) on the patient.</a:t>
            </a:r>
          </a:p>
          <a:p>
            <a:pPr>
              <a:lnSpc>
                <a:spcPct val="90000"/>
              </a:lnSpc>
            </a:pPr>
            <a:endParaRPr lang="en-US" sz="2000" dirty="0"/>
          </a:p>
          <a:p>
            <a:pPr lvl="0">
              <a:lnSpc>
                <a:spcPct val="90000"/>
              </a:lnSpc>
            </a:pPr>
            <a:r>
              <a:rPr lang="en-GB" sz="2000" dirty="0"/>
              <a:t>The concept of 'futility' combines</a:t>
            </a:r>
          </a:p>
          <a:p>
            <a:pPr lvl="1">
              <a:lnSpc>
                <a:spcPct val="90000"/>
              </a:lnSpc>
            </a:pPr>
            <a:r>
              <a:rPr lang="en-GB" sz="2000" b="1" i="1" dirty="0"/>
              <a:t>Probability</a:t>
            </a:r>
            <a:r>
              <a:rPr lang="en-GB" sz="2000" dirty="0"/>
              <a:t> of a successful outcome </a:t>
            </a:r>
          </a:p>
          <a:p>
            <a:pPr lvl="1">
              <a:lnSpc>
                <a:spcPct val="90000"/>
              </a:lnSpc>
            </a:pPr>
            <a:r>
              <a:rPr lang="en-GB" sz="2000" b="1" i="1" dirty="0"/>
              <a:t>Evaluation</a:t>
            </a:r>
            <a:r>
              <a:rPr lang="en-GB" sz="2000" dirty="0"/>
              <a:t> of what counts as a successful outcome</a:t>
            </a:r>
          </a:p>
          <a:p>
            <a:pPr lvl="2">
              <a:lnSpc>
                <a:spcPct val="90000"/>
              </a:lnSpc>
            </a:pPr>
            <a:r>
              <a:rPr lang="en-GB" sz="1700" dirty="0"/>
              <a:t>Length of life</a:t>
            </a:r>
          </a:p>
          <a:p>
            <a:pPr lvl="2">
              <a:lnSpc>
                <a:spcPct val="90000"/>
              </a:lnSpc>
            </a:pPr>
            <a:r>
              <a:rPr lang="en-GB" sz="1700" dirty="0"/>
              <a:t>Quality of life</a:t>
            </a:r>
            <a:endParaRPr lang="en-GB" sz="10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73C4074-C142-4E01-BF48-E9AE1D8704DA}"/>
              </a:ext>
            </a:extLst>
          </p:cNvPr>
          <p:cNvSpPr>
            <a:spLocks noGrp="1"/>
          </p:cNvSpPr>
          <p:nvPr>
            <p:ph type="title"/>
          </p:nvPr>
        </p:nvSpPr>
        <p:spPr>
          <a:xfrm>
            <a:off x="548640" y="731520"/>
            <a:ext cx="4567428" cy="1426464"/>
          </a:xfrm>
        </p:spPr>
        <p:txBody>
          <a:bodyPr>
            <a:normAutofit/>
          </a:bodyPr>
          <a:lstStyle/>
          <a:p>
            <a:r>
              <a:rPr lang="en-GB">
                <a:solidFill>
                  <a:srgbClr val="FFFFFF"/>
                </a:solidFill>
              </a:rPr>
              <a:t>Medical futility</a:t>
            </a:r>
            <a:endParaRPr lang="ar-JO">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70A60BD-2B5E-4897-8AB9-B2C8D2781160}"/>
              </a:ext>
            </a:extLst>
          </p:cNvPr>
          <p:cNvSpPr>
            <a:spLocks noGrp="1"/>
          </p:cNvSpPr>
          <p:nvPr>
            <p:ph idx="1"/>
          </p:nvPr>
        </p:nvSpPr>
        <p:spPr>
          <a:xfrm>
            <a:off x="592092" y="2798385"/>
            <a:ext cx="7948296" cy="3283260"/>
          </a:xfrm>
        </p:spPr>
        <p:txBody>
          <a:bodyPr anchor="ctr">
            <a:normAutofit fontScale="92500" lnSpcReduction="10000"/>
          </a:bodyPr>
          <a:lstStyle/>
          <a:p>
            <a:pPr>
              <a:lnSpc>
                <a:spcPct val="90000"/>
              </a:lnSpc>
            </a:pPr>
            <a:r>
              <a:rPr lang="en-GB" sz="1400" dirty="0"/>
              <a:t>Futility refers to a particular intervention at a particular time, for a specific patient.</a:t>
            </a:r>
          </a:p>
          <a:p>
            <a:pPr lvl="1">
              <a:lnSpc>
                <a:spcPct val="90000"/>
              </a:lnSpc>
            </a:pPr>
            <a:r>
              <a:rPr lang="en-GB" sz="1400" dirty="0"/>
              <a:t>Example:</a:t>
            </a:r>
          </a:p>
          <a:p>
            <a:pPr lvl="2">
              <a:lnSpc>
                <a:spcPct val="90000"/>
              </a:lnSpc>
            </a:pPr>
            <a:r>
              <a:rPr lang="en-GB" sz="1400" dirty="0"/>
              <a:t> “It is futile to continue to treat this patient,”           No</a:t>
            </a:r>
          </a:p>
          <a:p>
            <a:pPr lvl="2">
              <a:lnSpc>
                <a:spcPct val="90000"/>
              </a:lnSpc>
            </a:pPr>
            <a:r>
              <a:rPr lang="en-GB" sz="1400" dirty="0"/>
              <a:t> “CPR would be medically futile for this patient.”     Yes</a:t>
            </a:r>
          </a:p>
          <a:p>
            <a:pPr>
              <a:lnSpc>
                <a:spcPct val="90000"/>
              </a:lnSpc>
            </a:pPr>
            <a:endParaRPr lang="en-GB" sz="1400" dirty="0"/>
          </a:p>
          <a:p>
            <a:pPr>
              <a:lnSpc>
                <a:spcPct val="90000"/>
              </a:lnSpc>
            </a:pPr>
            <a:r>
              <a:rPr lang="en-GB" sz="1400" dirty="0"/>
              <a:t>CPR has been shown to have less than 1% probability of success in the following clinical circumstances: </a:t>
            </a:r>
          </a:p>
          <a:p>
            <a:pPr lvl="1">
              <a:lnSpc>
                <a:spcPct val="90000"/>
              </a:lnSpc>
            </a:pPr>
            <a:r>
              <a:rPr lang="en-GB" sz="1400" dirty="0"/>
              <a:t>Septic shock </a:t>
            </a:r>
          </a:p>
          <a:p>
            <a:pPr lvl="1">
              <a:lnSpc>
                <a:spcPct val="90000"/>
              </a:lnSpc>
            </a:pPr>
            <a:r>
              <a:rPr lang="en-GB" sz="1400" dirty="0"/>
              <a:t>Acute stroke </a:t>
            </a:r>
          </a:p>
          <a:p>
            <a:pPr lvl="1">
              <a:lnSpc>
                <a:spcPct val="90000"/>
              </a:lnSpc>
            </a:pPr>
            <a:r>
              <a:rPr lang="en-GB" sz="1400" dirty="0"/>
              <a:t>Metastatic cancer </a:t>
            </a:r>
          </a:p>
          <a:p>
            <a:pPr lvl="1">
              <a:lnSpc>
                <a:spcPct val="90000"/>
              </a:lnSpc>
            </a:pPr>
            <a:r>
              <a:rPr lang="en-GB" sz="1400" dirty="0"/>
              <a:t>Severe pneumonia</a:t>
            </a:r>
          </a:p>
          <a:p>
            <a:pPr>
              <a:lnSpc>
                <a:spcPct val="90000"/>
              </a:lnSpc>
            </a:pPr>
            <a:endParaRPr lang="en-GB" sz="1400" dirty="0"/>
          </a:p>
          <a:p>
            <a:pPr>
              <a:lnSpc>
                <a:spcPct val="90000"/>
              </a:lnSpc>
            </a:pPr>
            <a:r>
              <a:rPr lang="en-GB" sz="1400" dirty="0"/>
              <a:t>In other clinical situations, survival from CPR is extremely limited: </a:t>
            </a:r>
          </a:p>
          <a:p>
            <a:pPr lvl="1">
              <a:lnSpc>
                <a:spcPct val="90000"/>
              </a:lnSpc>
            </a:pPr>
            <a:r>
              <a:rPr lang="en-GB" sz="1400" dirty="0"/>
              <a:t>Hypotension (2% survival)</a:t>
            </a:r>
          </a:p>
          <a:p>
            <a:pPr lvl="1">
              <a:lnSpc>
                <a:spcPct val="90000"/>
              </a:lnSpc>
            </a:pPr>
            <a:r>
              <a:rPr lang="en-GB" sz="1400" dirty="0"/>
              <a:t>Renal failure (3%)</a:t>
            </a:r>
          </a:p>
          <a:p>
            <a:pPr lvl="1">
              <a:lnSpc>
                <a:spcPct val="90000"/>
              </a:lnSpc>
            </a:pPr>
            <a:r>
              <a:rPr lang="en-GB" sz="1400" dirty="0"/>
              <a:t>AIDS (2%)</a:t>
            </a:r>
          </a:p>
          <a:p>
            <a:pPr lvl="1">
              <a:lnSpc>
                <a:spcPct val="90000"/>
              </a:lnSpc>
            </a:pPr>
            <a:r>
              <a:rPr lang="en-GB" sz="1400" dirty="0"/>
              <a:t>Age greater than 70 (4% survival to discharge from hospital) </a:t>
            </a:r>
          </a:p>
          <a:p>
            <a:pPr>
              <a:lnSpc>
                <a:spcPct val="90000"/>
              </a:lnSpc>
            </a:pPr>
            <a:endParaRPr lang="ar-JO" sz="1400" dirty="0"/>
          </a:p>
        </p:txBody>
      </p:sp>
    </p:spTree>
    <p:extLst>
      <p:ext uri="{BB962C8B-B14F-4D97-AF65-F5344CB8AC3E}">
        <p14:creationId xmlns:p14="http://schemas.microsoft.com/office/powerpoint/2010/main" val="3128732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sz="2400">
                <a:solidFill>
                  <a:srgbClr val="FFFFFF"/>
                </a:solidFill>
              </a:rPr>
              <a:t>Ethical obligations of physicians when a health care provider judges an intervention is futile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400"/>
              <a:t>Physicians have no obligation to offer treatments that do not benefit patients.</a:t>
            </a:r>
          </a:p>
          <a:p>
            <a:pPr>
              <a:lnSpc>
                <a:spcPct val="90000"/>
              </a:lnSpc>
            </a:pPr>
            <a:endParaRPr lang="en-GB" sz="1400"/>
          </a:p>
          <a:p>
            <a:pPr>
              <a:lnSpc>
                <a:spcPct val="90000"/>
              </a:lnSpc>
            </a:pPr>
            <a:r>
              <a:rPr lang="en-GB" sz="1400"/>
              <a:t>Determining which interventions are beneficial to a patient can be difficult, since the patient or surrogate might see an intervention as beneficial while the physician does not. </a:t>
            </a:r>
          </a:p>
          <a:p>
            <a:pPr>
              <a:lnSpc>
                <a:spcPct val="90000"/>
              </a:lnSpc>
            </a:pPr>
            <a:endParaRPr lang="en-GB" sz="1400"/>
          </a:p>
          <a:p>
            <a:pPr>
              <a:lnSpc>
                <a:spcPct val="90000"/>
              </a:lnSpc>
            </a:pPr>
            <a:r>
              <a:rPr lang="en-GB" sz="1400"/>
              <a:t>Ethical obligations of physicians include: </a:t>
            </a:r>
          </a:p>
          <a:p>
            <a:pPr lvl="1">
              <a:lnSpc>
                <a:spcPct val="90000"/>
              </a:lnSpc>
            </a:pPr>
            <a:r>
              <a:rPr lang="en-GB" sz="1400"/>
              <a:t>Following professional standards of care in offering treatments that confer benefit to the patient</a:t>
            </a:r>
          </a:p>
          <a:p>
            <a:pPr lvl="1">
              <a:lnSpc>
                <a:spcPct val="90000"/>
              </a:lnSpc>
            </a:pPr>
            <a:r>
              <a:rPr lang="en-GB" sz="1400"/>
              <a:t>Considering empirical studies and their own clinical experience when making futility judgments</a:t>
            </a:r>
          </a:p>
          <a:p>
            <a:pPr lvl="1">
              <a:lnSpc>
                <a:spcPct val="90000"/>
              </a:lnSpc>
            </a:pPr>
            <a:r>
              <a:rPr lang="en-GB" sz="1400"/>
              <a:t>Showing sensitivity to patients and families in carrying out decisions to withhold or withdraw futile interventions.</a:t>
            </a:r>
          </a:p>
          <a:p>
            <a:pPr lvl="1">
              <a:lnSpc>
                <a:spcPct val="90000"/>
              </a:lnSpc>
            </a:pPr>
            <a:endParaRPr lang="en-GB" sz="1400"/>
          </a:p>
          <a:p>
            <a:pPr>
              <a:lnSpc>
                <a:spcPct val="90000"/>
              </a:lnSpc>
            </a:pPr>
            <a:r>
              <a:rPr lang="en-GB" sz="1400"/>
              <a:t>Although the ethical requirement to respect patient autonomy entitles a patient to choose from among medically acceptable treatment options (or to reject all options), it does not entitle patients to receive whatever treatments they ask for.</a:t>
            </a:r>
          </a:p>
          <a:p>
            <a:pPr>
              <a:lnSpc>
                <a:spcPct val="90000"/>
              </a:lnSpc>
            </a:pPr>
            <a:endParaRPr lang="en-GB" sz="1400"/>
          </a:p>
          <a:p>
            <a:pPr>
              <a:lnSpc>
                <a:spcPct val="90000"/>
              </a:lnSpc>
            </a:pPr>
            <a:endParaRPr lang="en-GB"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a:solidFill>
                  <a:srgbClr val="FFFFFF"/>
                </a:solidFill>
              </a:rPr>
              <a:t>The Decision of Futile Treatment</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400"/>
              <a:t>Physicians have the ethical authority to withhold or withdraw medically futile interventions</a:t>
            </a:r>
          </a:p>
          <a:p>
            <a:pPr>
              <a:lnSpc>
                <a:spcPct val="90000"/>
              </a:lnSpc>
            </a:pPr>
            <a:endParaRPr lang="en-GB" sz="1400"/>
          </a:p>
          <a:p>
            <a:pPr>
              <a:lnSpc>
                <a:spcPct val="90000"/>
              </a:lnSpc>
            </a:pPr>
            <a:r>
              <a:rPr lang="en-GB" sz="1400"/>
              <a:t>To improves the experience and outcome for all:</a:t>
            </a:r>
          </a:p>
          <a:p>
            <a:pPr lvl="1">
              <a:lnSpc>
                <a:spcPct val="90000"/>
              </a:lnSpc>
            </a:pPr>
            <a:r>
              <a:rPr lang="en-GB" sz="1400"/>
              <a:t>All members of the health care team would ideally reach consensus</a:t>
            </a:r>
          </a:p>
          <a:p>
            <a:pPr lvl="1">
              <a:lnSpc>
                <a:spcPct val="90000"/>
              </a:lnSpc>
            </a:pPr>
            <a:r>
              <a:rPr lang="en-GB" sz="1400"/>
              <a:t>Communicating with professional colleagues involved in a patient’s care</a:t>
            </a:r>
          </a:p>
          <a:p>
            <a:pPr lvl="1">
              <a:lnSpc>
                <a:spcPct val="90000"/>
              </a:lnSpc>
            </a:pPr>
            <a:r>
              <a:rPr lang="en-GB" sz="1400"/>
              <a:t>Communicating with patients and family </a:t>
            </a:r>
          </a:p>
          <a:p>
            <a:pPr lvl="1">
              <a:lnSpc>
                <a:spcPct val="90000"/>
              </a:lnSpc>
            </a:pPr>
            <a:endParaRPr lang="en-US" sz="1400"/>
          </a:p>
          <a:p>
            <a:pPr>
              <a:lnSpc>
                <a:spcPct val="90000"/>
              </a:lnSpc>
            </a:pPr>
            <a:r>
              <a:rPr lang="en-GB" sz="1400"/>
              <a:t>Effects of futile interventions </a:t>
            </a:r>
          </a:p>
          <a:p>
            <a:pPr lvl="1">
              <a:lnSpc>
                <a:spcPct val="90000"/>
              </a:lnSpc>
            </a:pPr>
            <a:r>
              <a:rPr lang="en-GB" sz="1400"/>
              <a:t>Increase a patient's pain and discomfort in the final days and weeks of life</a:t>
            </a:r>
          </a:p>
          <a:p>
            <a:pPr lvl="1">
              <a:lnSpc>
                <a:spcPct val="90000"/>
              </a:lnSpc>
            </a:pPr>
            <a:r>
              <a:rPr lang="en-GB" sz="1400"/>
              <a:t>Give patients and family false hope</a:t>
            </a:r>
          </a:p>
          <a:p>
            <a:pPr lvl="1">
              <a:lnSpc>
                <a:spcPct val="90000"/>
              </a:lnSpc>
            </a:pPr>
            <a:r>
              <a:rPr lang="en-GB" sz="1400"/>
              <a:t>Delay palliative and comfort care</a:t>
            </a:r>
          </a:p>
          <a:p>
            <a:pPr lvl="1">
              <a:lnSpc>
                <a:spcPct val="90000"/>
              </a:lnSpc>
            </a:pPr>
            <a:r>
              <a:rPr lang="en-GB" sz="1400"/>
              <a:t>Expend finite medical resources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GB" sz="4100">
                <a:solidFill>
                  <a:srgbClr val="FFFFFF"/>
                </a:solidFill>
              </a:rPr>
              <a:t>Medical futility and elderly patients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800"/>
              <a:t>Futility has no necessary correlation with a patient’s age. </a:t>
            </a:r>
          </a:p>
          <a:p>
            <a:pPr>
              <a:lnSpc>
                <a:spcPct val="90000"/>
              </a:lnSpc>
            </a:pPr>
            <a:endParaRPr lang="en-GB" sz="1800"/>
          </a:p>
          <a:p>
            <a:pPr>
              <a:lnSpc>
                <a:spcPct val="90000"/>
              </a:lnSpc>
            </a:pPr>
            <a:r>
              <a:rPr lang="en-GB" sz="1800"/>
              <a:t>What determines whether a treatment is futile is whether or not the treatment benefits the patient.</a:t>
            </a:r>
          </a:p>
          <a:p>
            <a:pPr>
              <a:lnSpc>
                <a:spcPct val="90000"/>
              </a:lnSpc>
            </a:pPr>
            <a:endParaRPr lang="en-GB" sz="1800"/>
          </a:p>
          <a:p>
            <a:pPr>
              <a:lnSpc>
                <a:spcPct val="90000"/>
              </a:lnSpc>
            </a:pPr>
            <a:r>
              <a:rPr lang="en-GB" sz="1800"/>
              <a:t>In cases where evidence clearly shows that older patients have poorer outcomes than younger patients, age may be a reliable indicator of patient benefit</a:t>
            </a:r>
          </a:p>
          <a:p>
            <a:pPr>
              <a:lnSpc>
                <a:spcPct val="90000"/>
              </a:lnSpc>
            </a:pPr>
            <a:endParaRPr lang="en-GB" sz="1800"/>
          </a:p>
          <a:p>
            <a:pPr>
              <a:lnSpc>
                <a:spcPct val="90000"/>
              </a:lnSpc>
            </a:pPr>
            <a:r>
              <a:rPr lang="en-GB" sz="1800"/>
              <a:t>For patients of all ages, health care professionals should advocate for medically beneficial care, and refrain from treatments that do not help the patient.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sz="3100">
                <a:solidFill>
                  <a:srgbClr val="FFFFFF"/>
                </a:solidFill>
              </a:rPr>
              <a:t>Do Not Attempt Resuscitation (DNAR) Orders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600"/>
              <a:t>A Do Not Attempt Resuscitation (DNAR) Order, also known as a do not resuscitate (DNR) order</a:t>
            </a:r>
          </a:p>
          <a:p>
            <a:pPr lvl="1">
              <a:lnSpc>
                <a:spcPct val="90000"/>
              </a:lnSpc>
            </a:pPr>
            <a:r>
              <a:rPr lang="en-GB" sz="1600"/>
              <a:t>Written by a licensed physician in consultation with a patient or surrogate decision maker that indicates whether or not the patient will receive cardiopulmonary resuscitation (CPR) in the setting of cardiac and/or respiratory arrest.</a:t>
            </a:r>
          </a:p>
          <a:p>
            <a:pPr>
              <a:lnSpc>
                <a:spcPct val="90000"/>
              </a:lnSpc>
            </a:pPr>
            <a:endParaRPr lang="en-GB" sz="1600"/>
          </a:p>
          <a:p>
            <a:pPr>
              <a:lnSpc>
                <a:spcPct val="90000"/>
              </a:lnSpc>
            </a:pPr>
            <a:r>
              <a:rPr lang="en-GB" sz="1600"/>
              <a:t>CPR is a series of specific medical procedures that attempt to maintain perfusion to vital organs while efforts are made to reverse the underlying cause for the cardiopulmonary arrest.</a:t>
            </a:r>
          </a:p>
          <a:p>
            <a:pPr>
              <a:lnSpc>
                <a:spcPct val="90000"/>
              </a:lnSpc>
            </a:pPr>
            <a:endParaRPr lang="en-GB" sz="1600"/>
          </a:p>
          <a:p>
            <a:pPr>
              <a:lnSpc>
                <a:spcPct val="90000"/>
              </a:lnSpc>
            </a:pPr>
            <a:r>
              <a:rPr lang="en-GB" sz="1600"/>
              <a:t>Although a DNAR order may be a component of an advance directive or indicated through advance care planning, it is valid without an advance directive.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a:solidFill>
                  <a:srgbClr val="FFFFFF"/>
                </a:solidFill>
              </a:rPr>
              <a:t>History of CPR and DNAR Orders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300" b="1" dirty="0"/>
              <a:t>In the 1960s</a:t>
            </a:r>
          </a:p>
          <a:p>
            <a:pPr lvl="1">
              <a:lnSpc>
                <a:spcPct val="90000"/>
              </a:lnSpc>
            </a:pPr>
            <a:r>
              <a:rPr lang="en-GB" sz="1300" dirty="0"/>
              <a:t>CPR was initially performed by </a:t>
            </a:r>
            <a:r>
              <a:rPr lang="en-GB" sz="1300" dirty="0" err="1"/>
              <a:t>anesthesiologists</a:t>
            </a:r>
            <a:r>
              <a:rPr lang="en-GB" sz="1300" dirty="0"/>
              <a:t> on adults and children who suffered from </a:t>
            </a:r>
            <a:r>
              <a:rPr lang="en-GB" sz="1300" i="1" dirty="0"/>
              <a:t>witnessed </a:t>
            </a:r>
            <a:r>
              <a:rPr lang="en-GB" sz="1300" dirty="0"/>
              <a:t>cardiac arrest following </a:t>
            </a:r>
            <a:r>
              <a:rPr lang="en-GB" sz="1300" i="1" dirty="0"/>
              <a:t>reversible </a:t>
            </a:r>
            <a:r>
              <a:rPr lang="en-GB" sz="1300" dirty="0"/>
              <a:t>illnesses and injuries.</a:t>
            </a:r>
          </a:p>
          <a:p>
            <a:pPr lvl="1">
              <a:lnSpc>
                <a:spcPct val="90000"/>
              </a:lnSpc>
            </a:pPr>
            <a:r>
              <a:rPr lang="en-GB" sz="1300" dirty="0"/>
              <a:t>Based on the success of this intervention, CPR became the standard of care for all </a:t>
            </a:r>
            <a:r>
              <a:rPr lang="en-GB" sz="1300" dirty="0" err="1"/>
              <a:t>etiologies</a:t>
            </a:r>
            <a:r>
              <a:rPr lang="en-GB" sz="1300" dirty="0"/>
              <a:t> of cardiopulmonary arrest and the universal presumptive consent to resuscitation evolved </a:t>
            </a:r>
          </a:p>
          <a:p>
            <a:pPr>
              <a:lnSpc>
                <a:spcPct val="90000"/>
              </a:lnSpc>
            </a:pPr>
            <a:endParaRPr lang="en-GB" sz="1300" dirty="0"/>
          </a:p>
          <a:p>
            <a:pPr>
              <a:lnSpc>
                <a:spcPct val="90000"/>
              </a:lnSpc>
            </a:pPr>
            <a:r>
              <a:rPr lang="en-GB" sz="1300" b="1" dirty="0"/>
              <a:t>In 1974</a:t>
            </a:r>
          </a:p>
          <a:p>
            <a:pPr lvl="1">
              <a:lnSpc>
                <a:spcPct val="90000"/>
              </a:lnSpc>
            </a:pPr>
            <a:r>
              <a:rPr lang="en-GB" sz="1300" dirty="0"/>
              <a:t>the American Heart Association (AHA) recognized that many patients who received CPR survived with significant morbidities and recommended that physicians document in the chart when CPR is not indicated after obtaining patient or surrogate consent </a:t>
            </a:r>
          </a:p>
          <a:p>
            <a:pPr lvl="1">
              <a:lnSpc>
                <a:spcPct val="90000"/>
              </a:lnSpc>
            </a:pPr>
            <a:r>
              <a:rPr lang="en-GB" sz="1300" dirty="0"/>
              <a:t>This documentation formally became known as the DNR order. </a:t>
            </a:r>
          </a:p>
          <a:p>
            <a:pPr>
              <a:lnSpc>
                <a:spcPct val="90000"/>
              </a:lnSpc>
            </a:pPr>
            <a:endParaRPr lang="en-GB" sz="1300" dirty="0"/>
          </a:p>
          <a:p>
            <a:pPr>
              <a:lnSpc>
                <a:spcPct val="90000"/>
              </a:lnSpc>
            </a:pPr>
            <a:r>
              <a:rPr lang="en-GB" sz="1300" dirty="0"/>
              <a:t>Recent medical literature encourages reference to this documentation as do-not-attempt-resuscitation (DNAR) and allow a natural death (AND) based on the practical reality that performing CPR is an attempt to save life rather than a guarantee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US" sz="4100">
                <a:solidFill>
                  <a:srgbClr val="FFFFFF"/>
                </a:solidFill>
              </a:rPr>
              <a:t>Good Death!!! A medical perspective</a:t>
            </a:r>
            <a:endParaRPr lang="en-GB" sz="4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r>
              <a:rPr lang="en-GB" sz="2300" dirty="0"/>
              <a:t>Over the past 100 years, there has been a epidemiologic shift in the reasons people die.</a:t>
            </a:r>
          </a:p>
          <a:p>
            <a:pPr lvl="1"/>
            <a:r>
              <a:rPr lang="en-GB" sz="2300" dirty="0"/>
              <a:t> In the pre-antibiotic era</a:t>
            </a:r>
          </a:p>
          <a:p>
            <a:pPr lvl="2"/>
            <a:r>
              <a:rPr lang="en-GB" sz="2300" dirty="0"/>
              <a:t>people most often died young, of infectious diseases</a:t>
            </a:r>
          </a:p>
          <a:p>
            <a:pPr lvl="1"/>
            <a:r>
              <a:rPr lang="en-GB" sz="2300" dirty="0"/>
              <a:t>Now</a:t>
            </a:r>
          </a:p>
          <a:p>
            <a:pPr lvl="2"/>
            <a:r>
              <a:rPr lang="en-GB" sz="2300" dirty="0"/>
              <a:t>Because of medical technology people live much longer, to die of degenerative, neoplastic, and man-made diseases.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6481D20-C62E-4BB5-9E6B-7E5C45FA4EF4}"/>
              </a:ext>
            </a:extLst>
          </p:cNvPr>
          <p:cNvSpPr>
            <a:spLocks noGrp="1"/>
          </p:cNvSpPr>
          <p:nvPr>
            <p:ph type="title"/>
          </p:nvPr>
        </p:nvSpPr>
        <p:spPr>
          <a:xfrm>
            <a:off x="548640" y="731520"/>
            <a:ext cx="4567428" cy="1426464"/>
          </a:xfrm>
        </p:spPr>
        <p:txBody>
          <a:bodyPr>
            <a:normAutofit/>
          </a:bodyPr>
          <a:lstStyle/>
          <a:p>
            <a:pPr>
              <a:lnSpc>
                <a:spcPct val="90000"/>
              </a:lnSpc>
            </a:pPr>
            <a:r>
              <a:rPr lang="en-GB" sz="2400">
                <a:solidFill>
                  <a:srgbClr val="FFFFFF"/>
                </a:solidFill>
              </a:rPr>
              <a:t>The Role of Patient Autonomy: </a:t>
            </a:r>
            <a:br>
              <a:rPr lang="en-GB" sz="2400">
                <a:solidFill>
                  <a:srgbClr val="FFFFFF"/>
                </a:solidFill>
              </a:rPr>
            </a:br>
            <a:r>
              <a:rPr lang="en-GB" sz="2400">
                <a:solidFill>
                  <a:srgbClr val="FFFFFF"/>
                </a:solidFill>
              </a:rPr>
              <a:t>DNR  orders in terminally ill competent patient</a:t>
            </a:r>
            <a:endParaRPr lang="ar-JO" sz="24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E7EDD87-6E80-40A3-85E8-95CAC22C9C7C}"/>
              </a:ext>
            </a:extLst>
          </p:cNvPr>
          <p:cNvSpPr>
            <a:spLocks noGrp="1"/>
          </p:cNvSpPr>
          <p:nvPr>
            <p:ph idx="1"/>
          </p:nvPr>
        </p:nvSpPr>
        <p:spPr>
          <a:xfrm>
            <a:off x="592092" y="2798385"/>
            <a:ext cx="7948296" cy="3283260"/>
          </a:xfrm>
        </p:spPr>
        <p:txBody>
          <a:bodyPr anchor="ctr">
            <a:normAutofit/>
          </a:bodyPr>
          <a:lstStyle/>
          <a:p>
            <a:pPr>
              <a:lnSpc>
                <a:spcPct val="90000"/>
              </a:lnSpc>
            </a:pPr>
            <a:r>
              <a:rPr lang="en-GB" sz="1600" b="1"/>
              <a:t>These should be considered:</a:t>
            </a:r>
          </a:p>
          <a:p>
            <a:pPr lvl="1">
              <a:lnSpc>
                <a:spcPct val="90000"/>
              </a:lnSpc>
            </a:pPr>
            <a:r>
              <a:rPr lang="en-GB" sz="1600" b="1"/>
              <a:t>The possible outcomes following CPR</a:t>
            </a:r>
          </a:p>
          <a:p>
            <a:pPr marL="1371600" lvl="2" indent="-457200">
              <a:lnSpc>
                <a:spcPct val="90000"/>
              </a:lnSpc>
              <a:buFont typeface="+mj-lt"/>
              <a:buAutoNum type="arabicPeriod"/>
            </a:pPr>
            <a:r>
              <a:rPr lang="en-GB" sz="1600"/>
              <a:t>Immediate death</a:t>
            </a:r>
          </a:p>
          <a:p>
            <a:pPr marL="1371600" lvl="2" indent="-457200">
              <a:lnSpc>
                <a:spcPct val="90000"/>
              </a:lnSpc>
              <a:buFont typeface="+mj-lt"/>
              <a:buAutoNum type="arabicPeriod"/>
            </a:pPr>
            <a:r>
              <a:rPr lang="en-GB" sz="1600"/>
              <a:t>Some prolongation of life in a state similar to that prior to the cardiac arrest</a:t>
            </a:r>
          </a:p>
          <a:p>
            <a:pPr marL="1371600" lvl="2" indent="-457200">
              <a:lnSpc>
                <a:spcPct val="90000"/>
              </a:lnSpc>
              <a:buFont typeface="+mj-lt"/>
              <a:buAutoNum type="arabicPeriod"/>
            </a:pPr>
            <a:r>
              <a:rPr lang="en-GB" sz="1600"/>
              <a:t>Some prolongation of life in  a state that is worse than that prior to the cardiac arrest (may be worse than death)</a:t>
            </a:r>
          </a:p>
          <a:p>
            <a:pPr marL="1371600" lvl="2" indent="-457200">
              <a:lnSpc>
                <a:spcPct val="90000"/>
              </a:lnSpc>
              <a:buFont typeface="+mj-lt"/>
              <a:buAutoNum type="arabicPeriod"/>
            </a:pPr>
            <a:endParaRPr lang="en-GB" sz="1600"/>
          </a:p>
          <a:p>
            <a:pPr lvl="1">
              <a:lnSpc>
                <a:spcPct val="90000"/>
              </a:lnSpc>
            </a:pPr>
            <a:r>
              <a:rPr lang="en-GB" sz="1600" b="1"/>
              <a:t>The cost-effectiveness of CPR should be considered</a:t>
            </a:r>
          </a:p>
          <a:p>
            <a:pPr lvl="1">
              <a:lnSpc>
                <a:spcPct val="90000"/>
              </a:lnSpc>
            </a:pPr>
            <a:endParaRPr lang="en-GB" sz="1600" b="1"/>
          </a:p>
          <a:p>
            <a:pPr>
              <a:lnSpc>
                <a:spcPct val="90000"/>
              </a:lnSpc>
            </a:pPr>
            <a:r>
              <a:rPr lang="en-GB" sz="1600"/>
              <a:t>The patient is to decide on his/her resuscitation status, He/she would need to know all these information and probabilities</a:t>
            </a:r>
          </a:p>
          <a:p>
            <a:pPr>
              <a:lnSpc>
                <a:spcPct val="90000"/>
              </a:lnSpc>
            </a:pPr>
            <a:endParaRPr lang="en-GB" sz="1600" b="1"/>
          </a:p>
        </p:txBody>
      </p:sp>
    </p:spTree>
    <p:extLst>
      <p:ext uri="{BB962C8B-B14F-4D97-AF65-F5344CB8AC3E}">
        <p14:creationId xmlns:p14="http://schemas.microsoft.com/office/powerpoint/2010/main" val="1733742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1375E77-512E-46A3-AFD3-D6090F92E59B}"/>
              </a:ext>
            </a:extLst>
          </p:cNvPr>
          <p:cNvSpPr>
            <a:spLocks noGrp="1"/>
          </p:cNvSpPr>
          <p:nvPr>
            <p:ph type="title"/>
          </p:nvPr>
        </p:nvSpPr>
        <p:spPr>
          <a:xfrm>
            <a:off x="548640" y="731520"/>
            <a:ext cx="4567428" cy="1426464"/>
          </a:xfrm>
        </p:spPr>
        <p:txBody>
          <a:bodyPr>
            <a:normAutofit/>
          </a:bodyPr>
          <a:lstStyle/>
          <a:p>
            <a:r>
              <a:rPr lang="en-GB">
                <a:solidFill>
                  <a:srgbClr val="FFFFFF"/>
                </a:solidFill>
              </a:rPr>
              <a:t>Withholding CPR</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886F8B5-CB2D-4498-87BE-FD04F6CD5459}"/>
              </a:ext>
            </a:extLst>
          </p:cNvPr>
          <p:cNvSpPr>
            <a:spLocks noGrp="1"/>
          </p:cNvSpPr>
          <p:nvPr>
            <p:ph idx="1"/>
          </p:nvPr>
        </p:nvSpPr>
        <p:spPr>
          <a:xfrm>
            <a:off x="592092" y="2798385"/>
            <a:ext cx="7948296" cy="3283260"/>
          </a:xfrm>
        </p:spPr>
        <p:txBody>
          <a:bodyPr anchor="ctr">
            <a:normAutofit/>
          </a:bodyPr>
          <a:lstStyle/>
          <a:p>
            <a:pPr>
              <a:lnSpc>
                <a:spcPct val="90000"/>
              </a:lnSpc>
            </a:pPr>
            <a:r>
              <a:rPr lang="en-GB" sz="1800"/>
              <a:t>Virtually all hospitals have policies which describe circumstances under which CPR can be withheld. </a:t>
            </a:r>
          </a:p>
          <a:p>
            <a:pPr>
              <a:lnSpc>
                <a:spcPct val="90000"/>
              </a:lnSpc>
            </a:pPr>
            <a:endParaRPr lang="en-GB" sz="1800"/>
          </a:p>
          <a:p>
            <a:pPr>
              <a:lnSpc>
                <a:spcPct val="90000"/>
              </a:lnSpc>
            </a:pPr>
            <a:r>
              <a:rPr lang="en-GB" sz="1800"/>
              <a:t>Generally, It is appropriate to consider a DNR decision in the following circumstances:</a:t>
            </a:r>
          </a:p>
          <a:p>
            <a:pPr marL="971550" lvl="1" indent="-514350">
              <a:lnSpc>
                <a:spcPct val="90000"/>
              </a:lnSpc>
              <a:buFont typeface="+mj-lt"/>
              <a:buAutoNum type="arabicPeriod"/>
            </a:pPr>
            <a:r>
              <a:rPr lang="en-GB" sz="1800"/>
              <a:t>CPR is unlikely to be successful (</a:t>
            </a:r>
            <a:r>
              <a:rPr lang="en-GB" sz="1800" b="1"/>
              <a:t>medical futility</a:t>
            </a:r>
            <a:r>
              <a:rPr lang="en-GB" sz="1800"/>
              <a:t>).</a:t>
            </a:r>
          </a:p>
          <a:p>
            <a:pPr marL="971550" lvl="1" indent="-514350">
              <a:lnSpc>
                <a:spcPct val="90000"/>
              </a:lnSpc>
              <a:buFont typeface="+mj-lt"/>
              <a:buAutoNum type="arabicPeriod"/>
            </a:pPr>
            <a:r>
              <a:rPr lang="en-GB" sz="1800"/>
              <a:t>CPR is not in accord with the recorded, sustained wishes of the patient who is mentally </a:t>
            </a:r>
            <a:r>
              <a:rPr lang="en-GB" sz="1800" b="1"/>
              <a:t>competent</a:t>
            </a:r>
            <a:r>
              <a:rPr lang="en-GB" sz="1800"/>
              <a:t>.</a:t>
            </a:r>
          </a:p>
          <a:p>
            <a:pPr marL="971550" lvl="1" indent="-514350">
              <a:lnSpc>
                <a:spcPct val="90000"/>
              </a:lnSpc>
              <a:buFont typeface="+mj-lt"/>
              <a:buAutoNum type="arabicPeriod"/>
            </a:pPr>
            <a:r>
              <a:rPr lang="en-GB" sz="1800"/>
              <a:t>Where CPR is not in accord with a valid </a:t>
            </a:r>
            <a:r>
              <a:rPr lang="en-GB" sz="1800" b="1"/>
              <a:t>advance directive </a:t>
            </a:r>
            <a:r>
              <a:rPr lang="en-GB" sz="1800"/>
              <a:t>(living will).</a:t>
            </a:r>
          </a:p>
          <a:p>
            <a:pPr marL="971550" lvl="1" indent="-514350">
              <a:lnSpc>
                <a:spcPct val="90000"/>
              </a:lnSpc>
              <a:buFont typeface="+mj-lt"/>
              <a:buAutoNum type="arabicPeriod"/>
            </a:pPr>
            <a:r>
              <a:rPr lang="en-GB" sz="1800"/>
              <a:t>Resuscitation is likely to be followed by a </a:t>
            </a:r>
            <a:r>
              <a:rPr lang="en-GB" sz="1800" b="1"/>
              <a:t>length and quality of life </a:t>
            </a:r>
            <a:r>
              <a:rPr lang="en-GB" sz="1800"/>
              <a:t>that would not be in the best interests of the patient to sustain.</a:t>
            </a:r>
            <a:endParaRPr lang="ar-JO" sz="1800"/>
          </a:p>
        </p:txBody>
      </p:sp>
    </p:spTree>
    <p:extLst>
      <p:ext uri="{BB962C8B-B14F-4D97-AF65-F5344CB8AC3E}">
        <p14:creationId xmlns:p14="http://schemas.microsoft.com/office/powerpoint/2010/main" val="1934135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B8B550-6989-43CC-A06C-B27B7C756E8B}"/>
              </a:ext>
            </a:extLst>
          </p:cNvPr>
          <p:cNvSpPr>
            <a:spLocks noGrp="1"/>
          </p:cNvSpPr>
          <p:nvPr>
            <p:ph type="title"/>
          </p:nvPr>
        </p:nvSpPr>
        <p:spPr/>
        <p:txBody>
          <a:bodyPr/>
          <a:lstStyle/>
          <a:p>
            <a:endParaRPr lang="ar-JO"/>
          </a:p>
        </p:txBody>
      </p:sp>
      <p:pic>
        <p:nvPicPr>
          <p:cNvPr id="6" name="Content Placeholder 5">
            <a:extLst>
              <a:ext uri="{FF2B5EF4-FFF2-40B4-BE49-F238E27FC236}">
                <a16:creationId xmlns:a16="http://schemas.microsoft.com/office/drawing/2014/main" id="{2D7BEEFC-598C-4E8C-B0BC-02DBA4331B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a:solidFill>
            <a:schemeClr val="bg1">
              <a:lumMod val="85000"/>
            </a:schemeClr>
          </a:solidFill>
        </p:spPr>
      </p:pic>
    </p:spTree>
    <p:extLst>
      <p:ext uri="{BB962C8B-B14F-4D97-AF65-F5344CB8AC3E}">
        <p14:creationId xmlns:p14="http://schemas.microsoft.com/office/powerpoint/2010/main" val="127467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US" sz="3100">
                <a:solidFill>
                  <a:srgbClr val="FFFFFF"/>
                </a:solidFill>
              </a:rPr>
              <a:t>Medical care in in-hospital death</a:t>
            </a:r>
            <a:br>
              <a:rPr lang="en-US" sz="3100">
                <a:solidFill>
                  <a:srgbClr val="FFFFFF"/>
                </a:solidFill>
              </a:rPr>
            </a:br>
            <a:r>
              <a:rPr lang="en-US" sz="3100">
                <a:solidFill>
                  <a:srgbClr val="FFFFFF"/>
                </a:solidFill>
              </a:rPr>
              <a:t>Intensive Care Unit (ICU)</a:t>
            </a:r>
            <a:endParaRPr lang="en-GB"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US" sz="2300" b="1" dirty="0"/>
              <a:t>Bad death</a:t>
            </a:r>
            <a:endParaRPr lang="en-GB" sz="2300" b="1" dirty="0"/>
          </a:p>
          <a:p>
            <a:pPr lvl="1">
              <a:lnSpc>
                <a:spcPct val="90000"/>
              </a:lnSpc>
            </a:pPr>
            <a:r>
              <a:rPr lang="en-GB" sz="2300" dirty="0"/>
              <a:t>Severe pain (common)</a:t>
            </a:r>
          </a:p>
          <a:p>
            <a:pPr lvl="1">
              <a:lnSpc>
                <a:spcPct val="90000"/>
              </a:lnSpc>
            </a:pPr>
            <a:r>
              <a:rPr lang="en-GB" sz="2300" dirty="0"/>
              <a:t>Decisions to withhold invasive treatments were made at the last minute</a:t>
            </a:r>
          </a:p>
          <a:p>
            <a:pPr lvl="1">
              <a:lnSpc>
                <a:spcPct val="90000"/>
              </a:lnSpc>
            </a:pPr>
            <a:r>
              <a:rPr lang="en-GB" sz="2300" dirty="0"/>
              <a:t>Physicians often had no knowledge of patient preferences not to have Cardiopulmonary Resuscitation (CPR)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sz="2800">
                <a:solidFill>
                  <a:srgbClr val="FFFFFF"/>
                </a:solidFill>
              </a:rPr>
              <a:t>What would make the experience of dying "good" </a:t>
            </a:r>
            <a:br>
              <a:rPr lang="en-US" sz="2800">
                <a:solidFill>
                  <a:srgbClr val="FFFFFF"/>
                </a:solidFill>
              </a:rPr>
            </a:br>
            <a:r>
              <a:rPr lang="en-US" sz="2800">
                <a:solidFill>
                  <a:srgbClr val="FFFFFF"/>
                </a:solidFill>
              </a:rPr>
              <a:t>(Good death</a:t>
            </a:r>
            <a:r>
              <a:rPr lang="en-US" sz="2800" b="1">
                <a:solidFill>
                  <a:srgbClr val="FFFFFF"/>
                </a:solidFill>
              </a:rPr>
              <a:t>)</a:t>
            </a:r>
            <a:endParaRPr lang="en-GB" sz="2800" b="1">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300" dirty="0"/>
              <a:t>It is an important goal for physicians and other members of the care team</a:t>
            </a:r>
          </a:p>
          <a:p>
            <a:pPr>
              <a:lnSpc>
                <a:spcPct val="90000"/>
              </a:lnSpc>
            </a:pPr>
            <a:endParaRPr lang="en-US" sz="1300" dirty="0"/>
          </a:p>
          <a:p>
            <a:pPr>
              <a:lnSpc>
                <a:spcPct val="90000"/>
              </a:lnSpc>
            </a:pPr>
            <a:r>
              <a:rPr lang="en-GB" sz="1300" dirty="0"/>
              <a:t>Physician should help person to get ready-and contribute to a death that is decent.</a:t>
            </a:r>
          </a:p>
          <a:p>
            <a:pPr lvl="1">
              <a:lnSpc>
                <a:spcPct val="90000"/>
              </a:lnSpc>
            </a:pPr>
            <a:r>
              <a:rPr lang="en-GB" sz="1300" dirty="0"/>
              <a:t>To be sincere and patient and interested</a:t>
            </a:r>
          </a:p>
          <a:p>
            <a:pPr lvl="1">
              <a:lnSpc>
                <a:spcPct val="90000"/>
              </a:lnSpc>
            </a:pPr>
            <a:r>
              <a:rPr lang="en-GB" sz="1300" dirty="0"/>
              <a:t>Listen more and talk less</a:t>
            </a:r>
          </a:p>
          <a:p>
            <a:pPr lvl="1">
              <a:lnSpc>
                <a:spcPct val="90000"/>
              </a:lnSpc>
            </a:pPr>
            <a:r>
              <a:rPr lang="en-GB" sz="1300" dirty="0"/>
              <a:t>Try asking something like</a:t>
            </a:r>
          </a:p>
          <a:p>
            <a:pPr lvl="2">
              <a:lnSpc>
                <a:spcPct val="90000"/>
              </a:lnSpc>
            </a:pPr>
            <a:r>
              <a:rPr lang="en-GB" sz="1300" dirty="0"/>
              <a:t>“Knowing that all of us have to think about dying at some point”</a:t>
            </a:r>
          </a:p>
          <a:p>
            <a:pPr lvl="2">
              <a:lnSpc>
                <a:spcPct val="90000"/>
              </a:lnSpc>
            </a:pPr>
            <a:r>
              <a:rPr lang="en-GB" sz="1300" dirty="0"/>
              <a:t>“ What would be a good death for you?" </a:t>
            </a:r>
          </a:p>
          <a:p>
            <a:pPr lvl="2">
              <a:lnSpc>
                <a:spcPct val="90000"/>
              </a:lnSpc>
              <a:buNone/>
            </a:pPr>
            <a:endParaRPr lang="en-GB" sz="1300" dirty="0"/>
          </a:p>
          <a:p>
            <a:pPr>
              <a:lnSpc>
                <a:spcPct val="90000"/>
              </a:lnSpc>
            </a:pPr>
            <a:r>
              <a:rPr lang="en-GB" sz="1300" dirty="0"/>
              <a:t>What people choose when they think about a good death for themselves is often beyond what medicine can </a:t>
            </a:r>
          </a:p>
          <a:p>
            <a:pPr lvl="1">
              <a:lnSpc>
                <a:spcPct val="90000"/>
              </a:lnSpc>
            </a:pPr>
            <a:r>
              <a:rPr lang="en-GB" sz="1300" dirty="0"/>
              <a:t>A completion of important work</a:t>
            </a:r>
          </a:p>
          <a:p>
            <a:pPr lvl="1">
              <a:lnSpc>
                <a:spcPct val="90000"/>
              </a:lnSpc>
            </a:pPr>
            <a:r>
              <a:rPr lang="en-GB" sz="1300" dirty="0"/>
              <a:t>A last visit with an important person</a:t>
            </a:r>
          </a:p>
          <a:p>
            <a:pPr lvl="1">
              <a:lnSpc>
                <a:spcPct val="90000"/>
              </a:lnSpc>
            </a:pPr>
            <a:endParaRPr lang="en-GB"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sz="3100">
                <a:solidFill>
                  <a:srgbClr val="FFFFFF"/>
                </a:solidFill>
              </a:rPr>
              <a:t>Clinical goals when caring for someone near the end of life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marL="514350" indent="-514350">
              <a:lnSpc>
                <a:spcPct val="90000"/>
              </a:lnSpc>
              <a:buFont typeface="+mj-lt"/>
              <a:buAutoNum type="arabicPeriod"/>
            </a:pPr>
            <a:r>
              <a:rPr lang="en-GB" sz="1100" b="1" dirty="0"/>
              <a:t>Control of pain and other physical symptoms.</a:t>
            </a:r>
          </a:p>
          <a:p>
            <a:pPr marL="914400" lvl="1" indent="-514350">
              <a:lnSpc>
                <a:spcPct val="90000"/>
              </a:lnSpc>
            </a:pPr>
            <a:r>
              <a:rPr lang="en-GB" sz="1100" dirty="0"/>
              <a:t>The physical aspects of care are a prerequisite for everything that follows.</a:t>
            </a:r>
          </a:p>
          <a:p>
            <a:pPr marL="914400" lvl="1" indent="-514350">
              <a:lnSpc>
                <a:spcPct val="90000"/>
              </a:lnSpc>
            </a:pPr>
            <a:endParaRPr lang="en-GB" sz="1100" dirty="0"/>
          </a:p>
          <a:p>
            <a:pPr marL="514350" indent="-514350">
              <a:lnSpc>
                <a:spcPct val="90000"/>
              </a:lnSpc>
              <a:buFont typeface="+mj-lt"/>
              <a:buAutoNum type="arabicPeriod"/>
            </a:pPr>
            <a:r>
              <a:rPr lang="en-GB" sz="1100" b="1" dirty="0"/>
              <a:t>Involvement of people important to the patient.</a:t>
            </a:r>
          </a:p>
          <a:p>
            <a:pPr marL="914400" lvl="1" indent="-514350">
              <a:lnSpc>
                <a:spcPct val="90000"/>
              </a:lnSpc>
            </a:pPr>
            <a:r>
              <a:rPr lang="en-GB" sz="1100" dirty="0"/>
              <a:t>Death is not usually an individual experience; it occurs within a social context of family, significant others, friends, and caregivers.</a:t>
            </a:r>
          </a:p>
          <a:p>
            <a:pPr marL="914400" lvl="1" indent="-514350">
              <a:lnSpc>
                <a:spcPct val="90000"/>
              </a:lnSpc>
            </a:pPr>
            <a:endParaRPr lang="en-GB" sz="1100" dirty="0"/>
          </a:p>
          <a:p>
            <a:pPr marL="514350" indent="-514350">
              <a:lnSpc>
                <a:spcPct val="90000"/>
              </a:lnSpc>
              <a:buFont typeface="+mj-lt"/>
              <a:buAutoNum type="arabicPeriod"/>
            </a:pPr>
            <a:r>
              <a:rPr lang="en-GB" sz="1100" b="1" dirty="0"/>
              <a:t>A degree of acceptance by the patient.</a:t>
            </a:r>
          </a:p>
          <a:p>
            <a:pPr marL="914400" lvl="1" indent="-514350">
              <a:lnSpc>
                <a:spcPct val="90000"/>
              </a:lnSpc>
            </a:pPr>
            <a:r>
              <a:rPr lang="en-GB" sz="1100" dirty="0"/>
              <a:t>Acceptance doesn't mean that the patient likes what is going on, and it doesn't mean that a patient has no hopes--it just means that he can be realistic about the situation.</a:t>
            </a:r>
          </a:p>
          <a:p>
            <a:pPr marL="914400" lvl="1" indent="-514350">
              <a:lnSpc>
                <a:spcPct val="90000"/>
              </a:lnSpc>
            </a:pPr>
            <a:endParaRPr lang="en-GB" sz="1100" dirty="0"/>
          </a:p>
          <a:p>
            <a:pPr marL="514350" indent="-514350">
              <a:lnSpc>
                <a:spcPct val="90000"/>
              </a:lnSpc>
              <a:buFont typeface="+mj-lt"/>
              <a:buAutoNum type="arabicPeriod"/>
            </a:pPr>
            <a:r>
              <a:rPr lang="en-GB" sz="1100" b="1" dirty="0"/>
              <a:t>A medical understanding of the patient's disease.</a:t>
            </a:r>
          </a:p>
          <a:p>
            <a:pPr marL="914400" lvl="1" indent="-514350">
              <a:lnSpc>
                <a:spcPct val="90000"/>
              </a:lnSpc>
            </a:pPr>
            <a:r>
              <a:rPr lang="en-GB" sz="1100" dirty="0"/>
              <a:t>Most patients, families, and caregivers come to physicians in order to learn something about what is happening medically, and it is important to recognize their need for information.</a:t>
            </a:r>
          </a:p>
          <a:p>
            <a:pPr marL="914400" lvl="1" indent="-514350">
              <a:lnSpc>
                <a:spcPct val="90000"/>
              </a:lnSpc>
            </a:pPr>
            <a:endParaRPr lang="en-GB" sz="1100" dirty="0"/>
          </a:p>
          <a:p>
            <a:pPr marL="514350" indent="-514350">
              <a:lnSpc>
                <a:spcPct val="90000"/>
              </a:lnSpc>
              <a:buFont typeface="+mj-lt"/>
              <a:buAutoNum type="arabicPeriod"/>
            </a:pPr>
            <a:r>
              <a:rPr lang="en-GB" sz="1100" b="1" dirty="0"/>
              <a:t>A process of care that guides patient understanding and decision making.</a:t>
            </a:r>
          </a:p>
          <a:p>
            <a:pPr marL="914400" lvl="1" indent="-514350">
              <a:lnSpc>
                <a:spcPct val="90000"/>
              </a:lnSpc>
            </a:pPr>
            <a:r>
              <a:rPr lang="en-GB" sz="1100" dirty="0"/>
              <a:t>One great physician does not equal great care--it takes a coordinated system of providers.</a:t>
            </a:r>
          </a:p>
          <a:p>
            <a:pPr>
              <a:lnSpc>
                <a:spcPct val="90000"/>
              </a:lnSpc>
            </a:pPr>
            <a:endParaRPr lang="en-GB"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pPr>
              <a:lnSpc>
                <a:spcPct val="90000"/>
              </a:lnSpc>
            </a:pPr>
            <a:r>
              <a:rPr lang="en-GB" sz="3400" b="1">
                <a:solidFill>
                  <a:srgbClr val="FFFFFF"/>
                </a:solidFill>
              </a:rPr>
              <a:t>How do you know when someone is dying?</a:t>
            </a:r>
            <a:endParaRPr lang="en-GB" sz="34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pPr>
              <a:lnSpc>
                <a:spcPct val="90000"/>
              </a:lnSpc>
            </a:pPr>
            <a:r>
              <a:rPr lang="en-GB" sz="1600"/>
              <a:t>This question is not as simple as it might sound.</a:t>
            </a:r>
          </a:p>
          <a:p>
            <a:pPr>
              <a:lnSpc>
                <a:spcPct val="90000"/>
              </a:lnSpc>
            </a:pPr>
            <a:endParaRPr lang="en-GB" sz="1600"/>
          </a:p>
          <a:p>
            <a:pPr>
              <a:lnSpc>
                <a:spcPct val="90000"/>
              </a:lnSpc>
            </a:pPr>
            <a:r>
              <a:rPr lang="en-GB" sz="1600"/>
              <a:t>Even for patients with a high probability of dying, it is still difficult for a clinician to predict that a particular patient is about to die.</a:t>
            </a:r>
          </a:p>
          <a:p>
            <a:pPr lvl="1">
              <a:lnSpc>
                <a:spcPct val="90000"/>
              </a:lnSpc>
            </a:pPr>
            <a:endParaRPr lang="en-GB" sz="1600"/>
          </a:p>
          <a:p>
            <a:pPr>
              <a:lnSpc>
                <a:spcPct val="90000"/>
              </a:lnSpc>
            </a:pPr>
            <a:r>
              <a:rPr lang="en-GB" sz="1600"/>
              <a:t>Clinicians should  </a:t>
            </a:r>
          </a:p>
          <a:p>
            <a:pPr lvl="1">
              <a:lnSpc>
                <a:spcPct val="90000"/>
              </a:lnSpc>
            </a:pPr>
            <a:r>
              <a:rPr lang="en-GB" sz="1600"/>
              <a:t>Give up relying on their predictive skills</a:t>
            </a:r>
          </a:p>
          <a:p>
            <a:pPr lvl="1">
              <a:lnSpc>
                <a:spcPct val="90000"/>
              </a:lnSpc>
            </a:pPr>
            <a:r>
              <a:rPr lang="en-GB" sz="1600"/>
              <a:t>Look at the common clinical paths (or trajectories) taken by dying patients</a:t>
            </a:r>
          </a:p>
          <a:p>
            <a:pPr lvl="1">
              <a:lnSpc>
                <a:spcPct val="90000"/>
              </a:lnSpc>
            </a:pPr>
            <a:r>
              <a:rPr lang="en-GB" sz="1600"/>
              <a:t>Design medical care that includes "contingency plans" for clinical problems </a:t>
            </a:r>
          </a:p>
          <a:p>
            <a:pPr lvl="2">
              <a:lnSpc>
                <a:spcPct val="90000"/>
              </a:lnSpc>
            </a:pPr>
            <a:r>
              <a:rPr lang="en-GB" sz="1600"/>
              <a:t>Advance directives </a:t>
            </a:r>
          </a:p>
          <a:p>
            <a:pPr lvl="2">
              <a:lnSpc>
                <a:spcPct val="90000"/>
              </a:lnSpc>
            </a:pPr>
            <a:r>
              <a:rPr lang="en-GB" sz="1600"/>
              <a:t>Do Not Attempt Resuscitation (DNAR ) orders</a:t>
            </a:r>
          </a:p>
          <a:p>
            <a:pPr lvl="1">
              <a:lnSpc>
                <a:spcPct val="90000"/>
              </a:lnSpc>
              <a:buNone/>
            </a:pPr>
            <a:endParaRPr lang="en-GB"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548640" y="731520"/>
            <a:ext cx="4567428" cy="1426464"/>
          </a:xfrm>
        </p:spPr>
        <p:txBody>
          <a:bodyPr>
            <a:normAutofit/>
          </a:bodyPr>
          <a:lstStyle/>
          <a:p>
            <a:r>
              <a:rPr lang="en-GB" sz="4100">
                <a:solidFill>
                  <a:srgbClr val="FFFFFF"/>
                </a:solidFill>
              </a:rPr>
              <a:t>Medical Practices in end of life issues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2092" y="2798385"/>
            <a:ext cx="7948296" cy="3283260"/>
          </a:xfrm>
        </p:spPr>
        <p:txBody>
          <a:bodyPr anchor="ctr">
            <a:normAutofit/>
          </a:bodyPr>
          <a:lstStyle/>
          <a:p>
            <a:r>
              <a:rPr lang="en-GB" sz="2300" b="1"/>
              <a:t>Withholding/withdrawing life-sustaining treatments</a:t>
            </a:r>
            <a:r>
              <a:rPr lang="en-GB" sz="2300"/>
              <a:t> </a:t>
            </a:r>
          </a:p>
          <a:p>
            <a:endParaRPr lang="en-GB" sz="2300"/>
          </a:p>
          <a:p>
            <a:r>
              <a:rPr lang="en-GB" sz="2300" b="1"/>
              <a:t>Pain medication that may hasten death</a:t>
            </a:r>
            <a:endParaRPr lang="en-GB" sz="2300"/>
          </a:p>
          <a:p>
            <a:pPr marL="457200" lvl="1" indent="0">
              <a:buNone/>
            </a:pPr>
            <a:endParaRPr lang="en-GB" sz="2300"/>
          </a:p>
          <a:p>
            <a:r>
              <a:rPr lang="en-GB" sz="2300" b="1"/>
              <a:t>Palliative sedation</a:t>
            </a:r>
            <a:endParaRPr lang="en-GB" sz="2300"/>
          </a:p>
          <a:p>
            <a:pPr marL="457200" lvl="1" indent="0">
              <a:buNone/>
            </a:pPr>
            <a:endParaRPr lang="en-GB" sz="2300"/>
          </a:p>
          <a:p>
            <a:endParaRPr lang="en-GB" sz="2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7D20EE6-1D27-46AA-BDB2-A795A469C3EA}"/>
              </a:ext>
            </a:extLst>
          </p:cNvPr>
          <p:cNvSpPr>
            <a:spLocks noGrp="1"/>
          </p:cNvSpPr>
          <p:nvPr>
            <p:ph type="title"/>
          </p:nvPr>
        </p:nvSpPr>
        <p:spPr>
          <a:xfrm>
            <a:off x="582930" y="731519"/>
            <a:ext cx="2133893" cy="3237579"/>
          </a:xfrm>
        </p:spPr>
        <p:txBody>
          <a:bodyPr>
            <a:normAutofit/>
          </a:bodyPr>
          <a:lstStyle/>
          <a:p>
            <a:r>
              <a:rPr lang="en-GB" sz="2400" dirty="0">
                <a:solidFill>
                  <a:srgbClr val="FFFFFF"/>
                </a:solidFill>
              </a:rPr>
              <a:t>Withholding  / withdrawing life-sustaining treatments</a:t>
            </a:r>
            <a:endParaRPr lang="en-US" sz="24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6050A0-ADFD-427A-AF45-A2317C2B060C}"/>
              </a:ext>
            </a:extLst>
          </p:cNvPr>
          <p:cNvSpPr>
            <a:spLocks noGrp="1"/>
          </p:cNvSpPr>
          <p:nvPr>
            <p:ph idx="1"/>
          </p:nvPr>
        </p:nvSpPr>
        <p:spPr>
          <a:xfrm>
            <a:off x="3284781" y="686862"/>
            <a:ext cx="5278194" cy="5475129"/>
          </a:xfrm>
        </p:spPr>
        <p:txBody>
          <a:bodyPr anchor="ctr">
            <a:normAutofit/>
          </a:bodyPr>
          <a:lstStyle/>
          <a:p>
            <a:r>
              <a:rPr lang="en-GB" sz="2300" dirty="0"/>
              <a:t>When a competent adult patient makes an informed decision to refuse life-sustaining treatment, their wishes are generally respected.</a:t>
            </a:r>
          </a:p>
          <a:p>
            <a:pPr marL="57150" indent="0">
              <a:buNone/>
            </a:pPr>
            <a:r>
              <a:rPr lang="en-GB" sz="2300" dirty="0"/>
              <a:t> </a:t>
            </a:r>
          </a:p>
          <a:p>
            <a:r>
              <a:rPr lang="en-GB" sz="2300" dirty="0"/>
              <a:t>The right of a competent adult patient to refuse life-sustaining treatments is supported by law.</a:t>
            </a:r>
          </a:p>
          <a:p>
            <a:endParaRPr lang="en-US" sz="2300" dirty="0"/>
          </a:p>
        </p:txBody>
      </p:sp>
    </p:spTree>
    <p:extLst>
      <p:ext uri="{BB962C8B-B14F-4D97-AF65-F5344CB8AC3E}">
        <p14:creationId xmlns:p14="http://schemas.microsoft.com/office/powerpoint/2010/main" val="90274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A884C66-59C7-4B58-AE7D-F06FFBBC7601}"/>
              </a:ext>
            </a:extLst>
          </p:cNvPr>
          <p:cNvSpPr>
            <a:spLocks noGrp="1"/>
          </p:cNvSpPr>
          <p:nvPr>
            <p:ph type="title"/>
          </p:nvPr>
        </p:nvSpPr>
        <p:spPr>
          <a:xfrm>
            <a:off x="582930" y="731519"/>
            <a:ext cx="2133893" cy="3237579"/>
          </a:xfrm>
        </p:spPr>
        <p:txBody>
          <a:bodyPr>
            <a:normAutofit/>
          </a:bodyPr>
          <a:lstStyle/>
          <a:p>
            <a:r>
              <a:rPr lang="en-GB" sz="3100">
                <a:solidFill>
                  <a:srgbClr val="FFFFFF"/>
                </a:solidFill>
              </a:rPr>
              <a:t>Pain medication that may hasten death </a:t>
            </a:r>
            <a:endParaRPr lang="en-US" sz="310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544090-9A59-4BF8-AF62-0AFEB7CA1F00}"/>
              </a:ext>
            </a:extLst>
          </p:cNvPr>
          <p:cNvSpPr>
            <a:spLocks noGrp="1"/>
          </p:cNvSpPr>
          <p:nvPr>
            <p:ph idx="1"/>
          </p:nvPr>
        </p:nvSpPr>
        <p:spPr>
          <a:xfrm>
            <a:off x="3284781" y="686862"/>
            <a:ext cx="5278194" cy="5475129"/>
          </a:xfrm>
        </p:spPr>
        <p:txBody>
          <a:bodyPr anchor="ctr">
            <a:normAutofit/>
          </a:bodyPr>
          <a:lstStyle/>
          <a:p>
            <a:pPr>
              <a:lnSpc>
                <a:spcPct val="90000"/>
              </a:lnSpc>
            </a:pPr>
            <a:r>
              <a:rPr lang="en-GB" sz="2100" dirty="0"/>
              <a:t>Often a terminally ill, suffering patient may require dosages of pain medication that have side effects that may hasten death, such as impairing respiration.</a:t>
            </a:r>
          </a:p>
          <a:p>
            <a:pPr>
              <a:lnSpc>
                <a:spcPct val="90000"/>
              </a:lnSpc>
            </a:pPr>
            <a:endParaRPr lang="en-GB" sz="2100" dirty="0"/>
          </a:p>
          <a:p>
            <a:pPr>
              <a:lnSpc>
                <a:spcPct val="90000"/>
              </a:lnSpc>
            </a:pPr>
            <a:r>
              <a:rPr lang="en-GB" sz="2100" dirty="0"/>
              <a:t>Using the ethical principle of </a:t>
            </a:r>
            <a:r>
              <a:rPr lang="en-GB" sz="2100" b="1" dirty="0"/>
              <a:t>double effect </a:t>
            </a:r>
            <a:r>
              <a:rPr lang="en-GB" sz="2100" dirty="0"/>
              <a:t>as the foundational argument, it is generally held by most professional societies, and supported in court decisions, that this action is justifiable.</a:t>
            </a:r>
          </a:p>
          <a:p>
            <a:pPr>
              <a:lnSpc>
                <a:spcPct val="90000"/>
              </a:lnSpc>
            </a:pPr>
            <a:endParaRPr lang="en-GB" sz="2100" dirty="0"/>
          </a:p>
          <a:p>
            <a:pPr>
              <a:lnSpc>
                <a:spcPct val="90000"/>
              </a:lnSpc>
            </a:pPr>
            <a:r>
              <a:rPr lang="en-GB" sz="2100" dirty="0"/>
              <a:t>Since the primary goal and intention of administering these medications is to relieve suffering, the secondary outcome of potentially hastening death is recognized as an expected and acceptable side-effect in a terminally ill patient.</a:t>
            </a:r>
          </a:p>
          <a:p>
            <a:pPr>
              <a:lnSpc>
                <a:spcPct val="90000"/>
              </a:lnSpc>
            </a:pPr>
            <a:endParaRPr lang="en-US" sz="2100" dirty="0"/>
          </a:p>
        </p:txBody>
      </p:sp>
    </p:spTree>
    <p:extLst>
      <p:ext uri="{BB962C8B-B14F-4D97-AF65-F5344CB8AC3E}">
        <p14:creationId xmlns:p14="http://schemas.microsoft.com/office/powerpoint/2010/main" val="4211306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1926</Words>
  <Application>Microsoft Office PowerPoint</Application>
  <PresentationFormat>On-screen Show (4:3)</PresentationFormat>
  <Paragraphs>189</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End of life issues</vt:lpstr>
      <vt:lpstr>Good Death!!! A medical perspective</vt:lpstr>
      <vt:lpstr>Medical care in in-hospital death Intensive Care Unit (ICU)</vt:lpstr>
      <vt:lpstr>What would make the experience of dying "good"  (Good death)</vt:lpstr>
      <vt:lpstr>Clinical goals when caring for someone near the end of life</vt:lpstr>
      <vt:lpstr>How do you know when someone is dying?</vt:lpstr>
      <vt:lpstr>Medical Practices in end of life issues</vt:lpstr>
      <vt:lpstr>Withholding  / withdrawing life-sustaining treatments</vt:lpstr>
      <vt:lpstr>Pain medication that may hasten death </vt:lpstr>
      <vt:lpstr>Palliative sedation </vt:lpstr>
      <vt:lpstr>Persistent states of unconsciousness</vt:lpstr>
      <vt:lpstr>When is it justifiable to discontinue life-sustaining treatments?</vt:lpstr>
      <vt:lpstr>Medical futility</vt:lpstr>
      <vt:lpstr>Medical futility</vt:lpstr>
      <vt:lpstr>Ethical obligations of physicians when a health care provider judges an intervention is futile</vt:lpstr>
      <vt:lpstr>The Decision of Futile Treatment</vt:lpstr>
      <vt:lpstr>Medical futility and elderly patients</vt:lpstr>
      <vt:lpstr>Do Not Attempt Resuscitation (DNAR) Orders</vt:lpstr>
      <vt:lpstr>History of CPR and DNAR Orders</vt:lpstr>
      <vt:lpstr>The Role of Patient Autonomy:  DNR  orders in terminally ill competent patient</vt:lpstr>
      <vt:lpstr>Withholding CPR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yu</dc:creator>
  <cp:lastModifiedBy>Sayer Al-Azzam</cp:lastModifiedBy>
  <cp:revision>42</cp:revision>
  <dcterms:created xsi:type="dcterms:W3CDTF">2019-04-07T09:39:55Z</dcterms:created>
  <dcterms:modified xsi:type="dcterms:W3CDTF">2021-04-18T09:32:21Z</dcterms:modified>
</cp:coreProperties>
</file>