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68" r:id="rId5"/>
    <p:sldId id="269" r:id="rId6"/>
    <p:sldId id="270" r:id="rId7"/>
    <p:sldId id="271" r:id="rId8"/>
    <p:sldId id="258" r:id="rId9"/>
    <p:sldId id="272" r:id="rId10"/>
    <p:sldId id="259" r:id="rId11"/>
    <p:sldId id="260"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9" r:id="rId28"/>
    <p:sldId id="290"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varScale="1">
        <p:scale>
          <a:sx n="115" d="100"/>
          <a:sy n="115" d="100"/>
        </p:scale>
        <p:origin x="1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B5C52-0CFD-4A51-9566-5FD9EE93A16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86602DA-FB5F-459A-BDB9-E081A4719DEE}">
      <dgm:prSet phldrT="[Text]" custT="1"/>
      <dgm:spPr/>
      <dgm:t>
        <a:bodyPr/>
        <a:lstStyle/>
        <a:p>
          <a:r>
            <a:rPr lang="en-US" sz="1400" b="1" dirty="0">
              <a:solidFill>
                <a:srgbClr val="FFFF00"/>
              </a:solidFill>
            </a:rPr>
            <a:t>Workers with similar activities/specialties</a:t>
          </a:r>
        </a:p>
      </dgm:t>
    </dgm:pt>
    <dgm:pt modelId="{908A838E-3710-4D58-8AB5-FAE3408DC20A}" type="parTrans" cxnId="{7BA8DE1A-52CF-4AA6-BC4E-4A113DAAF143}">
      <dgm:prSet/>
      <dgm:spPr/>
      <dgm:t>
        <a:bodyPr/>
        <a:lstStyle/>
        <a:p>
          <a:endParaRPr lang="en-US"/>
        </a:p>
      </dgm:t>
    </dgm:pt>
    <dgm:pt modelId="{308BE908-A359-46F7-A16B-12A531987654}" type="sibTrans" cxnId="{7BA8DE1A-52CF-4AA6-BC4E-4A113DAAF143}">
      <dgm:prSet/>
      <dgm:spPr/>
      <dgm:t>
        <a:bodyPr/>
        <a:lstStyle/>
        <a:p>
          <a:endParaRPr lang="en-US"/>
        </a:p>
      </dgm:t>
    </dgm:pt>
    <dgm:pt modelId="{D0DB42CB-20B4-4DFB-B753-B3C5CCFA7D7E}">
      <dgm:prSet phldrT="[Text]" custT="1"/>
      <dgm:spPr/>
      <dgm:t>
        <a:bodyPr/>
        <a:lstStyle/>
        <a:p>
          <a:r>
            <a:rPr lang="en-US" sz="1400" b="1" dirty="0">
              <a:solidFill>
                <a:srgbClr val="FFFF00"/>
              </a:solidFill>
            </a:rPr>
            <a:t>Work group grow larger and larger</a:t>
          </a:r>
        </a:p>
      </dgm:t>
    </dgm:pt>
    <dgm:pt modelId="{18E1C78A-879A-44B6-B34C-A69DA973B4EC}" type="parTrans" cxnId="{43801D73-2AA6-4A2F-B1F7-76BC40EE34F5}">
      <dgm:prSet/>
      <dgm:spPr/>
      <dgm:t>
        <a:bodyPr/>
        <a:lstStyle/>
        <a:p>
          <a:endParaRPr lang="en-US"/>
        </a:p>
      </dgm:t>
    </dgm:pt>
    <dgm:pt modelId="{27B7DAC6-E131-429A-9F82-EC3DC616B2E2}" type="sibTrans" cxnId="{43801D73-2AA6-4A2F-B1F7-76BC40EE34F5}">
      <dgm:prSet/>
      <dgm:spPr/>
      <dgm:t>
        <a:bodyPr/>
        <a:lstStyle/>
        <a:p>
          <a:endParaRPr lang="en-US"/>
        </a:p>
      </dgm:t>
    </dgm:pt>
    <dgm:pt modelId="{C93E42D9-CA4E-4172-8F7D-134ADCCA276F}">
      <dgm:prSet phldrT="[Text]" custT="1"/>
      <dgm:spPr/>
      <dgm:t>
        <a:bodyPr/>
        <a:lstStyle/>
        <a:p>
          <a:r>
            <a:rPr lang="en-US" sz="1400" b="1" dirty="0">
              <a:solidFill>
                <a:srgbClr val="FFFF00"/>
              </a:solidFill>
            </a:rPr>
            <a:t>Unit/department</a:t>
          </a:r>
        </a:p>
      </dgm:t>
    </dgm:pt>
    <dgm:pt modelId="{1BB3E1B4-74E1-40F2-9C91-E9332C783DD3}" type="parTrans" cxnId="{CF8A947A-3B90-4AF0-AE66-395AC5643C0D}">
      <dgm:prSet/>
      <dgm:spPr/>
      <dgm:t>
        <a:bodyPr/>
        <a:lstStyle/>
        <a:p>
          <a:endParaRPr lang="en-US"/>
        </a:p>
      </dgm:t>
    </dgm:pt>
    <dgm:pt modelId="{0DC6BE0D-DA48-49D4-B986-A23C43BD8A0C}" type="sibTrans" cxnId="{CF8A947A-3B90-4AF0-AE66-395AC5643C0D}">
      <dgm:prSet/>
      <dgm:spPr/>
      <dgm:t>
        <a:bodyPr/>
        <a:lstStyle/>
        <a:p>
          <a:endParaRPr lang="en-US"/>
        </a:p>
      </dgm:t>
    </dgm:pt>
    <dgm:pt modelId="{F0F3EC81-7BC2-4B62-8A83-9362F307F3D0}">
      <dgm:prSet phldrT="[Text]" custT="1"/>
      <dgm:spPr/>
      <dgm:t>
        <a:bodyPr/>
        <a:lstStyle/>
        <a:p>
          <a:r>
            <a:rPr lang="en-US" sz="1400" b="1" dirty="0">
              <a:solidFill>
                <a:srgbClr val="FFFF00"/>
              </a:solidFill>
            </a:rPr>
            <a:t>Units grow larger and larger into superstructure</a:t>
          </a:r>
        </a:p>
      </dgm:t>
    </dgm:pt>
    <dgm:pt modelId="{A258A3C3-8291-4FDB-B852-5960A3A79B12}" type="parTrans" cxnId="{765E7C6F-8E1E-45E7-80A2-041D158DDBB5}">
      <dgm:prSet/>
      <dgm:spPr/>
      <dgm:t>
        <a:bodyPr/>
        <a:lstStyle/>
        <a:p>
          <a:endParaRPr lang="en-US"/>
        </a:p>
      </dgm:t>
    </dgm:pt>
    <dgm:pt modelId="{56BC2926-8857-4930-A243-443D90C3CB0E}" type="sibTrans" cxnId="{765E7C6F-8E1E-45E7-80A2-041D158DDBB5}">
      <dgm:prSet/>
      <dgm:spPr/>
      <dgm:t>
        <a:bodyPr/>
        <a:lstStyle/>
        <a:p>
          <a:endParaRPr lang="en-US"/>
        </a:p>
      </dgm:t>
    </dgm:pt>
    <dgm:pt modelId="{452E66B8-56CE-4664-9B86-7DB416135B39}" type="pres">
      <dgm:prSet presAssocID="{D72B5C52-0CFD-4A51-9566-5FD9EE93A16E}" presName="Name0" presStyleCnt="0">
        <dgm:presLayoutVars>
          <dgm:dir/>
          <dgm:animLvl val="lvl"/>
          <dgm:resizeHandles val="exact"/>
        </dgm:presLayoutVars>
      </dgm:prSet>
      <dgm:spPr/>
      <dgm:t>
        <a:bodyPr/>
        <a:lstStyle/>
        <a:p>
          <a:endParaRPr lang="en-US"/>
        </a:p>
      </dgm:t>
    </dgm:pt>
    <dgm:pt modelId="{095EC16A-FA5B-4CCA-B539-B786F98B4B16}" type="pres">
      <dgm:prSet presAssocID="{086602DA-FB5F-459A-BDB9-E081A4719DEE}" presName="parTxOnly" presStyleLbl="node1" presStyleIdx="0" presStyleCnt="4">
        <dgm:presLayoutVars>
          <dgm:chMax val="0"/>
          <dgm:chPref val="0"/>
          <dgm:bulletEnabled val="1"/>
        </dgm:presLayoutVars>
      </dgm:prSet>
      <dgm:spPr/>
      <dgm:t>
        <a:bodyPr/>
        <a:lstStyle/>
        <a:p>
          <a:endParaRPr lang="en-US"/>
        </a:p>
      </dgm:t>
    </dgm:pt>
    <dgm:pt modelId="{30265A2A-6FF7-4F22-94D5-D6B994EE79C3}" type="pres">
      <dgm:prSet presAssocID="{308BE908-A359-46F7-A16B-12A531987654}" presName="parTxOnlySpace" presStyleCnt="0"/>
      <dgm:spPr/>
    </dgm:pt>
    <dgm:pt modelId="{D30FFBE1-15A2-4BE3-ABE6-01039422343C}" type="pres">
      <dgm:prSet presAssocID="{D0DB42CB-20B4-4DFB-B753-B3C5CCFA7D7E}" presName="parTxOnly" presStyleLbl="node1" presStyleIdx="1" presStyleCnt="4" custLinFactNeighborX="24141" custLinFactNeighborY="-3733">
        <dgm:presLayoutVars>
          <dgm:chMax val="0"/>
          <dgm:chPref val="0"/>
          <dgm:bulletEnabled val="1"/>
        </dgm:presLayoutVars>
      </dgm:prSet>
      <dgm:spPr/>
      <dgm:t>
        <a:bodyPr/>
        <a:lstStyle/>
        <a:p>
          <a:endParaRPr lang="en-US"/>
        </a:p>
      </dgm:t>
    </dgm:pt>
    <dgm:pt modelId="{9B545C48-9431-47BF-9648-532284E414F4}" type="pres">
      <dgm:prSet presAssocID="{27B7DAC6-E131-429A-9F82-EC3DC616B2E2}" presName="parTxOnlySpace" presStyleCnt="0"/>
      <dgm:spPr/>
    </dgm:pt>
    <dgm:pt modelId="{64B0678F-97C3-4A2D-BE26-E489C98792A4}" type="pres">
      <dgm:prSet presAssocID="{C93E42D9-CA4E-4172-8F7D-134ADCCA276F}" presName="parTxOnly" presStyleLbl="node1" presStyleIdx="2" presStyleCnt="4">
        <dgm:presLayoutVars>
          <dgm:chMax val="0"/>
          <dgm:chPref val="0"/>
          <dgm:bulletEnabled val="1"/>
        </dgm:presLayoutVars>
      </dgm:prSet>
      <dgm:spPr/>
      <dgm:t>
        <a:bodyPr/>
        <a:lstStyle/>
        <a:p>
          <a:endParaRPr lang="en-US"/>
        </a:p>
      </dgm:t>
    </dgm:pt>
    <dgm:pt modelId="{A1A0A90C-1BBB-4B21-838A-0245AFA307EC}" type="pres">
      <dgm:prSet presAssocID="{0DC6BE0D-DA48-49D4-B986-A23C43BD8A0C}" presName="parTxOnlySpace" presStyleCnt="0"/>
      <dgm:spPr/>
    </dgm:pt>
    <dgm:pt modelId="{D1B4AC14-A32A-4E77-8C37-76528A1B6224}" type="pres">
      <dgm:prSet presAssocID="{F0F3EC81-7BC2-4B62-8A83-9362F307F3D0}" presName="parTxOnly" presStyleLbl="node1" presStyleIdx="3" presStyleCnt="4" custLinFactNeighborX="-16727" custLinFactNeighborY="-4008">
        <dgm:presLayoutVars>
          <dgm:chMax val="0"/>
          <dgm:chPref val="0"/>
          <dgm:bulletEnabled val="1"/>
        </dgm:presLayoutVars>
      </dgm:prSet>
      <dgm:spPr/>
      <dgm:t>
        <a:bodyPr/>
        <a:lstStyle/>
        <a:p>
          <a:endParaRPr lang="en-US"/>
        </a:p>
      </dgm:t>
    </dgm:pt>
  </dgm:ptLst>
  <dgm:cxnLst>
    <dgm:cxn modelId="{5836140D-D4E2-4A66-8E68-792187859A1D}" type="presOf" srcId="{C93E42D9-CA4E-4172-8F7D-134ADCCA276F}" destId="{64B0678F-97C3-4A2D-BE26-E489C98792A4}" srcOrd="0" destOrd="0" presId="urn:microsoft.com/office/officeart/2005/8/layout/chevron1"/>
    <dgm:cxn modelId="{7BA8DE1A-52CF-4AA6-BC4E-4A113DAAF143}" srcId="{D72B5C52-0CFD-4A51-9566-5FD9EE93A16E}" destId="{086602DA-FB5F-459A-BDB9-E081A4719DEE}" srcOrd="0" destOrd="0" parTransId="{908A838E-3710-4D58-8AB5-FAE3408DC20A}" sibTransId="{308BE908-A359-46F7-A16B-12A531987654}"/>
    <dgm:cxn modelId="{4B5D33D2-CAD3-425D-AF24-B6B87AB9CA0D}" type="presOf" srcId="{F0F3EC81-7BC2-4B62-8A83-9362F307F3D0}" destId="{D1B4AC14-A32A-4E77-8C37-76528A1B6224}" srcOrd="0" destOrd="0" presId="urn:microsoft.com/office/officeart/2005/8/layout/chevron1"/>
    <dgm:cxn modelId="{CF8A947A-3B90-4AF0-AE66-395AC5643C0D}" srcId="{D72B5C52-0CFD-4A51-9566-5FD9EE93A16E}" destId="{C93E42D9-CA4E-4172-8F7D-134ADCCA276F}" srcOrd="2" destOrd="0" parTransId="{1BB3E1B4-74E1-40F2-9C91-E9332C783DD3}" sibTransId="{0DC6BE0D-DA48-49D4-B986-A23C43BD8A0C}"/>
    <dgm:cxn modelId="{43801D73-2AA6-4A2F-B1F7-76BC40EE34F5}" srcId="{D72B5C52-0CFD-4A51-9566-5FD9EE93A16E}" destId="{D0DB42CB-20B4-4DFB-B753-B3C5CCFA7D7E}" srcOrd="1" destOrd="0" parTransId="{18E1C78A-879A-44B6-B34C-A69DA973B4EC}" sibTransId="{27B7DAC6-E131-429A-9F82-EC3DC616B2E2}"/>
    <dgm:cxn modelId="{FC3E347C-E37B-40A4-9A56-F44425175FF1}" type="presOf" srcId="{D0DB42CB-20B4-4DFB-B753-B3C5CCFA7D7E}" destId="{D30FFBE1-15A2-4BE3-ABE6-01039422343C}" srcOrd="0" destOrd="0" presId="urn:microsoft.com/office/officeart/2005/8/layout/chevron1"/>
    <dgm:cxn modelId="{9F27B0E1-EE05-4C27-B73E-1C6482CBA97E}" type="presOf" srcId="{086602DA-FB5F-459A-BDB9-E081A4719DEE}" destId="{095EC16A-FA5B-4CCA-B539-B786F98B4B16}" srcOrd="0" destOrd="0" presId="urn:microsoft.com/office/officeart/2005/8/layout/chevron1"/>
    <dgm:cxn modelId="{9F7B546A-606D-4CE3-855F-F8FA9FB00E92}" type="presOf" srcId="{D72B5C52-0CFD-4A51-9566-5FD9EE93A16E}" destId="{452E66B8-56CE-4664-9B86-7DB416135B39}" srcOrd="0" destOrd="0" presId="urn:microsoft.com/office/officeart/2005/8/layout/chevron1"/>
    <dgm:cxn modelId="{765E7C6F-8E1E-45E7-80A2-041D158DDBB5}" srcId="{D72B5C52-0CFD-4A51-9566-5FD9EE93A16E}" destId="{F0F3EC81-7BC2-4B62-8A83-9362F307F3D0}" srcOrd="3" destOrd="0" parTransId="{A258A3C3-8291-4FDB-B852-5960A3A79B12}" sibTransId="{56BC2926-8857-4930-A243-443D90C3CB0E}"/>
    <dgm:cxn modelId="{BCD5C27F-E78E-42BA-A356-AAEF53180F58}" type="presParOf" srcId="{452E66B8-56CE-4664-9B86-7DB416135B39}" destId="{095EC16A-FA5B-4CCA-B539-B786F98B4B16}" srcOrd="0" destOrd="0" presId="urn:microsoft.com/office/officeart/2005/8/layout/chevron1"/>
    <dgm:cxn modelId="{EBCEB9CC-7C92-4C68-B1DA-754FEC171A18}" type="presParOf" srcId="{452E66B8-56CE-4664-9B86-7DB416135B39}" destId="{30265A2A-6FF7-4F22-94D5-D6B994EE79C3}" srcOrd="1" destOrd="0" presId="urn:microsoft.com/office/officeart/2005/8/layout/chevron1"/>
    <dgm:cxn modelId="{2CF71FF2-5015-4417-B939-5798F6A9A891}" type="presParOf" srcId="{452E66B8-56CE-4664-9B86-7DB416135B39}" destId="{D30FFBE1-15A2-4BE3-ABE6-01039422343C}" srcOrd="2" destOrd="0" presId="urn:microsoft.com/office/officeart/2005/8/layout/chevron1"/>
    <dgm:cxn modelId="{F1EA395A-1976-4205-AEDC-2FD8042A6CD6}" type="presParOf" srcId="{452E66B8-56CE-4664-9B86-7DB416135B39}" destId="{9B545C48-9431-47BF-9648-532284E414F4}" srcOrd="3" destOrd="0" presId="urn:microsoft.com/office/officeart/2005/8/layout/chevron1"/>
    <dgm:cxn modelId="{C9662B35-0584-455E-A5C9-A7BB072F74BF}" type="presParOf" srcId="{452E66B8-56CE-4664-9B86-7DB416135B39}" destId="{64B0678F-97C3-4A2D-BE26-E489C98792A4}" srcOrd="4" destOrd="0" presId="urn:microsoft.com/office/officeart/2005/8/layout/chevron1"/>
    <dgm:cxn modelId="{B0F962C9-9B17-4F3E-AE9E-C3CC196437A7}" type="presParOf" srcId="{452E66B8-56CE-4664-9B86-7DB416135B39}" destId="{A1A0A90C-1BBB-4B21-838A-0245AFA307EC}" srcOrd="5" destOrd="0" presId="urn:microsoft.com/office/officeart/2005/8/layout/chevron1"/>
    <dgm:cxn modelId="{6EA238D0-BD0D-47B1-9770-099C1D4038C5}" type="presParOf" srcId="{452E66B8-56CE-4664-9B86-7DB416135B39}" destId="{D1B4AC14-A32A-4E77-8C37-76528A1B622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EC16A-FA5B-4CCA-B539-B786F98B4B16}">
      <dsp:nvSpPr>
        <dsp:cNvPr id="0" name=""/>
        <dsp:cNvSpPr/>
      </dsp:nvSpPr>
      <dsp:spPr>
        <a:xfrm>
          <a:off x="3958" y="491609"/>
          <a:ext cx="2304454" cy="9217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rgbClr val="FFFF00"/>
              </a:solidFill>
            </a:rPr>
            <a:t>Workers with similar activities/specialties</a:t>
          </a:r>
        </a:p>
      </dsp:txBody>
      <dsp:txXfrm>
        <a:off x="464849" y="491609"/>
        <a:ext cx="1382673" cy="921781"/>
      </dsp:txXfrm>
    </dsp:sp>
    <dsp:sp modelId="{D30FFBE1-15A2-4BE3-ABE6-01039422343C}">
      <dsp:nvSpPr>
        <dsp:cNvPr id="0" name=""/>
        <dsp:cNvSpPr/>
      </dsp:nvSpPr>
      <dsp:spPr>
        <a:xfrm>
          <a:off x="2133599" y="457198"/>
          <a:ext cx="2304454" cy="9217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rgbClr val="FFFF00"/>
              </a:solidFill>
            </a:rPr>
            <a:t>Work group grow larger and larger</a:t>
          </a:r>
        </a:p>
      </dsp:txBody>
      <dsp:txXfrm>
        <a:off x="2594490" y="457198"/>
        <a:ext cx="1382673" cy="921781"/>
      </dsp:txXfrm>
    </dsp:sp>
    <dsp:sp modelId="{64B0678F-97C3-4A2D-BE26-E489C98792A4}">
      <dsp:nvSpPr>
        <dsp:cNvPr id="0" name=""/>
        <dsp:cNvSpPr/>
      </dsp:nvSpPr>
      <dsp:spPr>
        <a:xfrm>
          <a:off x="4151977" y="491609"/>
          <a:ext cx="2304454" cy="9217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rgbClr val="FFFF00"/>
              </a:solidFill>
            </a:rPr>
            <a:t>Unit/department</a:t>
          </a:r>
        </a:p>
      </dsp:txBody>
      <dsp:txXfrm>
        <a:off x="4612868" y="491609"/>
        <a:ext cx="1382673" cy="921781"/>
      </dsp:txXfrm>
    </dsp:sp>
    <dsp:sp modelId="{D1B4AC14-A32A-4E77-8C37-76528A1B6224}">
      <dsp:nvSpPr>
        <dsp:cNvPr id="0" name=""/>
        <dsp:cNvSpPr/>
      </dsp:nvSpPr>
      <dsp:spPr>
        <a:xfrm>
          <a:off x="6187439" y="454664"/>
          <a:ext cx="2304454" cy="9217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a:solidFill>
                <a:srgbClr val="FFFF00"/>
              </a:solidFill>
            </a:rPr>
            <a:t>Units grow larger and larger into superstructure</a:t>
          </a:r>
        </a:p>
      </dsp:txBody>
      <dsp:txXfrm>
        <a:off x="6648330" y="454664"/>
        <a:ext cx="1382673" cy="9217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09938-A2C2-45A9-A29F-AFCBCA2802EB}"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273825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09938-A2C2-45A9-A29F-AFCBCA2802EB}"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348583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09938-A2C2-45A9-A29F-AFCBCA2802EB}"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377017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09938-A2C2-45A9-A29F-AFCBCA2802EB}"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103174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509938-A2C2-45A9-A29F-AFCBCA2802EB}"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273255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509938-A2C2-45A9-A29F-AFCBCA2802EB}"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227643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09938-A2C2-45A9-A29F-AFCBCA2802EB}"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411328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09938-A2C2-45A9-A29F-AFCBCA2802EB}"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230390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09938-A2C2-45A9-A29F-AFCBCA2802EB}"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258326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09938-A2C2-45A9-A29F-AFCBCA2802EB}"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414510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09938-A2C2-45A9-A29F-AFCBCA2802EB}"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3400-0EAB-443A-960C-FA1CE6767115}" type="slidenum">
              <a:rPr lang="en-US" smtClean="0"/>
              <a:t>‹#›</a:t>
            </a:fld>
            <a:endParaRPr lang="en-US"/>
          </a:p>
        </p:txBody>
      </p:sp>
    </p:spTree>
    <p:extLst>
      <p:ext uri="{BB962C8B-B14F-4D97-AF65-F5344CB8AC3E}">
        <p14:creationId xmlns:p14="http://schemas.microsoft.com/office/powerpoint/2010/main" val="10219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09938-A2C2-45A9-A29F-AFCBCA2802EB}" type="datetimeFigureOut">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83400-0EAB-443A-960C-FA1CE6767115}" type="slidenum">
              <a:rPr lang="en-US" smtClean="0"/>
              <a:t>‹#›</a:t>
            </a:fld>
            <a:endParaRPr lang="en-US"/>
          </a:p>
        </p:txBody>
      </p:sp>
    </p:spTree>
    <p:extLst>
      <p:ext uri="{BB962C8B-B14F-4D97-AF65-F5344CB8AC3E}">
        <p14:creationId xmlns:p14="http://schemas.microsoft.com/office/powerpoint/2010/main" val="69259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52749"/>
            <a:ext cx="9144000" cy="1163782"/>
          </a:xfrm>
        </p:spPr>
        <p:style>
          <a:lnRef idx="2">
            <a:schemeClr val="accent1"/>
          </a:lnRef>
          <a:fillRef idx="1">
            <a:schemeClr val="lt1"/>
          </a:fillRef>
          <a:effectRef idx="0">
            <a:schemeClr val="accent1"/>
          </a:effectRef>
          <a:fontRef idx="minor">
            <a:schemeClr val="dk1"/>
          </a:fontRef>
        </p:style>
        <p:txBody>
          <a:bodyPr/>
          <a:lstStyle/>
          <a:p>
            <a:r>
              <a:rPr lang="en-US" dirty="0" smtClean="0"/>
              <a:t>Healthcare Organizations</a:t>
            </a:r>
            <a:endParaRPr lang="en-US" dirty="0"/>
          </a:p>
        </p:txBody>
      </p:sp>
      <p:sp>
        <p:nvSpPr>
          <p:cNvPr id="3" name="Subtitle 2"/>
          <p:cNvSpPr>
            <a:spLocks noGrp="1"/>
          </p:cNvSpPr>
          <p:nvPr>
            <p:ph type="subTitle" idx="1"/>
          </p:nvPr>
        </p:nvSpPr>
        <p:spPr>
          <a:xfrm>
            <a:off x="1524000" y="4231178"/>
            <a:ext cx="9144000" cy="1026622"/>
          </a:xfrm>
        </p:spPr>
        <p:txBody>
          <a:bodyPr>
            <a:normAutofit fontScale="85000" lnSpcReduction="20000"/>
          </a:bodyPr>
          <a:lstStyle/>
          <a:p>
            <a:r>
              <a:rPr lang="en-US" dirty="0" err="1"/>
              <a:t>Lec</a:t>
            </a:r>
            <a:r>
              <a:rPr lang="en-US" dirty="0"/>
              <a:t> </a:t>
            </a:r>
            <a:r>
              <a:rPr lang="en-US" dirty="0" smtClean="0"/>
              <a:t>7</a:t>
            </a:r>
            <a:endParaRPr lang="en-US" dirty="0"/>
          </a:p>
          <a:p>
            <a:r>
              <a:rPr lang="en-US" dirty="0"/>
              <a:t>MED 311</a:t>
            </a:r>
          </a:p>
          <a:p>
            <a:r>
              <a:rPr lang="en-US" dirty="0"/>
              <a:t>Dr. Ola </a:t>
            </a:r>
            <a:r>
              <a:rPr lang="en-US" dirty="0" err="1"/>
              <a:t>Soudah</a:t>
            </a:r>
            <a:endParaRPr lang="en-US" dirty="0"/>
          </a:p>
          <a:p>
            <a:endParaRPr lang="en-US" dirty="0"/>
          </a:p>
        </p:txBody>
      </p:sp>
    </p:spTree>
    <p:extLst>
      <p:ext uri="{BB962C8B-B14F-4D97-AF65-F5344CB8AC3E}">
        <p14:creationId xmlns:p14="http://schemas.microsoft.com/office/powerpoint/2010/main" val="338589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How Are Clinical </a:t>
            </a:r>
            <a:r>
              <a:rPr lang="en-US" sz="3200" b="1" dirty="0" smtClean="0">
                <a:solidFill>
                  <a:srgbClr val="FF0000"/>
                </a:solidFill>
              </a:rPr>
              <a:t>Health Professionals </a:t>
            </a:r>
            <a:r>
              <a:rPr lang="en-US" sz="3200" b="1" dirty="0">
                <a:solidFill>
                  <a:srgbClr val="FF0000"/>
                </a:solidFill>
              </a:rPr>
              <a:t>Rewarded </a:t>
            </a:r>
            <a:r>
              <a:rPr lang="en-US" sz="3200" b="1" dirty="0" smtClean="0">
                <a:solidFill>
                  <a:srgbClr val="FF0000"/>
                </a:solidFill>
              </a:rPr>
              <a:t>and Compensated </a:t>
            </a:r>
            <a:r>
              <a:rPr lang="en-US" sz="3200" b="1" dirty="0">
                <a:solidFill>
                  <a:srgbClr val="FF0000"/>
                </a:solidFill>
              </a:rPr>
              <a:t>for Their Services?</a:t>
            </a:r>
            <a:endParaRPr lang="en-US" sz="3200" dirty="0">
              <a:solidFill>
                <a:srgbClr val="FF0000"/>
              </a:solidFill>
            </a:endParaRPr>
          </a:p>
        </p:txBody>
      </p:sp>
      <p:pic>
        <p:nvPicPr>
          <p:cNvPr id="8" name="Content Placeholder 7"/>
          <p:cNvPicPr>
            <a:picLocks noGrp="1" noChangeAspect="1"/>
          </p:cNvPicPr>
          <p:nvPr>
            <p:ph idx="1"/>
          </p:nvPr>
        </p:nvPicPr>
        <p:blipFill>
          <a:blip r:embed="rId2"/>
          <a:stretch>
            <a:fillRect/>
          </a:stretch>
        </p:blipFill>
        <p:spPr>
          <a:xfrm>
            <a:off x="1055716" y="2170043"/>
            <a:ext cx="9684328" cy="3964749"/>
          </a:xfrm>
          <a:prstGeom prst="rect">
            <a:avLst/>
          </a:prstGeom>
        </p:spPr>
      </p:pic>
    </p:spTree>
    <p:extLst>
      <p:ext uri="{BB962C8B-B14F-4D97-AF65-F5344CB8AC3E}">
        <p14:creationId xmlns:p14="http://schemas.microsoft.com/office/powerpoint/2010/main" val="315706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080654"/>
            <a:ext cx="10591800" cy="2734887"/>
          </a:xfrm>
          <a:prstGeom prst="rect">
            <a:avLst/>
          </a:prstGeom>
        </p:spPr>
      </p:pic>
      <p:pic>
        <p:nvPicPr>
          <p:cNvPr id="5" name="Picture 4"/>
          <p:cNvPicPr>
            <a:picLocks noChangeAspect="1"/>
          </p:cNvPicPr>
          <p:nvPr/>
        </p:nvPicPr>
        <p:blipFill>
          <a:blip r:embed="rId3"/>
          <a:stretch>
            <a:fillRect/>
          </a:stretch>
        </p:blipFill>
        <p:spPr>
          <a:xfrm>
            <a:off x="838201" y="3908783"/>
            <a:ext cx="10515600" cy="1319922"/>
          </a:xfrm>
          <a:prstGeom prst="rect">
            <a:avLst/>
          </a:prstGeom>
        </p:spPr>
      </p:pic>
      <p:pic>
        <p:nvPicPr>
          <p:cNvPr id="6" name="Picture 5"/>
          <p:cNvPicPr>
            <a:picLocks noChangeAspect="1"/>
          </p:cNvPicPr>
          <p:nvPr/>
        </p:nvPicPr>
        <p:blipFill>
          <a:blip r:embed="rId4"/>
          <a:stretch>
            <a:fillRect/>
          </a:stretch>
        </p:blipFill>
        <p:spPr>
          <a:xfrm>
            <a:off x="838200" y="5321947"/>
            <a:ext cx="10515600" cy="1367333"/>
          </a:xfrm>
          <a:prstGeom prst="rect">
            <a:avLst/>
          </a:prstGeom>
        </p:spPr>
      </p:pic>
    </p:spTree>
    <p:extLst>
      <p:ext uri="{BB962C8B-B14F-4D97-AF65-F5344CB8AC3E}">
        <p14:creationId xmlns:p14="http://schemas.microsoft.com/office/powerpoint/2010/main" val="78602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uFillTx/>
              </a:rPr>
              <a:t>Regulatory Agencies</a:t>
            </a:r>
            <a:endParaRPr lang="en-US" dirty="0">
              <a:solidFill>
                <a:srgbClr val="FF0000"/>
              </a:solidFill>
              <a:uFillTx/>
            </a:endParaRPr>
          </a:p>
        </p:txBody>
      </p:sp>
      <p:sp>
        <p:nvSpPr>
          <p:cNvPr id="3" name="Content Placeholder 2"/>
          <p:cNvSpPr>
            <a:spLocks noGrp="1"/>
          </p:cNvSpPr>
          <p:nvPr>
            <p:ph idx="1"/>
          </p:nvPr>
        </p:nvSpPr>
        <p:spPr/>
        <p:txBody>
          <a:bodyPr>
            <a:normAutofit/>
          </a:bodyPr>
          <a:lstStyle/>
          <a:p>
            <a:r>
              <a:rPr lang="en-US" b="1" dirty="0">
                <a:solidFill>
                  <a:srgbClr val="00B0F0"/>
                </a:solidFill>
                <a:uFillTx/>
              </a:rPr>
              <a:t>Government regulatory agencies </a:t>
            </a:r>
            <a:r>
              <a:rPr lang="en-US" dirty="0">
                <a:uFillTx/>
              </a:rPr>
              <a:t>are exchange partners that act on behalf of the patient and buyer (ex. licensing agencies).</a:t>
            </a:r>
          </a:p>
          <a:p>
            <a:endParaRPr lang="en-US" dirty="0">
              <a:uFillTx/>
            </a:endParaRPr>
          </a:p>
          <a:p>
            <a:r>
              <a:rPr lang="en-US" b="1" dirty="0">
                <a:solidFill>
                  <a:srgbClr val="00B0F0"/>
                </a:solidFill>
                <a:uFillTx/>
              </a:rPr>
              <a:t>Certificate-of-need </a:t>
            </a:r>
            <a:r>
              <a:rPr lang="en-US" dirty="0">
                <a:uFillTx/>
              </a:rPr>
              <a:t>laws, requiring HCOs to seek permission for construction or expansion.</a:t>
            </a:r>
          </a:p>
          <a:p>
            <a:endParaRPr lang="en-US" b="1" dirty="0">
              <a:uFillTx/>
            </a:endParaRPr>
          </a:p>
          <a:p>
            <a:r>
              <a:rPr lang="en-US" b="1" dirty="0">
                <a:solidFill>
                  <a:srgbClr val="00B0F0"/>
                </a:solidFill>
                <a:uFillTx/>
              </a:rPr>
              <a:t>Quality improvement organizations </a:t>
            </a:r>
            <a:r>
              <a:rPr lang="en-US" dirty="0">
                <a:solidFill>
                  <a:srgbClr val="00B0F0"/>
                </a:solidFill>
                <a:uFillTx/>
              </a:rPr>
              <a:t>(QIOs) </a:t>
            </a:r>
            <a:r>
              <a:rPr lang="en-US" dirty="0">
                <a:uFillTx/>
              </a:rPr>
              <a:t>are external agencies that review the quality of care and use of insurance benefits by individual physicians and patients (ex. ISO, HCAC).</a:t>
            </a:r>
          </a:p>
        </p:txBody>
      </p:sp>
    </p:spTree>
    <p:extLst>
      <p:ext uri="{BB962C8B-B14F-4D97-AF65-F5344CB8AC3E}">
        <p14:creationId xmlns:p14="http://schemas.microsoft.com/office/powerpoint/2010/main" val="358097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7A95-37F5-4E49-8382-832D9517BEA5}"/>
              </a:ext>
            </a:extLst>
          </p:cNvPr>
          <p:cNvSpPr>
            <a:spLocks noGrp="1"/>
          </p:cNvSpPr>
          <p:nvPr>
            <p:ph type="title"/>
          </p:nvPr>
        </p:nvSpPr>
        <p:spPr>
          <a:xfrm>
            <a:off x="1981200" y="274638"/>
            <a:ext cx="8229600" cy="1477962"/>
          </a:xfrm>
        </p:spPr>
        <p:txBody>
          <a:bodyPr>
            <a:normAutofit/>
          </a:bodyPr>
          <a:lstStyle/>
          <a:p>
            <a:r>
              <a:rPr lang="en-US" sz="5400" b="1" dirty="0">
                <a:solidFill>
                  <a:srgbClr val="002060"/>
                </a:solidFill>
              </a:rPr>
              <a:t>HCOs structure and design</a:t>
            </a:r>
          </a:p>
        </p:txBody>
      </p:sp>
      <p:sp>
        <p:nvSpPr>
          <p:cNvPr id="3" name="Content Placeholder 2">
            <a:extLst>
              <a:ext uri="{FF2B5EF4-FFF2-40B4-BE49-F238E27FC236}">
                <a16:creationId xmlns:a16="http://schemas.microsoft.com/office/drawing/2014/main" id="{56D3FC7E-10D8-4FF1-8774-FDD0A4C243F0}"/>
              </a:ext>
            </a:extLst>
          </p:cNvPr>
          <p:cNvSpPr>
            <a:spLocks noGrp="1"/>
          </p:cNvSpPr>
          <p:nvPr>
            <p:ph idx="1"/>
          </p:nvPr>
        </p:nvSpPr>
        <p:spPr>
          <a:xfrm>
            <a:off x="1958083" y="1752600"/>
            <a:ext cx="8229600" cy="5029200"/>
          </a:xfrm>
        </p:spPr>
        <p:txBody>
          <a:bodyPr>
            <a:normAutofit/>
          </a:bodyPr>
          <a:lstStyle/>
          <a:p>
            <a:r>
              <a:rPr lang="en-US" b="1" dirty="0">
                <a:solidFill>
                  <a:srgbClr val="00B0F0"/>
                </a:solidFill>
              </a:rPr>
              <a:t>Designing</a:t>
            </a:r>
            <a:r>
              <a:rPr lang="en-US" dirty="0"/>
              <a:t> the service delivery system should focus on what creates value to the core organizations and how to engage frontline employees to deliver the ultimate customer experience.</a:t>
            </a:r>
          </a:p>
          <a:p>
            <a:endParaRPr lang="en-US" dirty="0"/>
          </a:p>
          <a:p>
            <a:r>
              <a:rPr lang="en-US" dirty="0"/>
              <a:t>An </a:t>
            </a:r>
            <a:r>
              <a:rPr lang="en-US" b="1" dirty="0">
                <a:solidFill>
                  <a:srgbClr val="00B0F0"/>
                </a:solidFill>
              </a:rPr>
              <a:t>organizational structure</a:t>
            </a:r>
            <a:r>
              <a:rPr lang="en-US" dirty="0"/>
              <a:t> defines how activities such as task allocation, coordination, and supervision (level of authority and power) are directed toward the achievement of organizational aims.</a:t>
            </a:r>
          </a:p>
          <a:p>
            <a:pPr lvl="2">
              <a:buFont typeface="Wingdings" panose="05000000000000000000" pitchFamily="2" charset="2"/>
              <a:buChar char="ü"/>
            </a:pPr>
            <a:r>
              <a:rPr lang="en-US" dirty="0"/>
              <a:t>It allows the </a:t>
            </a:r>
            <a:r>
              <a:rPr lang="en-US" b="1" dirty="0">
                <a:solidFill>
                  <a:srgbClr val="00B050"/>
                </a:solidFill>
              </a:rPr>
              <a:t>expressed allocation of responsibilities </a:t>
            </a:r>
            <a:r>
              <a:rPr lang="en-US" dirty="0"/>
              <a:t>for different functions and processes to different entities such as the divisions, departments, individuals, and teams. </a:t>
            </a:r>
          </a:p>
          <a:p>
            <a:pPr lvl="2">
              <a:buFont typeface="Wingdings" panose="05000000000000000000" pitchFamily="2" charset="2"/>
              <a:buChar char="ü"/>
            </a:pPr>
            <a:endParaRPr lang="en-US" dirty="0"/>
          </a:p>
          <a:p>
            <a:endParaRPr lang="en-US" dirty="0"/>
          </a:p>
        </p:txBody>
      </p:sp>
    </p:spTree>
    <p:extLst>
      <p:ext uri="{BB962C8B-B14F-4D97-AF65-F5344CB8AC3E}">
        <p14:creationId xmlns:p14="http://schemas.microsoft.com/office/powerpoint/2010/main" val="720160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B980-C522-4A9C-8A49-BE9643587E37}"/>
              </a:ext>
            </a:extLst>
          </p:cNvPr>
          <p:cNvSpPr>
            <a:spLocks noGrp="1"/>
          </p:cNvSpPr>
          <p:nvPr>
            <p:ph type="title"/>
          </p:nvPr>
        </p:nvSpPr>
        <p:spPr/>
        <p:txBody>
          <a:bodyPr/>
          <a:lstStyle/>
          <a:p>
            <a:r>
              <a:rPr lang="en-US" b="1" dirty="0">
                <a:solidFill>
                  <a:srgbClr val="002060"/>
                </a:solidFill>
              </a:rPr>
              <a:t>Aspects of organization design</a:t>
            </a:r>
          </a:p>
        </p:txBody>
      </p:sp>
      <p:sp>
        <p:nvSpPr>
          <p:cNvPr id="3" name="Content Placeholder 2">
            <a:extLst>
              <a:ext uri="{FF2B5EF4-FFF2-40B4-BE49-F238E27FC236}">
                <a16:creationId xmlns:a16="http://schemas.microsoft.com/office/drawing/2014/main" id="{ED44CC37-3E82-4F30-8ADC-AB02D849D7E6}"/>
              </a:ext>
            </a:extLst>
          </p:cNvPr>
          <p:cNvSpPr>
            <a:spLocks noGrp="1"/>
          </p:cNvSpPr>
          <p:nvPr>
            <p:ph idx="1"/>
          </p:nvPr>
        </p:nvSpPr>
        <p:spPr/>
        <p:txBody>
          <a:bodyPr>
            <a:normAutofit lnSpcReduction="10000"/>
          </a:bodyPr>
          <a:lstStyle/>
          <a:p>
            <a:r>
              <a:rPr lang="en-US" b="1" dirty="0">
                <a:solidFill>
                  <a:srgbClr val="00B0F0"/>
                </a:solidFill>
              </a:rPr>
              <a:t>Formal aspects: </a:t>
            </a:r>
            <a:r>
              <a:rPr lang="en-US" dirty="0"/>
              <a:t>is planned and predefined authority-responsibility relationships, division of work and departmentation, and the hierarchical structure. </a:t>
            </a:r>
          </a:p>
          <a:p>
            <a:endParaRPr lang="en-US" dirty="0"/>
          </a:p>
          <a:p>
            <a:r>
              <a:rPr lang="en-US" b="1" dirty="0">
                <a:solidFill>
                  <a:srgbClr val="00B0F0"/>
                </a:solidFill>
              </a:rPr>
              <a:t>Informal aspects: </a:t>
            </a:r>
            <a:r>
              <a:rPr lang="en-US" dirty="0"/>
              <a:t>arise spontaneously from members interactions and relationships within the formal structure of organization. </a:t>
            </a:r>
          </a:p>
          <a:p>
            <a:endParaRPr lang="en-US" b="1" dirty="0">
              <a:solidFill>
                <a:srgbClr val="00B0F0"/>
              </a:solidFill>
            </a:endParaRPr>
          </a:p>
          <a:p>
            <a:r>
              <a:rPr lang="en-US" b="1" dirty="0">
                <a:solidFill>
                  <a:srgbClr val="00B0F0"/>
                </a:solidFill>
              </a:rPr>
              <a:t>Organization Chart (hierarchical structure ) </a:t>
            </a:r>
            <a:r>
              <a:rPr lang="en-US" dirty="0"/>
              <a:t>is a schematic representations of classical organization concepts application to organizational structure.</a:t>
            </a:r>
          </a:p>
          <a:p>
            <a:endParaRPr lang="en-US" dirty="0"/>
          </a:p>
          <a:p>
            <a:endParaRPr lang="en-US" dirty="0"/>
          </a:p>
        </p:txBody>
      </p:sp>
    </p:spTree>
    <p:extLst>
      <p:ext uri="{BB962C8B-B14F-4D97-AF65-F5344CB8AC3E}">
        <p14:creationId xmlns:p14="http://schemas.microsoft.com/office/powerpoint/2010/main" val="166101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lements of organizing">
            <a:extLst>
              <a:ext uri="{FF2B5EF4-FFF2-40B4-BE49-F238E27FC236}">
                <a16:creationId xmlns:a16="http://schemas.microsoft.com/office/drawing/2014/main" id="{EFCBFF3C-D75F-4F0D-AA41-C400F10289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9179"/>
          <a:stretch/>
        </p:blipFill>
        <p:spPr bwMode="auto">
          <a:xfrm>
            <a:off x="2006601" y="643467"/>
            <a:ext cx="8178799" cy="5571066"/>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9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A3A1DC6-09FD-4B62-A3D5-64EA8D718F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722"/>
          <a:stretch/>
        </p:blipFill>
        <p:spPr bwMode="auto">
          <a:xfrm>
            <a:off x="1905001" y="1286934"/>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2B4A9-C16F-4E82-9B04-0445E8552444}"/>
              </a:ext>
            </a:extLst>
          </p:cNvPr>
          <p:cNvSpPr txBox="1"/>
          <p:nvPr/>
        </p:nvSpPr>
        <p:spPr>
          <a:xfrm>
            <a:off x="2514600" y="152401"/>
            <a:ext cx="7772400" cy="584775"/>
          </a:xfrm>
          <a:prstGeom prst="rect">
            <a:avLst/>
          </a:prstGeom>
        </p:spPr>
        <p:txBody>
          <a:bodyPr wrap="square" rtlCol="0">
            <a:spAutoFit/>
          </a:bodyPr>
          <a:lstStyle/>
          <a:p>
            <a:r>
              <a:rPr lang="en-US" sz="3200" b="1" dirty="0"/>
              <a:t>Matrix organizational structure </a:t>
            </a:r>
          </a:p>
        </p:txBody>
      </p:sp>
    </p:spTree>
    <p:extLst>
      <p:ext uri="{BB962C8B-B14F-4D97-AF65-F5344CB8AC3E}">
        <p14:creationId xmlns:p14="http://schemas.microsoft.com/office/powerpoint/2010/main" val="178104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A1EB-827E-42B0-8818-48A61A480191}"/>
              </a:ext>
            </a:extLst>
          </p:cNvPr>
          <p:cNvSpPr>
            <a:spLocks noGrp="1"/>
          </p:cNvSpPr>
          <p:nvPr>
            <p:ph type="title"/>
          </p:nvPr>
        </p:nvSpPr>
        <p:spPr/>
        <p:txBody>
          <a:bodyPr>
            <a:normAutofit/>
          </a:bodyPr>
          <a:lstStyle/>
          <a:p>
            <a:r>
              <a:rPr lang="en-US" b="1" dirty="0">
                <a:solidFill>
                  <a:srgbClr val="7030A0"/>
                </a:solidFill>
              </a:rPr>
              <a:t>Classical concepts of organization design</a:t>
            </a:r>
          </a:p>
        </p:txBody>
      </p:sp>
      <p:sp>
        <p:nvSpPr>
          <p:cNvPr id="3" name="Content Placeholder 2">
            <a:extLst>
              <a:ext uri="{FF2B5EF4-FFF2-40B4-BE49-F238E27FC236}">
                <a16:creationId xmlns:a16="http://schemas.microsoft.com/office/drawing/2014/main" id="{D7EFF722-D20F-4539-8A39-812A4A9B4771}"/>
              </a:ext>
            </a:extLst>
          </p:cNvPr>
          <p:cNvSpPr>
            <a:spLocks noGrp="1"/>
          </p:cNvSpPr>
          <p:nvPr>
            <p:ph idx="1"/>
          </p:nvPr>
        </p:nvSpPr>
        <p:spPr>
          <a:xfrm>
            <a:off x="1981200" y="1600200"/>
            <a:ext cx="8229600" cy="5029200"/>
          </a:xfrm>
        </p:spPr>
        <p:txBody>
          <a:bodyPr/>
          <a:lstStyle/>
          <a:p>
            <a:endParaRPr lang="en-US" b="1" dirty="0">
              <a:solidFill>
                <a:srgbClr val="FF0000"/>
              </a:solidFill>
            </a:endParaRPr>
          </a:p>
          <a:p>
            <a:pPr marL="0" indent="0">
              <a:buNone/>
            </a:pPr>
            <a:r>
              <a:rPr lang="en-US" b="1" dirty="0">
                <a:solidFill>
                  <a:srgbClr val="FF0000"/>
                </a:solidFill>
              </a:rPr>
              <a:t>Building Blocks of Structure and design:</a:t>
            </a:r>
          </a:p>
          <a:p>
            <a:endParaRPr lang="en-US" b="1" dirty="0">
              <a:solidFill>
                <a:srgbClr val="FF0000"/>
              </a:solidFill>
            </a:endParaRPr>
          </a:p>
          <a:p>
            <a:pPr marL="1428750" lvl="2" indent="-514350">
              <a:buFont typeface="+mj-lt"/>
              <a:buAutoNum type="arabicPeriod"/>
            </a:pPr>
            <a:r>
              <a:rPr lang="en-US" sz="2800" b="1" dirty="0">
                <a:solidFill>
                  <a:srgbClr val="00B050"/>
                </a:solidFill>
              </a:rPr>
              <a:t>Division of work</a:t>
            </a:r>
          </a:p>
          <a:p>
            <a:pPr marL="1428750" lvl="2" indent="-514350">
              <a:buFont typeface="+mj-lt"/>
              <a:buAutoNum type="arabicPeriod"/>
            </a:pPr>
            <a:r>
              <a:rPr lang="en-US" sz="2800" b="1" dirty="0">
                <a:solidFill>
                  <a:srgbClr val="00B050"/>
                </a:solidFill>
              </a:rPr>
              <a:t>Authority and responsibility</a:t>
            </a:r>
          </a:p>
          <a:p>
            <a:pPr marL="1428750" lvl="2" indent="-514350">
              <a:buFont typeface="+mj-lt"/>
              <a:buAutoNum type="arabicPeriod"/>
            </a:pPr>
            <a:r>
              <a:rPr lang="en-US" sz="2800" b="1" dirty="0">
                <a:solidFill>
                  <a:srgbClr val="00B050"/>
                </a:solidFill>
              </a:rPr>
              <a:t>Departmentation</a:t>
            </a:r>
          </a:p>
          <a:p>
            <a:pPr marL="1428750" lvl="2" indent="-514350">
              <a:buFont typeface="+mj-lt"/>
              <a:buAutoNum type="arabicPeriod"/>
            </a:pPr>
            <a:r>
              <a:rPr lang="en-US" sz="2800" b="1" dirty="0">
                <a:solidFill>
                  <a:srgbClr val="00B050"/>
                </a:solidFill>
              </a:rPr>
              <a:t>Span of control</a:t>
            </a:r>
          </a:p>
          <a:p>
            <a:pPr marL="1428750" lvl="2" indent="-514350">
              <a:buFont typeface="+mj-lt"/>
              <a:buAutoNum type="arabicPeriod"/>
            </a:pPr>
            <a:r>
              <a:rPr lang="en-US" sz="2800" b="1" dirty="0">
                <a:solidFill>
                  <a:srgbClr val="00B050"/>
                </a:solidFill>
              </a:rPr>
              <a:t>Coordination </a:t>
            </a:r>
          </a:p>
          <a:p>
            <a:endParaRPr lang="en-US" dirty="0">
              <a:solidFill>
                <a:srgbClr val="FF0000"/>
              </a:solidFill>
            </a:endParaRPr>
          </a:p>
        </p:txBody>
      </p:sp>
    </p:spTree>
    <p:extLst>
      <p:ext uri="{BB962C8B-B14F-4D97-AF65-F5344CB8AC3E}">
        <p14:creationId xmlns:p14="http://schemas.microsoft.com/office/powerpoint/2010/main" val="170658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7337-7321-4A21-B6D4-06195E48E391}"/>
              </a:ext>
            </a:extLst>
          </p:cNvPr>
          <p:cNvSpPr>
            <a:spLocks noGrp="1"/>
          </p:cNvSpPr>
          <p:nvPr>
            <p:ph type="title"/>
          </p:nvPr>
        </p:nvSpPr>
        <p:spPr/>
        <p:txBody>
          <a:bodyPr/>
          <a:lstStyle/>
          <a:p>
            <a:r>
              <a:rPr lang="en-US" b="1" dirty="0">
                <a:solidFill>
                  <a:srgbClr val="00B050"/>
                </a:solidFill>
              </a:rPr>
              <a:t>Division of work</a:t>
            </a:r>
          </a:p>
        </p:txBody>
      </p:sp>
      <p:sp>
        <p:nvSpPr>
          <p:cNvPr id="3" name="Content Placeholder 2">
            <a:extLst>
              <a:ext uri="{FF2B5EF4-FFF2-40B4-BE49-F238E27FC236}">
                <a16:creationId xmlns:a16="http://schemas.microsoft.com/office/drawing/2014/main" id="{3C2E7551-88D4-4566-87F4-3CBB8C71C33E}"/>
              </a:ext>
            </a:extLst>
          </p:cNvPr>
          <p:cNvSpPr>
            <a:spLocks noGrp="1"/>
          </p:cNvSpPr>
          <p:nvPr>
            <p:ph idx="1"/>
          </p:nvPr>
        </p:nvSpPr>
        <p:spPr>
          <a:xfrm>
            <a:off x="1981200" y="1600200"/>
            <a:ext cx="8229600" cy="5029200"/>
          </a:xfrm>
        </p:spPr>
        <p:txBody>
          <a:bodyPr>
            <a:normAutofit lnSpcReduction="10000"/>
          </a:bodyPr>
          <a:lstStyle/>
          <a:p>
            <a:r>
              <a:rPr lang="en-US" dirty="0"/>
              <a:t>It means to divide the organization work </a:t>
            </a:r>
            <a:r>
              <a:rPr lang="en-US" b="1" dirty="0">
                <a:solidFill>
                  <a:srgbClr val="00B0F0"/>
                </a:solidFill>
              </a:rPr>
              <a:t>into specific jobs</a:t>
            </a:r>
            <a:r>
              <a:rPr lang="en-US" dirty="0"/>
              <a:t>, each consist of specific activities (functions).</a:t>
            </a:r>
          </a:p>
          <a:p>
            <a:endParaRPr lang="en-US" dirty="0"/>
          </a:p>
          <a:p>
            <a:r>
              <a:rPr lang="en-US" dirty="0"/>
              <a:t>Division of work means that entities are organized into numerous departments or units </a:t>
            </a:r>
            <a:r>
              <a:rPr lang="en-US" b="1" dirty="0">
                <a:solidFill>
                  <a:srgbClr val="C00000"/>
                </a:solidFill>
              </a:rPr>
              <a:t>within which work is functionally similar but between which work is dissimilar. </a:t>
            </a:r>
          </a:p>
          <a:p>
            <a:endParaRPr lang="en-US" b="1" dirty="0">
              <a:solidFill>
                <a:srgbClr val="C00000"/>
              </a:solidFill>
            </a:endParaRPr>
          </a:p>
          <a:p>
            <a:pPr lvl="1">
              <a:buFont typeface="Wingdings" panose="05000000000000000000" pitchFamily="2" charset="2"/>
              <a:buChar char="Ø"/>
            </a:pPr>
            <a:r>
              <a:rPr lang="en-US" dirty="0"/>
              <a:t>Ex. Medical or clinical division consist of many departments like surgery and internal medicine, </a:t>
            </a:r>
          </a:p>
          <a:p>
            <a:pPr lvl="2">
              <a:buFont typeface="Wingdings" panose="05000000000000000000" pitchFamily="2" charset="2"/>
              <a:buChar char="Ø"/>
            </a:pPr>
            <a:r>
              <a:rPr lang="en-US" dirty="0"/>
              <a:t>Within surgery department activities (function) is similar.</a:t>
            </a:r>
          </a:p>
          <a:p>
            <a:pPr lvl="2">
              <a:buFont typeface="Wingdings" panose="05000000000000000000" pitchFamily="2" charset="2"/>
              <a:buChar char="Ø"/>
            </a:pPr>
            <a:r>
              <a:rPr lang="en-US" dirty="0"/>
              <a:t>Between surgery and internal medicine department activities are dissimilar. </a:t>
            </a:r>
          </a:p>
        </p:txBody>
      </p:sp>
    </p:spTree>
    <p:extLst>
      <p:ext uri="{BB962C8B-B14F-4D97-AF65-F5344CB8AC3E}">
        <p14:creationId xmlns:p14="http://schemas.microsoft.com/office/powerpoint/2010/main" val="352049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4301-45DE-493B-B16C-1819D4B146E6}"/>
              </a:ext>
            </a:extLst>
          </p:cNvPr>
          <p:cNvSpPr>
            <a:spLocks noGrp="1"/>
          </p:cNvSpPr>
          <p:nvPr>
            <p:ph type="title"/>
          </p:nvPr>
        </p:nvSpPr>
        <p:spPr>
          <a:xfrm>
            <a:off x="1981200" y="533400"/>
            <a:ext cx="8229600" cy="884238"/>
          </a:xfrm>
        </p:spPr>
        <p:txBody>
          <a:bodyPr>
            <a:normAutofit fontScale="90000"/>
          </a:bodyPr>
          <a:lstStyle/>
          <a:p>
            <a:r>
              <a:rPr lang="en-US" b="1" dirty="0">
                <a:solidFill>
                  <a:srgbClr val="00B050"/>
                </a:solidFill>
              </a:rPr>
              <a:t>Authority and responsibility</a:t>
            </a:r>
            <a:br>
              <a:rPr lang="en-US" b="1" dirty="0">
                <a:solidFill>
                  <a:srgbClr val="00B050"/>
                </a:solidFill>
              </a:rPr>
            </a:br>
            <a:endParaRPr lang="en-US" dirty="0"/>
          </a:p>
        </p:txBody>
      </p:sp>
      <p:sp>
        <p:nvSpPr>
          <p:cNvPr id="3" name="Content Placeholder 2">
            <a:extLst>
              <a:ext uri="{FF2B5EF4-FFF2-40B4-BE49-F238E27FC236}">
                <a16:creationId xmlns:a16="http://schemas.microsoft.com/office/drawing/2014/main" id="{28BD5B8F-8B36-4EF5-98B5-56F8EA6B5A07}"/>
              </a:ext>
            </a:extLst>
          </p:cNvPr>
          <p:cNvSpPr>
            <a:spLocks noGrp="1"/>
          </p:cNvSpPr>
          <p:nvPr>
            <p:ph idx="1"/>
          </p:nvPr>
        </p:nvSpPr>
        <p:spPr/>
        <p:txBody>
          <a:bodyPr/>
          <a:lstStyle/>
          <a:p>
            <a:r>
              <a:rPr lang="en-US" b="1" dirty="0">
                <a:solidFill>
                  <a:srgbClr val="C00000"/>
                </a:solidFill>
              </a:rPr>
              <a:t>Authority</a:t>
            </a:r>
            <a:r>
              <a:rPr lang="en-US" dirty="0"/>
              <a:t> is the power of a person’s position in an organization (legitimate power).</a:t>
            </a:r>
          </a:p>
          <a:p>
            <a:endParaRPr lang="en-US" dirty="0"/>
          </a:p>
          <a:p>
            <a:r>
              <a:rPr lang="en-US" b="1" dirty="0">
                <a:solidFill>
                  <a:srgbClr val="C00000"/>
                </a:solidFill>
              </a:rPr>
              <a:t>Responsibility</a:t>
            </a:r>
            <a:r>
              <a:rPr lang="en-US" dirty="0"/>
              <a:t> is the obligation to perform certain functions or achieve certain goals derived from person’s position in the organization. </a:t>
            </a:r>
          </a:p>
          <a:p>
            <a:pPr lvl="2">
              <a:buFont typeface="Wingdings" panose="05000000000000000000" pitchFamily="2" charset="2"/>
              <a:buChar char="Ø"/>
            </a:pPr>
            <a:r>
              <a:rPr lang="en-US" dirty="0"/>
              <a:t>People with responsibility are </a:t>
            </a:r>
            <a:r>
              <a:rPr lang="en-US" b="1" dirty="0">
                <a:solidFill>
                  <a:srgbClr val="C00000"/>
                </a:solidFill>
              </a:rPr>
              <a:t>accountable </a:t>
            </a:r>
            <a:r>
              <a:rPr lang="en-US" dirty="0"/>
              <a:t>for results.</a:t>
            </a:r>
          </a:p>
          <a:p>
            <a:endParaRPr lang="en-US" dirty="0"/>
          </a:p>
          <a:p>
            <a:endParaRPr lang="en-US" dirty="0"/>
          </a:p>
        </p:txBody>
      </p:sp>
    </p:spTree>
    <p:extLst>
      <p:ext uri="{BB962C8B-B14F-4D97-AF65-F5344CB8AC3E}">
        <p14:creationId xmlns:p14="http://schemas.microsoft.com/office/powerpoint/2010/main" val="245540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6682-9480-4769-A40B-7C5BE5BF9EC8}"/>
              </a:ext>
            </a:extLst>
          </p:cNvPr>
          <p:cNvSpPr>
            <a:spLocks noGrp="1"/>
          </p:cNvSpPr>
          <p:nvPr>
            <p:ph type="title"/>
          </p:nvPr>
        </p:nvSpPr>
        <p:spPr/>
        <p:txBody>
          <a:bodyPr/>
          <a:lstStyle/>
          <a:p>
            <a:r>
              <a:rPr lang="en-US" dirty="0">
                <a:solidFill>
                  <a:srgbClr val="0070C0"/>
                </a:solidFill>
              </a:rPr>
              <a:t>Healthcare organizations (HCOs)</a:t>
            </a:r>
          </a:p>
        </p:txBody>
      </p:sp>
      <p:sp>
        <p:nvSpPr>
          <p:cNvPr id="3" name="Content Placeholder 2">
            <a:extLst>
              <a:ext uri="{FF2B5EF4-FFF2-40B4-BE49-F238E27FC236}">
                <a16:creationId xmlns:a16="http://schemas.microsoft.com/office/drawing/2014/main" id="{A66B2F7B-C601-4A13-A970-7F0BA82307F5}"/>
              </a:ext>
            </a:extLst>
          </p:cNvPr>
          <p:cNvSpPr>
            <a:spLocks noGrp="1"/>
          </p:cNvSpPr>
          <p:nvPr>
            <p:ph idx="1"/>
          </p:nvPr>
        </p:nvSpPr>
        <p:spPr>
          <a:xfrm>
            <a:off x="838200" y="1600200"/>
            <a:ext cx="11353800" cy="5105400"/>
          </a:xfrm>
        </p:spPr>
        <p:txBody>
          <a:bodyPr>
            <a:normAutofit lnSpcReduction="10000"/>
          </a:bodyPr>
          <a:lstStyle/>
          <a:p>
            <a:r>
              <a:rPr lang="en-US" b="1" dirty="0" smtClean="0">
                <a:solidFill>
                  <a:srgbClr val="00B0F0"/>
                </a:solidFill>
                <a:uFillTx/>
              </a:rPr>
              <a:t>Healthcare organizations (HCOs) </a:t>
            </a:r>
            <a:r>
              <a:rPr lang="en-US" dirty="0" smtClean="0">
                <a:uFillTx/>
              </a:rPr>
              <a:t>include all organizations that provide healthcare.</a:t>
            </a:r>
          </a:p>
          <a:p>
            <a:endParaRPr lang="en-US" b="1" dirty="0" smtClean="0">
              <a:solidFill>
                <a:srgbClr val="00B0F0"/>
              </a:solidFill>
            </a:endParaRPr>
          </a:p>
          <a:p>
            <a:r>
              <a:rPr lang="en-US" b="1" dirty="0" smtClean="0">
                <a:solidFill>
                  <a:srgbClr val="00B0F0"/>
                </a:solidFill>
              </a:rPr>
              <a:t>Any </a:t>
            </a:r>
            <a:r>
              <a:rPr lang="en-US" b="1" dirty="0">
                <a:solidFill>
                  <a:srgbClr val="00B0F0"/>
                </a:solidFill>
              </a:rPr>
              <a:t>organization has 3 major elements:</a:t>
            </a:r>
          </a:p>
          <a:p>
            <a:pPr lvl="2"/>
            <a:r>
              <a:rPr lang="en-US" sz="2800" dirty="0"/>
              <a:t>People (includes employee, customers, managers, and all stakeholders).</a:t>
            </a:r>
          </a:p>
          <a:p>
            <a:pPr lvl="2"/>
            <a:r>
              <a:rPr lang="en-US" sz="2800" dirty="0"/>
              <a:t>Structure (facilities, design, or physical exitance of HCOs).</a:t>
            </a:r>
          </a:p>
          <a:p>
            <a:pPr lvl="2"/>
            <a:r>
              <a:rPr lang="en-US" sz="2800" dirty="0"/>
              <a:t>Service (duties, tasks and operations performed in the HCOs).</a:t>
            </a:r>
          </a:p>
          <a:p>
            <a:pPr lvl="2"/>
            <a:endParaRPr lang="en-US" sz="2800" dirty="0"/>
          </a:p>
          <a:p>
            <a:pPr marL="0" indent="0" algn="ctr">
              <a:buNone/>
            </a:pPr>
            <a:r>
              <a:rPr lang="en-US" sz="3600" dirty="0">
                <a:solidFill>
                  <a:srgbClr val="7030A0"/>
                </a:solidFill>
              </a:rPr>
              <a:t>Management system is important for efficient delivery of services HCOs providing. </a:t>
            </a:r>
          </a:p>
        </p:txBody>
      </p:sp>
    </p:spTree>
    <p:extLst>
      <p:ext uri="{BB962C8B-B14F-4D97-AF65-F5344CB8AC3E}">
        <p14:creationId xmlns:p14="http://schemas.microsoft.com/office/powerpoint/2010/main" val="2644992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1930-C155-4816-B0D1-6DCD9BCFB0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158863-221E-4577-9986-464661E7274D}"/>
              </a:ext>
            </a:extLst>
          </p:cNvPr>
          <p:cNvSpPr>
            <a:spLocks noGrp="1"/>
          </p:cNvSpPr>
          <p:nvPr>
            <p:ph idx="1"/>
          </p:nvPr>
        </p:nvSpPr>
        <p:spPr>
          <a:xfrm>
            <a:off x="1981200" y="1066800"/>
            <a:ext cx="8229600" cy="5516562"/>
          </a:xfrm>
        </p:spPr>
        <p:txBody>
          <a:bodyPr>
            <a:normAutofit/>
          </a:bodyPr>
          <a:lstStyle/>
          <a:p>
            <a:r>
              <a:rPr lang="en-US" dirty="0"/>
              <a:t>Authority and responsibility are delegated downward in organizations from high levels of management to lower levels.</a:t>
            </a:r>
          </a:p>
          <a:p>
            <a:endParaRPr lang="en-US" dirty="0"/>
          </a:p>
          <a:p>
            <a:r>
              <a:rPr lang="en-US" sz="3500" b="1" dirty="0">
                <a:solidFill>
                  <a:srgbClr val="00B050"/>
                </a:solidFill>
              </a:rPr>
              <a:t>It has two forms:</a:t>
            </a:r>
          </a:p>
          <a:p>
            <a:pPr lvl="1"/>
            <a:r>
              <a:rPr lang="en-US" b="1" dirty="0">
                <a:solidFill>
                  <a:srgbClr val="0070C0"/>
                </a:solidFill>
              </a:rPr>
              <a:t>Line authority: </a:t>
            </a:r>
            <a:r>
              <a:rPr lang="en-US" dirty="0"/>
              <a:t>a superior person express direct authority over a subordinate (represent the chain of command).</a:t>
            </a:r>
          </a:p>
          <a:p>
            <a:pPr lvl="1"/>
            <a:r>
              <a:rPr lang="en-US" b="1" dirty="0">
                <a:solidFill>
                  <a:srgbClr val="0070C0"/>
                </a:solidFill>
              </a:rPr>
              <a:t>Staff authority: </a:t>
            </a:r>
            <a:r>
              <a:rPr lang="en-US" dirty="0"/>
              <a:t>is advisory authority, is </a:t>
            </a:r>
            <a:r>
              <a:rPr lang="en-US" dirty="0" smtClean="0"/>
              <a:t>expressed </a:t>
            </a:r>
            <a:r>
              <a:rPr lang="en-US" dirty="0"/>
              <a:t>in form of counseling, advice, or recommendations.</a:t>
            </a:r>
          </a:p>
        </p:txBody>
      </p:sp>
    </p:spTree>
    <p:extLst>
      <p:ext uri="{BB962C8B-B14F-4D97-AF65-F5344CB8AC3E}">
        <p14:creationId xmlns:p14="http://schemas.microsoft.com/office/powerpoint/2010/main" val="14150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C147-B667-43EE-B550-CAE01C4FB6A9}"/>
              </a:ext>
            </a:extLst>
          </p:cNvPr>
          <p:cNvSpPr>
            <a:spLocks noGrp="1"/>
          </p:cNvSpPr>
          <p:nvPr>
            <p:ph type="title"/>
          </p:nvPr>
        </p:nvSpPr>
        <p:spPr/>
        <p:txBody>
          <a:bodyPr/>
          <a:lstStyle/>
          <a:p>
            <a:r>
              <a:rPr lang="en-US" b="1" dirty="0">
                <a:solidFill>
                  <a:srgbClr val="00B050"/>
                </a:solidFill>
              </a:rPr>
              <a:t>Departmentalization </a:t>
            </a:r>
          </a:p>
        </p:txBody>
      </p:sp>
      <p:sp>
        <p:nvSpPr>
          <p:cNvPr id="3" name="Content Placeholder 2">
            <a:extLst>
              <a:ext uri="{FF2B5EF4-FFF2-40B4-BE49-F238E27FC236}">
                <a16:creationId xmlns:a16="http://schemas.microsoft.com/office/drawing/2014/main" id="{8DE3E93D-2903-4A0A-9DF6-3AC7AC2171C0}"/>
              </a:ext>
            </a:extLst>
          </p:cNvPr>
          <p:cNvSpPr>
            <a:spLocks noGrp="1"/>
          </p:cNvSpPr>
          <p:nvPr>
            <p:ph idx="1"/>
          </p:nvPr>
        </p:nvSpPr>
        <p:spPr/>
        <p:txBody>
          <a:bodyPr>
            <a:normAutofit/>
          </a:bodyPr>
          <a:lstStyle/>
          <a:p>
            <a:r>
              <a:rPr lang="en-US" dirty="0"/>
              <a:t>It is a natural results of division and specialization of work.</a:t>
            </a:r>
          </a:p>
          <a:p>
            <a:endParaRPr lang="en-US" dirty="0"/>
          </a:p>
          <a:p>
            <a:endParaRPr lang="en-US" dirty="0"/>
          </a:p>
          <a:p>
            <a:endParaRPr lang="en-US" dirty="0"/>
          </a:p>
          <a:p>
            <a:endParaRPr lang="en-US" dirty="0"/>
          </a:p>
        </p:txBody>
      </p:sp>
      <p:graphicFrame>
        <p:nvGraphicFramePr>
          <p:cNvPr id="4" name="Diagram 3">
            <a:extLst>
              <a:ext uri="{FF2B5EF4-FFF2-40B4-BE49-F238E27FC236}">
                <a16:creationId xmlns:a16="http://schemas.microsoft.com/office/drawing/2014/main" id="{86DB4180-925B-41BD-BE7A-307DF9554FAB}"/>
              </a:ext>
            </a:extLst>
          </p:cNvPr>
          <p:cNvGraphicFramePr/>
          <p:nvPr>
            <p:extLst/>
          </p:nvPr>
        </p:nvGraphicFramePr>
        <p:xfrm>
          <a:off x="1828800" y="2910681"/>
          <a:ext cx="85344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32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4484-A0C4-426F-9BFF-C2A322EB4D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C071B9-5601-4D90-A488-E98DD97077E8}"/>
              </a:ext>
            </a:extLst>
          </p:cNvPr>
          <p:cNvSpPr>
            <a:spLocks noGrp="1"/>
          </p:cNvSpPr>
          <p:nvPr>
            <p:ph idx="1"/>
          </p:nvPr>
        </p:nvSpPr>
        <p:spPr>
          <a:xfrm>
            <a:off x="1981200" y="152400"/>
            <a:ext cx="8229600" cy="6430962"/>
          </a:xfrm>
        </p:spPr>
        <p:txBody>
          <a:bodyPr>
            <a:normAutofit lnSpcReduction="10000"/>
          </a:bodyPr>
          <a:lstStyle/>
          <a:p>
            <a:endParaRPr lang="en-US" dirty="0"/>
          </a:p>
          <a:p>
            <a:endParaRPr lang="en-US" dirty="0"/>
          </a:p>
          <a:p>
            <a:pPr marL="0" indent="0">
              <a:buNone/>
            </a:pPr>
            <a:r>
              <a:rPr lang="en-US" sz="3500" b="1" dirty="0">
                <a:solidFill>
                  <a:srgbClr val="0070C0"/>
                </a:solidFill>
              </a:rPr>
              <a:t>Mintzberg suggest 6 basic for grouping people into units:</a:t>
            </a:r>
          </a:p>
          <a:p>
            <a:pPr marL="0" indent="0">
              <a:buNone/>
            </a:pPr>
            <a:endParaRPr lang="en-US" sz="3500" b="1" dirty="0">
              <a:solidFill>
                <a:srgbClr val="0070C0"/>
              </a:solidFill>
            </a:endParaRPr>
          </a:p>
          <a:p>
            <a:r>
              <a:rPr lang="en-US" b="1" dirty="0">
                <a:solidFill>
                  <a:srgbClr val="00B050"/>
                </a:solidFill>
              </a:rPr>
              <a:t>Knowledge and skills: </a:t>
            </a:r>
            <a:r>
              <a:rPr lang="en-US" dirty="0"/>
              <a:t>ex. Surgery department.</a:t>
            </a:r>
          </a:p>
          <a:p>
            <a:r>
              <a:rPr lang="en-US" b="1" dirty="0">
                <a:solidFill>
                  <a:srgbClr val="00B050"/>
                </a:solidFill>
              </a:rPr>
              <a:t>Work process and functions: </a:t>
            </a:r>
            <a:r>
              <a:rPr lang="en-US" dirty="0"/>
              <a:t>ea. Marketing department.</a:t>
            </a:r>
          </a:p>
          <a:p>
            <a:r>
              <a:rPr lang="en-US" b="1" dirty="0">
                <a:solidFill>
                  <a:srgbClr val="00B050"/>
                </a:solidFill>
              </a:rPr>
              <a:t>Time: </a:t>
            </a:r>
            <a:r>
              <a:rPr lang="en-US" dirty="0"/>
              <a:t>ex. Night shift.</a:t>
            </a:r>
          </a:p>
          <a:p>
            <a:r>
              <a:rPr lang="en-US" b="1" dirty="0">
                <a:solidFill>
                  <a:srgbClr val="00B050"/>
                </a:solidFill>
              </a:rPr>
              <a:t>Output/ outcomes: </a:t>
            </a:r>
            <a:r>
              <a:rPr lang="en-US" dirty="0"/>
              <a:t>ex. Grouping by service (outpatient). </a:t>
            </a:r>
          </a:p>
          <a:p>
            <a:r>
              <a:rPr lang="en-US" b="1" dirty="0">
                <a:solidFill>
                  <a:srgbClr val="00B050"/>
                </a:solidFill>
              </a:rPr>
              <a:t>Client/ customers: </a:t>
            </a:r>
            <a:r>
              <a:rPr lang="en-US" dirty="0"/>
              <a:t>group by patient characteristics (geriatric or women health).</a:t>
            </a:r>
          </a:p>
          <a:p>
            <a:r>
              <a:rPr lang="en-US" b="1" dirty="0">
                <a:solidFill>
                  <a:srgbClr val="00B050"/>
                </a:solidFill>
              </a:rPr>
              <a:t>Physical location: </a:t>
            </a:r>
            <a:r>
              <a:rPr lang="en-US" dirty="0"/>
              <a:t>ex. ER, OR.</a:t>
            </a:r>
          </a:p>
          <a:p>
            <a:endParaRPr lang="en-US" dirty="0"/>
          </a:p>
        </p:txBody>
      </p:sp>
    </p:spTree>
    <p:extLst>
      <p:ext uri="{BB962C8B-B14F-4D97-AF65-F5344CB8AC3E}">
        <p14:creationId xmlns:p14="http://schemas.microsoft.com/office/powerpoint/2010/main" val="70691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B709-B771-41F0-8DFC-4DCABB5531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A348BB-0E80-4888-B4C4-A979FD2335C5}"/>
              </a:ext>
            </a:extLst>
          </p:cNvPr>
          <p:cNvSpPr>
            <a:spLocks noGrp="1"/>
          </p:cNvSpPr>
          <p:nvPr>
            <p:ph idx="1"/>
          </p:nvPr>
        </p:nvSpPr>
        <p:spPr/>
        <p:txBody>
          <a:bodyPr/>
          <a:lstStyle/>
          <a:p>
            <a:pPr marL="0" indent="0">
              <a:buNone/>
            </a:pPr>
            <a:r>
              <a:rPr lang="en-US" b="1" dirty="0">
                <a:solidFill>
                  <a:srgbClr val="0070C0"/>
                </a:solidFill>
              </a:rPr>
              <a:t>Advantages of grouping:</a:t>
            </a:r>
          </a:p>
          <a:p>
            <a:pPr marL="0" indent="0">
              <a:buNone/>
            </a:pPr>
            <a:endParaRPr lang="en-US" b="1" dirty="0">
              <a:solidFill>
                <a:srgbClr val="0070C0"/>
              </a:solidFill>
            </a:endParaRPr>
          </a:p>
          <a:p>
            <a:r>
              <a:rPr lang="en-US" dirty="0"/>
              <a:t>Have one system of common supervision.</a:t>
            </a:r>
          </a:p>
          <a:p>
            <a:r>
              <a:rPr lang="en-US" dirty="0"/>
              <a:t>Share resources more efficiently.</a:t>
            </a:r>
          </a:p>
          <a:p>
            <a:r>
              <a:rPr lang="en-US" dirty="0"/>
              <a:t>Have common measure of performance.</a:t>
            </a:r>
          </a:p>
          <a:p>
            <a:r>
              <a:rPr lang="en-US" dirty="0"/>
              <a:t>Better communications.</a:t>
            </a:r>
          </a:p>
          <a:p>
            <a:endParaRPr lang="en-US" dirty="0"/>
          </a:p>
        </p:txBody>
      </p:sp>
    </p:spTree>
    <p:extLst>
      <p:ext uri="{BB962C8B-B14F-4D97-AF65-F5344CB8AC3E}">
        <p14:creationId xmlns:p14="http://schemas.microsoft.com/office/powerpoint/2010/main" val="312248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F7B4-1888-44A5-8FD4-C9F738FC59BE}"/>
              </a:ext>
            </a:extLst>
          </p:cNvPr>
          <p:cNvSpPr>
            <a:spLocks noGrp="1"/>
          </p:cNvSpPr>
          <p:nvPr>
            <p:ph type="title"/>
          </p:nvPr>
        </p:nvSpPr>
        <p:spPr/>
        <p:txBody>
          <a:bodyPr/>
          <a:lstStyle/>
          <a:p>
            <a:r>
              <a:rPr lang="en-US" b="1" dirty="0">
                <a:solidFill>
                  <a:srgbClr val="00B050"/>
                </a:solidFill>
              </a:rPr>
              <a:t>Span of control</a:t>
            </a:r>
          </a:p>
        </p:txBody>
      </p:sp>
      <p:sp>
        <p:nvSpPr>
          <p:cNvPr id="3" name="Content Placeholder 2">
            <a:extLst>
              <a:ext uri="{FF2B5EF4-FFF2-40B4-BE49-F238E27FC236}">
                <a16:creationId xmlns:a16="http://schemas.microsoft.com/office/drawing/2014/main" id="{A625B4CB-B9B6-47A7-8D8D-AE7E975CBECF}"/>
              </a:ext>
            </a:extLst>
          </p:cNvPr>
          <p:cNvSpPr>
            <a:spLocks noGrp="1"/>
          </p:cNvSpPr>
          <p:nvPr>
            <p:ph idx="1"/>
          </p:nvPr>
        </p:nvSpPr>
        <p:spPr>
          <a:xfrm>
            <a:off x="1981200" y="1600200"/>
            <a:ext cx="8229600" cy="4983162"/>
          </a:xfrm>
        </p:spPr>
        <p:txBody>
          <a:bodyPr/>
          <a:lstStyle/>
          <a:p>
            <a:r>
              <a:rPr lang="en-US" b="1" dirty="0">
                <a:solidFill>
                  <a:srgbClr val="C00000"/>
                </a:solidFill>
              </a:rPr>
              <a:t>Span of control or span of management </a:t>
            </a:r>
            <a:r>
              <a:rPr lang="en-US" dirty="0"/>
              <a:t>is defined as the number of subordinate (#employees in one department) reporting directly to a supervisor. </a:t>
            </a:r>
          </a:p>
          <a:p>
            <a:endParaRPr lang="en-US" dirty="0"/>
          </a:p>
          <a:p>
            <a:r>
              <a:rPr lang="en-US" b="1" dirty="0">
                <a:solidFill>
                  <a:srgbClr val="0070C0"/>
                </a:solidFill>
              </a:rPr>
              <a:t>Two types:</a:t>
            </a:r>
          </a:p>
          <a:p>
            <a:pPr lvl="2"/>
            <a:r>
              <a:rPr lang="en-US" sz="2800" dirty="0"/>
              <a:t>Operative (first line manager)</a:t>
            </a:r>
          </a:p>
          <a:p>
            <a:pPr lvl="2"/>
            <a:r>
              <a:rPr lang="en-US" sz="2800" dirty="0"/>
              <a:t>Executives  (mid – senior level managers)</a:t>
            </a:r>
          </a:p>
        </p:txBody>
      </p:sp>
    </p:spTree>
    <p:extLst>
      <p:ext uri="{BB962C8B-B14F-4D97-AF65-F5344CB8AC3E}">
        <p14:creationId xmlns:p14="http://schemas.microsoft.com/office/powerpoint/2010/main" val="21778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IC-9- PROJECT ORGANIZATION - ppt download">
            <a:extLst>
              <a:ext uri="{FF2B5EF4-FFF2-40B4-BE49-F238E27FC236}">
                <a16:creationId xmlns:a16="http://schemas.microsoft.com/office/drawing/2014/main" id="{A7420D63-2356-46EA-AED3-948F1CD5E65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87" t="10586" r="15629" b="6361"/>
          <a:stretch/>
        </p:blipFill>
        <p:spPr bwMode="auto">
          <a:xfrm>
            <a:off x="1883408" y="304800"/>
            <a:ext cx="5126993" cy="6172200"/>
          </a:xfrm>
          <a:prstGeom prst="rect">
            <a:avLst/>
          </a:prstGeom>
          <a:solidFill>
            <a:srgbClr val="FFFFFF">
              <a:shade val="85000"/>
            </a:srgbClr>
          </a:solidFill>
          <a:effectLst/>
          <a:extLst/>
        </p:spPr>
      </p:pic>
      <p:sp>
        <p:nvSpPr>
          <p:cNvPr id="6" name="TextBox 5">
            <a:extLst>
              <a:ext uri="{FF2B5EF4-FFF2-40B4-BE49-F238E27FC236}">
                <a16:creationId xmlns:a16="http://schemas.microsoft.com/office/drawing/2014/main" id="{B6856788-C5BF-456F-AE21-CC3E17A37874}"/>
              </a:ext>
            </a:extLst>
          </p:cNvPr>
          <p:cNvSpPr txBox="1"/>
          <p:nvPr/>
        </p:nvSpPr>
        <p:spPr>
          <a:xfrm>
            <a:off x="7558315" y="559407"/>
            <a:ext cx="2750277" cy="565851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800" b="1" dirty="0">
                <a:solidFill>
                  <a:srgbClr val="C00000"/>
                </a:solidFill>
              </a:rPr>
              <a:t>Span of control highly rely on organization design however other factors should be considered:</a:t>
            </a:r>
          </a:p>
          <a:p>
            <a:pPr indent="-228600">
              <a:lnSpc>
                <a:spcPct val="90000"/>
              </a:lnSpc>
              <a:spcAft>
                <a:spcPts val="600"/>
              </a:spcAft>
              <a:buFont typeface="Arial" panose="020B0604020202020204" pitchFamily="34" charset="0"/>
              <a:buChar char="•"/>
            </a:pPr>
            <a:endParaRPr lang="en-US" sz="1600" b="1" dirty="0"/>
          </a:p>
          <a:p>
            <a:pPr marL="457200" indent="-228600">
              <a:lnSpc>
                <a:spcPct val="90000"/>
              </a:lnSpc>
              <a:spcAft>
                <a:spcPts val="600"/>
              </a:spcAft>
              <a:buFont typeface="Arial" panose="020B0604020202020204" pitchFamily="34" charset="0"/>
              <a:buChar char="•"/>
            </a:pPr>
            <a:r>
              <a:rPr lang="en-US" sz="2400" b="1" dirty="0"/>
              <a:t>Type of work.</a:t>
            </a:r>
          </a:p>
          <a:p>
            <a:pPr marL="457200" indent="-228600">
              <a:lnSpc>
                <a:spcPct val="90000"/>
              </a:lnSpc>
              <a:spcAft>
                <a:spcPts val="600"/>
              </a:spcAft>
              <a:buFont typeface="Arial" panose="020B0604020202020204" pitchFamily="34" charset="0"/>
              <a:buChar char="•"/>
            </a:pPr>
            <a:r>
              <a:rPr lang="en-US" sz="2400" b="1" dirty="0"/>
              <a:t>Manager skills and availability.</a:t>
            </a:r>
          </a:p>
          <a:p>
            <a:pPr marL="457200" indent="-228600">
              <a:lnSpc>
                <a:spcPct val="90000"/>
              </a:lnSpc>
              <a:spcAft>
                <a:spcPts val="600"/>
              </a:spcAft>
              <a:buFont typeface="Arial" panose="020B0604020202020204" pitchFamily="34" charset="0"/>
              <a:buChar char="•"/>
            </a:pPr>
            <a:r>
              <a:rPr lang="en-US" sz="2400" b="1" dirty="0"/>
              <a:t>Work standards and routines.</a:t>
            </a:r>
          </a:p>
          <a:p>
            <a:pPr marL="457200" indent="-228600">
              <a:lnSpc>
                <a:spcPct val="90000"/>
              </a:lnSpc>
              <a:spcAft>
                <a:spcPts val="600"/>
              </a:spcAft>
              <a:buFont typeface="Arial" panose="020B0604020202020204" pitchFamily="34" charset="0"/>
              <a:buChar char="•"/>
            </a:pPr>
            <a:r>
              <a:rPr lang="en-US" sz="2400" b="1" dirty="0"/>
              <a:t>Workers self-directing skills. </a:t>
            </a:r>
          </a:p>
          <a:p>
            <a:pPr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94007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ordination ">
            <a:extLst>
              <a:ext uri="{FF2B5EF4-FFF2-40B4-BE49-F238E27FC236}">
                <a16:creationId xmlns:a16="http://schemas.microsoft.com/office/drawing/2014/main" id="{6509C72C-EFA6-4CA4-8345-A46D2F2A5993}"/>
              </a:ext>
              <a:ext uri="{C183D7F6-B498-43B3-948B-1728B52AA6E4}">
                <adec:decorative xmlns:adec="http://schemas.microsoft.com/office/drawing/2017/decorative" xmlns="" val="0"/>
              </a:ext>
            </a:extLst>
          </p:cNvPr>
          <p:cNvPicPr>
            <a:picLocks noChangeAspect="1" noChangeArrowheads="1"/>
          </p:cNvPicPr>
          <p:nvPr/>
        </p:nvPicPr>
        <p:blipFill>
          <a:blip r:embed="rId2">
            <a:clrChange>
              <a:clrFrom>
                <a:srgbClr val="175590"/>
              </a:clrFrom>
              <a:clrTo>
                <a:srgbClr val="175590">
                  <a:alpha val="0"/>
                </a:srgbClr>
              </a:clrTo>
            </a:clrChange>
            <a:alphaModFix amt="70000"/>
            <a:extLst>
              <a:ext uri="{BEBA8EAE-BF5A-486C-A8C5-ECC9F3942E4B}">
                <a14:imgProps xmlns:a14="http://schemas.microsoft.com/office/drawing/2010/main">
                  <a14:imgLayer r:embed="rId3">
                    <a14:imgEffect>
                      <a14:artisticFilmGrain/>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94029" y="382386"/>
            <a:ext cx="9067800" cy="1055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77BB3F-CAC9-4FD8-A404-8252141217B8}"/>
              </a:ext>
            </a:extLst>
          </p:cNvPr>
          <p:cNvSpPr>
            <a:spLocks noGrp="1"/>
          </p:cNvSpPr>
          <p:nvPr>
            <p:ph type="title"/>
          </p:nvPr>
        </p:nvSpPr>
        <p:spPr>
          <a:xfrm>
            <a:off x="522690" y="-78753"/>
            <a:ext cx="4464946" cy="922278"/>
          </a:xfrm>
        </p:spPr>
        <p:txBody>
          <a:bodyPr>
            <a:normAutofit fontScale="90000"/>
          </a:bodyPr>
          <a:lstStyle/>
          <a:p>
            <a:pPr algn="l"/>
            <a:r>
              <a:rPr lang="en-US" sz="6000" b="1" dirty="0" smtClean="0">
                <a:solidFill>
                  <a:srgbClr val="00B050"/>
                </a:solidFill>
              </a:rPr>
              <a:t/>
            </a:r>
            <a:br>
              <a:rPr lang="en-US" sz="6000" b="1" dirty="0" smtClean="0">
                <a:solidFill>
                  <a:srgbClr val="00B050"/>
                </a:solidFill>
              </a:rPr>
            </a:br>
            <a:r>
              <a:rPr lang="en-US" sz="6000" b="1" dirty="0" smtClean="0">
                <a:solidFill>
                  <a:srgbClr val="FF0000"/>
                </a:solidFill>
                <a:latin typeface="Times New Roman" panose="02020603050405020304" pitchFamily="18" charset="0"/>
                <a:cs typeface="Times New Roman" panose="02020603050405020304" pitchFamily="18" charset="0"/>
              </a:rPr>
              <a:t>Co-ordination</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E0D575-51CC-40C3-9E80-D52C3B7956EA}"/>
              </a:ext>
            </a:extLst>
          </p:cNvPr>
          <p:cNvSpPr>
            <a:spLocks noGrp="1"/>
          </p:cNvSpPr>
          <p:nvPr>
            <p:ph idx="1"/>
          </p:nvPr>
        </p:nvSpPr>
        <p:spPr>
          <a:xfrm>
            <a:off x="1981200" y="1600200"/>
            <a:ext cx="8229600" cy="5181600"/>
          </a:xfrm>
        </p:spPr>
        <p:txBody>
          <a:bodyPr>
            <a:normAutofit fontScale="92500" lnSpcReduction="20000"/>
          </a:bodyPr>
          <a:lstStyle/>
          <a:p>
            <a:r>
              <a:rPr lang="en-US" b="1" dirty="0">
                <a:solidFill>
                  <a:srgbClr val="C00000"/>
                </a:solidFill>
              </a:rPr>
              <a:t>Coordination or integration </a:t>
            </a:r>
            <a:r>
              <a:rPr lang="en-US" dirty="0"/>
              <a:t>means that each department work in harmony with other departments, knew the share of common tasks, and work schedules of all departments were synchronized. </a:t>
            </a:r>
          </a:p>
          <a:p>
            <a:endParaRPr lang="en-US" dirty="0"/>
          </a:p>
          <a:p>
            <a:r>
              <a:rPr lang="en-US" b="1" dirty="0">
                <a:solidFill>
                  <a:srgbClr val="0070C0"/>
                </a:solidFill>
              </a:rPr>
              <a:t>Mintzberg conceptual framework for coordination mechanisms:</a:t>
            </a:r>
          </a:p>
          <a:p>
            <a:pPr lvl="2"/>
            <a:r>
              <a:rPr lang="en-US" sz="2800" b="1" dirty="0">
                <a:solidFill>
                  <a:srgbClr val="00B050"/>
                </a:solidFill>
              </a:rPr>
              <a:t>Mutual adjustment: </a:t>
            </a:r>
            <a:r>
              <a:rPr lang="en-US" sz="2800" dirty="0"/>
              <a:t>use informal communication.</a:t>
            </a:r>
          </a:p>
          <a:p>
            <a:pPr lvl="2"/>
            <a:r>
              <a:rPr lang="en-US" sz="2800" b="1" dirty="0">
                <a:solidFill>
                  <a:srgbClr val="00B050"/>
                </a:solidFill>
              </a:rPr>
              <a:t>Direct supervision: </a:t>
            </a:r>
            <a:r>
              <a:rPr lang="en-US" sz="2800" dirty="0"/>
              <a:t>use authority and responsibilities.</a:t>
            </a:r>
          </a:p>
          <a:p>
            <a:pPr lvl="2"/>
            <a:r>
              <a:rPr lang="en-US" sz="2800" b="1" dirty="0">
                <a:solidFill>
                  <a:srgbClr val="00B050"/>
                </a:solidFill>
              </a:rPr>
              <a:t>Standardization of work process: </a:t>
            </a:r>
            <a:r>
              <a:rPr lang="en-US" sz="2800" dirty="0"/>
              <a:t>use of procedures and protocols.</a:t>
            </a:r>
          </a:p>
          <a:p>
            <a:pPr lvl="2"/>
            <a:r>
              <a:rPr lang="en-US" sz="2800" b="1" dirty="0">
                <a:solidFill>
                  <a:srgbClr val="00B050"/>
                </a:solidFill>
              </a:rPr>
              <a:t>Standardization of work outputs: </a:t>
            </a:r>
            <a:r>
              <a:rPr lang="en-US" sz="2800" dirty="0"/>
              <a:t>expected performance.</a:t>
            </a:r>
          </a:p>
          <a:p>
            <a:pPr lvl="2"/>
            <a:r>
              <a:rPr lang="en-US" sz="2800" b="1" dirty="0">
                <a:solidFill>
                  <a:srgbClr val="00B050"/>
                </a:solidFill>
              </a:rPr>
              <a:t>Standardization of workers’ skills: </a:t>
            </a:r>
            <a:r>
              <a:rPr lang="en-US" sz="2800" dirty="0"/>
              <a:t>orientations, training and continuous education. </a:t>
            </a:r>
          </a:p>
          <a:p>
            <a:endParaRPr lang="en-US" dirty="0"/>
          </a:p>
        </p:txBody>
      </p:sp>
    </p:spTree>
    <p:extLst>
      <p:ext uri="{BB962C8B-B14F-4D97-AF65-F5344CB8AC3E}">
        <p14:creationId xmlns:p14="http://schemas.microsoft.com/office/powerpoint/2010/main" val="234220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Can a </a:t>
            </a:r>
            <a:r>
              <a:rPr lang="en-US" b="1" dirty="0" smtClean="0">
                <a:solidFill>
                  <a:srgbClr val="FF0000"/>
                </a:solidFill>
              </a:rPr>
              <a:t>Healthcare System </a:t>
            </a:r>
            <a:r>
              <a:rPr lang="en-US" b="1" dirty="0">
                <a:solidFill>
                  <a:srgbClr val="FF0000"/>
                </a:solidFill>
              </a:rPr>
              <a:t>Be Scored?</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000894" y="1837113"/>
            <a:ext cx="5295207" cy="4530435"/>
          </a:xfrm>
          <a:prstGeom prst="rect">
            <a:avLst/>
          </a:prstGeom>
        </p:spPr>
      </p:pic>
    </p:spTree>
    <p:extLst>
      <p:ext uri="{BB962C8B-B14F-4D97-AF65-F5344CB8AC3E}">
        <p14:creationId xmlns:p14="http://schemas.microsoft.com/office/powerpoint/2010/main" val="3197710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274320"/>
            <a:ext cx="10515600" cy="6425737"/>
          </a:xfrm>
          <a:prstGeom prst="rect">
            <a:avLst/>
          </a:prstGeom>
        </p:spPr>
      </p:pic>
    </p:spTree>
    <p:extLst>
      <p:ext uri="{BB962C8B-B14F-4D97-AF65-F5344CB8AC3E}">
        <p14:creationId xmlns:p14="http://schemas.microsoft.com/office/powerpoint/2010/main" val="29646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uFillTx/>
              </a:rPr>
              <a:t>Designing Excellence in an HCO</a:t>
            </a:r>
            <a:endParaRPr lang="en-US" dirty="0">
              <a:solidFill>
                <a:srgbClr val="0070C0"/>
              </a:solidFill>
              <a:uFillTx/>
            </a:endParaRPr>
          </a:p>
        </p:txBody>
      </p:sp>
      <p:sp>
        <p:nvSpPr>
          <p:cNvPr id="3" name="Content Placeholder 2"/>
          <p:cNvSpPr>
            <a:spLocks noGrp="1"/>
          </p:cNvSpPr>
          <p:nvPr>
            <p:ph idx="1"/>
          </p:nvPr>
        </p:nvSpPr>
        <p:spPr>
          <a:xfrm>
            <a:off x="947651" y="1600199"/>
            <a:ext cx="10798233" cy="5199611"/>
          </a:xfrm>
        </p:spPr>
        <p:txBody>
          <a:bodyPr>
            <a:normAutofit/>
          </a:bodyPr>
          <a:lstStyle/>
          <a:p>
            <a:r>
              <a:rPr lang="en-US" sz="2400" b="1" dirty="0" smtClean="0">
                <a:solidFill>
                  <a:srgbClr val="00B0F0"/>
                </a:solidFill>
                <a:uFillTx/>
              </a:rPr>
              <a:t>The Well-Managed HCOs focuses on excellence;</a:t>
            </a:r>
          </a:p>
          <a:p>
            <a:pPr marL="800100" lvl="2" indent="0">
              <a:buNone/>
            </a:pPr>
            <a:r>
              <a:rPr lang="en-US" sz="2400" dirty="0" smtClean="0">
                <a:uFillTx/>
              </a:rPr>
              <a:t>1. Emphasizing mission, vision, and values. Make the contribution and importance of care itself a shared value.</a:t>
            </a:r>
          </a:p>
          <a:p>
            <a:pPr marL="800100" lvl="2" indent="0">
              <a:buNone/>
            </a:pPr>
            <a:r>
              <a:rPr lang="en-US" sz="2400" dirty="0" smtClean="0">
                <a:uFillTx/>
              </a:rPr>
              <a:t>2. Building a culture that listens, empowers, trains, and rewards. </a:t>
            </a:r>
          </a:p>
          <a:p>
            <a:pPr marL="800100" lvl="2" indent="0">
              <a:buNone/>
            </a:pPr>
            <a:r>
              <a:rPr lang="en-US" sz="2400" dirty="0" smtClean="0">
                <a:uFillTx/>
              </a:rPr>
              <a:t>3. Measuring performance, seeking benchmarks, and negotiating realistic goals. Add quality, customer satisfaction, and associated satisfaction measures for every work unit.</a:t>
            </a:r>
          </a:p>
          <a:p>
            <a:pPr marL="800100" lvl="2" indent="0">
              <a:buNone/>
            </a:pPr>
            <a:r>
              <a:rPr lang="en-US" sz="2400" dirty="0" smtClean="0">
                <a:uFillTx/>
              </a:rPr>
              <a:t>4. Maintaining close relations with all stakeholders. </a:t>
            </a:r>
          </a:p>
          <a:p>
            <a:pPr marL="800100" lvl="2" indent="0">
              <a:buNone/>
            </a:pPr>
            <a:endParaRPr lang="en-US" dirty="0"/>
          </a:p>
          <a:p>
            <a:r>
              <a:rPr lang="en-US" dirty="0" smtClean="0">
                <a:uFillTx/>
              </a:rPr>
              <a:t>Excellence </a:t>
            </a:r>
            <a:r>
              <a:rPr lang="en-US" dirty="0">
                <a:uFillTx/>
              </a:rPr>
              <a:t>is achieved when these needs of both customer and provider stakeholders</a:t>
            </a:r>
            <a:r>
              <a:rPr lang="en-US" b="1" dirty="0">
                <a:uFillTx/>
              </a:rPr>
              <a:t> are optimally met</a:t>
            </a:r>
            <a:r>
              <a:rPr lang="en-US" b="1" dirty="0" smtClean="0">
                <a:uFillTx/>
              </a:rPr>
              <a:t>.</a:t>
            </a:r>
            <a:endParaRPr lang="en-US" b="1" dirty="0">
              <a:uFillTx/>
            </a:endParaRPr>
          </a:p>
          <a:p>
            <a:pPr marL="0" indent="0" algn="ctr">
              <a:buNone/>
            </a:pPr>
            <a:r>
              <a:rPr lang="en-US" b="1" dirty="0">
                <a:solidFill>
                  <a:srgbClr val="FF0000"/>
                </a:solidFill>
                <a:uFillTx/>
              </a:rPr>
              <a:t>Simply by having an excellent management</a:t>
            </a:r>
          </a:p>
          <a:p>
            <a:pPr marL="0" indent="0" algn="ctr">
              <a:buNone/>
            </a:pPr>
            <a:endParaRPr lang="en-US" b="1" dirty="0">
              <a:solidFill>
                <a:srgbClr val="FF0000"/>
              </a:solidFill>
              <a:uFillTx/>
            </a:endParaRPr>
          </a:p>
        </p:txBody>
      </p:sp>
    </p:spTree>
    <p:extLst>
      <p:ext uri="{BB962C8B-B14F-4D97-AF65-F5344CB8AC3E}">
        <p14:creationId xmlns:p14="http://schemas.microsoft.com/office/powerpoint/2010/main" val="250642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80B7-2808-45D4-8890-C89248AB8C6E}"/>
              </a:ext>
            </a:extLst>
          </p:cNvPr>
          <p:cNvSpPr>
            <a:spLocks noGrp="1"/>
          </p:cNvSpPr>
          <p:nvPr>
            <p:ph type="title"/>
          </p:nvPr>
        </p:nvSpPr>
        <p:spPr/>
        <p:txBody>
          <a:bodyPr/>
          <a:lstStyle/>
          <a:p>
            <a:r>
              <a:rPr lang="en-US" b="1" dirty="0">
                <a:solidFill>
                  <a:srgbClr val="0070C0"/>
                </a:solidFill>
              </a:rPr>
              <a:t>People</a:t>
            </a:r>
          </a:p>
        </p:txBody>
      </p:sp>
      <p:sp>
        <p:nvSpPr>
          <p:cNvPr id="3" name="Content Placeholder 2">
            <a:extLst>
              <a:ext uri="{FF2B5EF4-FFF2-40B4-BE49-F238E27FC236}">
                <a16:creationId xmlns:a16="http://schemas.microsoft.com/office/drawing/2014/main" id="{E2F21C67-409D-4BAE-9DB8-011E488EA469}"/>
              </a:ext>
            </a:extLst>
          </p:cNvPr>
          <p:cNvSpPr>
            <a:spLocks noGrp="1"/>
          </p:cNvSpPr>
          <p:nvPr>
            <p:ph idx="1"/>
          </p:nvPr>
        </p:nvSpPr>
        <p:spPr>
          <a:xfrm>
            <a:off x="1981200" y="1600200"/>
            <a:ext cx="8229600" cy="4983162"/>
          </a:xfrm>
        </p:spPr>
        <p:txBody>
          <a:bodyPr>
            <a:normAutofit/>
          </a:bodyPr>
          <a:lstStyle/>
          <a:p>
            <a:r>
              <a:rPr lang="en-US" b="1" i="1" dirty="0">
                <a:solidFill>
                  <a:srgbClr val="00B0F0"/>
                </a:solidFill>
              </a:rPr>
              <a:t>Providers: </a:t>
            </a:r>
            <a:r>
              <a:rPr lang="en-US" dirty="0"/>
              <a:t>Institutional and personal caregivers; Employee and Care giving teams.</a:t>
            </a:r>
          </a:p>
          <a:p>
            <a:endParaRPr lang="en-US" dirty="0"/>
          </a:p>
          <a:p>
            <a:r>
              <a:rPr lang="en-US" b="1" i="1" dirty="0">
                <a:solidFill>
                  <a:srgbClr val="00B0F0"/>
                </a:solidFill>
              </a:rPr>
              <a:t>Customers: </a:t>
            </a:r>
            <a:r>
              <a:rPr lang="en-US" dirty="0"/>
              <a:t>Patients and others who use the services of the organization and generally compensate the organization for those services like insurance companies. </a:t>
            </a:r>
          </a:p>
          <a:p>
            <a:endParaRPr lang="en-US" dirty="0"/>
          </a:p>
          <a:p>
            <a:r>
              <a:rPr lang="en-US" b="1" i="1" dirty="0">
                <a:solidFill>
                  <a:srgbClr val="00B0F0"/>
                </a:solidFill>
              </a:rPr>
              <a:t>Stakeholders: </a:t>
            </a:r>
            <a:r>
              <a:rPr lang="en-US" dirty="0"/>
              <a:t>Individuals or groups (buyers, workers, suppliers, regulators, and owners) who have a direct interest in an organization’s success.</a:t>
            </a:r>
          </a:p>
          <a:p>
            <a:endParaRPr lang="en-US" dirty="0"/>
          </a:p>
        </p:txBody>
      </p:sp>
    </p:spTree>
    <p:extLst>
      <p:ext uri="{BB962C8B-B14F-4D97-AF65-F5344CB8AC3E}">
        <p14:creationId xmlns:p14="http://schemas.microsoft.com/office/powerpoint/2010/main" val="386610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uFillTx/>
              </a:rPr>
              <a:t>Caregiving teams</a:t>
            </a:r>
          </a:p>
        </p:txBody>
      </p:sp>
      <p:sp>
        <p:nvSpPr>
          <p:cNvPr id="3" name="Content Placeholder 2"/>
          <p:cNvSpPr>
            <a:spLocks noGrp="1"/>
          </p:cNvSpPr>
          <p:nvPr>
            <p:ph idx="1"/>
          </p:nvPr>
        </p:nvSpPr>
        <p:spPr/>
        <p:txBody>
          <a:bodyPr>
            <a:normAutofit/>
          </a:bodyPr>
          <a:lstStyle/>
          <a:p>
            <a:r>
              <a:rPr lang="en-US" dirty="0">
                <a:uFillTx/>
              </a:rPr>
              <a:t>Cure will result from the coordinated efforts of close to 100 people bringing highly specialized skills and using an array of diverse equipment and an extensive set of drugs and supplies.</a:t>
            </a:r>
          </a:p>
          <a:p>
            <a:endParaRPr lang="en-US" dirty="0">
              <a:uFillTx/>
            </a:endParaRPr>
          </a:p>
          <a:p>
            <a:r>
              <a:rPr lang="en-US" dirty="0">
                <a:uFillTx/>
              </a:rPr>
              <a:t>Teams are usually housed in purpose-built spaces (e.g., clinics, operating rooms, business offices).</a:t>
            </a:r>
          </a:p>
          <a:p>
            <a:endParaRPr lang="en-US" dirty="0">
              <a:uFillTx/>
            </a:endParaRPr>
          </a:p>
        </p:txBody>
      </p:sp>
    </p:spTree>
    <p:extLst>
      <p:ext uri="{BB962C8B-B14F-4D97-AF65-F5344CB8AC3E}">
        <p14:creationId xmlns:p14="http://schemas.microsoft.com/office/powerpoint/2010/main" val="429267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uFillTx/>
            </a:endParaRPr>
          </a:p>
        </p:txBody>
      </p:sp>
      <p:sp>
        <p:nvSpPr>
          <p:cNvPr id="3" name="Content Placeholder 2"/>
          <p:cNvSpPr>
            <a:spLocks noGrp="1"/>
          </p:cNvSpPr>
          <p:nvPr>
            <p:ph idx="1"/>
          </p:nvPr>
        </p:nvSpPr>
        <p:spPr/>
        <p:txBody>
          <a:bodyPr/>
          <a:lstStyle/>
          <a:p>
            <a:endParaRPr lang="en-US" dirty="0">
              <a:uFillTx/>
            </a:endParaRPr>
          </a:p>
        </p:txBody>
      </p:sp>
      <p:pic>
        <p:nvPicPr>
          <p:cNvPr id="1026" name="Picture 2"/>
          <p:cNvPicPr>
            <a:picLocks noChangeAspect="1" noChangeArrowheads="1"/>
          </p:cNvPicPr>
          <p:nvPr/>
        </p:nvPicPr>
        <p:blipFill>
          <a:blip r:embed="rId2"/>
          <a:srcRect/>
          <a:stretch>
            <a:fillRect/>
          </a:stretch>
        </p:blipFill>
        <p:spPr bwMode="auto">
          <a:xfrm>
            <a:off x="1828800" y="457200"/>
            <a:ext cx="8645236"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644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uFillTx/>
              </a:rPr>
              <a:t>Customer</a:t>
            </a:r>
            <a:endParaRPr lang="en-US" dirty="0">
              <a:solidFill>
                <a:srgbClr val="7030A0"/>
              </a:solidFill>
              <a:uFillTx/>
            </a:endParaRPr>
          </a:p>
        </p:txBody>
      </p:sp>
      <p:sp>
        <p:nvSpPr>
          <p:cNvPr id="3" name="Content Placeholder 2"/>
          <p:cNvSpPr>
            <a:spLocks noGrp="1"/>
          </p:cNvSpPr>
          <p:nvPr>
            <p:ph idx="1"/>
          </p:nvPr>
        </p:nvSpPr>
        <p:spPr>
          <a:xfrm>
            <a:off x="1981200" y="1600200"/>
            <a:ext cx="8229600" cy="5257800"/>
          </a:xfrm>
        </p:spPr>
        <p:txBody>
          <a:bodyPr>
            <a:normAutofit/>
          </a:bodyPr>
          <a:lstStyle/>
          <a:p>
            <a:r>
              <a:rPr lang="en-US" b="1" dirty="0">
                <a:solidFill>
                  <a:srgbClr val="00B0F0"/>
                </a:solidFill>
                <a:uFillTx/>
              </a:rPr>
              <a:t>Patients and Families</a:t>
            </a:r>
          </a:p>
          <a:p>
            <a:pPr lvl="2"/>
            <a:r>
              <a:rPr lang="en-US" dirty="0">
                <a:uFillTx/>
              </a:rPr>
              <a:t>The most important stakeholders.</a:t>
            </a:r>
          </a:p>
          <a:p>
            <a:pPr lvl="2"/>
            <a:r>
              <a:rPr lang="en-US" dirty="0">
                <a:uFillTx/>
              </a:rPr>
              <a:t>They expect, and deserve, care that meets the goals that is safe, effective, patient-centered, timely, efficient, and equitable (IOM quality chasm).</a:t>
            </a:r>
          </a:p>
          <a:p>
            <a:pPr lvl="2"/>
            <a:r>
              <a:rPr lang="en-US" dirty="0">
                <a:uFillTx/>
              </a:rPr>
              <a:t>They also expect reasonably comfortable amenities and confidentiality.</a:t>
            </a:r>
          </a:p>
          <a:p>
            <a:r>
              <a:rPr lang="en-US" b="1" dirty="0">
                <a:solidFill>
                  <a:srgbClr val="00B0F0"/>
                </a:solidFill>
                <a:uFillTx/>
              </a:rPr>
              <a:t>Health Insurers and Payment Agencies</a:t>
            </a:r>
          </a:p>
          <a:p>
            <a:pPr lvl="2"/>
            <a:r>
              <a:rPr lang="en-US" dirty="0">
                <a:uFillTx/>
              </a:rPr>
              <a:t>Patients rely on a variety of mechanisms to pay for care.</a:t>
            </a:r>
          </a:p>
          <a:p>
            <a:r>
              <a:rPr lang="en-US" b="1" dirty="0">
                <a:solidFill>
                  <a:srgbClr val="00B0F0"/>
                </a:solidFill>
                <a:uFillTx/>
              </a:rPr>
              <a:t>Buyers</a:t>
            </a:r>
            <a:endParaRPr lang="en-US" dirty="0">
              <a:solidFill>
                <a:srgbClr val="00B0F0"/>
              </a:solidFill>
              <a:uFillTx/>
            </a:endParaRPr>
          </a:p>
          <a:p>
            <a:pPr lvl="2"/>
            <a:r>
              <a:rPr lang="en-US" dirty="0">
                <a:uFillTx/>
              </a:rPr>
              <a:t>Much health insurance is provided through employment, making employers important exchange partners.</a:t>
            </a:r>
          </a:p>
          <a:p>
            <a:pPr lvl="2"/>
            <a:r>
              <a:rPr lang="en-US" dirty="0">
                <a:uFillTx/>
              </a:rPr>
              <a:t>Buyers, always seek to cut the cost of healthcare. </a:t>
            </a:r>
          </a:p>
          <a:p>
            <a:pPr lvl="2"/>
            <a:endParaRPr lang="en-US" dirty="0">
              <a:uFillTx/>
            </a:endParaRPr>
          </a:p>
          <a:p>
            <a:pPr lvl="2"/>
            <a:endParaRPr lang="en-US" dirty="0">
              <a:uFillTx/>
            </a:endParaRPr>
          </a:p>
        </p:txBody>
      </p:sp>
    </p:spTree>
    <p:extLst>
      <p:ext uri="{BB962C8B-B14F-4D97-AF65-F5344CB8AC3E}">
        <p14:creationId xmlns:p14="http://schemas.microsoft.com/office/powerpoint/2010/main" val="91931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uFillTx/>
              </a:rPr>
              <a:t>Stakeholders</a:t>
            </a:r>
          </a:p>
        </p:txBody>
      </p:sp>
      <p:sp>
        <p:nvSpPr>
          <p:cNvPr id="3" name="Content Placeholder 2"/>
          <p:cNvSpPr>
            <a:spLocks noGrp="1"/>
          </p:cNvSpPr>
          <p:nvPr>
            <p:ph idx="1"/>
          </p:nvPr>
        </p:nvSpPr>
        <p:spPr>
          <a:xfrm>
            <a:off x="1981200" y="1756124"/>
            <a:ext cx="8396412" cy="4827238"/>
          </a:xfrm>
        </p:spPr>
        <p:txBody>
          <a:bodyPr/>
          <a:lstStyle/>
          <a:p>
            <a:r>
              <a:rPr lang="en-US" b="1" i="1" dirty="0">
                <a:solidFill>
                  <a:srgbClr val="00B0F0"/>
                </a:solidFill>
                <a:uFillTx/>
              </a:rPr>
              <a:t>Stakeholders: </a:t>
            </a:r>
            <a:r>
              <a:rPr lang="en-US" dirty="0">
                <a:uFillTx/>
              </a:rPr>
              <a:t>Individuals or groups (buyers, workers, suppliers, regulators, and owners) who have a direct interest in an organization’s success</a:t>
            </a:r>
            <a:r>
              <a:rPr lang="en-US" dirty="0"/>
              <a:t>.</a:t>
            </a:r>
          </a:p>
          <a:p>
            <a:r>
              <a:rPr lang="en-US" b="1" dirty="0">
                <a:solidFill>
                  <a:srgbClr val="C00000"/>
                </a:solidFill>
                <a:uFillTx/>
              </a:rPr>
              <a:t>It majorly includes :</a:t>
            </a:r>
          </a:p>
          <a:p>
            <a:pPr lvl="2"/>
            <a:r>
              <a:rPr lang="en-US" dirty="0"/>
              <a:t>Owners.</a:t>
            </a:r>
          </a:p>
          <a:p>
            <a:pPr lvl="2"/>
            <a:r>
              <a:rPr lang="en-US" dirty="0"/>
              <a:t>Suppliers.</a:t>
            </a:r>
          </a:p>
          <a:p>
            <a:pPr lvl="2"/>
            <a:r>
              <a:rPr lang="en-US" dirty="0">
                <a:uFillTx/>
              </a:rPr>
              <a:t>Regulatory agencies.</a:t>
            </a:r>
          </a:p>
          <a:p>
            <a:pPr lvl="2"/>
            <a:r>
              <a:rPr lang="en-US" dirty="0"/>
              <a:t>Community groups.</a:t>
            </a:r>
            <a:endParaRPr lang="en-US" dirty="0">
              <a:uFillTx/>
            </a:endParaRPr>
          </a:p>
        </p:txBody>
      </p:sp>
    </p:spTree>
    <p:extLst>
      <p:ext uri="{BB962C8B-B14F-4D97-AF65-F5344CB8AC3E}">
        <p14:creationId xmlns:p14="http://schemas.microsoft.com/office/powerpoint/2010/main" val="40537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HCOs by Service Type</a:t>
            </a:r>
            <a:endParaRPr lang="en-US" b="1" dirty="0">
              <a:solidFill>
                <a:srgbClr val="FF0000"/>
              </a:solidFill>
            </a:endParaRPr>
          </a:p>
        </p:txBody>
      </p:sp>
      <p:sp>
        <p:nvSpPr>
          <p:cNvPr id="3" name="Content Placeholder 2"/>
          <p:cNvSpPr>
            <a:spLocks noGrp="1"/>
          </p:cNvSpPr>
          <p:nvPr>
            <p:ph idx="1"/>
          </p:nvPr>
        </p:nvSpPr>
        <p:spPr>
          <a:xfrm>
            <a:off x="838200" y="1690688"/>
            <a:ext cx="10515600" cy="4486275"/>
          </a:xfrm>
        </p:spPr>
        <p:txBody>
          <a:bodyPr>
            <a:noAutofit/>
          </a:bodyPr>
          <a:lstStyle/>
          <a:p>
            <a:r>
              <a:rPr lang="en-US" sz="2400" b="1" dirty="0" smtClean="0">
                <a:solidFill>
                  <a:srgbClr val="00B0F0"/>
                </a:solidFill>
                <a:latin typeface="Times New Roman" panose="02020603050405020304" pitchFamily="18" charset="0"/>
                <a:cs typeface="Times New Roman" panose="02020603050405020304" pitchFamily="18" charset="0"/>
              </a:rPr>
              <a:t>Primary </a:t>
            </a:r>
            <a:r>
              <a:rPr lang="en-US" sz="2400" b="1" dirty="0">
                <a:solidFill>
                  <a:srgbClr val="00B0F0"/>
                </a:solidFill>
                <a:latin typeface="Times New Roman" panose="02020603050405020304" pitchFamily="18" charset="0"/>
                <a:cs typeface="Times New Roman" panose="02020603050405020304" pitchFamily="18" charset="0"/>
              </a:rPr>
              <a:t>care </a:t>
            </a:r>
            <a:r>
              <a:rPr lang="en-US" sz="2400" dirty="0">
                <a:latin typeface="Times New Roman" panose="02020603050405020304" pitchFamily="18" charset="0"/>
                <a:cs typeface="Times New Roman" panose="02020603050405020304" pitchFamily="18" charset="0"/>
              </a:rPr>
              <a:t>traditionally refers to </a:t>
            </a:r>
            <a:r>
              <a:rPr lang="en-US" sz="2400" dirty="0" smtClean="0">
                <a:latin typeface="Times New Roman" panose="02020603050405020304" pitchFamily="18" charset="0"/>
                <a:cs typeface="Times New Roman" panose="02020603050405020304" pitchFamily="18" charset="0"/>
              </a:rPr>
              <a:t>the first </a:t>
            </a:r>
            <a:r>
              <a:rPr lang="en-US" sz="2400" dirty="0">
                <a:latin typeface="Times New Roman" panose="02020603050405020304" pitchFamily="18" charset="0"/>
                <a:cs typeface="Times New Roman" panose="02020603050405020304" pitchFamily="18" charset="0"/>
              </a:rPr>
              <a:t>contact providers of care who are prepared to </a:t>
            </a:r>
            <a:r>
              <a:rPr lang="en-US" sz="2400" dirty="0" smtClean="0">
                <a:latin typeface="Times New Roman" panose="02020603050405020304" pitchFamily="18" charset="0"/>
                <a:cs typeface="Times New Roman" panose="02020603050405020304" pitchFamily="18" charset="0"/>
              </a:rPr>
              <a:t>handle the </a:t>
            </a:r>
            <a:r>
              <a:rPr lang="en-US" sz="2400" dirty="0">
                <a:latin typeface="Times New Roman" panose="02020603050405020304" pitchFamily="18" charset="0"/>
                <a:cs typeface="Times New Roman" panose="02020603050405020304" pitchFamily="18" charset="0"/>
              </a:rPr>
              <a:t>great majority of common problems for </a:t>
            </a:r>
            <a:r>
              <a:rPr lang="en-US" sz="2400" dirty="0" smtClean="0">
                <a:latin typeface="Times New Roman" panose="02020603050405020304" pitchFamily="18" charset="0"/>
                <a:cs typeface="Times New Roman" panose="02020603050405020304" pitchFamily="18" charset="0"/>
              </a:rPr>
              <a:t>which patients </a:t>
            </a:r>
            <a:r>
              <a:rPr lang="en-US" sz="2400" dirty="0">
                <a:latin typeface="Times New Roman" panose="02020603050405020304" pitchFamily="18" charset="0"/>
                <a:cs typeface="Times New Roman" panose="02020603050405020304" pitchFamily="18" charset="0"/>
              </a:rPr>
              <a:t>seek care. </a:t>
            </a:r>
            <a:endParaRPr lang="en-US" sz="2400"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solidFill>
                  <a:srgbClr val="00B0F0"/>
                </a:solidFill>
                <a:latin typeface="Times New Roman" panose="02020603050405020304" pitchFamily="18" charset="0"/>
                <a:cs typeface="Times New Roman" panose="02020603050405020304" pitchFamily="18" charset="0"/>
              </a:rPr>
              <a:t>Secondary </a:t>
            </a:r>
            <a:r>
              <a:rPr lang="en-US" sz="2400" b="1" dirty="0">
                <a:solidFill>
                  <a:srgbClr val="00B0F0"/>
                </a:solidFill>
                <a:latin typeface="Times New Roman" panose="02020603050405020304" pitchFamily="18" charset="0"/>
                <a:cs typeface="Times New Roman" panose="02020603050405020304" pitchFamily="18" charset="0"/>
              </a:rPr>
              <a:t>care </a:t>
            </a:r>
            <a:r>
              <a:rPr lang="en-US" sz="2400" dirty="0">
                <a:latin typeface="Times New Roman" panose="02020603050405020304" pitchFamily="18" charset="0"/>
                <a:cs typeface="Times New Roman" panose="02020603050405020304" pitchFamily="18" charset="0"/>
              </a:rPr>
              <a:t>often refers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specialty care provided by clinicians who focus on </a:t>
            </a:r>
            <a:r>
              <a:rPr lang="en-US" sz="2400" dirty="0" smtClean="0">
                <a:latin typeface="Times New Roman" panose="02020603050405020304" pitchFamily="18" charset="0"/>
                <a:cs typeface="Times New Roman" panose="02020603050405020304" pitchFamily="18" charset="0"/>
              </a:rPr>
              <a:t>one or </a:t>
            </a:r>
            <a:r>
              <a:rPr lang="en-US" sz="2400" dirty="0">
                <a:latin typeface="Times New Roman" panose="02020603050405020304" pitchFamily="18" charset="0"/>
                <a:cs typeface="Times New Roman" panose="02020603050405020304" pitchFamily="18" charset="0"/>
              </a:rPr>
              <a:t>a small number of organ systems or on a specific </a:t>
            </a:r>
            <a:r>
              <a:rPr lang="en-US" sz="2400" dirty="0" smtClean="0">
                <a:latin typeface="Times New Roman" panose="02020603050405020304" pitchFamily="18" charset="0"/>
                <a:cs typeface="Times New Roman" panose="02020603050405020304" pitchFamily="18" charset="0"/>
              </a:rPr>
              <a:t>type of </a:t>
            </a:r>
            <a:r>
              <a:rPr lang="en-US" sz="2400" dirty="0">
                <a:latin typeface="Times New Roman" panose="02020603050405020304" pitchFamily="18" charset="0"/>
                <a:cs typeface="Times New Roman" panose="02020603050405020304" pitchFamily="18" charset="0"/>
              </a:rPr>
              <a:t>service, such as obstetrics and gynecology or anesthesiology</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00B0F0"/>
                </a:solidFill>
                <a:latin typeface="Times New Roman" panose="02020603050405020304" pitchFamily="18" charset="0"/>
                <a:cs typeface="Times New Roman" panose="02020603050405020304" pitchFamily="18" charset="0"/>
              </a:rPr>
              <a:t>Tertiary care</a:t>
            </a:r>
            <a:r>
              <a:rPr lang="en-US" sz="2400" dirty="0">
                <a:latin typeface="Times New Roman" panose="02020603050405020304" pitchFamily="18" charset="0"/>
                <a:cs typeface="Times New Roman" panose="02020603050405020304" pitchFamily="18" charset="0"/>
              </a:rPr>
              <a:t>, or subspecialty care, is </a:t>
            </a:r>
            <a:r>
              <a:rPr lang="en-US" sz="2400" dirty="0" smtClean="0">
                <a:latin typeface="Times New Roman" panose="02020603050405020304" pitchFamily="18" charset="0"/>
                <a:cs typeface="Times New Roman" panose="02020603050405020304" pitchFamily="18" charset="0"/>
              </a:rPr>
              <a:t>usually defined </a:t>
            </a:r>
            <a:r>
              <a:rPr lang="en-US" sz="2400" dirty="0">
                <a:latin typeface="Times New Roman" panose="02020603050405020304" pitchFamily="18" charset="0"/>
                <a:cs typeface="Times New Roman" panose="02020603050405020304" pitchFamily="18" charset="0"/>
              </a:rPr>
              <a:t>in terms of the type of institution in </a:t>
            </a:r>
            <a:r>
              <a:rPr lang="en-US" sz="2400" dirty="0" smtClean="0">
                <a:latin typeface="Times New Roman" panose="02020603050405020304" pitchFamily="18" charset="0"/>
                <a:cs typeface="Times New Roman" panose="02020603050405020304" pitchFamily="18" charset="0"/>
              </a:rPr>
              <a:t>which it </a:t>
            </a:r>
            <a:r>
              <a:rPr lang="en-US" sz="2400" dirty="0">
                <a:latin typeface="Times New Roman" panose="02020603050405020304" pitchFamily="18" charset="0"/>
                <a:cs typeface="Times New Roman" panose="02020603050405020304" pitchFamily="18" charset="0"/>
              </a:rPr>
              <a:t>is delivered, often academic or specialized </a:t>
            </a:r>
            <a:r>
              <a:rPr lang="en-US" sz="2400" dirty="0" smtClean="0">
                <a:latin typeface="Times New Roman" panose="02020603050405020304" pitchFamily="18" charset="0"/>
                <a:cs typeface="Times New Roman" panose="02020603050405020304" pitchFamily="18" charset="0"/>
              </a:rPr>
              <a:t>health centers</a:t>
            </a:r>
            <a:r>
              <a:rPr lang="en-US" sz="2400" dirty="0">
                <a:latin typeface="Times New Roman" panose="02020603050405020304" pitchFamily="18" charset="0"/>
                <a:cs typeface="Times New Roman" panose="02020603050405020304" pitchFamily="18" charset="0"/>
              </a:rPr>
              <a:t>. Tertiary care may also be defined in terms </a:t>
            </a:r>
            <a:r>
              <a:rPr lang="en-US" sz="2400" dirty="0" smtClean="0">
                <a:latin typeface="Times New Roman" panose="02020603050405020304" pitchFamily="18" charset="0"/>
                <a:cs typeface="Times New Roman" panose="02020603050405020304" pitchFamily="18" charset="0"/>
              </a:rPr>
              <a:t>of the </a:t>
            </a:r>
            <a:r>
              <a:rPr lang="en-US" sz="2400" dirty="0">
                <a:latin typeface="Times New Roman" panose="02020603050405020304" pitchFamily="18" charset="0"/>
                <a:cs typeface="Times New Roman" panose="02020603050405020304" pitchFamily="18" charset="0"/>
              </a:rPr>
              <a:t>type of problem that is addressed, such as </a:t>
            </a:r>
            <a:r>
              <a:rPr lang="en-US" sz="2400" dirty="0" smtClean="0">
                <a:latin typeface="Times New Roman" panose="02020603050405020304" pitchFamily="18" charset="0"/>
                <a:cs typeface="Times New Roman" panose="02020603050405020304" pitchFamily="18" charset="0"/>
              </a:rPr>
              <a:t>trauma centers</a:t>
            </a:r>
            <a:r>
              <a:rPr lang="en-US" sz="2400" dirty="0">
                <a:latin typeface="Times New Roman" panose="02020603050405020304" pitchFamily="18" charset="0"/>
                <a:cs typeface="Times New Roman" panose="02020603050405020304" pitchFamily="18" charset="0"/>
              </a:rPr>
              <a:t>, burn centers, or neonatal intensive care units.</a:t>
            </a:r>
          </a:p>
        </p:txBody>
      </p:sp>
    </p:spTree>
    <p:extLst>
      <p:ext uri="{BB962C8B-B14F-4D97-AF65-F5344CB8AC3E}">
        <p14:creationId xmlns:p14="http://schemas.microsoft.com/office/powerpoint/2010/main" val="107263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HCOs by </a:t>
            </a:r>
            <a:r>
              <a:rPr lang="en-US" b="1" dirty="0" smtClean="0">
                <a:solidFill>
                  <a:srgbClr val="FF0000"/>
                </a:solidFill>
                <a:uFillTx/>
              </a:rPr>
              <a:t>Ownership</a:t>
            </a:r>
            <a:endParaRPr lang="en-US" b="1" dirty="0">
              <a:solidFill>
                <a:srgbClr val="FF0000"/>
              </a:solidFill>
              <a:uFillTx/>
            </a:endParaRPr>
          </a:p>
        </p:txBody>
      </p:sp>
      <p:sp>
        <p:nvSpPr>
          <p:cNvPr id="3" name="Content Placeholder 2"/>
          <p:cNvSpPr>
            <a:spLocks noGrp="1"/>
          </p:cNvSpPr>
          <p:nvPr>
            <p:ph idx="1"/>
          </p:nvPr>
        </p:nvSpPr>
        <p:spPr>
          <a:xfrm>
            <a:off x="1981200" y="1600200"/>
            <a:ext cx="8229600" cy="5181600"/>
          </a:xfrm>
        </p:spPr>
        <p:txBody>
          <a:bodyPr>
            <a:normAutofit/>
          </a:bodyPr>
          <a:lstStyle/>
          <a:p>
            <a:r>
              <a:rPr lang="en-US" b="1" dirty="0">
                <a:solidFill>
                  <a:srgbClr val="00B0F0"/>
                </a:solidFill>
                <a:uFillTx/>
              </a:rPr>
              <a:t>Types by ownership:</a:t>
            </a:r>
          </a:p>
          <a:p>
            <a:pPr lvl="2"/>
            <a:r>
              <a:rPr lang="en-US" dirty="0">
                <a:uFillTx/>
              </a:rPr>
              <a:t>Not-for-Profit (charity hospitals). </a:t>
            </a:r>
          </a:p>
          <a:p>
            <a:pPr lvl="2"/>
            <a:r>
              <a:rPr lang="en-US" dirty="0">
                <a:uFillTx/>
              </a:rPr>
              <a:t>For-Profit (private or university hospitals).</a:t>
            </a:r>
          </a:p>
          <a:p>
            <a:pPr lvl="2"/>
            <a:r>
              <a:rPr lang="en-US" dirty="0">
                <a:uFillTx/>
              </a:rPr>
              <a:t>Government Owners.</a:t>
            </a:r>
          </a:p>
          <a:p>
            <a:endParaRPr lang="en-US" sz="2600" b="1" i="1" dirty="0"/>
          </a:p>
          <a:p>
            <a:r>
              <a:rPr lang="en-US" sz="2600" dirty="0"/>
              <a:t>Most hospitals are </a:t>
            </a:r>
            <a:r>
              <a:rPr lang="en-US" sz="2600" b="1" dirty="0"/>
              <a:t>community hospitals, </a:t>
            </a:r>
            <a:r>
              <a:rPr lang="en-US" sz="2600" dirty="0"/>
              <a:t>were controlled by either the local government or not-for-profit organizations owned by the community and expected to fulfill community needs.</a:t>
            </a:r>
          </a:p>
        </p:txBody>
      </p:sp>
    </p:spTree>
    <p:extLst>
      <p:ext uri="{BB962C8B-B14F-4D97-AF65-F5344CB8AC3E}">
        <p14:creationId xmlns:p14="http://schemas.microsoft.com/office/powerpoint/2010/main" val="1120736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1312</Words>
  <Application>Microsoft Office PowerPoint</Application>
  <PresentationFormat>Widescreen</PresentationFormat>
  <Paragraphs>154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Healthcare Organizations</vt:lpstr>
      <vt:lpstr>Healthcare organizations (HCOs)</vt:lpstr>
      <vt:lpstr>People</vt:lpstr>
      <vt:lpstr>Caregiving teams</vt:lpstr>
      <vt:lpstr>PowerPoint Presentation</vt:lpstr>
      <vt:lpstr>Customer</vt:lpstr>
      <vt:lpstr>Stakeholders</vt:lpstr>
      <vt:lpstr>Types of HCOs by Service Type</vt:lpstr>
      <vt:lpstr>Types of HCOs by Ownership</vt:lpstr>
      <vt:lpstr>How Are Clinical Health Professionals Rewarded and Compensated for Their Services?</vt:lpstr>
      <vt:lpstr>PowerPoint Presentation</vt:lpstr>
      <vt:lpstr>Regulatory Agencies</vt:lpstr>
      <vt:lpstr>HCOs structure and design</vt:lpstr>
      <vt:lpstr>Aspects of organization design</vt:lpstr>
      <vt:lpstr>PowerPoint Presentation</vt:lpstr>
      <vt:lpstr>PowerPoint Presentation</vt:lpstr>
      <vt:lpstr>Classical concepts of organization design</vt:lpstr>
      <vt:lpstr>Division of work</vt:lpstr>
      <vt:lpstr>Authority and responsibility </vt:lpstr>
      <vt:lpstr>PowerPoint Presentation</vt:lpstr>
      <vt:lpstr>Departmentalization </vt:lpstr>
      <vt:lpstr>PowerPoint Presentation</vt:lpstr>
      <vt:lpstr>PowerPoint Presentation</vt:lpstr>
      <vt:lpstr>Span of control</vt:lpstr>
      <vt:lpstr>PowerPoint Presentation</vt:lpstr>
      <vt:lpstr> Co-ordination</vt:lpstr>
      <vt:lpstr>How Can a Healthcare System Be Scored?</vt:lpstr>
      <vt:lpstr>PowerPoint Presentation</vt:lpstr>
      <vt:lpstr>Designing Excellence in an HCO</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Organizations</dc:title>
  <dc:creator>Maher</dc:creator>
  <cp:lastModifiedBy>Maher</cp:lastModifiedBy>
  <cp:revision>6</cp:revision>
  <dcterms:created xsi:type="dcterms:W3CDTF">2021-04-12T08:42:48Z</dcterms:created>
  <dcterms:modified xsi:type="dcterms:W3CDTF">2021-04-12T09:08:29Z</dcterms:modified>
</cp:coreProperties>
</file>