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1" r:id="rId12"/>
    <p:sldId id="268" r:id="rId13"/>
    <p:sldId id="269" r:id="rId14"/>
    <p:sldId id="278" r:id="rId15"/>
    <p:sldId id="270" r:id="rId16"/>
    <p:sldId id="275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CEC0B-A5D4-4FFB-9249-D78EB48E640F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6EE6025-944C-4075-ABA7-32675C119EF4}">
      <dgm:prSet/>
      <dgm:spPr/>
      <dgm:t>
        <a:bodyPr/>
        <a:lstStyle/>
        <a:p>
          <a:r>
            <a:rPr lang="en-GB" b="1"/>
            <a:t>Identity as a human organism</a:t>
          </a:r>
          <a:endParaRPr lang="en-US"/>
        </a:p>
      </dgm:t>
    </dgm:pt>
    <dgm:pt modelId="{4889A4D0-CA0C-4657-AD8C-3742A23BC527}" type="parTrans" cxnId="{A8EEBE14-2EC9-48A9-A8CF-B2F99D38964A}">
      <dgm:prSet/>
      <dgm:spPr/>
      <dgm:t>
        <a:bodyPr/>
        <a:lstStyle/>
        <a:p>
          <a:endParaRPr lang="en-US"/>
        </a:p>
      </dgm:t>
    </dgm:pt>
    <dgm:pt modelId="{19DFF884-BD4C-4CF0-B307-D5D537ED1863}" type="sibTrans" cxnId="{A8EEBE14-2EC9-48A9-A8CF-B2F99D38964A}">
      <dgm:prSet/>
      <dgm:spPr/>
      <dgm:t>
        <a:bodyPr/>
        <a:lstStyle/>
        <a:p>
          <a:endParaRPr lang="en-US"/>
        </a:p>
      </dgm:t>
    </dgm:pt>
    <dgm:pt modelId="{3C54E583-41C9-45C4-A176-F058C1CE4DA2}">
      <dgm:prSet/>
      <dgm:spPr/>
      <dgm:t>
        <a:bodyPr/>
        <a:lstStyle/>
        <a:p>
          <a:r>
            <a:rPr lang="en-GB" b="1"/>
            <a:t>The potential to be a person</a:t>
          </a:r>
          <a:endParaRPr lang="en-US"/>
        </a:p>
      </dgm:t>
    </dgm:pt>
    <dgm:pt modelId="{4E85B9F8-0868-43C9-9BB3-9F1D9546902B}" type="parTrans" cxnId="{4ACDEF75-A5CA-4399-B7F9-1FF931106D1F}">
      <dgm:prSet/>
      <dgm:spPr/>
      <dgm:t>
        <a:bodyPr/>
        <a:lstStyle/>
        <a:p>
          <a:endParaRPr lang="en-US"/>
        </a:p>
      </dgm:t>
    </dgm:pt>
    <dgm:pt modelId="{C9C80784-EA5B-47E7-BAA4-EB2F01B3E8D4}" type="sibTrans" cxnId="{4ACDEF75-A5CA-4399-B7F9-1FF931106D1F}">
      <dgm:prSet/>
      <dgm:spPr/>
      <dgm:t>
        <a:bodyPr/>
        <a:lstStyle/>
        <a:p>
          <a:endParaRPr lang="en-US"/>
        </a:p>
      </dgm:t>
    </dgm:pt>
    <dgm:pt modelId="{7EA1411B-E309-4B42-AC5D-8E84643C82E0}">
      <dgm:prSet/>
      <dgm:spPr/>
      <dgm:t>
        <a:bodyPr/>
        <a:lstStyle/>
        <a:p>
          <a:r>
            <a:rPr lang="en-US" b="1"/>
            <a:t>Identity as a person</a:t>
          </a:r>
          <a:endParaRPr lang="en-US"/>
        </a:p>
      </dgm:t>
    </dgm:pt>
    <dgm:pt modelId="{EE1D290B-1466-46D4-A878-9F3187501B1F}" type="parTrans" cxnId="{85F1813F-CD4F-49BC-B99C-FB5F947462AB}">
      <dgm:prSet/>
      <dgm:spPr/>
      <dgm:t>
        <a:bodyPr/>
        <a:lstStyle/>
        <a:p>
          <a:endParaRPr lang="en-US"/>
        </a:p>
      </dgm:t>
    </dgm:pt>
    <dgm:pt modelId="{42FEFBD6-87B8-458E-9D59-218600B5D574}" type="sibTrans" cxnId="{85F1813F-CD4F-49BC-B99C-FB5F947462AB}">
      <dgm:prSet/>
      <dgm:spPr/>
      <dgm:t>
        <a:bodyPr/>
        <a:lstStyle/>
        <a:p>
          <a:endParaRPr lang="en-US"/>
        </a:p>
      </dgm:t>
    </dgm:pt>
    <dgm:pt modelId="{41EC826D-D30F-4AEB-912C-CA12E2817CE4}">
      <dgm:prSet/>
      <dgm:spPr/>
      <dgm:t>
        <a:bodyPr/>
        <a:lstStyle/>
        <a:p>
          <a:r>
            <a:rPr lang="en-GB" b="1"/>
            <a:t>The value given to the human organism by others is crucial (conferred moral status)</a:t>
          </a:r>
          <a:endParaRPr lang="en-US"/>
        </a:p>
      </dgm:t>
    </dgm:pt>
    <dgm:pt modelId="{FABC4BB7-E3DC-49F0-B9B8-96582B02531E}" type="parTrans" cxnId="{169FDF76-1C65-4A4C-9D85-3F780014782C}">
      <dgm:prSet/>
      <dgm:spPr/>
      <dgm:t>
        <a:bodyPr/>
        <a:lstStyle/>
        <a:p>
          <a:endParaRPr lang="en-US"/>
        </a:p>
      </dgm:t>
    </dgm:pt>
    <dgm:pt modelId="{77CB603B-464B-41AF-BA74-A9FFF10004D5}" type="sibTrans" cxnId="{169FDF76-1C65-4A4C-9D85-3F780014782C}">
      <dgm:prSet/>
      <dgm:spPr/>
      <dgm:t>
        <a:bodyPr/>
        <a:lstStyle/>
        <a:p>
          <a:endParaRPr lang="en-US"/>
        </a:p>
      </dgm:t>
    </dgm:pt>
    <dgm:pt modelId="{9D1D5946-9E8B-4C76-8B5A-C8B94E7BA755}" type="pres">
      <dgm:prSet presAssocID="{D17CEC0B-A5D4-4FFB-9249-D78EB48E640F}" presName="matrix" presStyleCnt="0">
        <dgm:presLayoutVars>
          <dgm:chMax val="1"/>
          <dgm:dir/>
          <dgm:resizeHandles val="exact"/>
        </dgm:presLayoutVars>
      </dgm:prSet>
      <dgm:spPr/>
    </dgm:pt>
    <dgm:pt modelId="{FA8F6A33-FFFD-419C-8711-8634F2257EBD}" type="pres">
      <dgm:prSet presAssocID="{D17CEC0B-A5D4-4FFB-9249-D78EB48E640F}" presName="diamond" presStyleLbl="bgShp" presStyleIdx="0" presStyleCnt="1"/>
      <dgm:spPr/>
    </dgm:pt>
    <dgm:pt modelId="{C2CC3A88-ACAF-401A-907B-FBFE83E574E1}" type="pres">
      <dgm:prSet presAssocID="{D17CEC0B-A5D4-4FFB-9249-D78EB48E640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2A52051-A6D6-4420-A2EF-A81466984E79}" type="pres">
      <dgm:prSet presAssocID="{D17CEC0B-A5D4-4FFB-9249-D78EB48E640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2A705B9-BFA5-4A21-9F45-968CAFE4534D}" type="pres">
      <dgm:prSet presAssocID="{D17CEC0B-A5D4-4FFB-9249-D78EB48E640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66AC9D8-7406-45DA-93A6-ACEE2C6A883D}" type="pres">
      <dgm:prSet presAssocID="{D17CEC0B-A5D4-4FFB-9249-D78EB48E640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8EEBE14-2EC9-48A9-A8CF-B2F99D38964A}" srcId="{D17CEC0B-A5D4-4FFB-9249-D78EB48E640F}" destId="{A6EE6025-944C-4075-ABA7-32675C119EF4}" srcOrd="0" destOrd="0" parTransId="{4889A4D0-CA0C-4657-AD8C-3742A23BC527}" sibTransId="{19DFF884-BD4C-4CF0-B307-D5D537ED1863}"/>
    <dgm:cxn modelId="{9AF6A921-88CE-46C3-AC19-2EF6FFD21390}" type="presOf" srcId="{3C54E583-41C9-45C4-A176-F058C1CE4DA2}" destId="{F2A52051-A6D6-4420-A2EF-A81466984E79}" srcOrd="0" destOrd="0" presId="urn:microsoft.com/office/officeart/2005/8/layout/matrix3"/>
    <dgm:cxn modelId="{E6C16626-5958-4B04-9BFC-049F324E4C59}" type="presOf" srcId="{A6EE6025-944C-4075-ABA7-32675C119EF4}" destId="{C2CC3A88-ACAF-401A-907B-FBFE83E574E1}" srcOrd="0" destOrd="0" presId="urn:microsoft.com/office/officeart/2005/8/layout/matrix3"/>
    <dgm:cxn modelId="{85F1813F-CD4F-49BC-B99C-FB5F947462AB}" srcId="{D17CEC0B-A5D4-4FFB-9249-D78EB48E640F}" destId="{7EA1411B-E309-4B42-AC5D-8E84643C82E0}" srcOrd="2" destOrd="0" parTransId="{EE1D290B-1466-46D4-A878-9F3187501B1F}" sibTransId="{42FEFBD6-87B8-458E-9D59-218600B5D574}"/>
    <dgm:cxn modelId="{ADC8605E-4BF6-4DCB-9A88-A623C04E4B00}" type="presOf" srcId="{D17CEC0B-A5D4-4FFB-9249-D78EB48E640F}" destId="{9D1D5946-9E8B-4C76-8B5A-C8B94E7BA755}" srcOrd="0" destOrd="0" presId="urn:microsoft.com/office/officeart/2005/8/layout/matrix3"/>
    <dgm:cxn modelId="{4ACDEF75-A5CA-4399-B7F9-1FF931106D1F}" srcId="{D17CEC0B-A5D4-4FFB-9249-D78EB48E640F}" destId="{3C54E583-41C9-45C4-A176-F058C1CE4DA2}" srcOrd="1" destOrd="0" parTransId="{4E85B9F8-0868-43C9-9BB3-9F1D9546902B}" sibTransId="{C9C80784-EA5B-47E7-BAA4-EB2F01B3E8D4}"/>
    <dgm:cxn modelId="{ABC74876-C452-465B-A73B-A02648276C6C}" type="presOf" srcId="{7EA1411B-E309-4B42-AC5D-8E84643C82E0}" destId="{52A705B9-BFA5-4A21-9F45-968CAFE4534D}" srcOrd="0" destOrd="0" presId="urn:microsoft.com/office/officeart/2005/8/layout/matrix3"/>
    <dgm:cxn modelId="{169FDF76-1C65-4A4C-9D85-3F780014782C}" srcId="{D17CEC0B-A5D4-4FFB-9249-D78EB48E640F}" destId="{41EC826D-D30F-4AEB-912C-CA12E2817CE4}" srcOrd="3" destOrd="0" parTransId="{FABC4BB7-E3DC-49F0-B9B8-96582B02531E}" sibTransId="{77CB603B-464B-41AF-BA74-A9FFF10004D5}"/>
    <dgm:cxn modelId="{3C3E5091-AA17-4BB8-8A8B-95929F34CF86}" type="presOf" srcId="{41EC826D-D30F-4AEB-912C-CA12E2817CE4}" destId="{966AC9D8-7406-45DA-93A6-ACEE2C6A883D}" srcOrd="0" destOrd="0" presId="urn:microsoft.com/office/officeart/2005/8/layout/matrix3"/>
    <dgm:cxn modelId="{6F74C0AF-90AD-4D29-A02E-946E84CE3BF2}" type="presParOf" srcId="{9D1D5946-9E8B-4C76-8B5A-C8B94E7BA755}" destId="{FA8F6A33-FFFD-419C-8711-8634F2257EBD}" srcOrd="0" destOrd="0" presId="urn:microsoft.com/office/officeart/2005/8/layout/matrix3"/>
    <dgm:cxn modelId="{3AAFE147-C75C-4D3C-9770-568BCB322CFF}" type="presParOf" srcId="{9D1D5946-9E8B-4C76-8B5A-C8B94E7BA755}" destId="{C2CC3A88-ACAF-401A-907B-FBFE83E574E1}" srcOrd="1" destOrd="0" presId="urn:microsoft.com/office/officeart/2005/8/layout/matrix3"/>
    <dgm:cxn modelId="{13A18C56-10CA-4CBF-9F50-A664AF8BB32F}" type="presParOf" srcId="{9D1D5946-9E8B-4C76-8B5A-C8B94E7BA755}" destId="{F2A52051-A6D6-4420-A2EF-A81466984E79}" srcOrd="2" destOrd="0" presId="urn:microsoft.com/office/officeart/2005/8/layout/matrix3"/>
    <dgm:cxn modelId="{0103494E-BF5A-4C88-B46D-4712F26AF17F}" type="presParOf" srcId="{9D1D5946-9E8B-4C76-8B5A-C8B94E7BA755}" destId="{52A705B9-BFA5-4A21-9F45-968CAFE4534D}" srcOrd="3" destOrd="0" presId="urn:microsoft.com/office/officeart/2005/8/layout/matrix3"/>
    <dgm:cxn modelId="{6E996093-4E03-48CA-B48C-81AE51E75939}" type="presParOf" srcId="{9D1D5946-9E8B-4C76-8B5A-C8B94E7BA755}" destId="{966AC9D8-7406-45DA-93A6-ACEE2C6A883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F9391-8E33-4F41-A650-4316B2846A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9F52DBC-2068-41AD-A174-79E522EE76E2}">
      <dgm:prSet/>
      <dgm:spPr/>
      <dgm:t>
        <a:bodyPr/>
        <a:lstStyle/>
        <a:p>
          <a:r>
            <a:rPr lang="en-GB" b="1"/>
            <a:t>Killing embryos is wrong</a:t>
          </a:r>
          <a:endParaRPr lang="en-US"/>
        </a:p>
      </dgm:t>
    </dgm:pt>
    <dgm:pt modelId="{13D2A5DA-EF7E-4A97-BFB7-024106C4ED97}" type="parTrans" cxnId="{F91960CB-63A8-424B-AC21-A247733D76C0}">
      <dgm:prSet/>
      <dgm:spPr/>
      <dgm:t>
        <a:bodyPr/>
        <a:lstStyle/>
        <a:p>
          <a:endParaRPr lang="en-US"/>
        </a:p>
      </dgm:t>
    </dgm:pt>
    <dgm:pt modelId="{F0A0F782-18FD-4C1C-BA87-58D5E3D7C301}" type="sibTrans" cxnId="{F91960CB-63A8-424B-AC21-A247733D76C0}">
      <dgm:prSet/>
      <dgm:spPr/>
      <dgm:t>
        <a:bodyPr/>
        <a:lstStyle/>
        <a:p>
          <a:endParaRPr lang="en-US"/>
        </a:p>
      </dgm:t>
    </dgm:pt>
    <dgm:pt modelId="{9792201A-1FAE-424D-8DAA-ACEA26634804}">
      <dgm:prSet/>
      <dgm:spPr/>
      <dgm:t>
        <a:bodyPr/>
        <a:lstStyle/>
        <a:p>
          <a:r>
            <a:rPr lang="en-GB" b="1"/>
            <a:t>IVF is unnatural</a:t>
          </a:r>
          <a:endParaRPr lang="en-US"/>
        </a:p>
      </dgm:t>
    </dgm:pt>
    <dgm:pt modelId="{03D9348B-0778-4F52-A5DB-9D29CAA1CEE8}" type="parTrans" cxnId="{8BB38AA8-4698-4644-B190-92D101CACF76}">
      <dgm:prSet/>
      <dgm:spPr/>
      <dgm:t>
        <a:bodyPr/>
        <a:lstStyle/>
        <a:p>
          <a:endParaRPr lang="en-US"/>
        </a:p>
      </dgm:t>
    </dgm:pt>
    <dgm:pt modelId="{0AF80B7B-13E4-4685-A040-043A22416BD7}" type="sibTrans" cxnId="{8BB38AA8-4698-4644-B190-92D101CACF76}">
      <dgm:prSet/>
      <dgm:spPr/>
      <dgm:t>
        <a:bodyPr/>
        <a:lstStyle/>
        <a:p>
          <a:endParaRPr lang="en-US"/>
        </a:p>
      </dgm:t>
    </dgm:pt>
    <dgm:pt modelId="{EE8B8219-0826-4709-9E1A-587CDA3FE67F}">
      <dgm:prSet/>
      <dgm:spPr/>
      <dgm:t>
        <a:bodyPr/>
        <a:lstStyle/>
        <a:p>
          <a:r>
            <a:rPr lang="en-GB" b="1"/>
            <a:t>IVF is harmful to marriage</a:t>
          </a:r>
          <a:endParaRPr lang="en-US"/>
        </a:p>
      </dgm:t>
    </dgm:pt>
    <dgm:pt modelId="{80F96973-A6A6-485A-BF45-298AB055A08F}" type="parTrans" cxnId="{84163BA8-7163-4BFC-A50A-031904A47F6A}">
      <dgm:prSet/>
      <dgm:spPr/>
      <dgm:t>
        <a:bodyPr/>
        <a:lstStyle/>
        <a:p>
          <a:endParaRPr lang="en-US"/>
        </a:p>
      </dgm:t>
    </dgm:pt>
    <dgm:pt modelId="{CCDE7006-F695-44B1-955C-6AA207CD691A}" type="sibTrans" cxnId="{84163BA8-7163-4BFC-A50A-031904A47F6A}">
      <dgm:prSet/>
      <dgm:spPr/>
      <dgm:t>
        <a:bodyPr/>
        <a:lstStyle/>
        <a:p>
          <a:endParaRPr lang="en-US"/>
        </a:p>
      </dgm:t>
    </dgm:pt>
    <dgm:pt modelId="{9DC7DCEE-8F6F-437A-9467-E9C74E03E0A2}">
      <dgm:prSet/>
      <dgm:spPr/>
      <dgm:t>
        <a:bodyPr/>
        <a:lstStyle/>
        <a:p>
          <a:r>
            <a:rPr lang="en-GB" b="1"/>
            <a:t>IVF harms women</a:t>
          </a:r>
          <a:endParaRPr lang="en-US"/>
        </a:p>
      </dgm:t>
    </dgm:pt>
    <dgm:pt modelId="{1314A681-D96A-4651-B5B2-8ABFB191CA93}" type="parTrans" cxnId="{F0C08203-AD2A-42B4-8A80-33E790B81E1D}">
      <dgm:prSet/>
      <dgm:spPr/>
      <dgm:t>
        <a:bodyPr/>
        <a:lstStyle/>
        <a:p>
          <a:endParaRPr lang="en-US"/>
        </a:p>
      </dgm:t>
    </dgm:pt>
    <dgm:pt modelId="{436BC5FA-1E62-4A28-8832-F8952CC10E0F}" type="sibTrans" cxnId="{F0C08203-AD2A-42B4-8A80-33E790B81E1D}">
      <dgm:prSet/>
      <dgm:spPr/>
      <dgm:t>
        <a:bodyPr/>
        <a:lstStyle/>
        <a:p>
          <a:endParaRPr lang="en-US"/>
        </a:p>
      </dgm:t>
    </dgm:pt>
    <dgm:pt modelId="{C99F69AF-A939-4477-94BE-04C87B8F214D}" type="pres">
      <dgm:prSet presAssocID="{7F1F9391-8E33-4F41-A650-4316B2846A48}" presName="linear" presStyleCnt="0">
        <dgm:presLayoutVars>
          <dgm:animLvl val="lvl"/>
          <dgm:resizeHandles val="exact"/>
        </dgm:presLayoutVars>
      </dgm:prSet>
      <dgm:spPr/>
    </dgm:pt>
    <dgm:pt modelId="{A11D0D07-5E53-4333-A77F-CC43243AA494}" type="pres">
      <dgm:prSet presAssocID="{D9F52DBC-2068-41AD-A174-79E522EE76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2A8F589-4B35-480C-B553-AAE5F1ED65E6}" type="pres">
      <dgm:prSet presAssocID="{F0A0F782-18FD-4C1C-BA87-58D5E3D7C301}" presName="spacer" presStyleCnt="0"/>
      <dgm:spPr/>
    </dgm:pt>
    <dgm:pt modelId="{2C8F6F92-F3E3-4ACC-8301-A141844BF311}" type="pres">
      <dgm:prSet presAssocID="{9792201A-1FAE-424D-8DAA-ACEA2663480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A23EF69-229D-4539-8175-7B64FAAD94D0}" type="pres">
      <dgm:prSet presAssocID="{0AF80B7B-13E4-4685-A040-043A22416BD7}" presName="spacer" presStyleCnt="0"/>
      <dgm:spPr/>
    </dgm:pt>
    <dgm:pt modelId="{50B2698B-D8B7-4FEF-8160-DB38F0EC8E50}" type="pres">
      <dgm:prSet presAssocID="{EE8B8219-0826-4709-9E1A-587CDA3FE67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2DE6FB-9828-42B9-8FDC-4280B0C381CA}" type="pres">
      <dgm:prSet presAssocID="{CCDE7006-F695-44B1-955C-6AA207CD691A}" presName="spacer" presStyleCnt="0"/>
      <dgm:spPr/>
    </dgm:pt>
    <dgm:pt modelId="{22F50DB0-2459-4301-975D-7B4FD07A005D}" type="pres">
      <dgm:prSet presAssocID="{9DC7DCEE-8F6F-437A-9467-E9C74E03E0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C08203-AD2A-42B4-8A80-33E790B81E1D}" srcId="{7F1F9391-8E33-4F41-A650-4316B2846A48}" destId="{9DC7DCEE-8F6F-437A-9467-E9C74E03E0A2}" srcOrd="3" destOrd="0" parTransId="{1314A681-D96A-4651-B5B2-8ABFB191CA93}" sibTransId="{436BC5FA-1E62-4A28-8832-F8952CC10E0F}"/>
    <dgm:cxn modelId="{5AAFD736-1D73-44F4-BB62-F16C686939AF}" type="presOf" srcId="{9792201A-1FAE-424D-8DAA-ACEA26634804}" destId="{2C8F6F92-F3E3-4ACC-8301-A141844BF311}" srcOrd="0" destOrd="0" presId="urn:microsoft.com/office/officeart/2005/8/layout/vList2"/>
    <dgm:cxn modelId="{E946C064-3AA6-482B-A48F-EC42608F42AB}" type="presOf" srcId="{D9F52DBC-2068-41AD-A174-79E522EE76E2}" destId="{A11D0D07-5E53-4333-A77F-CC43243AA494}" srcOrd="0" destOrd="0" presId="urn:microsoft.com/office/officeart/2005/8/layout/vList2"/>
    <dgm:cxn modelId="{5FFA5070-C972-471E-9A7C-8B5FDC6232ED}" type="presOf" srcId="{EE8B8219-0826-4709-9E1A-587CDA3FE67F}" destId="{50B2698B-D8B7-4FEF-8160-DB38F0EC8E50}" srcOrd="0" destOrd="0" presId="urn:microsoft.com/office/officeart/2005/8/layout/vList2"/>
    <dgm:cxn modelId="{84163BA8-7163-4BFC-A50A-031904A47F6A}" srcId="{7F1F9391-8E33-4F41-A650-4316B2846A48}" destId="{EE8B8219-0826-4709-9E1A-587CDA3FE67F}" srcOrd="2" destOrd="0" parTransId="{80F96973-A6A6-485A-BF45-298AB055A08F}" sibTransId="{CCDE7006-F695-44B1-955C-6AA207CD691A}"/>
    <dgm:cxn modelId="{8BB38AA8-4698-4644-B190-92D101CACF76}" srcId="{7F1F9391-8E33-4F41-A650-4316B2846A48}" destId="{9792201A-1FAE-424D-8DAA-ACEA26634804}" srcOrd="1" destOrd="0" parTransId="{03D9348B-0778-4F52-A5DB-9D29CAA1CEE8}" sibTransId="{0AF80B7B-13E4-4685-A040-043A22416BD7}"/>
    <dgm:cxn modelId="{D3E552B6-D047-4736-8047-7F4683E4F194}" type="presOf" srcId="{9DC7DCEE-8F6F-437A-9467-E9C74E03E0A2}" destId="{22F50DB0-2459-4301-975D-7B4FD07A005D}" srcOrd="0" destOrd="0" presId="urn:microsoft.com/office/officeart/2005/8/layout/vList2"/>
    <dgm:cxn modelId="{F91960CB-63A8-424B-AC21-A247733D76C0}" srcId="{7F1F9391-8E33-4F41-A650-4316B2846A48}" destId="{D9F52DBC-2068-41AD-A174-79E522EE76E2}" srcOrd="0" destOrd="0" parTransId="{13D2A5DA-EF7E-4A97-BFB7-024106C4ED97}" sibTransId="{F0A0F782-18FD-4C1C-BA87-58D5E3D7C301}"/>
    <dgm:cxn modelId="{C58EE0FA-7F2C-4969-A912-CD8A2679E461}" type="presOf" srcId="{7F1F9391-8E33-4F41-A650-4316B2846A48}" destId="{C99F69AF-A939-4477-94BE-04C87B8F214D}" srcOrd="0" destOrd="0" presId="urn:microsoft.com/office/officeart/2005/8/layout/vList2"/>
    <dgm:cxn modelId="{10D92B29-A6C1-4844-922D-166F4F00F3FC}" type="presParOf" srcId="{C99F69AF-A939-4477-94BE-04C87B8F214D}" destId="{A11D0D07-5E53-4333-A77F-CC43243AA494}" srcOrd="0" destOrd="0" presId="urn:microsoft.com/office/officeart/2005/8/layout/vList2"/>
    <dgm:cxn modelId="{5E9FC8C6-283F-4B30-A0CD-46FEA9408D0F}" type="presParOf" srcId="{C99F69AF-A939-4477-94BE-04C87B8F214D}" destId="{82A8F589-4B35-480C-B553-AAE5F1ED65E6}" srcOrd="1" destOrd="0" presId="urn:microsoft.com/office/officeart/2005/8/layout/vList2"/>
    <dgm:cxn modelId="{C9CAEF11-DF28-480C-8339-0183CF91D4EF}" type="presParOf" srcId="{C99F69AF-A939-4477-94BE-04C87B8F214D}" destId="{2C8F6F92-F3E3-4ACC-8301-A141844BF311}" srcOrd="2" destOrd="0" presId="urn:microsoft.com/office/officeart/2005/8/layout/vList2"/>
    <dgm:cxn modelId="{3F9412BC-024E-4A70-9077-340087C9775E}" type="presParOf" srcId="{C99F69AF-A939-4477-94BE-04C87B8F214D}" destId="{7A23EF69-229D-4539-8175-7B64FAAD94D0}" srcOrd="3" destOrd="0" presId="urn:microsoft.com/office/officeart/2005/8/layout/vList2"/>
    <dgm:cxn modelId="{E5AD1576-2B36-4C3D-964E-28479150F7F7}" type="presParOf" srcId="{C99F69AF-A939-4477-94BE-04C87B8F214D}" destId="{50B2698B-D8B7-4FEF-8160-DB38F0EC8E50}" srcOrd="4" destOrd="0" presId="urn:microsoft.com/office/officeart/2005/8/layout/vList2"/>
    <dgm:cxn modelId="{96146E7D-6EF8-4C8E-9666-622573F11572}" type="presParOf" srcId="{C99F69AF-A939-4477-94BE-04C87B8F214D}" destId="{BE2DE6FB-9828-42B9-8FDC-4280B0C381CA}" srcOrd="5" destOrd="0" presId="urn:microsoft.com/office/officeart/2005/8/layout/vList2"/>
    <dgm:cxn modelId="{751FB840-FECB-4231-9562-213E9A7F261A}" type="presParOf" srcId="{C99F69AF-A939-4477-94BE-04C87B8F214D}" destId="{22F50DB0-2459-4301-975D-7B4FD07A005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F6A33-FFFD-419C-8711-8634F2257EBD}">
      <dsp:nvSpPr>
        <dsp:cNvPr id="0" name=""/>
        <dsp:cNvSpPr/>
      </dsp:nvSpPr>
      <dsp:spPr>
        <a:xfrm>
          <a:off x="0" y="286941"/>
          <a:ext cx="4945856" cy="494585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C3A88-ACAF-401A-907B-FBFE83E574E1}">
      <dsp:nvSpPr>
        <dsp:cNvPr id="0" name=""/>
        <dsp:cNvSpPr/>
      </dsp:nvSpPr>
      <dsp:spPr>
        <a:xfrm>
          <a:off x="469856" y="756797"/>
          <a:ext cx="1928883" cy="192888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Identity as a human organism</a:t>
          </a:r>
          <a:endParaRPr lang="en-US" sz="1900" kern="1200"/>
        </a:p>
      </dsp:txBody>
      <dsp:txXfrm>
        <a:off x="564016" y="850957"/>
        <a:ext cx="1740563" cy="1740563"/>
      </dsp:txXfrm>
    </dsp:sp>
    <dsp:sp modelId="{F2A52051-A6D6-4420-A2EF-A81466984E79}">
      <dsp:nvSpPr>
        <dsp:cNvPr id="0" name=""/>
        <dsp:cNvSpPr/>
      </dsp:nvSpPr>
      <dsp:spPr>
        <a:xfrm>
          <a:off x="2547115" y="756797"/>
          <a:ext cx="1928883" cy="192888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The potential to be a person</a:t>
          </a:r>
          <a:endParaRPr lang="en-US" sz="1900" kern="1200"/>
        </a:p>
      </dsp:txBody>
      <dsp:txXfrm>
        <a:off x="2641275" y="850957"/>
        <a:ext cx="1740563" cy="1740563"/>
      </dsp:txXfrm>
    </dsp:sp>
    <dsp:sp modelId="{52A705B9-BFA5-4A21-9F45-968CAFE4534D}">
      <dsp:nvSpPr>
        <dsp:cNvPr id="0" name=""/>
        <dsp:cNvSpPr/>
      </dsp:nvSpPr>
      <dsp:spPr>
        <a:xfrm>
          <a:off x="469856" y="2834056"/>
          <a:ext cx="1928883" cy="192888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Identity as a person</a:t>
          </a:r>
          <a:endParaRPr lang="en-US" sz="1900" kern="1200"/>
        </a:p>
      </dsp:txBody>
      <dsp:txXfrm>
        <a:off x="564016" y="2928216"/>
        <a:ext cx="1740563" cy="1740563"/>
      </dsp:txXfrm>
    </dsp:sp>
    <dsp:sp modelId="{966AC9D8-7406-45DA-93A6-ACEE2C6A883D}">
      <dsp:nvSpPr>
        <dsp:cNvPr id="0" name=""/>
        <dsp:cNvSpPr/>
      </dsp:nvSpPr>
      <dsp:spPr>
        <a:xfrm>
          <a:off x="2547115" y="2834056"/>
          <a:ext cx="1928883" cy="192888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The value given to the human organism by others is crucial (conferred moral status)</a:t>
          </a:r>
          <a:endParaRPr lang="en-US" sz="1900" kern="1200"/>
        </a:p>
      </dsp:txBody>
      <dsp:txXfrm>
        <a:off x="2641275" y="2928216"/>
        <a:ext cx="1740563" cy="1740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0D07-5E53-4333-A77F-CC43243AA494}">
      <dsp:nvSpPr>
        <dsp:cNvPr id="0" name=""/>
        <dsp:cNvSpPr/>
      </dsp:nvSpPr>
      <dsp:spPr>
        <a:xfrm>
          <a:off x="0" y="855203"/>
          <a:ext cx="5278040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/>
            <a:t>Killing embryos is wrong</a:t>
          </a:r>
          <a:endParaRPr lang="en-US" sz="3600" kern="1200"/>
        </a:p>
      </dsp:txBody>
      <dsp:txXfrm>
        <a:off x="42151" y="897354"/>
        <a:ext cx="5193738" cy="779158"/>
      </dsp:txXfrm>
    </dsp:sp>
    <dsp:sp modelId="{2C8F6F92-F3E3-4ACC-8301-A141844BF311}">
      <dsp:nvSpPr>
        <dsp:cNvPr id="0" name=""/>
        <dsp:cNvSpPr/>
      </dsp:nvSpPr>
      <dsp:spPr>
        <a:xfrm>
          <a:off x="0" y="1822343"/>
          <a:ext cx="5278040" cy="8634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/>
            <a:t>IVF is unnatural</a:t>
          </a:r>
          <a:endParaRPr lang="en-US" sz="3600" kern="1200"/>
        </a:p>
      </dsp:txBody>
      <dsp:txXfrm>
        <a:off x="42151" y="1864494"/>
        <a:ext cx="5193738" cy="779158"/>
      </dsp:txXfrm>
    </dsp:sp>
    <dsp:sp modelId="{50B2698B-D8B7-4FEF-8160-DB38F0EC8E50}">
      <dsp:nvSpPr>
        <dsp:cNvPr id="0" name=""/>
        <dsp:cNvSpPr/>
      </dsp:nvSpPr>
      <dsp:spPr>
        <a:xfrm>
          <a:off x="0" y="2789483"/>
          <a:ext cx="5278040" cy="8634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/>
            <a:t>IVF is harmful to marriage</a:t>
          </a:r>
          <a:endParaRPr lang="en-US" sz="3600" kern="1200"/>
        </a:p>
      </dsp:txBody>
      <dsp:txXfrm>
        <a:off x="42151" y="2831634"/>
        <a:ext cx="5193738" cy="779158"/>
      </dsp:txXfrm>
    </dsp:sp>
    <dsp:sp modelId="{22F50DB0-2459-4301-975D-7B4FD07A005D}">
      <dsp:nvSpPr>
        <dsp:cNvPr id="0" name=""/>
        <dsp:cNvSpPr/>
      </dsp:nvSpPr>
      <dsp:spPr>
        <a:xfrm>
          <a:off x="0" y="3756623"/>
          <a:ext cx="5278040" cy="8634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/>
            <a:t>IVF harms women</a:t>
          </a:r>
          <a:endParaRPr lang="en-US" sz="3600" kern="1200"/>
        </a:p>
      </dsp:txBody>
      <dsp:txXfrm>
        <a:off x="42151" y="3798774"/>
        <a:ext cx="5193738" cy="77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9451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8686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3692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 b="1">
                <a:latin typeface="UniversLTStd-BoldC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 rtl="0">
              <a:defRPr/>
            </a:lvl1pPr>
            <a:lvl2pPr algn="just" rtl="0">
              <a:defRPr/>
            </a:lvl2pPr>
            <a:lvl3pPr algn="just" rtl="0">
              <a:defRPr/>
            </a:lvl3pPr>
            <a:lvl4pPr algn="just" rtl="0">
              <a:defRPr/>
            </a:lvl4pPr>
            <a:lvl5pPr algn="just"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822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432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8303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901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259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54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893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0451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385A-010B-469F-960A-EDE391EEF2B6}" type="datetimeFigureOut">
              <a:rPr lang="ar-JO" smtClean="0"/>
              <a:pPr/>
              <a:t>02/09/1442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5103-255F-4DFB-BC44-F7044C6AFB3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215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845455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5E177-A48E-41EE-8B5F-8CA2B3870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097339"/>
            <a:ext cx="7508874" cy="2623885"/>
          </a:xfrm>
        </p:spPr>
        <p:txBody>
          <a:bodyPr anchor="ctr">
            <a:normAutofit/>
          </a:bodyPr>
          <a:lstStyle/>
          <a:p>
            <a:r>
              <a:rPr lang="en-US" sz="5700" b="1" dirty="0">
                <a:solidFill>
                  <a:srgbClr val="FFFFFF"/>
                </a:solidFill>
              </a:rPr>
              <a:t>Reproductive medicine</a:t>
            </a:r>
            <a:endParaRPr lang="ar-JO" sz="5700" b="1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17136"/>
            <a:ext cx="1584198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0491" y="4521269"/>
            <a:ext cx="5040623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7B231-67B0-405B-8411-4D896FDA6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619" y="4843002"/>
            <a:ext cx="4320637" cy="1234345"/>
          </a:xfrm>
        </p:spPr>
        <p:txBody>
          <a:bodyPr anchor="ctr">
            <a:normAutofit/>
          </a:bodyPr>
          <a:lstStyle/>
          <a:p>
            <a:pPr lvl="0"/>
            <a:r>
              <a:rPr lang="en-GB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Medical Ethics</a:t>
            </a:r>
          </a:p>
          <a:p>
            <a:pPr lvl="0" rtl="1"/>
            <a:r>
              <a:rPr lang="en-GB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Dr.</a:t>
            </a:r>
            <a:r>
              <a:rPr lang="en-GB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Reema Karasneh</a:t>
            </a:r>
          </a:p>
          <a:p>
            <a:endParaRPr lang="ar-JO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21270"/>
            <a:ext cx="1586592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BF25B-593B-46BE-9569-065BDFDA1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So….When is it wrong to kill a fetus?</a:t>
            </a:r>
            <a:endParaRPr lang="ar-JO" sz="37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8357-1C4C-4F5F-BF74-12844842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1800"/>
              <a:t>One view that is intuitively attractive to many people is that the moral status of the fetus develops as the fetus itself develops. </a:t>
            </a:r>
          </a:p>
          <a:p>
            <a:pPr lvl="1"/>
            <a:r>
              <a:rPr lang="en-GB" sz="1800"/>
              <a:t>It may be wrong to kill even an early fetus, but the degree of wrong would be very much less than killing a late fetus. </a:t>
            </a:r>
          </a:p>
          <a:p>
            <a:pPr lvl="1"/>
            <a:endParaRPr lang="en-GB" sz="1800"/>
          </a:p>
          <a:p>
            <a:pPr lvl="1"/>
            <a:r>
              <a:rPr lang="en-GB" sz="1800"/>
              <a:t>The grounds that would justify killing a fetus need to become stronger and stronger as the fetus develops.</a:t>
            </a:r>
          </a:p>
          <a:p>
            <a:pPr lvl="1"/>
            <a:endParaRPr lang="en-GB" sz="1800"/>
          </a:p>
          <a:p>
            <a:pPr lvl="1"/>
            <a:r>
              <a:rPr lang="en-GB" sz="1800"/>
              <a:t>Parental convenience may be sufficient to justify the abortion of an early fetus, but it would need something much more significant to justify the of an older fetus</a:t>
            </a:r>
          </a:p>
          <a:p>
            <a:endParaRPr lang="ar-JO" sz="1800"/>
          </a:p>
        </p:txBody>
      </p:sp>
    </p:spTree>
    <p:extLst>
      <p:ext uri="{BB962C8B-B14F-4D97-AF65-F5344CB8AC3E}">
        <p14:creationId xmlns:p14="http://schemas.microsoft.com/office/powerpoint/2010/main" val="396154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41CDE-1124-44E4-AA6E-C53210B2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Maternal-Fetal Conflict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07D3-A66E-4F5C-B33E-57846EAA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000" b="1"/>
              <a:t>Mother’s self determination and autonomy</a:t>
            </a:r>
          </a:p>
          <a:p>
            <a:pPr lvl="1"/>
            <a:r>
              <a:rPr lang="en-GB" sz="2000"/>
              <a:t>A woman should be allowed to determine her own actions without external forces influencing her</a:t>
            </a:r>
          </a:p>
          <a:p>
            <a:pPr lvl="2"/>
            <a:r>
              <a:rPr lang="en-GB" dirty="0"/>
              <a:t>(e.g. refuse treatment of any kind for herself and for her </a:t>
            </a:r>
            <a:r>
              <a:rPr lang="en-GB"/>
              <a:t>fetus</a:t>
            </a:r>
            <a:r>
              <a:rPr lang="en-GB" dirty="0"/>
              <a:t>, even when that treatment is in both of their best interests)</a:t>
            </a:r>
          </a:p>
          <a:p>
            <a:pPr lvl="1"/>
            <a:r>
              <a:rPr lang="en-GB" sz="2000"/>
              <a:t>Pregnancy affects a woman’s health and life; if she makes a choice then she has the right to do so without intervention</a:t>
            </a:r>
          </a:p>
          <a:p>
            <a:pPr lvl="1"/>
            <a:endParaRPr lang="en-GB" sz="2000"/>
          </a:p>
          <a:p>
            <a:r>
              <a:rPr lang="en-US" sz="2000" b="1"/>
              <a:t>The concept of personhood</a:t>
            </a:r>
            <a:endParaRPr lang="en-GB" sz="2000" b="1"/>
          </a:p>
          <a:p>
            <a:endParaRPr lang="en-GB" sz="2000"/>
          </a:p>
          <a:p>
            <a:pPr lvl="1"/>
            <a:endParaRPr lang="ar-JO" sz="2000"/>
          </a:p>
        </p:txBody>
      </p:sp>
    </p:spTree>
    <p:extLst>
      <p:ext uri="{BB962C8B-B14F-4D97-AF65-F5344CB8AC3E}">
        <p14:creationId xmlns:p14="http://schemas.microsoft.com/office/powerpoint/2010/main" val="24345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Arguments against constraining a pregnant woman's behaviour for the sake of the fetus (or future child)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400" b="1" i="1"/>
              <a:t>Autonomy-</a:t>
            </a:r>
            <a:r>
              <a:rPr lang="en-GB" sz="1400" i="1"/>
              <a:t> </a:t>
            </a:r>
            <a:r>
              <a:rPr lang="en-GB" sz="1400"/>
              <a:t>such constraints infringe the woman's autonomy. </a:t>
            </a:r>
          </a:p>
          <a:p>
            <a:pPr marL="514350" indent="-514350">
              <a:buFont typeface="+mj-lt"/>
              <a:buAutoNum type="arabicPeriod"/>
            </a:pPr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 b="1" i="1"/>
              <a:t>Privacy</a:t>
            </a:r>
            <a:r>
              <a:rPr lang="en-GB" sz="1400" i="1"/>
              <a:t> - </a:t>
            </a:r>
            <a:r>
              <a:rPr lang="en-GB" sz="1400"/>
              <a:t>the woman has a right not to have her body invaded or even touched without consent. Many constraints on her behaviour would involve such battery.</a:t>
            </a:r>
          </a:p>
          <a:p>
            <a:pPr marL="514350" indent="-514350">
              <a:buFont typeface="+mj-lt"/>
              <a:buAutoNum type="arabicPeriod"/>
            </a:pPr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 b="1" i="1"/>
              <a:t>Fetal status </a:t>
            </a:r>
            <a:r>
              <a:rPr lang="en-GB" sz="1400" i="1"/>
              <a:t>- </a:t>
            </a:r>
            <a:r>
              <a:rPr lang="en-GB" sz="1400"/>
              <a:t>in English law the fetus has no status as a person until birth. The rights of a person (the woman) should not be subjugated to the rights, if any, of an entity that is not a person.</a:t>
            </a:r>
          </a:p>
          <a:p>
            <a:pPr marL="514350" indent="-514350">
              <a:buFont typeface="+mj-lt"/>
              <a:buAutoNum type="arabicPeriod"/>
            </a:pPr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 b="1" i="1"/>
              <a:t>Public policy </a:t>
            </a:r>
            <a:r>
              <a:rPr lang="en-GB" sz="1400" i="1"/>
              <a:t>- </a:t>
            </a:r>
            <a:r>
              <a:rPr lang="en-GB" sz="1400"/>
              <a:t>the likely consequences of allowing fetal interests to affect the legal provisions for restraining people's behaviour are undesirable. </a:t>
            </a:r>
          </a:p>
          <a:p>
            <a:pPr marL="514350" indent="-514350">
              <a:buFont typeface="+mj-lt"/>
              <a:buAutoNum type="arabicPeriod"/>
            </a:pPr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/>
              <a:t>Even if there are good arguments that it is morally wrong for a pregnant woman to behave in ways that might harm the fetus or future child, it does not follow that such behaviour should be the subject of legal restraint.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An argument in favour of constraining a pregnant woman's behaviour for the sake</a:t>
            </a:r>
            <a:br>
              <a:rPr lang="en-GB" sz="2300">
                <a:solidFill>
                  <a:srgbClr val="FFFFFF"/>
                </a:solidFill>
              </a:rPr>
            </a:br>
            <a:r>
              <a:rPr lang="en-GB" sz="2300">
                <a:solidFill>
                  <a:srgbClr val="FFFFFF"/>
                </a:solidFill>
              </a:rPr>
              <a:t>of the fetus (or future child)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 b="1"/>
              <a:t>Example</a:t>
            </a:r>
            <a:r>
              <a:rPr lang="en-GB" sz="2100"/>
              <a:t>:</a:t>
            </a:r>
          </a:p>
          <a:p>
            <a:pPr lvl="1"/>
            <a:r>
              <a:rPr lang="en-GB" sz="2100"/>
              <a:t>The banning of the sedative Thalidomide.</a:t>
            </a:r>
          </a:p>
          <a:p>
            <a:pPr lvl="2"/>
            <a:r>
              <a:rPr lang="en-GB" sz="2100"/>
              <a:t>No significant adverse effects on mothers but interfere with limb development of fetus. </a:t>
            </a:r>
          </a:p>
          <a:p>
            <a:pPr lvl="2"/>
            <a:r>
              <a:rPr lang="en-GB" sz="2100"/>
              <a:t>Rather than informing women of these possible effects and allowing them to choose whether to take this sedative, it was  banned it in the interests of future people.</a:t>
            </a:r>
          </a:p>
          <a:p>
            <a:pPr lvl="2"/>
            <a:endParaRPr lang="en-GB" sz="2100"/>
          </a:p>
          <a:p>
            <a:r>
              <a:rPr lang="en-GB" sz="2100"/>
              <a:t>Such constraint would be on the basis of the principle of preventing harm to others.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AF758-022A-488A-943F-E7D53521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100" dirty="0">
                <a:solidFill>
                  <a:srgbClr val="FFFFFF"/>
                </a:solidFill>
              </a:rPr>
              <a:t>ASSISTED REPRODUCTION</a:t>
            </a:r>
            <a:br>
              <a:rPr lang="en-GB" sz="3100" dirty="0">
                <a:solidFill>
                  <a:srgbClr val="FFFFFF"/>
                </a:solidFill>
              </a:rPr>
            </a:br>
            <a:endParaRPr lang="ar-JO" sz="31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BC00C-BE87-4980-A6C4-EC9D60E7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pPr lvl="0"/>
            <a:r>
              <a:rPr lang="en-US" sz="1600" b="1"/>
              <a:t>In Vitro Fertilization</a:t>
            </a:r>
          </a:p>
          <a:p>
            <a:pPr lvl="0"/>
            <a:endParaRPr lang="en-US" sz="1600"/>
          </a:p>
          <a:p>
            <a:pPr lvl="0"/>
            <a:r>
              <a:rPr lang="en-GB" sz="1600" b="1"/>
              <a:t>Pre-implantation genetic diagnosis</a:t>
            </a:r>
            <a:r>
              <a:rPr lang="en-GB" sz="1600"/>
              <a:t>: Choosing which embryos to implant</a:t>
            </a:r>
          </a:p>
          <a:p>
            <a:pPr lvl="1"/>
            <a:r>
              <a:rPr lang="en-GB" sz="1600"/>
              <a:t>Discrimination, “Designer” babies, Sex selection, Destruction of unwanted embryos</a:t>
            </a:r>
          </a:p>
          <a:p>
            <a:pPr lvl="1"/>
            <a:endParaRPr lang="en-GB" sz="1600"/>
          </a:p>
          <a:p>
            <a:pPr lvl="0"/>
            <a:r>
              <a:rPr lang="en-GB" sz="1600" b="1"/>
              <a:t>Surrogacy</a:t>
            </a:r>
            <a:r>
              <a:rPr lang="en-GB" sz="1600"/>
              <a:t>: Carrying Someone Else’s Child</a:t>
            </a:r>
          </a:p>
          <a:p>
            <a:pPr lvl="1"/>
            <a:r>
              <a:rPr lang="en-GB" sz="1600"/>
              <a:t>the right of autonomy and privacy of the parents; the right of privacy of the donor; the right of the child to know his/her origins.</a:t>
            </a:r>
          </a:p>
          <a:p>
            <a:pPr lvl="1"/>
            <a:endParaRPr lang="en-GB" sz="1600"/>
          </a:p>
          <a:p>
            <a:pPr lvl="0"/>
            <a:r>
              <a:rPr lang="en-US" sz="1600" b="1"/>
              <a:t>Sterilization</a:t>
            </a:r>
            <a:r>
              <a:rPr lang="en-US" sz="1600"/>
              <a:t>: Preventing Reproduction</a:t>
            </a:r>
            <a:endParaRPr lang="ar-JO" sz="1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57810-395D-4AC8-9051-577787A22068}"/>
              </a:ext>
            </a:extLst>
          </p:cNvPr>
          <p:cNvSpPr txBox="1"/>
          <p:nvPr/>
        </p:nvSpPr>
        <p:spPr>
          <a:xfrm>
            <a:off x="5457825" y="461737"/>
            <a:ext cx="16120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Understanding acceptable versus unacceptable harm</a:t>
            </a:r>
          </a:p>
        </p:txBody>
      </p:sp>
    </p:spTree>
    <p:extLst>
      <p:ext uri="{BB962C8B-B14F-4D97-AF65-F5344CB8AC3E}">
        <p14:creationId xmlns:p14="http://schemas.microsoft.com/office/powerpoint/2010/main" val="2615930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In Vitro Fertilization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Louise Brown's conception (1978), was made possible through in-vitro fertilization (IVF)</a:t>
            </a:r>
          </a:p>
          <a:p>
            <a:pPr lvl="1"/>
            <a:endParaRPr lang="en-GB" sz="2300"/>
          </a:p>
          <a:p>
            <a:r>
              <a:rPr lang="en-GB" sz="2300"/>
              <a:t>Several more sophisticated techniques have been developed</a:t>
            </a:r>
          </a:p>
          <a:p>
            <a:endParaRPr lang="en-GB" sz="2300"/>
          </a:p>
          <a:p>
            <a:r>
              <a:rPr lang="en-GB" sz="2300"/>
              <a:t>Some believe that IVF and related techniques are always wrong.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31863-1EF3-407A-A8A3-B36117AF8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93" y="4419227"/>
            <a:ext cx="2560778" cy="199071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600">
                <a:solidFill>
                  <a:srgbClr val="FFFFFF"/>
                </a:solidFill>
              </a:rPr>
              <a:t>Reasons for considering IVF, and some other types of fertility treatment, as</a:t>
            </a:r>
            <a:br>
              <a:rPr lang="en-GB" sz="2600">
                <a:solidFill>
                  <a:srgbClr val="FFFFFF"/>
                </a:solidFill>
              </a:rPr>
            </a:br>
            <a:r>
              <a:rPr lang="en-GB" sz="2600">
                <a:solidFill>
                  <a:srgbClr val="FFFFFF"/>
                </a:solidFill>
              </a:rPr>
              <a:t>ethically wrong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F0D97E-0F3F-4927-BFDC-C687DC9FF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11714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Killing embryos is wrong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0"/>
            <a:r>
              <a:rPr lang="en-GB" sz="2300"/>
              <a:t>Some types of fertility treatment involve the production of embryos that are subsequently not used in treatment and are destroyed. </a:t>
            </a:r>
          </a:p>
          <a:p>
            <a:pPr marL="0"/>
            <a:endParaRPr lang="en-GB" sz="2300"/>
          </a:p>
          <a:p>
            <a:pPr marL="0"/>
            <a:r>
              <a:rPr lang="en-GB" sz="2300"/>
              <a:t>The force of this argument depends on the moral status accorded to embryos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IVF is unnatural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/>
            <a:r>
              <a:rPr lang="en-GB" sz="1800"/>
              <a:t>The argument about unnaturalness is used in many situations involving modern technology</a:t>
            </a:r>
          </a:p>
          <a:p>
            <a:pPr marL="514350" indent="-514350"/>
            <a:endParaRPr lang="en-GB" sz="1800"/>
          </a:p>
          <a:p>
            <a:pPr marL="514350" indent="-514350"/>
            <a:r>
              <a:rPr lang="en-GB" sz="1800"/>
              <a:t>There are three major problems with the argument in general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800"/>
              <a:t>To determine what is natural and what unnatural </a:t>
            </a:r>
          </a:p>
          <a:p>
            <a:pPr marL="971550" lvl="1" indent="-514350">
              <a:buFont typeface="+mj-lt"/>
              <a:buAutoNum type="arabicPeriod"/>
            </a:pPr>
            <a:endParaRPr lang="en-GB" sz="1800"/>
          </a:p>
          <a:p>
            <a:pPr marL="971550" lvl="1" indent="-514350">
              <a:buFont typeface="+mj-lt"/>
              <a:buAutoNum type="arabicPeriod"/>
            </a:pPr>
            <a:r>
              <a:rPr lang="en-GB" sz="1800"/>
              <a:t>That so much of medicine (and indeed so much of modern life) is unnatural</a:t>
            </a:r>
          </a:p>
          <a:p>
            <a:pPr marL="1428750" lvl="2" indent="-514350"/>
            <a:r>
              <a:rPr lang="en-GB" sz="1800"/>
              <a:t>Few would argue that intravenous antibiotics should not be given to someone with septicaemia</a:t>
            </a:r>
          </a:p>
          <a:p>
            <a:pPr marL="1428750" lvl="2" indent="-514350"/>
            <a:endParaRPr lang="en-GB" sz="1800"/>
          </a:p>
          <a:p>
            <a:pPr marL="971550" lvl="1" indent="-514350">
              <a:buFont typeface="+mj-lt"/>
              <a:buAutoNum type="arabicPeriod"/>
            </a:pPr>
            <a:r>
              <a:rPr lang="en-GB" sz="1800"/>
              <a:t>The third is to provide reasons why something that is unnatural is therefore morally wrong</a:t>
            </a:r>
          </a:p>
          <a:p>
            <a:endParaRPr lang="en-GB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IVF is harmful to marriage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/>
            <a:r>
              <a:rPr lang="en-GB" sz="2300"/>
              <a:t>Reproductive technologies separate the procreative aspects of marriage from the conjugal aspects.</a:t>
            </a:r>
          </a:p>
          <a:p>
            <a:pPr marL="514350" indent="-514350"/>
            <a:endParaRPr lang="en-GB" sz="2300"/>
          </a:p>
          <a:p>
            <a:pPr marL="514350" indent="-514350"/>
            <a:r>
              <a:rPr lang="en-GB" sz="2300"/>
              <a:t>Some argue that this is harmful to the institution of marriage</a:t>
            </a:r>
          </a:p>
          <a:p>
            <a:pPr marL="514350" indent="-514350"/>
            <a:endParaRPr lang="en-GB" sz="2300"/>
          </a:p>
          <a:p>
            <a:pPr marL="514350" indent="-514350"/>
            <a:r>
              <a:rPr lang="en-GB" sz="2300"/>
              <a:t>The problem with this is to clarify in what way this is harmful to the marriage</a:t>
            </a:r>
          </a:p>
          <a:p>
            <a:endParaRPr lang="en-GB"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C283DA-D2DF-4586-AC4C-8B0A356E7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UniversLTStd-BoldCn"/>
              </a:rPr>
              <a:t>Introduction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6BBA-8B73-4B16-8976-8C2E4524D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1600" dirty="0"/>
              <a:t>Medical technology can increase reproductive choice for three main reasons: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It provides the possibility of </a:t>
            </a:r>
            <a:r>
              <a:rPr lang="en-GB" sz="1600" b="1" dirty="0"/>
              <a:t>terminating the pregnancy </a:t>
            </a:r>
            <a:r>
              <a:rPr lang="en-GB" sz="1600" dirty="0"/>
              <a:t>(abortion), and this is carried out most safely in a clinical setting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It provides the means of </a:t>
            </a:r>
            <a:r>
              <a:rPr lang="en-GB" sz="1600" b="1" dirty="0"/>
              <a:t>assisting conception</a:t>
            </a:r>
            <a:r>
              <a:rPr lang="en-GB" sz="1600" dirty="0"/>
              <a:t>, using an increasing array of techniques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It makes available a range of investigations that help </a:t>
            </a:r>
            <a:r>
              <a:rPr lang="en-GB" sz="1600" b="1" dirty="0"/>
              <a:t>predict the likely health status</a:t>
            </a:r>
            <a:r>
              <a:rPr lang="en-GB" sz="1600" dirty="0"/>
              <a:t>, and much more, of the </a:t>
            </a:r>
            <a:r>
              <a:rPr lang="en-GB" sz="1600" dirty="0" err="1"/>
              <a:t>fetus</a:t>
            </a:r>
            <a:r>
              <a:rPr lang="en-GB" sz="1600" dirty="0"/>
              <a:t> or potential child.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r>
              <a:rPr lang="en-GB" sz="1600" dirty="0"/>
              <a:t>To what extent should health professionals control reproductive choice?</a:t>
            </a:r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503564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IVF harms women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/>
            <a:r>
              <a:rPr lang="en-GB" sz="2300" b="1"/>
              <a:t>Centre on claims that: </a:t>
            </a:r>
          </a:p>
          <a:p>
            <a:pPr marL="971550" lvl="1" indent="-514350"/>
            <a:r>
              <a:rPr lang="en-GB" sz="2300"/>
              <a:t>Men control these technologies and hence control female  reproduction</a:t>
            </a:r>
          </a:p>
          <a:p>
            <a:pPr marL="971550" lvl="1" indent="-514350"/>
            <a:r>
              <a:rPr lang="en-GB" sz="2300"/>
              <a:t>Such technologies help to perpetuate a view that women cannot be completely fulfilled unless they have children</a:t>
            </a:r>
          </a:p>
          <a:p>
            <a:pPr marL="971550" lvl="1" indent="-514350"/>
            <a:endParaRPr lang="en-GB" sz="2300"/>
          </a:p>
          <a:p>
            <a:pPr marL="514350" indent="-514350"/>
            <a:r>
              <a:rPr lang="en-GB" sz="2300"/>
              <a:t>Many women take the opposite view and see the reproductive technologies as enhancing their freedom and choice by enabling them to have children if they so wish</a:t>
            </a:r>
          </a:p>
          <a:p>
            <a:endParaRPr lang="en-GB"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7415AF-0F62-4E16-AC3B-8765E57A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 dirty="0">
                <a:solidFill>
                  <a:srgbClr val="FFFFFF"/>
                </a:solidFill>
              </a:rPr>
              <a:t>FOUR APPROACHES TO THE ISSUE OF REPRODUCTIVE CHOICE</a:t>
            </a:r>
            <a:endParaRPr lang="ar-JO" sz="2300" dirty="0">
              <a:solidFill>
                <a:srgbClr val="FFFFFF"/>
              </a:solidFill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6ABD0-5B00-4048-9EF3-613BEB34C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400" b="1"/>
              <a:t>Procreative autonomy - the interests of parents</a:t>
            </a:r>
          </a:p>
          <a:p>
            <a:pPr lvl="1"/>
            <a:r>
              <a:rPr lang="en-GB" sz="1400"/>
              <a:t>Emphasizes the value or the right of adults to make their own reproductive choices</a:t>
            </a:r>
          </a:p>
          <a:p>
            <a:pPr lvl="1"/>
            <a:r>
              <a:rPr lang="en-GB" sz="1400"/>
              <a:t>Professional interference should be kept to a minimum </a:t>
            </a:r>
          </a:p>
          <a:p>
            <a:pPr lvl="1"/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 b="1"/>
              <a:t>The interests of the future child</a:t>
            </a:r>
          </a:p>
          <a:p>
            <a:pPr lvl="1"/>
            <a:r>
              <a:rPr lang="en-GB" sz="1400"/>
              <a:t>It is particularly relevant to assisted reproduction</a:t>
            </a:r>
          </a:p>
          <a:p>
            <a:pPr lvl="1"/>
            <a:r>
              <a:rPr lang="en-GB" sz="1400"/>
              <a:t>Health professionals can prevent access to assisted reproduction if they believe that it is in the interests of the potential or future child</a:t>
            </a:r>
          </a:p>
          <a:p>
            <a:pPr lvl="1"/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GB" sz="1400" b="1"/>
              <a:t>The interests of the public</a:t>
            </a:r>
          </a:p>
          <a:p>
            <a:pPr lvl="1"/>
            <a:r>
              <a:rPr lang="en-GB" sz="1400"/>
              <a:t>Reproductive choices affect the composition of the future population</a:t>
            </a:r>
          </a:p>
          <a:p>
            <a:pPr lvl="2"/>
            <a:r>
              <a:rPr lang="en-GB" sz="1400"/>
              <a:t>for example to select the sex of their children</a:t>
            </a:r>
          </a:p>
          <a:p>
            <a:pPr lvl="2"/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US" sz="1400" b="1"/>
              <a:t>Preserving life</a:t>
            </a:r>
          </a:p>
          <a:p>
            <a:pPr lvl="1"/>
            <a:r>
              <a:rPr lang="en-GB" sz="1400"/>
              <a:t>Central to the issue of abortion is the morality of killing a fetus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0877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C8160B-7FEB-4FCD-84A8-3AD74D05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ABORTION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EBE1-6C19-4624-819E-5CD51FE97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100"/>
              <a:t>The intentional termination of pregnancy with the resulting death of the embryo or fetus</a:t>
            </a:r>
          </a:p>
          <a:p>
            <a:endParaRPr lang="en-GB" sz="2100"/>
          </a:p>
          <a:p>
            <a:r>
              <a:rPr lang="en-GB" sz="2100"/>
              <a:t>Abortion continues to raise a number of ethical issues related to the rights of the women versus the rights of the fetus</a:t>
            </a:r>
          </a:p>
          <a:p>
            <a:endParaRPr lang="en-GB" sz="2100"/>
          </a:p>
          <a:p>
            <a:r>
              <a:rPr lang="en-GB" sz="2100"/>
              <a:t>At what stage in the development of the human organism from egg to child does it become a significant wrong to kill the organism?</a:t>
            </a:r>
            <a:endParaRPr lang="ar-JO" sz="2100"/>
          </a:p>
        </p:txBody>
      </p:sp>
    </p:spTree>
    <p:extLst>
      <p:ext uri="{BB962C8B-B14F-4D97-AF65-F5344CB8AC3E}">
        <p14:creationId xmlns:p14="http://schemas.microsoft.com/office/powerpoint/2010/main" val="73757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60" y="321731"/>
            <a:ext cx="3106572" cy="6213425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57AB5-F93E-40ED-8F33-5EF88ED5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583616"/>
            <a:ext cx="2791605" cy="5520579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FF"/>
                </a:solidFill>
              </a:rPr>
              <a:t>Four views on what is important in determining the moral status of the embryo</a:t>
            </a:r>
            <a:endParaRPr lang="ar-JO" sz="37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127" y="321732"/>
            <a:ext cx="5430574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3FF487-D9AB-4FEC-AF9E-A86EF86AF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144087"/>
              </p:ext>
            </p:extLst>
          </p:nvPr>
        </p:nvGraphicFramePr>
        <p:xfrm>
          <a:off x="3700462" y="584200"/>
          <a:ext cx="4945856" cy="55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007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79088C-4312-4998-90F0-87B951BB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Identity as a human organism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F98C4-DF81-42D0-A09F-AD9F9FA75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1400"/>
              <a:t>The view that the moral status of an embryo depends on its identity (what they are)</a:t>
            </a:r>
          </a:p>
          <a:p>
            <a:endParaRPr lang="en-GB" sz="1400"/>
          </a:p>
          <a:p>
            <a:r>
              <a:rPr lang="en-GB" sz="1400"/>
              <a:t>An embryo, from the point of conception, has the same moral status (same identity) as a child into which it develops.</a:t>
            </a:r>
          </a:p>
          <a:p>
            <a:pPr lvl="1"/>
            <a:r>
              <a:rPr lang="en-GB" sz="1400"/>
              <a:t>Some starts from 14 days after conception, after the “pre-embryo” period (until the potential for twinning is lost)</a:t>
            </a:r>
          </a:p>
          <a:p>
            <a:pPr lvl="1"/>
            <a:endParaRPr lang="en-US" sz="1400"/>
          </a:p>
          <a:p>
            <a:r>
              <a:rPr lang="en-GB" sz="1400" b="1"/>
              <a:t>Problems: </a:t>
            </a:r>
          </a:p>
          <a:p>
            <a:pPr lvl="1"/>
            <a:r>
              <a:rPr lang="en-GB" sz="1400"/>
              <a:t>Give too much moral protection to very early embryos</a:t>
            </a:r>
          </a:p>
          <a:p>
            <a:pPr lvl="1"/>
            <a:r>
              <a:rPr lang="en-US" sz="1400"/>
              <a:t>Faces particular difficulties when the reasons a woman has for wanting an abortion are very powerful</a:t>
            </a:r>
          </a:p>
          <a:p>
            <a:pPr lvl="1"/>
            <a:r>
              <a:rPr lang="en-GB" sz="1400"/>
              <a:t>It implies that killing that cell (or that early embryo) is, from a moral point of view, the same as killing a 10-year-old child</a:t>
            </a:r>
          </a:p>
          <a:p>
            <a:pPr lvl="2"/>
            <a:r>
              <a:rPr lang="en-GB" sz="1400"/>
              <a:t>Intrauterine contraceptive device????</a:t>
            </a:r>
          </a:p>
          <a:p>
            <a:pPr lvl="2"/>
            <a:r>
              <a:rPr lang="en-GB" sz="1400"/>
              <a:t>Morning after pill???</a:t>
            </a:r>
          </a:p>
        </p:txBody>
      </p:sp>
    </p:spTree>
    <p:extLst>
      <p:ext uri="{BB962C8B-B14F-4D97-AF65-F5344CB8AC3E}">
        <p14:creationId xmlns:p14="http://schemas.microsoft.com/office/powerpoint/2010/main" val="24527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2DDBEA-CFF8-48F2-AFD2-11E49DD1E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The potential to be a person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F3765-961B-454A-B67F-B46056D91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/>
              <a:t>The view that the moral status of an embryo depends on its potential</a:t>
            </a:r>
          </a:p>
          <a:p>
            <a:endParaRPr lang="en-GB" sz="2100"/>
          </a:p>
          <a:p>
            <a:r>
              <a:rPr lang="en-GB" sz="2100"/>
              <a:t>You are in effect killing a potential child.</a:t>
            </a:r>
          </a:p>
          <a:p>
            <a:pPr lvl="1"/>
            <a:r>
              <a:rPr lang="en-GB" sz="2100"/>
              <a:t>It is wrong to kill a child; if you kill an embryo or fetus, at any stage, you are carrying out an act that will have the effect that the potential future child will not exist</a:t>
            </a:r>
          </a:p>
          <a:p>
            <a:pPr lvl="1"/>
            <a:endParaRPr lang="en-GB" sz="2100"/>
          </a:p>
          <a:p>
            <a:r>
              <a:rPr lang="en-GB" sz="2100" b="1"/>
              <a:t>Problem</a:t>
            </a:r>
            <a:r>
              <a:rPr lang="en-GB" sz="2100"/>
              <a:t>: </a:t>
            </a:r>
          </a:p>
          <a:p>
            <a:pPr lvl="1"/>
            <a:r>
              <a:rPr lang="en-GB" sz="2100"/>
              <a:t>Give too much moral protection to very </a:t>
            </a:r>
            <a:r>
              <a:rPr lang="en-US" sz="2100"/>
              <a:t>early embryos</a:t>
            </a:r>
          </a:p>
          <a:p>
            <a:pPr lvl="2"/>
            <a:r>
              <a:rPr lang="en-GB" sz="2100"/>
              <a:t>A single sperm about to be injected into an egg constitutes a potential person!!!</a:t>
            </a:r>
            <a:endParaRPr lang="en-US" sz="2100"/>
          </a:p>
          <a:p>
            <a:pPr lvl="1"/>
            <a:endParaRPr lang="en-US" sz="2100"/>
          </a:p>
          <a:p>
            <a:pPr lvl="1"/>
            <a:endParaRPr lang="en-GB" sz="2100"/>
          </a:p>
          <a:p>
            <a:endParaRPr lang="en-GB" sz="2100"/>
          </a:p>
        </p:txBody>
      </p:sp>
    </p:spTree>
    <p:extLst>
      <p:ext uri="{BB962C8B-B14F-4D97-AF65-F5344CB8AC3E}">
        <p14:creationId xmlns:p14="http://schemas.microsoft.com/office/powerpoint/2010/main" val="48325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397C8-FBAA-4330-BB85-16A29DBC7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Identity as a person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C8F4-DF93-47D1-8830-B19B6E946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 fontScale="70000" lnSpcReduction="20000"/>
          </a:bodyPr>
          <a:lstStyle/>
          <a:p>
            <a:r>
              <a:rPr lang="en-GB" sz="2300" dirty="0"/>
              <a:t>The view that the moral status of an embryo depends on its properties</a:t>
            </a:r>
          </a:p>
          <a:p>
            <a:endParaRPr lang="en-GB" sz="2300" dirty="0"/>
          </a:p>
          <a:p>
            <a:r>
              <a:rPr lang="en-GB" sz="2300" dirty="0"/>
              <a:t>An embryo or </a:t>
            </a:r>
            <a:r>
              <a:rPr lang="en-GB" sz="2300" dirty="0" err="1"/>
              <a:t>fetus</a:t>
            </a:r>
            <a:r>
              <a:rPr lang="en-GB" sz="2300" dirty="0"/>
              <a:t> is a moral entity at the point when it becomes a person</a:t>
            </a:r>
          </a:p>
          <a:p>
            <a:endParaRPr lang="en-GB" sz="2300" dirty="0"/>
          </a:p>
          <a:p>
            <a:r>
              <a:rPr lang="en-US" sz="2300" dirty="0"/>
              <a:t>What determines the stage during development when a human organism becomes a person?</a:t>
            </a:r>
          </a:p>
          <a:p>
            <a:pPr lvl="1"/>
            <a:r>
              <a:rPr lang="en-US" sz="1900" b="1" dirty="0"/>
              <a:t>Degree of consciousness in the sense of feeling pain </a:t>
            </a:r>
          </a:p>
          <a:p>
            <a:pPr lvl="2"/>
            <a:r>
              <a:rPr lang="en-US" sz="1500" dirty="0"/>
              <a:t>Starts at about 24weeks' gestation</a:t>
            </a:r>
          </a:p>
          <a:p>
            <a:pPr lvl="2"/>
            <a:r>
              <a:rPr lang="en-US" sz="1500" dirty="0"/>
              <a:t>Animals feel pain!!!</a:t>
            </a:r>
          </a:p>
          <a:p>
            <a:pPr lvl="1"/>
            <a:r>
              <a:rPr lang="en-US" sz="1900" b="1" dirty="0"/>
              <a:t>Self-consciousness</a:t>
            </a:r>
            <a:r>
              <a:rPr lang="en-US" sz="1900" dirty="0"/>
              <a:t> (has future-directed plans and goals), </a:t>
            </a:r>
            <a:r>
              <a:rPr lang="en-US" sz="1900" b="1" dirty="0"/>
              <a:t>rationality</a:t>
            </a:r>
            <a:r>
              <a:rPr lang="en-US" sz="1900" dirty="0"/>
              <a:t> (the ability to reason) and </a:t>
            </a:r>
            <a:r>
              <a:rPr lang="en-US" sz="1900" b="1" dirty="0"/>
              <a:t>the ability to form relationships</a:t>
            </a:r>
          </a:p>
          <a:p>
            <a:pPr lvl="2"/>
            <a:r>
              <a:rPr lang="en-US" sz="1500" dirty="0"/>
              <a:t>Infants, and incompetent patients!!!!!</a:t>
            </a:r>
          </a:p>
          <a:p>
            <a:pPr lvl="1"/>
            <a:r>
              <a:rPr lang="en-US" sz="1900" b="1" dirty="0"/>
              <a:t>Ensoulment</a:t>
            </a:r>
            <a:r>
              <a:rPr lang="en-US" sz="1900" dirty="0"/>
              <a:t> (the point when the soul enters the body) </a:t>
            </a:r>
          </a:p>
          <a:p>
            <a:pPr lvl="2"/>
            <a:r>
              <a:rPr lang="en-US" sz="1500" dirty="0"/>
              <a:t>Various times, from conception to birth, have been proposed as the moment of ensoulment (No objective criteria for identifying that moment)</a:t>
            </a:r>
          </a:p>
          <a:p>
            <a:endParaRPr lang="en-US" sz="2300" dirty="0"/>
          </a:p>
          <a:p>
            <a:r>
              <a:rPr lang="en-US" sz="2300" b="1" dirty="0"/>
              <a:t>Problems</a:t>
            </a:r>
            <a:r>
              <a:rPr lang="en-US" sz="2300" dirty="0"/>
              <a:t>:</a:t>
            </a:r>
          </a:p>
          <a:p>
            <a:pPr lvl="1"/>
            <a:r>
              <a:rPr lang="en-US" sz="1900" dirty="0"/>
              <a:t>Give too little protection to infants and incompetent people</a:t>
            </a:r>
          </a:p>
          <a:p>
            <a:pPr lvl="1"/>
            <a:r>
              <a:rPr lang="en-US" sz="1900" dirty="0"/>
              <a:t>Has problems in justifying features that is taken to characterize a person</a:t>
            </a:r>
            <a:endParaRPr lang="en-GB" sz="1900" dirty="0"/>
          </a:p>
          <a:p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39992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93BDE9-2C8E-454C-B18A-466E2097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The value given to the human organism by others is crucial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4F78-5C02-48ED-A1E4-25F1DEC3C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 dirty="0"/>
              <a:t>Moral status can be conferred by others </a:t>
            </a:r>
          </a:p>
          <a:p>
            <a:endParaRPr lang="en-GB" sz="2100" dirty="0"/>
          </a:p>
          <a:p>
            <a:r>
              <a:rPr lang="en-GB" sz="2100" dirty="0"/>
              <a:t>Conferring moral status at birth can be justified in terms of the consequences for others and in terms of fostering concern, warmth and sympathy for others. </a:t>
            </a:r>
          </a:p>
          <a:p>
            <a:endParaRPr lang="en-GB" sz="2100" dirty="0"/>
          </a:p>
          <a:p>
            <a:r>
              <a:rPr lang="en-GB" sz="2100" b="1" dirty="0"/>
              <a:t>Problem</a:t>
            </a:r>
            <a:r>
              <a:rPr lang="en-GB" sz="2100" dirty="0"/>
              <a:t>:</a:t>
            </a:r>
          </a:p>
          <a:p>
            <a:pPr lvl="1"/>
            <a:r>
              <a:rPr lang="en-US" sz="2100" dirty="0"/>
              <a:t>Justify intuitions about the moral importance of infants for wrong reasons. </a:t>
            </a:r>
          </a:p>
          <a:p>
            <a:pPr lvl="2"/>
            <a:r>
              <a:rPr lang="en-GB" sz="2100" dirty="0"/>
              <a:t>It seems to suggest that we should not kill an infant on grounds such as that the infant's parents (and a few others) would be terribly upset.</a:t>
            </a:r>
          </a:p>
          <a:p>
            <a:pPr marL="457200" lvl="1" indent="0"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07481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1589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Reproductive medicine</vt:lpstr>
      <vt:lpstr>Introduction</vt:lpstr>
      <vt:lpstr>FOUR APPROACHES TO THE ISSUE OF REPRODUCTIVE CHOICE</vt:lpstr>
      <vt:lpstr>ABORTION</vt:lpstr>
      <vt:lpstr>Four views on what is important in determining the moral status of the embryo</vt:lpstr>
      <vt:lpstr>Identity as a human organism</vt:lpstr>
      <vt:lpstr>The potential to be a person</vt:lpstr>
      <vt:lpstr>Identity as a person</vt:lpstr>
      <vt:lpstr>The value given to the human organism by others is crucial</vt:lpstr>
      <vt:lpstr>So….When is it wrong to kill a fetus?</vt:lpstr>
      <vt:lpstr>Maternal-Fetal Conflict</vt:lpstr>
      <vt:lpstr>Arguments against constraining a pregnant woman's behaviour for the sake of the fetus (or future child)</vt:lpstr>
      <vt:lpstr>An argument in favour of constraining a pregnant woman's behaviour for the sake of the fetus (or future child)</vt:lpstr>
      <vt:lpstr>ASSISTED REPRODUCTION </vt:lpstr>
      <vt:lpstr>In Vitro Fertilization</vt:lpstr>
      <vt:lpstr>Reasons for considering IVF, and some other types of fertility treatment, as ethically wrong</vt:lpstr>
      <vt:lpstr>Killing embryos is wrong</vt:lpstr>
      <vt:lpstr>IVF is unnatural</vt:lpstr>
      <vt:lpstr>IVF is harmful to marriage</vt:lpstr>
      <vt:lpstr>IVF harms women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Ethics</dc:title>
  <dc:creator>Reema Karasneh</dc:creator>
  <cp:lastModifiedBy>hamzeh otoom</cp:lastModifiedBy>
  <cp:revision>61</cp:revision>
  <dcterms:created xsi:type="dcterms:W3CDTF">2018-03-14T08:23:27Z</dcterms:created>
  <dcterms:modified xsi:type="dcterms:W3CDTF">2021-04-13T10:05:41Z</dcterms:modified>
</cp:coreProperties>
</file>