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39" r:id="rId2"/>
    <p:sldId id="340" r:id="rId3"/>
    <p:sldId id="341" r:id="rId4"/>
    <p:sldId id="342" r:id="rId5"/>
    <p:sldId id="347" r:id="rId6"/>
    <p:sldId id="343" r:id="rId7"/>
    <p:sldId id="344" r:id="rId8"/>
    <p:sldId id="345" r:id="rId9"/>
    <p:sldId id="346" r:id="rId10"/>
    <p:sldId id="348" r:id="rId11"/>
    <p:sldId id="349" r:id="rId12"/>
    <p:sldId id="350" r:id="rId13"/>
    <p:sldId id="351" r:id="rId14"/>
    <p:sldId id="359" r:id="rId15"/>
    <p:sldId id="361" r:id="rId16"/>
    <p:sldId id="352" r:id="rId17"/>
    <p:sldId id="353" r:id="rId18"/>
    <p:sldId id="354" r:id="rId19"/>
    <p:sldId id="355" r:id="rId20"/>
    <p:sldId id="360" r:id="rId21"/>
    <p:sldId id="356" r:id="rId22"/>
    <p:sldId id="357" r:id="rId23"/>
    <p:sldId id="358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EF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5161" autoAdjust="0"/>
  </p:normalViewPr>
  <p:slideViewPr>
    <p:cSldViewPr>
      <p:cViewPr varScale="1">
        <p:scale>
          <a:sx n="83" d="100"/>
          <a:sy n="83" d="100"/>
        </p:scale>
        <p:origin x="864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AB05C37-CD39-4777-A69B-B1D2F61CCCA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B20C155-FDFE-4E07-A880-37563E1262B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D5EFCA-BCF9-45F0-B59F-6110BCCEAF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A8957-3224-4197-AFBB-A510F23B37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0CE895-33C0-4F6B-B75D-FBC68B431A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>
            <a:lvl1pPr>
              <a:defRPr sz="4000" u="sng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648200"/>
          </a:xfrm>
        </p:spPr>
        <p:txBody>
          <a:bodyPr/>
          <a:lstStyle>
            <a:lvl2pPr marL="519113" indent="-231775">
              <a:buClr>
                <a:srgbClr val="C00000"/>
              </a:buClr>
              <a:buFont typeface="Arial" pitchFamily="34" charset="0"/>
              <a:buChar char="•"/>
              <a:defRPr/>
            </a:lvl2pPr>
            <a:lvl3pPr marL="804863" indent="-231775"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1600" b="1"/>
            </a:lvl1pPr>
          </a:lstStyle>
          <a:p>
            <a:fld id="{44EBABE1-46A0-44AA-9ECF-50A95BE04A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FEF27A-4306-476B-9C59-D86AD658B1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E852A2-8109-4091-BE5E-57136E50A3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E1CD54-543F-42F4-AB08-D722ABD070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FEF196-40CB-4D1A-8C99-E89265C7EC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6AA3C8-0480-476E-9274-9668AB5BDF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AE2D7A-F6FB-4712-8405-297DD49EBF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FA653B-30EF-42B4-BB41-5A2A768338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56B710A-9900-43DF-9682-A059DE15F90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38400"/>
            <a:ext cx="7772400" cy="2819400"/>
          </a:xfrm>
        </p:spPr>
        <p:txBody>
          <a:bodyPr/>
          <a:lstStyle/>
          <a:p>
            <a:r>
              <a:rPr lang="en-US" sz="4800" b="1" u="none" dirty="0" smtClean="0">
                <a:solidFill>
                  <a:srgbClr val="C00000"/>
                </a:solidFill>
              </a:rPr>
              <a:t>Physiology lab 2</a:t>
            </a:r>
            <a:br>
              <a:rPr lang="en-US" sz="4800" b="1" u="none" dirty="0" smtClean="0">
                <a:solidFill>
                  <a:srgbClr val="C00000"/>
                </a:solidFill>
              </a:rPr>
            </a:br>
            <a:r>
              <a:rPr lang="en-US" sz="4800" b="1" u="none" dirty="0" smtClean="0">
                <a:solidFill>
                  <a:srgbClr val="C00000"/>
                </a:solidFill>
              </a:rPr>
              <a:t/>
            </a:r>
            <a:br>
              <a:rPr lang="en-US" sz="4800" b="1" u="none" dirty="0" smtClean="0">
                <a:solidFill>
                  <a:srgbClr val="C00000"/>
                </a:solidFill>
              </a:rPr>
            </a:br>
            <a:r>
              <a:rPr lang="en-US" sz="4800" b="1" u="none" dirty="0" smtClean="0">
                <a:solidFill>
                  <a:schemeClr val="tx1"/>
                </a:solidFill>
              </a:rPr>
              <a:t>Special senses -</a:t>
            </a:r>
            <a:br>
              <a:rPr lang="en-US" sz="4800" b="1" u="none" dirty="0" smtClean="0">
                <a:solidFill>
                  <a:schemeClr val="tx1"/>
                </a:solidFill>
              </a:rPr>
            </a:br>
            <a:r>
              <a:rPr lang="en-US" sz="4800" b="1" u="none" dirty="0" smtClean="0">
                <a:solidFill>
                  <a:schemeClr val="tx1"/>
                </a:solidFill>
              </a:rPr>
              <a:t>Audition</a:t>
            </a:r>
            <a:r>
              <a:rPr lang="en-US" sz="5400" b="1" u="none" dirty="0" smtClean="0">
                <a:solidFill>
                  <a:srgbClr val="C00000"/>
                </a:solidFill>
              </a:rPr>
              <a:t/>
            </a:r>
            <a:br>
              <a:rPr lang="en-US" sz="5400" b="1" u="none" dirty="0" smtClean="0">
                <a:solidFill>
                  <a:srgbClr val="C00000"/>
                </a:solidFill>
              </a:rPr>
            </a:br>
            <a:endParaRPr lang="ar-JO" sz="5400" b="1" u="none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ABE1-46A0-44AA-9ECF-50A95BE04AE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7772400" cy="1066800"/>
          </a:xfrm>
        </p:spPr>
        <p:txBody>
          <a:bodyPr/>
          <a:lstStyle/>
          <a:p>
            <a:r>
              <a:rPr lang="en-US" sz="3600" dirty="0" smtClean="0"/>
              <a:t>Weber test</a:t>
            </a:r>
            <a:endParaRPr lang="ar-J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410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Conductive hearing ability is mediated by the </a:t>
            </a:r>
            <a:r>
              <a:rPr lang="en-US" b="1" dirty="0" smtClean="0"/>
              <a:t>middle ear </a:t>
            </a:r>
            <a:r>
              <a:rPr lang="en-US" dirty="0" smtClean="0"/>
              <a:t>composed of the </a:t>
            </a:r>
            <a:r>
              <a:rPr lang="en-US" dirty="0" err="1" smtClean="0"/>
              <a:t>ossicles</a:t>
            </a:r>
            <a:r>
              <a:rPr lang="en-US" dirty="0" smtClean="0"/>
              <a:t>: </a:t>
            </a:r>
            <a:r>
              <a:rPr lang="en-US" dirty="0" err="1" smtClean="0"/>
              <a:t>incus</a:t>
            </a:r>
            <a:r>
              <a:rPr lang="en-US" dirty="0" smtClean="0"/>
              <a:t>, </a:t>
            </a:r>
            <a:r>
              <a:rPr lang="en-US" dirty="0" err="1" smtClean="0"/>
              <a:t>malleus</a:t>
            </a:r>
            <a:r>
              <a:rPr lang="en-US" dirty="0" smtClean="0"/>
              <a:t>, stapes. 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Sensorineural</a:t>
            </a:r>
            <a:r>
              <a:rPr lang="en-US" dirty="0" smtClean="0"/>
              <a:t> hearing ability is mediated by the </a:t>
            </a:r>
            <a:r>
              <a:rPr lang="en-US" b="1" dirty="0" smtClean="0"/>
              <a:t>inner ear </a:t>
            </a:r>
            <a:r>
              <a:rPr lang="en-US" dirty="0" smtClean="0"/>
              <a:t>composed of the cochlea with its internal basilar membrane and attached cochlear nerve (cranial nerve VIII).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ABE1-46A0-44AA-9ECF-50A95BE04AE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sz="3600" dirty="0" smtClean="0"/>
              <a:t>Weber test</a:t>
            </a:r>
            <a:endParaRPr lang="ar-J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000" dirty="0" smtClean="0"/>
              <a:t>The Weber and the </a:t>
            </a:r>
            <a:r>
              <a:rPr lang="en-US" sz="3000" dirty="0" err="1" smtClean="0"/>
              <a:t>Rinne</a:t>
            </a:r>
            <a:r>
              <a:rPr lang="en-US" sz="3000" dirty="0" smtClean="0"/>
              <a:t> test are typically performed together with the results of each combined to determine the location and nature of any hearing losses detected.</a:t>
            </a:r>
            <a:endParaRPr lang="ar-JO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ABE1-46A0-44AA-9ECF-50A95BE04AE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7772400" cy="1066800"/>
          </a:xfrm>
        </p:spPr>
        <p:txBody>
          <a:bodyPr/>
          <a:lstStyle/>
          <a:p>
            <a:r>
              <a:rPr lang="en-US" sz="3600" dirty="0" smtClean="0"/>
              <a:t>Weber test - Procedure</a:t>
            </a:r>
            <a:endParaRPr lang="ar-J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686800" cy="5638800"/>
          </a:xfrm>
        </p:spPr>
        <p:txBody>
          <a:bodyPr/>
          <a:lstStyle/>
          <a:p>
            <a:pPr marL="268288" indent="-268288">
              <a:lnSpc>
                <a:spcPct val="150000"/>
              </a:lnSpc>
            </a:pPr>
            <a:r>
              <a:rPr lang="en-US" sz="2800" dirty="0" smtClean="0"/>
              <a:t>A vibrating tuning fork (256 Hz or 512 Hz) is placed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in the middle of the forehead,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above the upper lip under the nose over the teeth, or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on top of the head equidistant from the patient's ears on top of thin skin in contact with the bone.</a:t>
            </a:r>
          </a:p>
          <a:p>
            <a:pPr lvl="1">
              <a:lnSpc>
                <a:spcPct val="150000"/>
              </a:lnSpc>
              <a:buNone/>
            </a:pPr>
            <a:endParaRPr lang="en-US" dirty="0" smtClean="0"/>
          </a:p>
          <a:p>
            <a:pPr marL="268288" indent="-268288">
              <a:lnSpc>
                <a:spcPct val="150000"/>
              </a:lnSpc>
            </a:pPr>
            <a:r>
              <a:rPr lang="en-US" sz="2800" dirty="0" smtClean="0"/>
              <a:t>The patient is asked to report in which ear the sound is heard louder.</a:t>
            </a:r>
            <a:endParaRPr lang="ar-JO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ABE1-46A0-44AA-9ECF-50A95BE04AE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7772400" cy="1066800"/>
          </a:xfrm>
        </p:spPr>
        <p:txBody>
          <a:bodyPr/>
          <a:lstStyle/>
          <a:p>
            <a:r>
              <a:rPr lang="en-US" sz="3600" dirty="0" smtClean="0"/>
              <a:t>Weber test - Results</a:t>
            </a:r>
            <a:endParaRPr lang="ar-J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334000"/>
          </a:xfrm>
        </p:spPr>
        <p:txBody>
          <a:bodyPr/>
          <a:lstStyle/>
          <a:p>
            <a:r>
              <a:rPr lang="en-US" sz="3000" dirty="0" smtClean="0"/>
              <a:t>A normal Weber test has a patient reporting the sound heard equally in both sides.</a:t>
            </a:r>
          </a:p>
          <a:p>
            <a:endParaRPr lang="en-US" sz="3000" dirty="0" smtClean="0"/>
          </a:p>
          <a:p>
            <a:pPr>
              <a:lnSpc>
                <a:spcPts val="4000"/>
              </a:lnSpc>
            </a:pPr>
            <a:r>
              <a:rPr lang="en-US" sz="3000" dirty="0" smtClean="0"/>
              <a:t>In an affected patient: </a:t>
            </a:r>
          </a:p>
          <a:p>
            <a:pPr lvl="1">
              <a:lnSpc>
                <a:spcPts val="4000"/>
              </a:lnSpc>
            </a:pPr>
            <a:r>
              <a:rPr lang="en-US" dirty="0" smtClean="0"/>
              <a:t>if the defective ear hears the Weber tuning fork louder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a conductive hearing loss in the defective ear. </a:t>
            </a:r>
          </a:p>
          <a:p>
            <a:pPr lvl="1">
              <a:lnSpc>
                <a:spcPts val="4000"/>
              </a:lnSpc>
            </a:pPr>
            <a:r>
              <a:rPr lang="en-US" dirty="0" smtClean="0"/>
              <a:t>if the normal ear hears the tuning fork sound better, there is </a:t>
            </a:r>
            <a:r>
              <a:rPr lang="en-US" dirty="0" err="1" smtClean="0"/>
              <a:t>sensorineural</a:t>
            </a:r>
            <a:r>
              <a:rPr lang="en-US" dirty="0" smtClean="0"/>
              <a:t> hearing loss on the other (defective) ear. 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324600"/>
            <a:ext cx="1905000" cy="457200"/>
          </a:xfrm>
        </p:spPr>
        <p:txBody>
          <a:bodyPr/>
          <a:lstStyle/>
          <a:p>
            <a:fld id="{44EBABE1-46A0-44AA-9ECF-50A95BE04AE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991600" cy="4648200"/>
          </a:xfrm>
        </p:spPr>
        <p:txBody>
          <a:bodyPr/>
          <a:lstStyle/>
          <a:p>
            <a:pPr>
              <a:buNone/>
            </a:pPr>
            <a:r>
              <a:rPr lang="en-GB" sz="2800" dirty="0" smtClean="0"/>
              <a:t>Please watch this video on YouTube:</a:t>
            </a:r>
          </a:p>
          <a:p>
            <a:endParaRPr lang="en-GB" sz="2800" dirty="0" smtClean="0"/>
          </a:p>
          <a:p>
            <a:pPr>
              <a:buNone/>
            </a:pP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</a:rPr>
              <a:t>https://www.youtube.com/watch?v=FgF91K7dU8Y&amp;t=410s</a:t>
            </a:r>
          </a:p>
          <a:p>
            <a:pPr>
              <a:buNone/>
            </a:pPr>
            <a:endParaRPr lang="en-GB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GB" sz="2800" dirty="0" smtClean="0"/>
              <a:t>(Weber and </a:t>
            </a:r>
            <a:r>
              <a:rPr lang="en-GB" sz="2800" dirty="0" err="1" smtClean="0"/>
              <a:t>Rinne</a:t>
            </a:r>
            <a:r>
              <a:rPr lang="en-GB" sz="2800" dirty="0" smtClean="0"/>
              <a:t> Test - Clinical Examination)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ABE1-46A0-44AA-9ECF-50A95BE04AEB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4" descr="78.jpg"/>
          <p:cNvPicPr>
            <a:picLocks noChangeAspect="1"/>
          </p:cNvPicPr>
          <p:nvPr/>
        </p:nvPicPr>
        <p:blipFill>
          <a:blip r:embed="rId2" cstate="print">
            <a:lum bright="-3000" contrast="6000"/>
          </a:blip>
          <a:stretch>
            <a:fillRect/>
          </a:stretch>
        </p:blipFill>
        <p:spPr>
          <a:xfrm>
            <a:off x="2324780" y="3733801"/>
            <a:ext cx="4304620" cy="23810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ABE1-46A0-44AA-9ECF-50A95BE04AEB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0" contrast="61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94748" y="457200"/>
            <a:ext cx="7781925" cy="26384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90600" y="3429000"/>
            <a:ext cx="701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Rinne</a:t>
            </a:r>
            <a:r>
              <a:rPr lang="en-US" b="1" dirty="0" smtClean="0">
                <a:solidFill>
                  <a:srgbClr val="FF0000"/>
                </a:solidFill>
              </a:rPr>
              <a:t>: Normal for both ears AC&gt;BC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Weber: Localized to the right , sensorineural loss in the left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397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7400"/>
            <a:ext cx="7772400" cy="1143000"/>
          </a:xfrm>
        </p:spPr>
        <p:txBody>
          <a:bodyPr/>
          <a:lstStyle/>
          <a:p>
            <a:r>
              <a:rPr lang="en-US" sz="4400" b="1" u="none" dirty="0" smtClean="0"/>
              <a:t>Tests of balance</a:t>
            </a:r>
            <a:endParaRPr lang="ar-JO" sz="4400" b="1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ABE1-46A0-44AA-9ECF-50A95BE04AE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 sz="3600" dirty="0" smtClean="0"/>
              <a:t>Barany chair</a:t>
            </a:r>
            <a:endParaRPr lang="ar-J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257800"/>
          </a:xfrm>
        </p:spPr>
        <p:txBody>
          <a:bodyPr/>
          <a:lstStyle/>
          <a:p>
            <a:pPr marL="268288" indent="-268288">
              <a:lnSpc>
                <a:spcPct val="150000"/>
              </a:lnSpc>
            </a:pPr>
            <a:r>
              <a:rPr lang="en-US" sz="2800" dirty="0" smtClean="0"/>
              <a:t>The Barany chair is used in motion sickness therapy and in aerospace physiology training, to demonstrate to pilots the effects of spatial disorientation. </a:t>
            </a:r>
          </a:p>
          <a:p>
            <a:pPr marL="268288" indent="-268288">
              <a:lnSpc>
                <a:spcPct val="150000"/>
              </a:lnSpc>
            </a:pPr>
            <a:r>
              <a:rPr lang="en-US" sz="2800" dirty="0" smtClean="0"/>
              <a:t>The chair was invented by Robert </a:t>
            </a:r>
            <a:r>
              <a:rPr lang="en-US" sz="2800" dirty="0" err="1" smtClean="0"/>
              <a:t>Bárány</a:t>
            </a:r>
            <a:r>
              <a:rPr lang="en-US" sz="2800" dirty="0" smtClean="0"/>
              <a:t> to do his research into the role of the inner ear in the human sense of balance, for which he received the 1914 Nobel Prize in Physiology or Medicine.</a:t>
            </a:r>
            <a:endParaRPr lang="ar-JO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ABE1-46A0-44AA-9ECF-50A95BE04AEB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/>
          <a:lstStyle/>
          <a:p>
            <a:r>
              <a:rPr lang="en-US" sz="3600" dirty="0" smtClean="0"/>
              <a:t>Barany test </a:t>
            </a:r>
            <a:endParaRPr lang="ar-J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686800" cy="5334000"/>
          </a:xfrm>
        </p:spPr>
        <p:txBody>
          <a:bodyPr/>
          <a:lstStyle/>
          <a:p>
            <a:pPr>
              <a:lnSpc>
                <a:spcPts val="4200"/>
              </a:lnSpc>
            </a:pPr>
            <a:r>
              <a:rPr lang="en-US" sz="3000" dirty="0" smtClean="0"/>
              <a:t>The subject is seated on a rotating chair (Barany chair) and turned at a constant velocity (once every 2 seconds) for about 10 revolutions. </a:t>
            </a:r>
          </a:p>
          <a:p>
            <a:pPr lvl="1">
              <a:lnSpc>
                <a:spcPts val="4200"/>
              </a:lnSpc>
            </a:pPr>
            <a:r>
              <a:rPr lang="en-US" dirty="0" smtClean="0"/>
              <a:t>If the head is tilted forward approximately 30 degrees (horizontal canal) then the eye movements (</a:t>
            </a:r>
            <a:r>
              <a:rPr lang="en-US" dirty="0" err="1" smtClean="0"/>
              <a:t>nystagmus</a:t>
            </a:r>
            <a:r>
              <a:rPr lang="en-US" dirty="0" smtClean="0"/>
              <a:t>) will be from side to side. </a:t>
            </a:r>
          </a:p>
          <a:p>
            <a:pPr lvl="1">
              <a:lnSpc>
                <a:spcPts val="4200"/>
              </a:lnSpc>
            </a:pPr>
            <a:r>
              <a:rPr lang="en-US" dirty="0" smtClean="0"/>
              <a:t>If the head is tilted 90 degrees toward one of the shoulders (vertical canals) then the eye movement will be up and down.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400800"/>
            <a:ext cx="1905000" cy="457200"/>
          </a:xfrm>
        </p:spPr>
        <p:txBody>
          <a:bodyPr/>
          <a:lstStyle/>
          <a:p>
            <a:fld id="{44EBABE1-46A0-44AA-9ECF-50A95BE04AE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7772400" cy="990600"/>
          </a:xfrm>
        </p:spPr>
        <p:txBody>
          <a:bodyPr/>
          <a:lstStyle/>
          <a:p>
            <a:r>
              <a:rPr lang="en-US" sz="3600" dirty="0" smtClean="0"/>
              <a:t>Barany test</a:t>
            </a:r>
            <a:endParaRPr lang="ar-J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791200"/>
          </a:xfrm>
        </p:spPr>
        <p:txBody>
          <a:bodyPr/>
          <a:lstStyle/>
          <a:p>
            <a:pPr marL="228600" indent="-228600">
              <a:lnSpc>
                <a:spcPts val="3600"/>
              </a:lnSpc>
            </a:pPr>
            <a:r>
              <a:rPr lang="en-US" sz="2800" dirty="0" smtClean="0"/>
              <a:t>In testing the horizontal canals during rotation to the right a "right </a:t>
            </a:r>
            <a:r>
              <a:rPr lang="en-US" sz="2800" dirty="0" err="1" smtClean="0"/>
              <a:t>nystagmus</a:t>
            </a:r>
            <a:r>
              <a:rPr lang="en-US" sz="2800" dirty="0" smtClean="0"/>
              <a:t>" will be observed. </a:t>
            </a:r>
          </a:p>
          <a:p>
            <a:pPr marL="228600" indent="-228600">
              <a:lnSpc>
                <a:spcPts val="3600"/>
              </a:lnSpc>
            </a:pPr>
            <a:endParaRPr lang="en-US" sz="2800" dirty="0" smtClean="0"/>
          </a:p>
          <a:p>
            <a:pPr marL="228600" indent="-228600">
              <a:lnSpc>
                <a:spcPts val="3600"/>
              </a:lnSpc>
            </a:pPr>
            <a:r>
              <a:rPr lang="en-US" sz="2800" dirty="0" smtClean="0"/>
              <a:t>However, if the rotation is stopped abruptly, a "</a:t>
            </a:r>
            <a:r>
              <a:rPr lang="en-US" sz="2800" dirty="0" err="1" smtClean="0"/>
              <a:t>postrotary</a:t>
            </a:r>
            <a:r>
              <a:rPr lang="en-US" sz="2800" dirty="0" smtClean="0"/>
              <a:t> </a:t>
            </a:r>
            <a:r>
              <a:rPr lang="en-US" sz="2800" dirty="0" err="1" smtClean="0"/>
              <a:t>nystagmus</a:t>
            </a:r>
            <a:r>
              <a:rPr lang="en-US" sz="2800" dirty="0" smtClean="0"/>
              <a:t>" will be observed in a direction opposite to the direction of rotation.</a:t>
            </a:r>
          </a:p>
          <a:p>
            <a:pPr marL="228600" indent="-228600">
              <a:lnSpc>
                <a:spcPts val="3600"/>
              </a:lnSpc>
            </a:pPr>
            <a:endParaRPr lang="en-US" sz="2800" dirty="0" smtClean="0"/>
          </a:p>
          <a:p>
            <a:pPr marL="228600" indent="-228600">
              <a:lnSpc>
                <a:spcPts val="3600"/>
              </a:lnSpc>
            </a:pPr>
            <a:r>
              <a:rPr lang="en-US" sz="2800" dirty="0" smtClean="0"/>
              <a:t>During </a:t>
            </a:r>
            <a:r>
              <a:rPr lang="en-US" sz="2800" dirty="0" err="1" smtClean="0"/>
              <a:t>postrotary</a:t>
            </a:r>
            <a:r>
              <a:rPr lang="en-US" sz="2800" dirty="0" smtClean="0"/>
              <a:t> </a:t>
            </a:r>
            <a:r>
              <a:rPr lang="en-US" sz="2800" dirty="0" err="1" smtClean="0"/>
              <a:t>nystagmus</a:t>
            </a:r>
            <a:r>
              <a:rPr lang="en-US" sz="2800" dirty="0" smtClean="0"/>
              <a:t> a subject will tend to turn or fall in the direction of the rotation. This is the result of </a:t>
            </a:r>
            <a:r>
              <a:rPr lang="en-US" sz="2800" dirty="0" err="1" smtClean="0"/>
              <a:t>contralateral</a:t>
            </a:r>
            <a:r>
              <a:rPr lang="en-US" sz="2800" dirty="0" smtClean="0"/>
              <a:t> stimulation of the extensor muscles since the subject "thinks" he is spinning in the opposite direction. </a:t>
            </a:r>
            <a:endParaRPr lang="ar-JO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39000" y="6553200"/>
            <a:ext cx="1905000" cy="457200"/>
          </a:xfrm>
        </p:spPr>
        <p:txBody>
          <a:bodyPr/>
          <a:lstStyle/>
          <a:p>
            <a:fld id="{44EBABE1-46A0-44AA-9ECF-50A95BE04AE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Contents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Auditory tests</a:t>
            </a:r>
          </a:p>
          <a:p>
            <a:pPr lvl="1"/>
            <a:r>
              <a:rPr lang="en-US" sz="2600" dirty="0" err="1" smtClean="0"/>
              <a:t>Rinne</a:t>
            </a:r>
            <a:r>
              <a:rPr lang="en-US" sz="2600" dirty="0" smtClean="0"/>
              <a:t> test </a:t>
            </a:r>
          </a:p>
          <a:p>
            <a:pPr lvl="1"/>
            <a:r>
              <a:rPr lang="en-US" sz="2600" dirty="0" smtClean="0"/>
              <a:t>Weber test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Physiology of balance and equilibrium</a:t>
            </a:r>
          </a:p>
          <a:p>
            <a:pPr lvl="1"/>
            <a:r>
              <a:rPr lang="en-US" sz="2600" dirty="0" smtClean="0"/>
              <a:t>Barany chair </a:t>
            </a:r>
          </a:p>
          <a:p>
            <a:pPr lvl="1"/>
            <a:r>
              <a:rPr lang="en-US" sz="2600" dirty="0" smtClean="0"/>
              <a:t>Caloric test</a:t>
            </a:r>
            <a:endParaRPr lang="ar-JO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ABE1-46A0-44AA-9ECF-50A95BE04AE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4648200"/>
          </a:xfrm>
        </p:spPr>
        <p:txBody>
          <a:bodyPr/>
          <a:lstStyle/>
          <a:p>
            <a:r>
              <a:rPr lang="en-GB" sz="3000" dirty="0" smtClean="0"/>
              <a:t>You can watch minutes 4.47 – 15.26 in the following video to see Barany chair test:</a:t>
            </a:r>
          </a:p>
          <a:p>
            <a:endParaRPr lang="en-GB" dirty="0" smtClean="0"/>
          </a:p>
          <a:p>
            <a:pPr marL="169863" indent="-169863">
              <a:buNone/>
            </a:pP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</a:rPr>
              <a:t>https://www.youtube.com/watch?v=4xFAzjac60c&amp;t=1s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2800" dirty="0" smtClean="0"/>
              <a:t>(Barany chair)  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ABE1-46A0-44AA-9ECF-50A95BE04AEB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Picture 4" descr="7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4017444"/>
            <a:ext cx="4937156" cy="26881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Caloric test</a:t>
            </a:r>
            <a:endParaRPr lang="ar-J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5105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By using thermal stimulation it is possible to test the right and left horizontal canals separately. </a:t>
            </a:r>
          </a:p>
          <a:p>
            <a:pPr>
              <a:lnSpc>
                <a:spcPct val="150000"/>
              </a:lnSpc>
            </a:pP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In this test the head of the subject is tilted back 60 degrees. This places the horizontal canals in an approximate vertical position. </a:t>
            </a:r>
            <a:endParaRPr lang="ar-JO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ABE1-46A0-44AA-9ECF-50A95BE04AEB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sz="3600" dirty="0" smtClean="0"/>
              <a:t>Caloric test</a:t>
            </a:r>
            <a:endParaRPr lang="ar-J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763000" cy="5257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000" dirty="0" smtClean="0"/>
              <a:t>The outer edge of the horizontal canal is very close to the external auditory </a:t>
            </a:r>
            <a:r>
              <a:rPr lang="en-US" sz="3000" dirty="0" err="1" smtClean="0"/>
              <a:t>meatus</a:t>
            </a:r>
            <a:r>
              <a:rPr lang="en-US" sz="3000" dirty="0" smtClean="0"/>
              <a:t> thus by rinsing the ear with warm or cold water heat transfer can be used to cause the </a:t>
            </a:r>
            <a:r>
              <a:rPr lang="en-US" sz="3000" dirty="0" err="1" smtClean="0"/>
              <a:t>endolymph</a:t>
            </a:r>
            <a:r>
              <a:rPr lang="en-US" sz="3000" dirty="0" smtClean="0"/>
              <a:t> to rise or fall.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 smtClean="0"/>
              <a:t> </a:t>
            </a:r>
            <a:r>
              <a:rPr lang="en-US" dirty="0" smtClean="0"/>
              <a:t>This produces a flow of </a:t>
            </a:r>
            <a:r>
              <a:rPr lang="en-US" dirty="0" err="1" smtClean="0"/>
              <a:t>endolymph</a:t>
            </a:r>
            <a:r>
              <a:rPr lang="en-US" dirty="0" smtClean="0"/>
              <a:t> and a deflection of the </a:t>
            </a:r>
            <a:r>
              <a:rPr lang="en-US" dirty="0" err="1" smtClean="0"/>
              <a:t>cupula</a:t>
            </a:r>
            <a:r>
              <a:rPr lang="en-US" dirty="0" smtClean="0"/>
              <a:t> (i.e. caloric </a:t>
            </a:r>
            <a:r>
              <a:rPr lang="en-US" dirty="0" err="1" smtClean="0"/>
              <a:t>nystagmus</a:t>
            </a:r>
            <a:r>
              <a:rPr lang="en-US" dirty="0" smtClean="0"/>
              <a:t>). </a:t>
            </a:r>
          </a:p>
          <a:p>
            <a:pPr lvl="1">
              <a:buFont typeface="Wingdings" pitchFamily="2" charset="2"/>
              <a:buChar char="Ø"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</p:spPr>
        <p:txBody>
          <a:bodyPr/>
          <a:lstStyle/>
          <a:p>
            <a:fld id="{44EBABE1-46A0-44AA-9ECF-50A95BE04AEB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sz="3600" dirty="0" smtClean="0"/>
              <a:t>Caloric test</a:t>
            </a:r>
            <a:endParaRPr lang="ar-J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257800"/>
          </a:xfrm>
        </p:spPr>
        <p:txBody>
          <a:bodyPr/>
          <a:lstStyle/>
          <a:p>
            <a:pPr lvl="1">
              <a:buNone/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Warm water produces </a:t>
            </a:r>
            <a:r>
              <a:rPr lang="en-US" sz="2800" b="1" dirty="0" err="1" smtClean="0"/>
              <a:t>nystagmus</a:t>
            </a:r>
            <a:r>
              <a:rPr lang="en-US" sz="2800" b="1" dirty="0" smtClean="0"/>
              <a:t> toward the treated side, cold water produces the opposite.</a:t>
            </a:r>
          </a:p>
          <a:p>
            <a:pPr>
              <a:lnSpc>
                <a:spcPct val="150000"/>
              </a:lnSpc>
              <a:buNone/>
            </a:pPr>
            <a:endParaRPr lang="en-US" sz="2800" b="1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Caloric </a:t>
            </a:r>
            <a:r>
              <a:rPr lang="en-US" sz="2800" dirty="0" err="1" smtClean="0"/>
              <a:t>nystagmus</a:t>
            </a:r>
            <a:r>
              <a:rPr lang="en-US" sz="2800" dirty="0" smtClean="0"/>
              <a:t> normally lasts about 2 minutes. Shorter periods of </a:t>
            </a:r>
            <a:r>
              <a:rPr lang="en-US" sz="2800" dirty="0" err="1" smtClean="0"/>
              <a:t>nystagmus</a:t>
            </a:r>
            <a:r>
              <a:rPr lang="en-US" sz="2800" dirty="0" smtClean="0"/>
              <a:t> are suggestive of a vestibular disorder. </a:t>
            </a:r>
            <a:endParaRPr lang="ar-JO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</p:spPr>
        <p:txBody>
          <a:bodyPr/>
          <a:lstStyle/>
          <a:p>
            <a:fld id="{44EBABE1-46A0-44AA-9ECF-50A95BE04AEB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err="1" smtClean="0"/>
              <a:t>Rinne</a:t>
            </a:r>
            <a:r>
              <a:rPr lang="en-US" dirty="0" smtClean="0"/>
              <a:t> test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>
              <a:lnSpc>
                <a:spcPts val="4400"/>
              </a:lnSpc>
            </a:pPr>
            <a:r>
              <a:rPr lang="en-US" dirty="0" smtClean="0"/>
              <a:t>It is a hearing test </a:t>
            </a:r>
          </a:p>
          <a:p>
            <a:pPr>
              <a:lnSpc>
                <a:spcPts val="4400"/>
              </a:lnSpc>
            </a:pPr>
            <a:r>
              <a:rPr lang="en-US" dirty="0" smtClean="0"/>
              <a:t>Primarily used to evaluate loss of hearing in one ear (unilateral hearing loss). </a:t>
            </a:r>
          </a:p>
          <a:p>
            <a:pPr>
              <a:lnSpc>
                <a:spcPts val="4400"/>
              </a:lnSpc>
            </a:pPr>
            <a:r>
              <a:rPr lang="en-US" dirty="0" smtClean="0"/>
              <a:t>It compares perception of sounds transmitted by air conduction to those transmitted by bone conduction through the mastoid. </a:t>
            </a:r>
          </a:p>
          <a:p>
            <a:pPr marL="628650" lvl="1" indent="-341313">
              <a:lnSpc>
                <a:spcPts val="4400"/>
              </a:lnSpc>
              <a:buFont typeface="Wingdings" pitchFamily="2" charset="2"/>
              <a:buChar char="Ø"/>
            </a:pPr>
            <a:r>
              <a:rPr lang="en-US" dirty="0" smtClean="0"/>
              <a:t>Quick screen for the presence of conductive hearing loss.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ABE1-46A0-44AA-9ECF-50A95BE04AE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 sz="3600" dirty="0" err="1" smtClean="0"/>
              <a:t>Rinne</a:t>
            </a:r>
            <a:r>
              <a:rPr lang="en-US" sz="3600" dirty="0" smtClean="0"/>
              <a:t> test - Procedure</a:t>
            </a:r>
            <a:endParaRPr lang="ar-J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686800" cy="5486400"/>
          </a:xfrm>
        </p:spPr>
        <p:txBody>
          <a:bodyPr/>
          <a:lstStyle/>
          <a:p>
            <a:pPr indent="-247650">
              <a:lnSpc>
                <a:spcPct val="150000"/>
              </a:lnSpc>
            </a:pPr>
            <a:r>
              <a:rPr lang="en-US" sz="2800" dirty="0" smtClean="0"/>
              <a:t>Place a 512 Hz vibrating tuning fork against the patient's mastoid bone and ask the patient to tell you when the sound is no longer heard. </a:t>
            </a:r>
          </a:p>
          <a:p>
            <a:pPr indent="-247650">
              <a:lnSpc>
                <a:spcPct val="150000"/>
              </a:lnSpc>
            </a:pPr>
            <a:r>
              <a:rPr lang="en-US" sz="2800" dirty="0" smtClean="0"/>
              <a:t>Once the patient signals they can't hear it, place the still vibrating tuning fork 1–2 cm from the auditory canal. </a:t>
            </a:r>
          </a:p>
          <a:p>
            <a:pPr indent="-247650">
              <a:lnSpc>
                <a:spcPct val="150000"/>
              </a:lnSpc>
            </a:pPr>
            <a:r>
              <a:rPr lang="en-US" sz="2800" dirty="0" smtClean="0"/>
              <a:t>Ask the patient again to indicate when they are no longer able to hear the tuning fork.</a:t>
            </a:r>
            <a:endParaRPr lang="ar-JO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ABE1-46A0-44AA-9ECF-50A95BE04AE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err="1" smtClean="0"/>
              <a:t>Rinne</a:t>
            </a:r>
            <a:r>
              <a:rPr lang="en-US" dirty="0" smtClean="0"/>
              <a:t> test - Procedure</a:t>
            </a:r>
            <a:endParaRPr lang="ar-JO" dirty="0"/>
          </a:p>
        </p:txBody>
      </p:sp>
      <p:pic>
        <p:nvPicPr>
          <p:cNvPr id="5" name="Content Placeholder 4" descr="rinn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1524000"/>
            <a:ext cx="4502321" cy="48006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ABE1-46A0-44AA-9ECF-50A95BE04AE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 sz="3600" dirty="0" err="1" smtClean="0"/>
              <a:t>Rinne</a:t>
            </a:r>
            <a:r>
              <a:rPr lang="en-US" sz="3600" dirty="0" smtClean="0"/>
              <a:t> test - Results</a:t>
            </a:r>
            <a:endParaRPr lang="ar-J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52578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b="1" dirty="0" smtClean="0"/>
              <a:t>Normal hearing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Air conduction should be greater than bone conduction and so the patient should be able to hear the tuning fork next to the </a:t>
            </a:r>
            <a:r>
              <a:rPr lang="en-US" dirty="0" err="1" smtClean="0"/>
              <a:t>pinna</a:t>
            </a:r>
            <a:r>
              <a:rPr lang="en-US" dirty="0" smtClean="0"/>
              <a:t> after they can no longer hear it when held against the mastoid.</a:t>
            </a:r>
          </a:p>
          <a:p>
            <a:pPr>
              <a:lnSpc>
                <a:spcPct val="150000"/>
              </a:lnSpc>
            </a:pPr>
            <a:endParaRPr lang="ar-JO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ABE1-46A0-44AA-9ECF-50A95BE04AE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 sz="3600" dirty="0" err="1" smtClean="0"/>
              <a:t>Rinne</a:t>
            </a:r>
            <a:r>
              <a:rPr lang="en-US" sz="3600" dirty="0" smtClean="0"/>
              <a:t> test - Results</a:t>
            </a:r>
            <a:endParaRPr lang="ar-J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7150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b="1" dirty="0" smtClean="0"/>
              <a:t>Abnormal hearing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If the patient is not able to hear the tuning fork after it is moved from the mastoid to the </a:t>
            </a:r>
            <a:r>
              <a:rPr lang="en-US" dirty="0" err="1" smtClean="0"/>
              <a:t>pinna</a:t>
            </a:r>
            <a:r>
              <a:rPr lang="en-US" dirty="0" smtClean="0"/>
              <a:t>, it means that their bone conduction is greater than their air conduction. </a:t>
            </a:r>
          </a:p>
          <a:p>
            <a:pPr lvl="1">
              <a:lnSpc>
                <a:spcPct val="150000"/>
              </a:lnSpc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This indicates there is something inhibiting the passage of sound waves from the ear canal, through the middle ear apparatus and into the cochlea (i.e., there is a conductive hearing loss).</a:t>
            </a:r>
          </a:p>
          <a:p>
            <a:pPr>
              <a:lnSpc>
                <a:spcPct val="150000"/>
              </a:lnSpc>
            </a:pPr>
            <a:endParaRPr lang="ar-JO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ABE1-46A0-44AA-9ECF-50A95BE04AE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7772400" cy="990600"/>
          </a:xfrm>
        </p:spPr>
        <p:txBody>
          <a:bodyPr/>
          <a:lstStyle/>
          <a:p>
            <a:r>
              <a:rPr lang="en-US" sz="3600" dirty="0" err="1" smtClean="0"/>
              <a:t>Rinne</a:t>
            </a:r>
            <a:r>
              <a:rPr lang="en-US" sz="3600" dirty="0" smtClean="0"/>
              <a:t> test - Results</a:t>
            </a:r>
            <a:endParaRPr lang="ar-J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7150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3000" b="1" dirty="0" smtClean="0"/>
              <a:t>Abnormal hearing</a:t>
            </a:r>
          </a:p>
          <a:p>
            <a:pPr>
              <a:lnSpc>
                <a:spcPts val="3600"/>
              </a:lnSpc>
            </a:pPr>
            <a:r>
              <a:rPr lang="en-US" sz="2600" dirty="0" smtClean="0"/>
              <a:t>In </a:t>
            </a:r>
            <a:r>
              <a:rPr lang="en-US" sz="2600" dirty="0" err="1" smtClean="0"/>
              <a:t>sensorineural</a:t>
            </a:r>
            <a:r>
              <a:rPr lang="en-US" sz="2600" dirty="0" smtClean="0"/>
              <a:t> hearing loss the ability to sense the tuning fork by both bone and air conduction is equally diminished </a:t>
            </a:r>
            <a:r>
              <a:rPr lang="en-US" sz="2600" dirty="0" smtClean="0">
                <a:sym typeface="Wingdings" pitchFamily="2" charset="2"/>
              </a:rPr>
              <a:t> </a:t>
            </a:r>
            <a:r>
              <a:rPr lang="en-US" sz="2600" dirty="0" smtClean="0"/>
              <a:t>patients will hear the tuning fork by air conduction after they can no longer hear it through bone conduction. </a:t>
            </a:r>
          </a:p>
          <a:p>
            <a:pPr>
              <a:lnSpc>
                <a:spcPts val="3600"/>
              </a:lnSpc>
            </a:pPr>
            <a:r>
              <a:rPr lang="en-US" sz="2600" dirty="0" smtClean="0"/>
              <a:t>This is the same to normal response, but in </a:t>
            </a:r>
            <a:r>
              <a:rPr lang="en-US" sz="2600" dirty="0" err="1" smtClean="0"/>
              <a:t>sensorineural</a:t>
            </a:r>
            <a:r>
              <a:rPr lang="en-US" sz="2600" dirty="0" smtClean="0"/>
              <a:t> hearing loss the sound stops much earlier. </a:t>
            </a:r>
          </a:p>
          <a:p>
            <a:pPr lvl="1">
              <a:lnSpc>
                <a:spcPts val="3600"/>
              </a:lnSpc>
              <a:buFont typeface="Wingdings" pitchFamily="2" charset="2"/>
              <a:buChar char="Ø"/>
            </a:pPr>
            <a:r>
              <a:rPr lang="en-US" sz="2600" dirty="0" smtClean="0"/>
              <a:t>The person administering the test places the fork close to their own ear after the patient indicates that the sound has subsided </a:t>
            </a:r>
            <a:r>
              <a:rPr lang="en-US" sz="2600" dirty="0" smtClean="0">
                <a:sym typeface="Wingdings" pitchFamily="2" charset="2"/>
              </a:rPr>
              <a:t> </a:t>
            </a:r>
            <a:r>
              <a:rPr lang="en-US" sz="2600" dirty="0" smtClean="0"/>
              <a:t>the sound from the fork is still noticeable to a normal ear.</a:t>
            </a:r>
          </a:p>
          <a:p>
            <a:pPr>
              <a:lnSpc>
                <a:spcPct val="150000"/>
              </a:lnSpc>
            </a:pPr>
            <a:endParaRPr lang="ar-JO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477000"/>
            <a:ext cx="1905000" cy="457200"/>
          </a:xfrm>
        </p:spPr>
        <p:txBody>
          <a:bodyPr/>
          <a:lstStyle/>
          <a:p>
            <a:fld id="{44EBABE1-46A0-44AA-9ECF-50A95BE04AE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sz="3600" dirty="0" smtClean="0"/>
              <a:t>Weber test</a:t>
            </a:r>
            <a:endParaRPr lang="ar-J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876800"/>
          </a:xfrm>
        </p:spPr>
        <p:txBody>
          <a:bodyPr/>
          <a:lstStyle/>
          <a:p>
            <a:r>
              <a:rPr lang="en-US" dirty="0" smtClean="0"/>
              <a:t>It is a quick screening test for hearing.</a:t>
            </a:r>
          </a:p>
          <a:p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It can detect 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unilateral (one-sided) conductive hearing loss (middle ear hearing loss)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unilateral </a:t>
            </a:r>
            <a:r>
              <a:rPr lang="en-US" dirty="0" err="1" smtClean="0"/>
              <a:t>sensorineural</a:t>
            </a:r>
            <a:r>
              <a:rPr lang="en-US" dirty="0" smtClean="0"/>
              <a:t> hearing loss (inner ear hearing loss). 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ABE1-46A0-44AA-9ECF-50A95BE04AE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6044</TotalTime>
  <Words>650</Words>
  <Application>Microsoft Office PowerPoint</Application>
  <PresentationFormat>On-screen Show (4:3)</PresentationFormat>
  <Paragraphs>117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Times New Roman</vt:lpstr>
      <vt:lpstr>Wingdings</vt:lpstr>
      <vt:lpstr>Default Design</vt:lpstr>
      <vt:lpstr>Physiology lab 2  Special senses - Audition </vt:lpstr>
      <vt:lpstr>Contents</vt:lpstr>
      <vt:lpstr>Rinne test</vt:lpstr>
      <vt:lpstr>Rinne test - Procedure</vt:lpstr>
      <vt:lpstr>Rinne test - Procedure</vt:lpstr>
      <vt:lpstr>Rinne test - Results</vt:lpstr>
      <vt:lpstr>Rinne test - Results</vt:lpstr>
      <vt:lpstr>Rinne test - Results</vt:lpstr>
      <vt:lpstr>Weber test</vt:lpstr>
      <vt:lpstr>Weber test</vt:lpstr>
      <vt:lpstr>Weber test</vt:lpstr>
      <vt:lpstr>Weber test - Procedure</vt:lpstr>
      <vt:lpstr>Weber test - Results</vt:lpstr>
      <vt:lpstr>PowerPoint Presentation</vt:lpstr>
      <vt:lpstr>PowerPoint Presentation</vt:lpstr>
      <vt:lpstr>Tests of balance</vt:lpstr>
      <vt:lpstr>Barany chair</vt:lpstr>
      <vt:lpstr>Barany test </vt:lpstr>
      <vt:lpstr>Barany test</vt:lpstr>
      <vt:lpstr>PowerPoint Presentation</vt:lpstr>
      <vt:lpstr>Caloric test</vt:lpstr>
      <vt:lpstr>Caloric test</vt:lpstr>
      <vt:lpstr>Caloric test</vt:lpstr>
    </vt:vector>
  </TitlesOfParts>
  <Company>UKMC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Examination</dc:title>
  <dc:creator>Dwrudy0</dc:creator>
  <cp:lastModifiedBy>lenovo</cp:lastModifiedBy>
  <cp:revision>84</cp:revision>
  <dcterms:created xsi:type="dcterms:W3CDTF">2002-06-12T19:15:56Z</dcterms:created>
  <dcterms:modified xsi:type="dcterms:W3CDTF">2021-04-07T10:56:21Z</dcterms:modified>
</cp:coreProperties>
</file>