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39" r:id="rId2"/>
    <p:sldId id="340" r:id="rId3"/>
    <p:sldId id="348" r:id="rId4"/>
    <p:sldId id="349" r:id="rId5"/>
    <p:sldId id="350" r:id="rId6"/>
    <p:sldId id="351" r:id="rId7"/>
    <p:sldId id="352" r:id="rId8"/>
    <p:sldId id="353" r:id="rId9"/>
    <p:sldId id="354" r:id="rId10"/>
    <p:sldId id="355" r:id="rId11"/>
    <p:sldId id="259" r:id="rId12"/>
    <p:sldId id="344" r:id="rId13"/>
    <p:sldId id="359" r:id="rId14"/>
    <p:sldId id="360" r:id="rId15"/>
    <p:sldId id="356" r:id="rId16"/>
    <p:sldId id="362" r:id="rId17"/>
    <p:sldId id="361" r:id="rId18"/>
    <p:sldId id="363" r:id="rId19"/>
    <p:sldId id="281" r:id="rId20"/>
    <p:sldId id="333" r:id="rId21"/>
    <p:sldId id="364" r:id="rId22"/>
    <p:sldId id="260" r:id="rId23"/>
    <p:sldId id="302" r:id="rId24"/>
    <p:sldId id="365" r:id="rId25"/>
    <p:sldId id="366" r:id="rId26"/>
    <p:sldId id="367" r:id="rId27"/>
    <p:sldId id="347" r:id="rId28"/>
    <p:sldId id="368" r:id="rId29"/>
    <p:sldId id="346" r:id="rId30"/>
    <p:sldId id="303" r:id="rId31"/>
    <p:sldId id="305" r:id="rId32"/>
    <p:sldId id="307" r:id="rId33"/>
    <p:sldId id="309" r:id="rId34"/>
    <p:sldId id="311" r:id="rId35"/>
    <p:sldId id="313" r:id="rId36"/>
    <p:sldId id="315" r:id="rId37"/>
    <p:sldId id="316" r:id="rId38"/>
    <p:sldId id="318" r:id="rId39"/>
    <p:sldId id="319" r:id="rId40"/>
    <p:sldId id="334" r:id="rId41"/>
    <p:sldId id="335" r:id="rId42"/>
    <p:sldId id="336" r:id="rId43"/>
    <p:sldId id="327" r:id="rId44"/>
    <p:sldId id="328" r:id="rId45"/>
    <p:sldId id="329"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AE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5161" autoAdjust="0"/>
  </p:normalViewPr>
  <p:slideViewPr>
    <p:cSldViewPr>
      <p:cViewPr varScale="1">
        <p:scale>
          <a:sx n="83" d="100"/>
          <a:sy n="83" d="100"/>
        </p:scale>
        <p:origin x="1618" y="77"/>
      </p:cViewPr>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6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86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86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86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AB05C37-CD39-4777-A69B-B1D2F61CCCA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B20C155-FDFE-4E07-A880-37563E1262B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EBCA399B-4171-4E7B-BBB4-9BA79EEFCD6E}" type="slidenum">
              <a:rPr lang="en-US"/>
              <a:pPr/>
              <a:t>11</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a:spcBef>
                <a:spcPct val="0"/>
              </a:spcBef>
            </a:pPr>
            <a:r>
              <a:rPr lang="en-US" sz="2400" dirty="0" smtClean="0">
                <a:cs typeface="Times New Roman" pitchFamily="18" charset="0"/>
              </a:rPr>
              <a:t>	</a:t>
            </a:r>
            <a:r>
              <a:rPr lang="en-US" dirty="0" smtClean="0">
                <a:cs typeface="Times New Roman" pitchFamily="18" charset="0"/>
              </a:rPr>
              <a:t>13._____	Checks acuity with </a:t>
            </a:r>
            <a:r>
              <a:rPr lang="en-US" dirty="0" err="1" smtClean="0">
                <a:cs typeface="Times New Roman" pitchFamily="18" charset="0"/>
              </a:rPr>
              <a:t>Snellen</a:t>
            </a:r>
            <a:r>
              <a:rPr lang="en-US" dirty="0" smtClean="0">
                <a:cs typeface="Times New Roman" pitchFamily="18" charset="0"/>
              </a:rPr>
              <a:t> and from proper distance</a:t>
            </a:r>
            <a:endParaRPr lang="en-US" dirty="0" smtClean="0">
              <a:cs typeface="Arial" pitchFamily="34" charset="0"/>
            </a:endParaRPr>
          </a:p>
          <a:p>
            <a:pPr>
              <a:spcBef>
                <a:spcPct val="0"/>
              </a:spcBef>
            </a:pPr>
            <a:r>
              <a:rPr lang="en-US" dirty="0" smtClean="0">
                <a:cs typeface="Times New Roman" pitchFamily="18" charset="0"/>
              </a:rPr>
              <a:t>	14._____	Checks acuity both eyes separately</a:t>
            </a:r>
            <a:endParaRPr lang="en-US" dirty="0" smtClean="0">
              <a:cs typeface="Arial" pitchFamily="34" charset="0"/>
            </a:endParaRPr>
          </a:p>
          <a:p>
            <a:pPr>
              <a:spcBef>
                <a:spcPct val="0"/>
              </a:spcBef>
            </a:pPr>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76CFA1DA-841C-4AB3-B238-480B121A78E8}" type="slidenum">
              <a:rPr lang="en-US"/>
              <a:pPr/>
              <a:t>19</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b="1" smtClean="0"/>
              <a:t>Snelling Eye Chart</a:t>
            </a:r>
          </a:p>
          <a:p>
            <a:pPr eaLnBrk="1" hangingPunct="1">
              <a:buFontTx/>
              <a:buChar char="•"/>
            </a:pPr>
            <a:r>
              <a:rPr lang="en-US" smtClean="0"/>
              <a:t>Hand held eye chart</a:t>
            </a:r>
            <a:r>
              <a:rPr lang="en-US" b="1"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98AAE45E-4143-44C8-A0A2-A5FB9D897143}" type="slidenum">
              <a:rPr lang="en-US"/>
              <a:pPr/>
              <a:t>22</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sz="1600" b="1" smtClean="0">
                <a:latin typeface="Arial" pitchFamily="34" charset="0"/>
              </a:rPr>
              <a:t>13, 14. Visual Acuity</a:t>
            </a:r>
          </a:p>
          <a:p>
            <a:pPr eaLnBrk="1" hangingPunct="1">
              <a:buFontTx/>
              <a:buChar char="•"/>
            </a:pPr>
            <a:r>
              <a:rPr lang="en-US" sz="1600" smtClean="0">
                <a:latin typeface="Arial" pitchFamily="34" charset="0"/>
                <a:cs typeface="Times New Roman" pitchFamily="18" charset="0"/>
              </a:rPr>
              <a:t>Hold card approx 14” from pt’s nose</a:t>
            </a:r>
          </a:p>
          <a:p>
            <a:pPr eaLnBrk="1" hangingPunct="1">
              <a:buFontTx/>
              <a:buChar char="•"/>
            </a:pPr>
            <a:r>
              <a:rPr lang="en-US" sz="1600" smtClean="0">
                <a:latin typeface="Arial" pitchFamily="34" charset="0"/>
                <a:cs typeface="Times New Roman" pitchFamily="18" charset="0"/>
              </a:rPr>
              <a:t>Ask pt to cover one eye</a:t>
            </a:r>
          </a:p>
          <a:p>
            <a:pPr eaLnBrk="1" hangingPunct="1">
              <a:buFontTx/>
              <a:buChar char="•"/>
            </a:pPr>
            <a:r>
              <a:rPr lang="en-US" sz="1600" smtClean="0">
                <a:latin typeface="Arial" pitchFamily="34" charset="0"/>
                <a:cs typeface="Times New Roman" pitchFamily="18" charset="0"/>
              </a:rPr>
              <a:t>Read smallest line</a:t>
            </a:r>
          </a:p>
          <a:p>
            <a:pPr eaLnBrk="1" hangingPunct="1">
              <a:buFontTx/>
              <a:buChar char="•"/>
            </a:pPr>
            <a:r>
              <a:rPr lang="en-US" sz="1600" smtClean="0">
                <a:latin typeface="Arial" pitchFamily="34" charset="0"/>
                <a:cs typeface="Times New Roman" pitchFamily="18" charset="0"/>
              </a:rPr>
              <a:t>Cover other eye and repeat</a:t>
            </a:r>
            <a:endParaRPr lang="en-US" smtClean="0">
              <a:latin typeface="Arial" pitchFamily="34" charset="0"/>
              <a:cs typeface="Times New Roman" pitchFamily="18" charset="0"/>
            </a:endParaRPr>
          </a:p>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275818CD-1EAF-4F7B-A1E6-51EB27998303}" type="slidenum">
              <a:rPr lang="en-US"/>
              <a:pPr/>
              <a:t>43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ar-J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B88F0200-D3D0-408C-BA81-B12BE8C9D652}" type="slidenum">
              <a:rPr lang="en-US"/>
              <a:pPr/>
              <a:t>45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ar-J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eorgia"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D5EFCA-BCF9-45F0-B59F-6110BCCEAFC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FAA8957-3224-4197-AFBB-A510F23B37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0CE895-33C0-4F6B-B75D-FBC68B431A5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lvl1pPr>
              <a:defRPr sz="3600" u="sng">
                <a:solidFill>
                  <a:srgbClr val="C00000"/>
                </a:solidFill>
                <a:latin typeface="Georg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47800"/>
            <a:ext cx="8382000" cy="4648200"/>
          </a:xfrm>
        </p:spPr>
        <p:txBody>
          <a:bodyPr/>
          <a:lstStyle>
            <a:lvl1pPr>
              <a:defRPr sz="3000">
                <a:latin typeface="Georgia" pitchFamily="18" charset="0"/>
              </a:defRPr>
            </a:lvl1pPr>
            <a:lvl2pPr marL="519113" indent="-231775">
              <a:buClr>
                <a:srgbClr val="C00000"/>
              </a:buClr>
              <a:buFont typeface="Arial" pitchFamily="34" charset="0"/>
              <a:buChar char="•"/>
              <a:defRPr>
                <a:latin typeface="Georgia" pitchFamily="18" charset="0"/>
              </a:defRPr>
            </a:lvl2pPr>
            <a:lvl3pPr marL="804863" indent="-231775">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2"/>
          </p:nvPr>
        </p:nvSpPr>
        <p:spPr>
          <a:ln/>
        </p:spPr>
        <p:txBody>
          <a:bodyPr/>
          <a:lstStyle>
            <a:lvl1pPr>
              <a:defRPr sz="1600" b="1">
                <a:solidFill>
                  <a:schemeClr val="tx1"/>
                </a:solidFill>
              </a:defRPr>
            </a:lvl1pPr>
          </a:lstStyle>
          <a:p>
            <a:fld id="{44EBABE1-46A0-44AA-9ECF-50A95BE04AE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FEF27A-4306-476B-9C59-D86AD658B1E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E852A2-8109-4091-BE5E-57136E50A35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E1CD54-543F-42F4-AB08-D722ABD0704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4FEF196-40CB-4D1A-8C99-E89265C7EC2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16AA3C8-0480-476E-9274-9668AB5BDFF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AE2D7A-F6FB-4712-8405-297DD49EBFE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7FA653B-30EF-42B4-BB41-5A2A7683380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56B710A-9900-43DF-9682-A059DE15F90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2819400"/>
          </a:xfrm>
        </p:spPr>
        <p:txBody>
          <a:bodyPr/>
          <a:lstStyle/>
          <a:p>
            <a:pPr>
              <a:lnSpc>
                <a:spcPct val="150000"/>
              </a:lnSpc>
            </a:pPr>
            <a:r>
              <a:rPr lang="en-US" sz="4400" b="1" u="none" dirty="0" smtClean="0">
                <a:solidFill>
                  <a:srgbClr val="C00000"/>
                </a:solidFill>
              </a:rPr>
              <a:t>Physiology lab 1</a:t>
            </a:r>
            <a:br>
              <a:rPr lang="en-US" sz="4400" b="1" u="none" dirty="0" smtClean="0">
                <a:solidFill>
                  <a:srgbClr val="C00000"/>
                </a:solidFill>
              </a:rPr>
            </a:br>
            <a:r>
              <a:rPr lang="en-US" sz="4800" b="1" u="none" dirty="0" smtClean="0">
                <a:solidFill>
                  <a:srgbClr val="C00000"/>
                </a:solidFill>
              </a:rPr>
              <a:t/>
            </a:r>
            <a:br>
              <a:rPr lang="en-US" sz="4800" b="1" u="none" dirty="0" smtClean="0">
                <a:solidFill>
                  <a:srgbClr val="C00000"/>
                </a:solidFill>
              </a:rPr>
            </a:br>
            <a:r>
              <a:rPr lang="en-US" sz="4800" b="1" u="none" dirty="0" smtClean="0">
                <a:solidFill>
                  <a:schemeClr val="tx1"/>
                </a:solidFill>
              </a:rPr>
              <a:t>Special senses -</a:t>
            </a:r>
            <a:br>
              <a:rPr lang="en-US" sz="4800" b="1" u="none" dirty="0" smtClean="0">
                <a:solidFill>
                  <a:schemeClr val="tx1"/>
                </a:solidFill>
              </a:rPr>
            </a:br>
            <a:r>
              <a:rPr lang="en-US" sz="4800" b="1" u="none" dirty="0" smtClean="0">
                <a:solidFill>
                  <a:schemeClr val="tx1"/>
                </a:solidFill>
              </a:rPr>
              <a:t>Vision</a:t>
            </a:r>
            <a:r>
              <a:rPr lang="en-US" sz="5400" b="1" u="none" dirty="0" smtClean="0">
                <a:solidFill>
                  <a:srgbClr val="C00000"/>
                </a:solidFill>
              </a:rPr>
              <a:t/>
            </a:r>
            <a:br>
              <a:rPr lang="en-US" sz="5400" b="1" u="none" dirty="0" smtClean="0">
                <a:solidFill>
                  <a:srgbClr val="C00000"/>
                </a:solidFill>
              </a:rPr>
            </a:br>
            <a:endParaRPr lang="ar-JO" sz="5400" b="1" u="none"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772400" cy="1143000"/>
          </a:xfrm>
        </p:spPr>
        <p:txBody>
          <a:bodyPr/>
          <a:lstStyle/>
          <a:p>
            <a:pPr algn="l"/>
            <a:r>
              <a:rPr lang="en-GB" sz="3200" dirty="0" err="1" smtClean="0"/>
              <a:t>Accomodation</a:t>
            </a:r>
            <a:endParaRPr lang="en-GB" dirty="0"/>
          </a:p>
        </p:txBody>
      </p:sp>
      <p:sp>
        <p:nvSpPr>
          <p:cNvPr id="3" name="Content Placeholder 2"/>
          <p:cNvSpPr>
            <a:spLocks noGrp="1"/>
          </p:cNvSpPr>
          <p:nvPr>
            <p:ph idx="1"/>
          </p:nvPr>
        </p:nvSpPr>
        <p:spPr>
          <a:xfrm>
            <a:off x="304800" y="914400"/>
            <a:ext cx="3124200" cy="4648200"/>
          </a:xfrm>
        </p:spPr>
        <p:txBody>
          <a:bodyPr/>
          <a:lstStyle/>
          <a:p>
            <a:pPr marL="0" indent="0">
              <a:buNone/>
            </a:pPr>
            <a:r>
              <a:rPr lang="en-GB" dirty="0" smtClean="0"/>
              <a:t>is the ability to adjust the strength of the lens.</a:t>
            </a:r>
            <a:endParaRPr lang="en-GB" dirty="0"/>
          </a:p>
        </p:txBody>
      </p:sp>
      <p:pic>
        <p:nvPicPr>
          <p:cNvPr id="4" name="Picture 3" descr="67.jpg"/>
          <p:cNvPicPr>
            <a:picLocks noChangeAspect="1"/>
          </p:cNvPicPr>
          <p:nvPr/>
        </p:nvPicPr>
        <p:blipFill>
          <a:blip r:embed="rId2" cstate="print">
            <a:lum bright="-4000" contrast="8000"/>
          </a:blip>
          <a:stretch>
            <a:fillRect/>
          </a:stretch>
        </p:blipFill>
        <p:spPr>
          <a:xfrm>
            <a:off x="3657600" y="266700"/>
            <a:ext cx="5438775" cy="64793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76200"/>
            <a:ext cx="7772400" cy="990600"/>
          </a:xfrm>
        </p:spPr>
        <p:txBody>
          <a:bodyPr anchor="ctr"/>
          <a:lstStyle/>
          <a:p>
            <a:pPr eaLnBrk="1" hangingPunct="1"/>
            <a:r>
              <a:rPr lang="en-US" dirty="0" smtClean="0"/>
              <a:t>Vision acuity</a:t>
            </a:r>
          </a:p>
        </p:txBody>
      </p:sp>
      <p:sp>
        <p:nvSpPr>
          <p:cNvPr id="6147" name="Rectangle 3"/>
          <p:cNvSpPr>
            <a:spLocks noGrp="1" noChangeArrowheads="1"/>
          </p:cNvSpPr>
          <p:nvPr>
            <p:ph idx="1"/>
          </p:nvPr>
        </p:nvSpPr>
        <p:spPr>
          <a:xfrm>
            <a:off x="381000" y="1371600"/>
            <a:ext cx="8382000" cy="4648200"/>
          </a:xfrm>
        </p:spPr>
        <p:txBody>
          <a:bodyPr/>
          <a:lstStyle/>
          <a:p>
            <a:pPr eaLnBrk="1" hangingPunct="1">
              <a:lnSpc>
                <a:spcPct val="150000"/>
              </a:lnSpc>
            </a:pPr>
            <a:r>
              <a:rPr lang="en-US" sz="2800" dirty="0" smtClean="0"/>
              <a:t>Visual acuity refers to the clarity of vision.</a:t>
            </a:r>
          </a:p>
          <a:p>
            <a:pPr eaLnBrk="1" hangingPunct="1">
              <a:lnSpc>
                <a:spcPct val="150000"/>
              </a:lnSpc>
            </a:pPr>
            <a:r>
              <a:rPr lang="en-US" sz="2800" dirty="0" smtClean="0"/>
              <a:t>A common cause of low visual acuity is </a:t>
            </a:r>
            <a:r>
              <a:rPr lang="en-US" sz="2800" dirty="0" smtClean="0">
                <a:solidFill>
                  <a:schemeClr val="accent2">
                    <a:lumMod val="75000"/>
                  </a:schemeClr>
                </a:solidFill>
              </a:rPr>
              <a:t>refractive error (</a:t>
            </a:r>
            <a:r>
              <a:rPr lang="en-US" sz="2800" dirty="0" err="1" smtClean="0">
                <a:solidFill>
                  <a:schemeClr val="accent2">
                    <a:lumMod val="75000"/>
                  </a:schemeClr>
                </a:solidFill>
              </a:rPr>
              <a:t>ametropia</a:t>
            </a:r>
            <a:r>
              <a:rPr lang="en-US" sz="2800" dirty="0" smtClean="0">
                <a:solidFill>
                  <a:schemeClr val="accent2">
                    <a:lumMod val="75000"/>
                  </a:schemeClr>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8763000" cy="5867400"/>
          </a:xfrm>
        </p:spPr>
        <p:txBody>
          <a:bodyPr>
            <a:normAutofit/>
          </a:bodyPr>
          <a:lstStyle/>
          <a:p>
            <a:pPr>
              <a:lnSpc>
                <a:spcPct val="150000"/>
              </a:lnSpc>
            </a:pPr>
            <a:r>
              <a:rPr lang="en-US" sz="2600" i="1" dirty="0" err="1" smtClean="0"/>
              <a:t>Emmetropia</a:t>
            </a:r>
            <a:r>
              <a:rPr lang="en-US" sz="2600" i="1" dirty="0" smtClean="0"/>
              <a:t> – (normal vision acuity). </a:t>
            </a:r>
            <a:r>
              <a:rPr lang="en-GB" sz="2600" dirty="0" smtClean="0"/>
              <a:t>A far light source is focused on the retina without accommodation, whereas the strength of the lens is increased by accommodation to bring a near source into focus. </a:t>
            </a:r>
          </a:p>
          <a:p>
            <a:pPr>
              <a:lnSpc>
                <a:spcPts val="3400"/>
              </a:lnSpc>
            </a:pPr>
            <a:endParaRPr lang="en-US" sz="2600" dirty="0" smtClean="0"/>
          </a:p>
        </p:txBody>
      </p:sp>
      <p:sp>
        <p:nvSpPr>
          <p:cNvPr id="4" name="Slide Number Placeholder 3"/>
          <p:cNvSpPr>
            <a:spLocks noGrp="1"/>
          </p:cNvSpPr>
          <p:nvPr>
            <p:ph type="sldNum" sz="quarter" idx="12"/>
          </p:nvPr>
        </p:nvSpPr>
        <p:spPr>
          <a:xfrm>
            <a:off x="7086600" y="6477000"/>
            <a:ext cx="1905000" cy="457200"/>
          </a:xfrm>
        </p:spPr>
        <p:txBody>
          <a:bodyPr/>
          <a:lstStyle/>
          <a:p>
            <a:fld id="{5CFD0AA0-7829-4368-90FD-8FF297E1E8C9}" type="slidenum">
              <a:rPr lang="en-US" smtClean="0"/>
              <a:pPr/>
              <a:t>12</a:t>
            </a:fld>
            <a:endParaRPr lang="en-US" dirty="0"/>
          </a:p>
        </p:txBody>
      </p:sp>
      <p:pic>
        <p:nvPicPr>
          <p:cNvPr id="7" name="Picture 6" descr="68.jpg"/>
          <p:cNvPicPr>
            <a:picLocks noChangeAspect="1"/>
          </p:cNvPicPr>
          <p:nvPr/>
        </p:nvPicPr>
        <p:blipFill>
          <a:blip r:embed="rId2" cstate="print">
            <a:lum bright="-3000" contrast="6000"/>
          </a:blip>
          <a:stretch>
            <a:fillRect/>
          </a:stretch>
        </p:blipFill>
        <p:spPr>
          <a:xfrm>
            <a:off x="76200" y="3707843"/>
            <a:ext cx="8991600" cy="238815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47800"/>
            <a:ext cx="8839200" cy="5334000"/>
          </a:xfrm>
        </p:spPr>
        <p:txBody>
          <a:bodyPr>
            <a:normAutofit/>
          </a:bodyPr>
          <a:lstStyle/>
          <a:p>
            <a:pPr>
              <a:lnSpc>
                <a:spcPts val="4200"/>
              </a:lnSpc>
            </a:pPr>
            <a:r>
              <a:rPr lang="en-US" sz="2600" i="1" dirty="0" smtClean="0">
                <a:solidFill>
                  <a:srgbClr val="FF0000"/>
                </a:solidFill>
              </a:rPr>
              <a:t>Myopia (nearsightedness): </a:t>
            </a:r>
            <a:r>
              <a:rPr lang="en-GB" sz="2600" dirty="0" smtClean="0"/>
              <a:t>because the eyeball is too long or the lens is too strong, a near light source is brought into focus on the retina without accommodation (even though accommodation is normally used for near vision), whereas a far light source is focused in front of the retina and is blurry. This condition is corrected by a </a:t>
            </a:r>
            <a:r>
              <a:rPr lang="en-GB" sz="2600" b="1" dirty="0" smtClean="0"/>
              <a:t>concave</a:t>
            </a:r>
            <a:r>
              <a:rPr lang="en-GB" sz="2600" dirty="0" smtClean="0"/>
              <a:t> lens.</a:t>
            </a:r>
            <a:endParaRPr lang="en-US" sz="2600" i="1" dirty="0" smtClean="0"/>
          </a:p>
        </p:txBody>
      </p:sp>
      <p:sp>
        <p:nvSpPr>
          <p:cNvPr id="4" name="Slide Number Placeholder 3"/>
          <p:cNvSpPr>
            <a:spLocks noGrp="1"/>
          </p:cNvSpPr>
          <p:nvPr>
            <p:ph type="sldNum" sz="quarter" idx="12"/>
          </p:nvPr>
        </p:nvSpPr>
        <p:spPr>
          <a:xfrm>
            <a:off x="7086600" y="6477000"/>
            <a:ext cx="1905000" cy="457200"/>
          </a:xfrm>
        </p:spPr>
        <p:txBody>
          <a:bodyPr/>
          <a:lstStyle/>
          <a:p>
            <a:fld id="{5CFD0AA0-7829-4368-90FD-8FF297E1E8C9}" type="slidenum">
              <a:rPr lang="en-US" smtClean="0"/>
              <a:pPr/>
              <a:t>13</a:t>
            </a:fld>
            <a:endParaRPr lang="en-US" dirty="0"/>
          </a:p>
        </p:txBody>
      </p:sp>
      <p:sp>
        <p:nvSpPr>
          <p:cNvPr id="7" name="Rectangle 2"/>
          <p:cNvSpPr>
            <a:spLocks noGrp="1" noChangeArrowheads="1"/>
          </p:cNvSpPr>
          <p:nvPr>
            <p:ph type="title"/>
          </p:nvPr>
        </p:nvSpPr>
        <p:spPr>
          <a:xfrm>
            <a:off x="685800" y="76200"/>
            <a:ext cx="7772400" cy="990600"/>
          </a:xfrm>
        </p:spPr>
        <p:txBody>
          <a:bodyPr anchor="ctr"/>
          <a:lstStyle/>
          <a:p>
            <a:pPr eaLnBrk="1" hangingPunct="1"/>
            <a:r>
              <a:rPr lang="en-US" dirty="0" smtClean="0"/>
              <a:t>Refractive errors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477000"/>
            <a:ext cx="1905000" cy="457200"/>
          </a:xfrm>
        </p:spPr>
        <p:txBody>
          <a:bodyPr/>
          <a:lstStyle/>
          <a:p>
            <a:fld id="{5CFD0AA0-7829-4368-90FD-8FF297E1E8C9}" type="slidenum">
              <a:rPr lang="en-US" smtClean="0"/>
              <a:pPr/>
              <a:t>14</a:t>
            </a:fld>
            <a:endParaRPr lang="en-US" dirty="0"/>
          </a:p>
        </p:txBody>
      </p:sp>
      <p:pic>
        <p:nvPicPr>
          <p:cNvPr id="5" name="Picture 4" descr="69.jpg"/>
          <p:cNvPicPr>
            <a:picLocks noChangeAspect="1"/>
          </p:cNvPicPr>
          <p:nvPr/>
        </p:nvPicPr>
        <p:blipFill>
          <a:blip r:embed="rId2" cstate="print">
            <a:lum bright="-4000" contrast="8000"/>
          </a:blip>
          <a:stretch>
            <a:fillRect/>
          </a:stretch>
        </p:blipFill>
        <p:spPr>
          <a:xfrm>
            <a:off x="0" y="986136"/>
            <a:ext cx="9144000" cy="470590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763000" cy="5867400"/>
          </a:xfrm>
        </p:spPr>
        <p:txBody>
          <a:bodyPr>
            <a:normAutofit/>
          </a:bodyPr>
          <a:lstStyle/>
          <a:p>
            <a:pPr>
              <a:lnSpc>
                <a:spcPct val="150000"/>
              </a:lnSpc>
            </a:pPr>
            <a:r>
              <a:rPr lang="en-US" sz="2600" i="1" dirty="0" err="1" smtClean="0">
                <a:solidFill>
                  <a:srgbClr val="FF0000"/>
                </a:solidFill>
              </a:rPr>
              <a:t>Hypertropia</a:t>
            </a:r>
            <a:r>
              <a:rPr lang="en-US" sz="2600" i="1" dirty="0" smtClean="0">
                <a:solidFill>
                  <a:srgbClr val="FF0000"/>
                </a:solidFill>
              </a:rPr>
              <a:t> (or </a:t>
            </a:r>
            <a:r>
              <a:rPr lang="en-US" sz="2600" i="1" dirty="0" err="1" smtClean="0">
                <a:solidFill>
                  <a:srgbClr val="FF0000"/>
                </a:solidFill>
              </a:rPr>
              <a:t>hyperopia</a:t>
            </a:r>
            <a:r>
              <a:rPr lang="en-US" sz="2600" i="1" dirty="0" smtClean="0">
                <a:solidFill>
                  <a:srgbClr val="FF0000"/>
                </a:solidFill>
              </a:rPr>
              <a:t>) - farsightedness</a:t>
            </a:r>
            <a:r>
              <a:rPr lang="en-US" sz="2600" i="1" dirty="0" smtClean="0"/>
              <a:t>. </a:t>
            </a:r>
            <a:r>
              <a:rPr lang="en-GB" sz="2600" dirty="0" smtClean="0"/>
              <a:t>Either the eyeball is too short or the lens is too weak. Far objects are focused on the retina only with accommodation, whereas near objects are focused behind the retina even with accommodation and, accordingly, are blurry. It is </a:t>
            </a:r>
            <a:r>
              <a:rPr lang="en-US" sz="2600" dirty="0" smtClean="0"/>
              <a:t>corrected with a </a:t>
            </a:r>
            <a:r>
              <a:rPr lang="af-ZA" sz="2600" b="1" dirty="0" smtClean="0"/>
              <a:t>convex lens.</a:t>
            </a:r>
          </a:p>
          <a:p>
            <a:pPr>
              <a:lnSpc>
                <a:spcPts val="3400"/>
              </a:lnSpc>
            </a:pPr>
            <a:endParaRPr lang="af-ZA" sz="2600" b="1" dirty="0" smtClean="0"/>
          </a:p>
        </p:txBody>
      </p:sp>
      <p:sp>
        <p:nvSpPr>
          <p:cNvPr id="4" name="Slide Number Placeholder 3"/>
          <p:cNvSpPr>
            <a:spLocks noGrp="1"/>
          </p:cNvSpPr>
          <p:nvPr>
            <p:ph type="sldNum" sz="quarter" idx="12"/>
          </p:nvPr>
        </p:nvSpPr>
        <p:spPr>
          <a:xfrm>
            <a:off x="7086600" y="6477000"/>
            <a:ext cx="1905000" cy="457200"/>
          </a:xfrm>
        </p:spPr>
        <p:txBody>
          <a:bodyPr/>
          <a:lstStyle/>
          <a:p>
            <a:fld id="{5CFD0AA0-7829-4368-90FD-8FF297E1E8C9}"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70.jpg"/>
          <p:cNvPicPr>
            <a:picLocks noGrp="1" noChangeAspect="1"/>
          </p:cNvPicPr>
          <p:nvPr>
            <p:ph idx="1"/>
          </p:nvPr>
        </p:nvPicPr>
        <p:blipFill>
          <a:blip r:embed="rId2" cstate="print">
            <a:lum bright="-3000" contrast="6000"/>
          </a:blip>
          <a:stretch>
            <a:fillRect/>
          </a:stretch>
        </p:blipFill>
        <p:spPr>
          <a:xfrm>
            <a:off x="-18767" y="914400"/>
            <a:ext cx="9162767" cy="463869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763000" cy="5867400"/>
          </a:xfrm>
        </p:spPr>
        <p:txBody>
          <a:bodyPr>
            <a:normAutofit/>
          </a:bodyPr>
          <a:lstStyle/>
          <a:p>
            <a:pPr>
              <a:lnSpc>
                <a:spcPts val="3400"/>
              </a:lnSpc>
            </a:pPr>
            <a:endParaRPr lang="af-ZA" sz="2600" b="1" dirty="0" smtClean="0"/>
          </a:p>
          <a:p>
            <a:pPr marL="400050" indent="-400050">
              <a:lnSpc>
                <a:spcPts val="4200"/>
              </a:lnSpc>
            </a:pPr>
            <a:r>
              <a:rPr lang="en-US" sz="2600" i="1" dirty="0" err="1" smtClean="0">
                <a:solidFill>
                  <a:srgbClr val="FF0000"/>
                </a:solidFill>
              </a:rPr>
              <a:t>Presbyopia</a:t>
            </a:r>
            <a:r>
              <a:rPr lang="en-US" sz="2600" dirty="0" smtClean="0"/>
              <a:t> is a result of loss of the accommodation power of the lens that occurs with aging (45-50 years). The </a:t>
            </a:r>
            <a:r>
              <a:rPr lang="en-US" sz="2600" b="1" dirty="0" smtClean="0"/>
              <a:t>near point </a:t>
            </a:r>
            <a:r>
              <a:rPr lang="en-US" sz="2600" dirty="0" smtClean="0"/>
              <a:t>(closest point on which one can focus by accommodation of the lens) moves farther from the eye and is corrected with a </a:t>
            </a:r>
            <a:r>
              <a:rPr lang="en-US" sz="2600" b="1" dirty="0" smtClean="0"/>
              <a:t>convex lens.</a:t>
            </a:r>
          </a:p>
          <a:p>
            <a:pPr marL="400050" indent="-400050">
              <a:lnSpc>
                <a:spcPts val="4200"/>
              </a:lnSpc>
            </a:pPr>
            <a:endParaRPr lang="en-US" sz="2600" b="1" dirty="0" smtClean="0"/>
          </a:p>
          <a:p>
            <a:pPr marL="400050" indent="-400050">
              <a:lnSpc>
                <a:spcPts val="4200"/>
              </a:lnSpc>
            </a:pPr>
            <a:r>
              <a:rPr lang="en-US" sz="2600" i="1" dirty="0" smtClean="0">
                <a:solidFill>
                  <a:srgbClr val="FF0000"/>
                </a:solidFill>
              </a:rPr>
              <a:t>Astigmatism</a:t>
            </a:r>
            <a:r>
              <a:rPr lang="en-US" sz="2600" i="1" dirty="0" smtClean="0"/>
              <a:t>. </a:t>
            </a:r>
            <a:r>
              <a:rPr lang="en-US" sz="2600" dirty="0" smtClean="0"/>
              <a:t>Curvature of the lens is not uniform, so light rays are unequally retracted. It is corrected with a cylindrical </a:t>
            </a:r>
            <a:r>
              <a:rPr lang="af-ZA" sz="2600" dirty="0" smtClean="0"/>
              <a:t>lens.</a:t>
            </a:r>
          </a:p>
          <a:p>
            <a:pPr marL="400050" indent="-400050">
              <a:lnSpc>
                <a:spcPts val="3400"/>
              </a:lnSpc>
            </a:pPr>
            <a:endParaRPr lang="ar-JO" sz="2600" dirty="0"/>
          </a:p>
        </p:txBody>
      </p:sp>
      <p:sp>
        <p:nvSpPr>
          <p:cNvPr id="4" name="Slide Number Placeholder 3"/>
          <p:cNvSpPr>
            <a:spLocks noGrp="1"/>
          </p:cNvSpPr>
          <p:nvPr>
            <p:ph type="sldNum" sz="quarter" idx="12"/>
          </p:nvPr>
        </p:nvSpPr>
        <p:spPr>
          <a:xfrm>
            <a:off x="7086600" y="6477000"/>
            <a:ext cx="1905000" cy="457200"/>
          </a:xfrm>
        </p:spPr>
        <p:txBody>
          <a:bodyPr/>
          <a:lstStyle/>
          <a:p>
            <a:fld id="{5CFD0AA0-7829-4368-90FD-8FF297E1E8C9}"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90800" y="191869"/>
            <a:ext cx="3581400" cy="646331"/>
          </a:xfrm>
          <a:prstGeom prst="rect">
            <a:avLst/>
          </a:prstGeom>
          <a:noFill/>
          <a:ln w="9525">
            <a:noFill/>
            <a:miter lim="800000"/>
            <a:headEnd/>
            <a:tailEnd/>
          </a:ln>
          <a:effectLst/>
        </p:spPr>
        <p:txBody>
          <a:bodyPr wrap="square">
            <a:spAutoFit/>
          </a:bodyPr>
          <a:lstStyle/>
          <a:p>
            <a:pPr eaLnBrk="1" hangingPunct="1">
              <a:spcBef>
                <a:spcPct val="30000"/>
              </a:spcBef>
            </a:pPr>
            <a:r>
              <a:rPr lang="en-US" sz="3600" u="sng" dirty="0" err="1" smtClean="0">
                <a:solidFill>
                  <a:srgbClr val="C00000"/>
                </a:solidFill>
              </a:rPr>
              <a:t>Snellen</a:t>
            </a:r>
            <a:r>
              <a:rPr lang="en-US" sz="3600" u="sng" dirty="0" smtClean="0">
                <a:solidFill>
                  <a:srgbClr val="C00000"/>
                </a:solidFill>
              </a:rPr>
              <a:t> </a:t>
            </a:r>
            <a:r>
              <a:rPr lang="en-US" sz="3600" u="sng" dirty="0">
                <a:solidFill>
                  <a:srgbClr val="C00000"/>
                </a:solidFill>
              </a:rPr>
              <a:t>Eye Chart</a:t>
            </a:r>
          </a:p>
        </p:txBody>
      </p:sp>
      <p:sp>
        <p:nvSpPr>
          <p:cNvPr id="4" name="Content Placeholder 3"/>
          <p:cNvSpPr>
            <a:spLocks noGrp="1"/>
          </p:cNvSpPr>
          <p:nvPr>
            <p:ph idx="1"/>
          </p:nvPr>
        </p:nvSpPr>
        <p:spPr>
          <a:xfrm>
            <a:off x="76200" y="1371600"/>
            <a:ext cx="8839200" cy="5410200"/>
          </a:xfrm>
        </p:spPr>
        <p:txBody>
          <a:bodyPr/>
          <a:lstStyle/>
          <a:p>
            <a:pPr>
              <a:lnSpc>
                <a:spcPts val="3600"/>
              </a:lnSpc>
            </a:pPr>
            <a:r>
              <a:rPr lang="en-GB" sz="2600" dirty="0" smtClean="0"/>
              <a:t>is an eye chart used to measure visual acuity.</a:t>
            </a:r>
          </a:p>
          <a:p>
            <a:pPr>
              <a:lnSpc>
                <a:spcPts val="3600"/>
              </a:lnSpc>
            </a:pPr>
            <a:r>
              <a:rPr lang="en-GB" sz="2600" dirty="0" smtClean="0"/>
              <a:t>It is print with eleven lines of block letters.</a:t>
            </a:r>
          </a:p>
          <a:p>
            <a:pPr>
              <a:lnSpc>
                <a:spcPts val="3600"/>
              </a:lnSpc>
            </a:pPr>
            <a:r>
              <a:rPr lang="en-GB" sz="2600" dirty="0" smtClean="0"/>
              <a:t>The first line consists of one very large letter, which may be one of several letters, for example E, H, or N. </a:t>
            </a:r>
          </a:p>
          <a:p>
            <a:pPr>
              <a:lnSpc>
                <a:spcPts val="3600"/>
              </a:lnSpc>
            </a:pPr>
            <a:r>
              <a:rPr lang="en-GB" sz="2600" dirty="0" smtClean="0"/>
              <a:t>Subsequent rows have increasing numbers of letters that decrease in size.</a:t>
            </a:r>
          </a:p>
          <a:p>
            <a:pPr>
              <a:lnSpc>
                <a:spcPts val="3600"/>
              </a:lnSpc>
            </a:pPr>
            <a:r>
              <a:rPr lang="en-GB" sz="2600" dirty="0" smtClean="0"/>
              <a:t>A person taking the test covers one eye from 6 metres (20 feet) away, and reads aloud the letters of each row, beginning at the top. The smallest row that can be read accurately indicates </a:t>
            </a:r>
            <a:r>
              <a:rPr lang="en-GB" sz="2600" i="1" dirty="0" smtClean="0"/>
              <a:t>the visual acuity </a:t>
            </a:r>
            <a:r>
              <a:rPr lang="en-GB" sz="2600" dirty="0" smtClean="0"/>
              <a:t>in that specific eye.</a:t>
            </a:r>
            <a:endParaRPr lang="en-GB" sz="2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52400" y="76200"/>
            <a:ext cx="3581400" cy="646331"/>
          </a:xfrm>
          <a:prstGeom prst="rect">
            <a:avLst/>
          </a:prstGeom>
          <a:noFill/>
          <a:ln w="9525">
            <a:noFill/>
            <a:miter lim="800000"/>
            <a:headEnd/>
            <a:tailEnd/>
          </a:ln>
          <a:effectLst/>
        </p:spPr>
        <p:txBody>
          <a:bodyPr wrap="square">
            <a:spAutoFit/>
          </a:bodyPr>
          <a:lstStyle/>
          <a:p>
            <a:pPr eaLnBrk="1" hangingPunct="1">
              <a:spcBef>
                <a:spcPct val="30000"/>
              </a:spcBef>
            </a:pPr>
            <a:r>
              <a:rPr lang="en-US" sz="3600" u="sng" dirty="0" err="1" smtClean="0">
                <a:solidFill>
                  <a:srgbClr val="C00000"/>
                </a:solidFill>
              </a:rPr>
              <a:t>Snellen</a:t>
            </a:r>
            <a:r>
              <a:rPr lang="en-US" sz="3600" u="sng" dirty="0" smtClean="0">
                <a:solidFill>
                  <a:srgbClr val="C00000"/>
                </a:solidFill>
              </a:rPr>
              <a:t> </a:t>
            </a:r>
            <a:r>
              <a:rPr lang="en-US" sz="3600" u="sng" dirty="0">
                <a:solidFill>
                  <a:srgbClr val="C00000"/>
                </a:solidFill>
              </a:rPr>
              <a:t>Eye Chart</a:t>
            </a:r>
          </a:p>
        </p:txBody>
      </p:sp>
      <p:pic>
        <p:nvPicPr>
          <p:cNvPr id="5" name="Picture 4" descr="Snellen_chart.png"/>
          <p:cNvPicPr>
            <a:picLocks noChangeAspect="1"/>
          </p:cNvPicPr>
          <p:nvPr/>
        </p:nvPicPr>
        <p:blipFill>
          <a:blip r:embed="rId3" cstate="print"/>
          <a:stretch>
            <a:fillRect/>
          </a:stretch>
        </p:blipFill>
        <p:spPr>
          <a:xfrm>
            <a:off x="3657600" y="37085"/>
            <a:ext cx="5410200" cy="67447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solidFill>
                  <a:srgbClr val="C00000"/>
                </a:solidFill>
              </a:rPr>
              <a:t>Contents</a:t>
            </a:r>
            <a:endParaRPr lang="ar-JO" dirty="0">
              <a:solidFill>
                <a:srgbClr val="C00000"/>
              </a:solidFill>
            </a:endParaRPr>
          </a:p>
        </p:txBody>
      </p:sp>
      <p:sp>
        <p:nvSpPr>
          <p:cNvPr id="3" name="Content Placeholder 2"/>
          <p:cNvSpPr>
            <a:spLocks noGrp="1"/>
          </p:cNvSpPr>
          <p:nvPr>
            <p:ph idx="1"/>
          </p:nvPr>
        </p:nvSpPr>
        <p:spPr/>
        <p:txBody>
          <a:bodyPr/>
          <a:lstStyle/>
          <a:p>
            <a:pPr marL="514350" indent="-514350">
              <a:lnSpc>
                <a:spcPct val="150000"/>
              </a:lnSpc>
              <a:buAutoNum type="arabicPeriod"/>
            </a:pPr>
            <a:r>
              <a:rPr lang="en-US" sz="2800" dirty="0" smtClean="0">
                <a:solidFill>
                  <a:schemeClr val="tx1">
                    <a:lumMod val="95000"/>
                    <a:lumOff val="5000"/>
                  </a:schemeClr>
                </a:solidFill>
              </a:rPr>
              <a:t>Introduction</a:t>
            </a:r>
          </a:p>
          <a:p>
            <a:pPr marL="514350" indent="-514350">
              <a:lnSpc>
                <a:spcPct val="150000"/>
              </a:lnSpc>
              <a:buAutoNum type="arabicPeriod"/>
            </a:pPr>
            <a:r>
              <a:rPr lang="en-US" sz="2800" dirty="0" smtClean="0">
                <a:solidFill>
                  <a:schemeClr val="tx1">
                    <a:lumMod val="95000"/>
                    <a:lumOff val="5000"/>
                  </a:schemeClr>
                </a:solidFill>
              </a:rPr>
              <a:t>Refractive errors.</a:t>
            </a:r>
          </a:p>
          <a:p>
            <a:pPr marL="514350" indent="-514350">
              <a:lnSpc>
                <a:spcPct val="150000"/>
              </a:lnSpc>
              <a:buAutoNum type="arabicPeriod"/>
            </a:pPr>
            <a:r>
              <a:rPr lang="en-US" sz="2800" dirty="0" smtClean="0">
                <a:solidFill>
                  <a:schemeClr val="tx1">
                    <a:lumMod val="95000"/>
                    <a:lumOff val="5000"/>
                  </a:schemeClr>
                </a:solidFill>
              </a:rPr>
              <a:t>Visual acuity  test by </a:t>
            </a:r>
            <a:r>
              <a:rPr lang="en-US" sz="2800" dirty="0" err="1" smtClean="0">
                <a:solidFill>
                  <a:schemeClr val="tx1">
                    <a:lumMod val="95000"/>
                    <a:lumOff val="5000"/>
                  </a:schemeClr>
                </a:solidFill>
              </a:rPr>
              <a:t>Snellen</a:t>
            </a:r>
            <a:r>
              <a:rPr lang="en-US" sz="2800" dirty="0" smtClean="0">
                <a:solidFill>
                  <a:schemeClr val="tx1">
                    <a:lumMod val="95000"/>
                    <a:lumOff val="5000"/>
                  </a:schemeClr>
                </a:solidFill>
              </a:rPr>
              <a:t> charts.</a:t>
            </a:r>
          </a:p>
          <a:p>
            <a:pPr marL="514350" indent="-514350">
              <a:lnSpc>
                <a:spcPct val="150000"/>
              </a:lnSpc>
              <a:buAutoNum type="arabicPeriod"/>
            </a:pPr>
            <a:r>
              <a:rPr lang="en-US" sz="2800" dirty="0" smtClean="0">
                <a:solidFill>
                  <a:schemeClr val="tx1">
                    <a:lumMod val="95000"/>
                    <a:lumOff val="5000"/>
                  </a:schemeClr>
                </a:solidFill>
              </a:rPr>
              <a:t>Color vision test (Ishihara charts).</a:t>
            </a:r>
          </a:p>
          <a:p>
            <a:pPr marL="514350" indent="-514350">
              <a:lnSpc>
                <a:spcPct val="150000"/>
              </a:lnSpc>
              <a:buAutoNum type="arabicPeriod"/>
            </a:pPr>
            <a:r>
              <a:rPr lang="en-US" sz="2800" dirty="0" smtClean="0">
                <a:solidFill>
                  <a:schemeClr val="tx1">
                    <a:lumMod val="95000"/>
                    <a:lumOff val="5000"/>
                  </a:schemeClr>
                </a:solidFill>
              </a:rPr>
              <a:t>Confrontational visual field testing </a:t>
            </a:r>
          </a:p>
          <a:p>
            <a:pPr marL="514350" indent="-514350">
              <a:lnSpc>
                <a:spcPct val="150000"/>
              </a:lnSpc>
              <a:buAutoNum type="arabicPeriod"/>
            </a:pPr>
            <a:r>
              <a:rPr lang="en-US" sz="2800" dirty="0" smtClean="0">
                <a:solidFill>
                  <a:schemeClr val="tx1">
                    <a:lumMod val="95000"/>
                    <a:lumOff val="5000"/>
                  </a:schemeClr>
                </a:solidFill>
              </a:rPr>
              <a:t>Mapping of the blind spot.</a:t>
            </a:r>
          </a:p>
          <a:p>
            <a:pPr>
              <a:buNone/>
            </a:pPr>
            <a:endParaRPr lang="ar-JO"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srcRect/>
          <a:stretch>
            <a:fillRect/>
          </a:stretch>
        </p:blipFill>
        <p:spPr bwMode="auto">
          <a:xfrm>
            <a:off x="457200" y="44731"/>
            <a:ext cx="8224838" cy="6737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686800" cy="5943600"/>
          </a:xfrm>
        </p:spPr>
        <p:txBody>
          <a:bodyPr/>
          <a:lstStyle/>
          <a:p>
            <a:pPr>
              <a:lnSpc>
                <a:spcPts val="4000"/>
              </a:lnSpc>
            </a:pPr>
            <a:r>
              <a:rPr lang="en-GB" dirty="0" smtClean="0"/>
              <a:t>Normal acuity is designated "6/6". Other acuities are expressed as ratios with a numerator of 6.</a:t>
            </a:r>
          </a:p>
          <a:p>
            <a:endParaRPr lang="en-GB" dirty="0" smtClean="0"/>
          </a:p>
          <a:p>
            <a:pPr>
              <a:lnSpc>
                <a:spcPts val="4000"/>
              </a:lnSpc>
            </a:pPr>
            <a:r>
              <a:rPr lang="en-GB" dirty="0" smtClean="0"/>
              <a:t>If the smallest line a person can read is the one designated by 20/40, then the person's acuity is "6/12" ("20/40"). </a:t>
            </a:r>
          </a:p>
          <a:p>
            <a:pPr lvl="1">
              <a:lnSpc>
                <a:spcPts val="4000"/>
              </a:lnSpc>
              <a:buClr>
                <a:schemeClr val="accent5">
                  <a:lumMod val="50000"/>
                </a:schemeClr>
              </a:buClr>
              <a:buFont typeface="Wingdings" pitchFamily="2" charset="2"/>
              <a:buChar char="Ø"/>
            </a:pPr>
            <a:r>
              <a:rPr lang="en-GB" dirty="0" smtClean="0">
                <a:solidFill>
                  <a:schemeClr val="accent5">
                    <a:lumMod val="50000"/>
                  </a:schemeClr>
                </a:solidFill>
              </a:rPr>
              <a:t> This means that this person needs to approach to a distance of 6 metres to read letters that a person with normal acuity could read at 12 metres.</a:t>
            </a: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685800" y="819150"/>
            <a:ext cx="7848600" cy="5886450"/>
          </a:xfrm>
          <a:prstGeom prst="rect">
            <a:avLst/>
          </a:prstGeom>
          <a:noFill/>
          <a:ln w="9525">
            <a:noFill/>
            <a:miter lim="800000"/>
            <a:headEnd/>
            <a:tailEnd/>
          </a:ln>
          <a:effectLst/>
        </p:spPr>
      </p:pic>
      <p:sp>
        <p:nvSpPr>
          <p:cNvPr id="11267" name="Text Box 3"/>
          <p:cNvSpPr txBox="1">
            <a:spLocks noChangeArrowheads="1"/>
          </p:cNvSpPr>
          <p:nvPr/>
        </p:nvSpPr>
        <p:spPr bwMode="auto">
          <a:xfrm>
            <a:off x="685800" y="838200"/>
            <a:ext cx="7848600" cy="978729"/>
          </a:xfrm>
          <a:prstGeom prst="rect">
            <a:avLst/>
          </a:prstGeom>
          <a:solidFill>
            <a:srgbClr val="FAEFEB"/>
          </a:solidFill>
          <a:ln w="9525">
            <a:noFill/>
            <a:miter lim="800000"/>
            <a:headEnd/>
            <a:tailEnd/>
          </a:ln>
          <a:effectLst/>
        </p:spPr>
        <p:txBody>
          <a:bodyPr wrap="square">
            <a:spAutoFit/>
          </a:bodyPr>
          <a:lstStyle/>
          <a:p>
            <a:pPr eaLnBrk="1" hangingPunct="1">
              <a:spcBef>
                <a:spcPct val="30000"/>
              </a:spcBef>
            </a:pPr>
            <a:r>
              <a:rPr lang="en-US" sz="1600" b="1" dirty="0" smtClean="0">
                <a:latin typeface="Arial" pitchFamily="34" charset="0"/>
              </a:rPr>
              <a:t>Visual </a:t>
            </a:r>
            <a:r>
              <a:rPr lang="en-US" sz="1600" b="1" dirty="0">
                <a:latin typeface="Arial" pitchFamily="34" charset="0"/>
              </a:rPr>
              <a:t>Acuity</a:t>
            </a:r>
          </a:p>
          <a:p>
            <a:pPr eaLnBrk="1" hangingPunct="1">
              <a:spcBef>
                <a:spcPct val="30000"/>
              </a:spcBef>
            </a:pPr>
            <a:r>
              <a:rPr lang="en-US" sz="1600" dirty="0" smtClean="0">
                <a:latin typeface="Arial" pitchFamily="34" charset="0"/>
                <a:cs typeface="Times New Roman" pitchFamily="18" charset="0"/>
                <a:sym typeface="Wingdings" pitchFamily="2" charset="2"/>
              </a:rPr>
              <a:t> </a:t>
            </a:r>
            <a:r>
              <a:rPr lang="en-US" sz="1600" dirty="0" smtClean="0">
                <a:latin typeface="Arial" pitchFamily="34" charset="0"/>
                <a:cs typeface="Times New Roman" pitchFamily="18" charset="0"/>
              </a:rPr>
              <a:t>Hold </a:t>
            </a:r>
            <a:r>
              <a:rPr lang="en-US" sz="1600" dirty="0">
                <a:latin typeface="Arial" pitchFamily="34" charset="0"/>
                <a:cs typeface="Times New Roman" pitchFamily="18" charset="0"/>
              </a:rPr>
              <a:t>card approx </a:t>
            </a:r>
            <a:r>
              <a:rPr lang="en-US" sz="1600" dirty="0" smtClean="0">
                <a:latin typeface="Arial" pitchFamily="34" charset="0"/>
                <a:cs typeface="Times New Roman" pitchFamily="18" charset="0"/>
              </a:rPr>
              <a:t> 35 cm from </a:t>
            </a:r>
            <a:r>
              <a:rPr lang="en-US" sz="1600" dirty="0">
                <a:latin typeface="Arial" pitchFamily="34" charset="0"/>
                <a:cs typeface="Times New Roman" pitchFamily="18" charset="0"/>
              </a:rPr>
              <a:t>pt’s </a:t>
            </a:r>
            <a:r>
              <a:rPr lang="en-US" sz="1600" dirty="0" smtClean="0">
                <a:latin typeface="Arial" pitchFamily="34" charset="0"/>
                <a:cs typeface="Times New Roman" pitchFamily="18" charset="0"/>
              </a:rPr>
              <a:t>nose</a:t>
            </a:r>
            <a:r>
              <a:rPr lang="en-US" sz="1600" dirty="0">
                <a:latin typeface="Arial" pitchFamily="34" charset="0"/>
                <a:cs typeface="Times New Roman" pitchFamily="18" charset="0"/>
              </a:rPr>
              <a:t> </a:t>
            </a:r>
            <a:r>
              <a:rPr lang="en-US" sz="1600" dirty="0" smtClean="0">
                <a:latin typeface="Arial" pitchFamily="34" charset="0"/>
                <a:cs typeface="Times New Roman" pitchFamily="18" charset="0"/>
              </a:rPr>
              <a:t> 	</a:t>
            </a:r>
            <a:r>
              <a:rPr lang="en-US" sz="1600" dirty="0" smtClean="0">
                <a:latin typeface="Arial" pitchFamily="34" charset="0"/>
                <a:cs typeface="Times New Roman" pitchFamily="18" charset="0"/>
                <a:sym typeface="Wingdings" pitchFamily="2" charset="2"/>
              </a:rPr>
              <a:t></a:t>
            </a:r>
            <a:r>
              <a:rPr lang="en-US" sz="1600" dirty="0" smtClean="0">
                <a:latin typeface="Arial" pitchFamily="34" charset="0"/>
                <a:cs typeface="Times New Roman" pitchFamily="18" charset="0"/>
              </a:rPr>
              <a:t> </a:t>
            </a:r>
            <a:r>
              <a:rPr lang="en-US" sz="1600" dirty="0">
                <a:latin typeface="Arial" pitchFamily="34" charset="0"/>
                <a:cs typeface="Times New Roman" pitchFamily="18" charset="0"/>
              </a:rPr>
              <a:t>Ask pt to cover one eye</a:t>
            </a:r>
          </a:p>
          <a:p>
            <a:pPr eaLnBrk="1" hangingPunct="1">
              <a:spcBef>
                <a:spcPct val="30000"/>
              </a:spcBef>
            </a:pPr>
            <a:r>
              <a:rPr lang="en-US" sz="1600" dirty="0">
                <a:latin typeface="Arial" pitchFamily="34" charset="0"/>
                <a:cs typeface="Times New Roman" pitchFamily="18" charset="0"/>
                <a:sym typeface="Wingdings" pitchFamily="2" charset="2"/>
              </a:rPr>
              <a:t></a:t>
            </a:r>
            <a:r>
              <a:rPr lang="en-US" sz="1600" dirty="0">
                <a:latin typeface="Arial" pitchFamily="34" charset="0"/>
                <a:cs typeface="Times New Roman" pitchFamily="18" charset="0"/>
              </a:rPr>
              <a:t> </a:t>
            </a:r>
            <a:r>
              <a:rPr lang="en-US" sz="1600" dirty="0" smtClean="0">
                <a:latin typeface="Arial" pitchFamily="34" charset="0"/>
                <a:cs typeface="Times New Roman" pitchFamily="18" charset="0"/>
              </a:rPr>
              <a:t>Read </a:t>
            </a:r>
            <a:r>
              <a:rPr lang="en-US" sz="1600" dirty="0">
                <a:latin typeface="Arial" pitchFamily="34" charset="0"/>
                <a:cs typeface="Times New Roman" pitchFamily="18" charset="0"/>
              </a:rPr>
              <a:t>smallest line		 </a:t>
            </a:r>
            <a:r>
              <a:rPr lang="en-US" sz="1600" dirty="0" smtClean="0">
                <a:latin typeface="Arial" pitchFamily="34" charset="0"/>
                <a:cs typeface="Times New Roman" pitchFamily="18" charset="0"/>
              </a:rPr>
              <a:t>   	</a:t>
            </a:r>
            <a:r>
              <a:rPr lang="en-US" sz="1600" dirty="0" smtClean="0">
                <a:latin typeface="Arial" pitchFamily="34" charset="0"/>
                <a:cs typeface="Times New Roman" pitchFamily="18" charset="0"/>
                <a:sym typeface="Wingdings" pitchFamily="2" charset="2"/>
              </a:rPr>
              <a:t></a:t>
            </a:r>
            <a:r>
              <a:rPr lang="en-US" sz="1600" dirty="0" smtClean="0">
                <a:latin typeface="Arial" pitchFamily="34" charset="0"/>
                <a:cs typeface="Times New Roman" pitchFamily="18" charset="0"/>
              </a:rPr>
              <a:t> </a:t>
            </a:r>
            <a:r>
              <a:rPr lang="en-US" sz="1600" dirty="0">
                <a:latin typeface="Arial" pitchFamily="34" charset="0"/>
                <a:cs typeface="Times New Roman" pitchFamily="18" charset="0"/>
              </a:rPr>
              <a:t>Cover other eye and repeat</a:t>
            </a:r>
          </a:p>
        </p:txBody>
      </p:sp>
      <p:sp>
        <p:nvSpPr>
          <p:cNvPr id="4" name="TextBox 3"/>
          <p:cNvSpPr txBox="1"/>
          <p:nvPr/>
        </p:nvSpPr>
        <p:spPr>
          <a:xfrm>
            <a:off x="2895600" y="24825"/>
            <a:ext cx="4267200" cy="584775"/>
          </a:xfrm>
          <a:prstGeom prst="rect">
            <a:avLst/>
          </a:prstGeom>
          <a:noFill/>
        </p:spPr>
        <p:txBody>
          <a:bodyPr wrap="square" rtlCol="0">
            <a:spAutoFit/>
          </a:bodyPr>
          <a:lstStyle/>
          <a:p>
            <a:r>
              <a:rPr lang="en-GB" sz="3200" dirty="0" smtClean="0">
                <a:solidFill>
                  <a:srgbClr val="C00000"/>
                </a:solidFill>
              </a:rPr>
              <a:t>Test for </a:t>
            </a:r>
            <a:r>
              <a:rPr lang="en-GB" sz="3200" dirty="0" err="1" smtClean="0">
                <a:solidFill>
                  <a:srgbClr val="C00000"/>
                </a:solidFill>
              </a:rPr>
              <a:t>presbyopia</a:t>
            </a:r>
            <a:endParaRPr lang="en-GB" sz="3200"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a:lnSpc>
                <a:spcPct val="150000"/>
              </a:lnSpc>
            </a:pPr>
            <a:r>
              <a:rPr lang="en-US" sz="4800" u="sng" dirty="0" smtClean="0">
                <a:solidFill>
                  <a:srgbClr val="C00000"/>
                </a:solidFill>
              </a:rPr>
              <a:t>Color test</a:t>
            </a:r>
            <a:br>
              <a:rPr lang="en-US" sz="4800" u="sng" dirty="0" smtClean="0">
                <a:solidFill>
                  <a:srgbClr val="C00000"/>
                </a:solidFill>
              </a:rPr>
            </a:br>
            <a:r>
              <a:rPr lang="en-US" sz="4800" u="sng" dirty="0" smtClean="0">
                <a:solidFill>
                  <a:srgbClr val="C00000"/>
                </a:solidFill>
              </a:rPr>
              <a:t>Ishihara charts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GB" dirty="0" err="1" smtClean="0"/>
              <a:t>Color</a:t>
            </a:r>
            <a:r>
              <a:rPr lang="en-GB" dirty="0" smtClean="0"/>
              <a:t> vision</a:t>
            </a:r>
            <a:endParaRPr lang="en-GB" dirty="0"/>
          </a:p>
        </p:txBody>
      </p:sp>
      <p:sp>
        <p:nvSpPr>
          <p:cNvPr id="3" name="Content Placeholder 2"/>
          <p:cNvSpPr>
            <a:spLocks noGrp="1"/>
          </p:cNvSpPr>
          <p:nvPr>
            <p:ph idx="1"/>
          </p:nvPr>
        </p:nvSpPr>
        <p:spPr>
          <a:xfrm>
            <a:off x="152400" y="1371600"/>
            <a:ext cx="8763000" cy="5105400"/>
          </a:xfrm>
        </p:spPr>
        <p:txBody>
          <a:bodyPr/>
          <a:lstStyle/>
          <a:p>
            <a:pPr>
              <a:lnSpc>
                <a:spcPts val="4000"/>
              </a:lnSpc>
            </a:pPr>
            <a:r>
              <a:rPr lang="en-GB" sz="2800" dirty="0" smtClean="0"/>
              <a:t>Rods provide indistinct gray vision at night, whereas cones provide sharp </a:t>
            </a:r>
            <a:r>
              <a:rPr lang="en-GB" sz="2800" dirty="0" err="1" smtClean="0"/>
              <a:t>color</a:t>
            </a:r>
            <a:r>
              <a:rPr lang="en-GB" sz="2800" dirty="0" smtClean="0"/>
              <a:t> vision during the day.</a:t>
            </a:r>
          </a:p>
          <a:p>
            <a:pPr>
              <a:lnSpc>
                <a:spcPts val="4000"/>
              </a:lnSpc>
            </a:pPr>
            <a:r>
              <a:rPr lang="en-GB" sz="2800" dirty="0" smtClean="0"/>
              <a:t>There are four </a:t>
            </a:r>
            <a:r>
              <a:rPr lang="en-GB" sz="2800" dirty="0" err="1" smtClean="0"/>
              <a:t>photopigments</a:t>
            </a:r>
            <a:r>
              <a:rPr lang="en-GB" sz="2800" dirty="0" smtClean="0"/>
              <a:t>, one in the rods and one in each of three types of cones—</a:t>
            </a:r>
            <a:r>
              <a:rPr lang="en-GB" sz="2800" b="1" dirty="0" smtClean="0"/>
              <a:t>blue, green, and red cones. </a:t>
            </a:r>
          </a:p>
          <a:p>
            <a:pPr>
              <a:lnSpc>
                <a:spcPts val="4000"/>
              </a:lnSpc>
            </a:pPr>
            <a:r>
              <a:rPr lang="en-GB" sz="2800" dirty="0" smtClean="0"/>
              <a:t>Each</a:t>
            </a:r>
            <a:r>
              <a:rPr lang="en-GB" sz="2800" b="1" dirty="0" smtClean="0"/>
              <a:t> </a:t>
            </a:r>
            <a:r>
              <a:rPr lang="en-GB" sz="2800" dirty="0" smtClean="0"/>
              <a:t>of the four </a:t>
            </a:r>
            <a:r>
              <a:rPr lang="en-GB" sz="2800" dirty="0" err="1" smtClean="0"/>
              <a:t>photopigments</a:t>
            </a:r>
            <a:r>
              <a:rPr lang="en-GB" sz="2800" dirty="0" smtClean="0"/>
              <a:t> absorbs different wavelengths of light in the visible spectrum to varying degrees.</a:t>
            </a:r>
            <a:endParaRPr lang="en-GB"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953000" cy="1143000"/>
          </a:xfrm>
        </p:spPr>
        <p:txBody>
          <a:bodyPr/>
          <a:lstStyle/>
          <a:p>
            <a:r>
              <a:rPr lang="en-GB" sz="3400" dirty="0" err="1" smtClean="0"/>
              <a:t>Color</a:t>
            </a:r>
            <a:r>
              <a:rPr lang="en-GB" sz="3400" dirty="0" smtClean="0"/>
              <a:t> vision</a:t>
            </a:r>
            <a:endParaRPr lang="en-GB" sz="3400" dirty="0"/>
          </a:p>
        </p:txBody>
      </p:sp>
      <p:sp>
        <p:nvSpPr>
          <p:cNvPr id="3" name="Content Placeholder 2"/>
          <p:cNvSpPr>
            <a:spLocks noGrp="1"/>
          </p:cNvSpPr>
          <p:nvPr>
            <p:ph idx="1"/>
          </p:nvPr>
        </p:nvSpPr>
        <p:spPr>
          <a:xfrm>
            <a:off x="5257800" y="838200"/>
            <a:ext cx="3657600" cy="5715000"/>
          </a:xfrm>
        </p:spPr>
        <p:txBody>
          <a:bodyPr/>
          <a:lstStyle/>
          <a:p>
            <a:pPr marL="0" indent="0">
              <a:lnSpc>
                <a:spcPts val="3800"/>
              </a:lnSpc>
            </a:pPr>
            <a:r>
              <a:rPr lang="en-GB" sz="2600" dirty="0" smtClean="0"/>
              <a:t>  Rods absorb all visible wavelengths to some degree. Each type of cone absorbs light best in a particular </a:t>
            </a:r>
            <a:r>
              <a:rPr lang="en-GB" sz="2600" dirty="0" err="1" smtClean="0"/>
              <a:t>color</a:t>
            </a:r>
            <a:r>
              <a:rPr lang="en-GB" sz="2600" dirty="0" smtClean="0"/>
              <a:t> range, namely, </a:t>
            </a:r>
            <a:r>
              <a:rPr lang="en-GB" sz="2600" dirty="0" smtClean="0">
                <a:solidFill>
                  <a:srgbClr val="002060"/>
                </a:solidFill>
              </a:rPr>
              <a:t>blue</a:t>
            </a:r>
            <a:r>
              <a:rPr lang="en-GB" sz="2600" dirty="0" smtClean="0"/>
              <a:t>, </a:t>
            </a:r>
            <a:r>
              <a:rPr lang="en-GB" sz="2600" dirty="0" smtClean="0">
                <a:solidFill>
                  <a:srgbClr val="008000"/>
                </a:solidFill>
              </a:rPr>
              <a:t>green</a:t>
            </a:r>
            <a:r>
              <a:rPr lang="en-GB" sz="2600" dirty="0" smtClean="0"/>
              <a:t>, or </a:t>
            </a:r>
            <a:r>
              <a:rPr lang="en-GB" sz="2600" dirty="0" smtClean="0">
                <a:solidFill>
                  <a:srgbClr val="FF0000"/>
                </a:solidFill>
              </a:rPr>
              <a:t>red</a:t>
            </a:r>
            <a:r>
              <a:rPr lang="en-GB" sz="2600" dirty="0" smtClean="0"/>
              <a:t>.</a:t>
            </a:r>
          </a:p>
          <a:p>
            <a:pPr marL="0" indent="0">
              <a:lnSpc>
                <a:spcPts val="3800"/>
              </a:lnSpc>
            </a:pPr>
            <a:r>
              <a:rPr lang="en-GB" sz="2600" dirty="0" smtClean="0"/>
              <a:t>  </a:t>
            </a:r>
            <a:r>
              <a:rPr lang="en-GB" sz="2600" dirty="0" err="1" smtClean="0"/>
              <a:t>Color</a:t>
            </a:r>
            <a:r>
              <a:rPr lang="en-GB" sz="2600" dirty="0" smtClean="0"/>
              <a:t> vision depends on the ratios of stimulation of the three cone types.</a:t>
            </a:r>
          </a:p>
        </p:txBody>
      </p:sp>
      <p:pic>
        <p:nvPicPr>
          <p:cNvPr id="5" name="Picture 4" descr="71.jpg"/>
          <p:cNvPicPr>
            <a:picLocks noChangeAspect="1"/>
          </p:cNvPicPr>
          <p:nvPr/>
        </p:nvPicPr>
        <p:blipFill>
          <a:blip r:embed="rId2" cstate="print">
            <a:lum bright="-3000" contrast="6000"/>
          </a:blip>
          <a:stretch>
            <a:fillRect/>
          </a:stretch>
        </p:blipFill>
        <p:spPr>
          <a:xfrm>
            <a:off x="85725" y="1343025"/>
            <a:ext cx="4867275" cy="50577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305800" cy="4648200"/>
          </a:xfrm>
        </p:spPr>
        <p:txBody>
          <a:bodyPr/>
          <a:lstStyle/>
          <a:p>
            <a:pPr>
              <a:lnSpc>
                <a:spcPct val="150000"/>
              </a:lnSpc>
            </a:pPr>
            <a:r>
              <a:rPr lang="en-GB" sz="2800" dirty="0" smtClean="0"/>
              <a:t>A distinct </a:t>
            </a:r>
            <a:r>
              <a:rPr lang="en-GB" sz="2800" dirty="0" err="1" smtClean="0"/>
              <a:t>color</a:t>
            </a:r>
            <a:r>
              <a:rPr lang="en-GB" sz="2800" dirty="0" smtClean="0"/>
              <a:t> vision </a:t>
            </a:r>
            <a:r>
              <a:rPr lang="en-GB" sz="2800" dirty="0" err="1" smtClean="0"/>
              <a:t>center</a:t>
            </a:r>
            <a:r>
              <a:rPr lang="en-GB" sz="2800" dirty="0" smtClean="0"/>
              <a:t> in the primary visual cortex in the occipital lobe of the brain combines and processes these inputs to generate the perception of </a:t>
            </a:r>
            <a:r>
              <a:rPr lang="en-GB" sz="2800" dirty="0" err="1" smtClean="0"/>
              <a:t>color</a:t>
            </a:r>
            <a:r>
              <a:rPr lang="en-GB" sz="2800" dirty="0" smtClean="0"/>
              <a:t>, taking into consideration the object in comparison with its background.</a:t>
            </a:r>
            <a:endParaRPr lang="en-GB"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z="3200" dirty="0" smtClean="0"/>
              <a:t>Color vision deficiency</a:t>
            </a:r>
            <a:endParaRPr lang="ar-JO" sz="3200" dirty="0"/>
          </a:p>
        </p:txBody>
      </p:sp>
      <p:sp>
        <p:nvSpPr>
          <p:cNvPr id="7" name="Content Placeholder 6"/>
          <p:cNvSpPr>
            <a:spLocks noGrp="1"/>
          </p:cNvSpPr>
          <p:nvPr>
            <p:ph idx="1"/>
          </p:nvPr>
        </p:nvSpPr>
        <p:spPr>
          <a:xfrm>
            <a:off x="76200" y="1219200"/>
            <a:ext cx="8763000" cy="5410200"/>
          </a:xfrm>
        </p:spPr>
        <p:txBody>
          <a:bodyPr/>
          <a:lstStyle/>
          <a:p>
            <a:pPr>
              <a:lnSpc>
                <a:spcPts val="4200"/>
              </a:lnSpc>
            </a:pPr>
            <a:r>
              <a:rPr lang="en-GB" sz="2600" dirty="0" smtClean="0"/>
              <a:t>Occasionally, individuals lack a particular cone type, so their </a:t>
            </a:r>
            <a:r>
              <a:rPr lang="en-GB" sz="2600" dirty="0" err="1" smtClean="0"/>
              <a:t>color</a:t>
            </a:r>
            <a:r>
              <a:rPr lang="en-GB" sz="2600" dirty="0" smtClean="0"/>
              <a:t> vision is a product of the differential sensitivity of only two types of cones, a condition known as </a:t>
            </a:r>
            <a:r>
              <a:rPr lang="en-GB" sz="2600" b="1" dirty="0" err="1" smtClean="0"/>
              <a:t>color</a:t>
            </a:r>
            <a:r>
              <a:rPr lang="en-GB" sz="2600" b="1" dirty="0" smtClean="0"/>
              <a:t> vision deficiency </a:t>
            </a:r>
            <a:r>
              <a:rPr lang="en-GB" sz="2600" i="1" dirty="0" smtClean="0"/>
              <a:t>(</a:t>
            </a:r>
            <a:r>
              <a:rPr lang="en-GB" sz="2600" i="1" dirty="0" err="1" smtClean="0"/>
              <a:t>color</a:t>
            </a:r>
            <a:r>
              <a:rPr lang="en-GB" sz="2600" i="1" dirty="0" smtClean="0"/>
              <a:t> blindness).</a:t>
            </a:r>
          </a:p>
          <a:p>
            <a:pPr>
              <a:lnSpc>
                <a:spcPts val="4200"/>
              </a:lnSpc>
            </a:pPr>
            <a:r>
              <a:rPr lang="en-GB" sz="2600" dirty="0" smtClean="0"/>
              <a:t>Not only do </a:t>
            </a:r>
            <a:r>
              <a:rPr lang="en-GB" sz="2600" dirty="0" err="1" smtClean="0"/>
              <a:t>color</a:t>
            </a:r>
            <a:r>
              <a:rPr lang="en-GB" sz="2600" dirty="0" smtClean="0"/>
              <a:t>-defective individuals perceive certain </a:t>
            </a:r>
            <a:r>
              <a:rPr lang="en-GB" sz="2600" dirty="0" err="1" smtClean="0"/>
              <a:t>colors</a:t>
            </a:r>
            <a:r>
              <a:rPr lang="en-GB" sz="2600" dirty="0" smtClean="0"/>
              <a:t> differently, but they are also unable to distinguish as many varieties of </a:t>
            </a:r>
            <a:r>
              <a:rPr lang="en-GB" sz="2600" dirty="0" err="1" smtClean="0"/>
              <a:t>colors</a:t>
            </a:r>
            <a:r>
              <a:rPr lang="en-GB" sz="2600" dirty="0" smtClean="0"/>
              <a:t>. </a:t>
            </a:r>
          </a:p>
          <a:p>
            <a:pPr lvl="1">
              <a:lnSpc>
                <a:spcPts val="4200"/>
              </a:lnSpc>
              <a:buFont typeface="Wingdings" pitchFamily="2" charset="2"/>
              <a:buChar char="Ø"/>
            </a:pPr>
            <a:r>
              <a:rPr lang="en-GB" sz="2600" dirty="0" smtClean="0"/>
              <a:t>For example, people with certain </a:t>
            </a:r>
            <a:r>
              <a:rPr lang="en-GB" sz="2600" dirty="0" err="1" smtClean="0"/>
              <a:t>color</a:t>
            </a:r>
            <a:r>
              <a:rPr lang="en-GB" sz="2600" dirty="0" smtClean="0"/>
              <a:t> defects cannot distinguish between red and green.</a:t>
            </a:r>
            <a:endParaRPr lang="en-GB" sz="26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vision deficiency</a:t>
            </a:r>
            <a:endParaRPr lang="ar-JO" dirty="0"/>
          </a:p>
        </p:txBody>
      </p:sp>
      <p:pic>
        <p:nvPicPr>
          <p:cNvPr id="4" name="Content Placeholder 3" descr="color-blindness.jpg"/>
          <p:cNvPicPr>
            <a:picLocks noGrp="1" noChangeAspect="1"/>
          </p:cNvPicPr>
          <p:nvPr>
            <p:ph idx="1"/>
          </p:nvPr>
        </p:nvPicPr>
        <p:blipFill>
          <a:blip r:embed="rId2" cstate="print"/>
          <a:stretch>
            <a:fillRect/>
          </a:stretch>
        </p:blipFill>
        <p:spPr>
          <a:xfrm>
            <a:off x="1219200" y="2254827"/>
            <a:ext cx="4129088" cy="3002973"/>
          </a:xfrm>
        </p:spPr>
      </p:pic>
      <p:sp>
        <p:nvSpPr>
          <p:cNvPr id="5" name="TextBox 4"/>
          <p:cNvSpPr txBox="1"/>
          <p:nvPr/>
        </p:nvSpPr>
        <p:spPr>
          <a:xfrm>
            <a:off x="6096000" y="2738735"/>
            <a:ext cx="2667000" cy="461665"/>
          </a:xfrm>
          <a:prstGeom prst="rect">
            <a:avLst/>
          </a:prstGeom>
          <a:noFill/>
        </p:spPr>
        <p:txBody>
          <a:bodyPr wrap="square" rtlCol="1">
            <a:spAutoFit/>
          </a:bodyPr>
          <a:lstStyle/>
          <a:p>
            <a:r>
              <a:rPr lang="en-US" dirty="0" smtClean="0"/>
              <a:t>Normal color vision</a:t>
            </a:r>
            <a:endParaRPr lang="ar-JO" dirty="0"/>
          </a:p>
        </p:txBody>
      </p:sp>
      <p:sp>
        <p:nvSpPr>
          <p:cNvPr id="6" name="TextBox 5"/>
          <p:cNvSpPr txBox="1"/>
          <p:nvPr/>
        </p:nvSpPr>
        <p:spPr>
          <a:xfrm>
            <a:off x="6096000" y="3969603"/>
            <a:ext cx="2286000" cy="830997"/>
          </a:xfrm>
          <a:prstGeom prst="rect">
            <a:avLst/>
          </a:prstGeom>
          <a:noFill/>
        </p:spPr>
        <p:txBody>
          <a:bodyPr wrap="square" rtlCol="1">
            <a:spAutoFit/>
          </a:bodyPr>
          <a:lstStyle/>
          <a:p>
            <a:r>
              <a:rPr lang="en-US" dirty="0" smtClean="0"/>
              <a:t>Red-green color deficiency</a:t>
            </a:r>
            <a:endParaRPr lang="ar-JO"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Ishihara test</a:t>
            </a:r>
            <a:endParaRPr lang="ar-JO" dirty="0"/>
          </a:p>
        </p:txBody>
      </p:sp>
      <p:sp>
        <p:nvSpPr>
          <p:cNvPr id="3" name="Content Placeholder 2"/>
          <p:cNvSpPr>
            <a:spLocks noGrp="1"/>
          </p:cNvSpPr>
          <p:nvPr>
            <p:ph idx="1"/>
          </p:nvPr>
        </p:nvSpPr>
        <p:spPr>
          <a:xfrm>
            <a:off x="304800" y="1371600"/>
            <a:ext cx="8458200" cy="5410200"/>
          </a:xfrm>
        </p:spPr>
        <p:txBody>
          <a:bodyPr/>
          <a:lstStyle/>
          <a:p>
            <a:pPr>
              <a:lnSpc>
                <a:spcPts val="4200"/>
              </a:lnSpc>
            </a:pPr>
            <a:r>
              <a:rPr lang="en-US" sz="2800" dirty="0" smtClean="0"/>
              <a:t>The </a:t>
            </a:r>
            <a:r>
              <a:rPr lang="en-US" sz="2800" b="1" dirty="0" smtClean="0"/>
              <a:t>Ishihara test</a:t>
            </a:r>
            <a:r>
              <a:rPr lang="en-US" sz="2800" dirty="0" smtClean="0"/>
              <a:t> is a color perception test for red-green color deficiencies.</a:t>
            </a:r>
          </a:p>
          <a:p>
            <a:pPr>
              <a:lnSpc>
                <a:spcPts val="4200"/>
              </a:lnSpc>
            </a:pPr>
            <a:endParaRPr lang="en-US" sz="2800" dirty="0" smtClean="0"/>
          </a:p>
          <a:p>
            <a:pPr>
              <a:lnSpc>
                <a:spcPts val="4200"/>
              </a:lnSpc>
            </a:pPr>
            <a:r>
              <a:rPr lang="en-US" sz="2800" dirty="0" smtClean="0"/>
              <a:t>The full test consists of 38 plates, but the existence of a severe deficiency is usually apparent after only a few plates. There are also Ishihara tests consisting of 10, 14 or 24 test plates.</a:t>
            </a:r>
          </a:p>
          <a:p>
            <a:endParaRPr lang="ar-J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GB" dirty="0" smtClean="0"/>
              <a:t>Introduction</a:t>
            </a:r>
            <a:endParaRPr lang="en-GB" dirty="0"/>
          </a:p>
        </p:txBody>
      </p:sp>
      <p:sp>
        <p:nvSpPr>
          <p:cNvPr id="3" name="Content Placeholder 2"/>
          <p:cNvSpPr>
            <a:spLocks noGrp="1"/>
          </p:cNvSpPr>
          <p:nvPr>
            <p:ph idx="1"/>
          </p:nvPr>
        </p:nvSpPr>
        <p:spPr>
          <a:xfrm>
            <a:off x="152400" y="1219200"/>
            <a:ext cx="8763000" cy="5715000"/>
          </a:xfrm>
        </p:spPr>
        <p:txBody>
          <a:bodyPr/>
          <a:lstStyle/>
          <a:p>
            <a:pPr>
              <a:lnSpc>
                <a:spcPts val="3800"/>
              </a:lnSpc>
            </a:pPr>
            <a:r>
              <a:rPr lang="en-GB" sz="2800" dirty="0" smtClean="0"/>
              <a:t>Light waves </a:t>
            </a:r>
            <a:r>
              <a:rPr lang="en-GB" sz="2800" i="1" dirty="0" smtClean="0"/>
              <a:t>diverge (radiate outward) in all directions from </a:t>
            </a:r>
            <a:r>
              <a:rPr lang="en-GB" sz="2800" dirty="0" smtClean="0"/>
              <a:t>every point of a light source.</a:t>
            </a:r>
          </a:p>
          <a:p>
            <a:pPr>
              <a:lnSpc>
                <a:spcPts val="3800"/>
              </a:lnSpc>
              <a:buNone/>
            </a:pPr>
            <a:r>
              <a:rPr lang="en-GB" sz="2800" dirty="0" smtClean="0"/>
              <a:t> </a:t>
            </a:r>
          </a:p>
          <a:p>
            <a:pPr>
              <a:lnSpc>
                <a:spcPts val="3800"/>
              </a:lnSpc>
            </a:pPr>
            <a:r>
              <a:rPr lang="en-GB" sz="2800" dirty="0" smtClean="0"/>
              <a:t>The forward movement of a light wave in a particular direction is known as a </a:t>
            </a:r>
            <a:r>
              <a:rPr lang="en-GB" sz="2800" b="1" dirty="0" smtClean="0"/>
              <a:t>light ray.</a:t>
            </a:r>
          </a:p>
          <a:p>
            <a:pPr>
              <a:lnSpc>
                <a:spcPts val="3800"/>
              </a:lnSpc>
            </a:pPr>
            <a:endParaRPr lang="en-GB" sz="2800" b="1" dirty="0" smtClean="0"/>
          </a:p>
          <a:p>
            <a:pPr>
              <a:lnSpc>
                <a:spcPts val="3800"/>
              </a:lnSpc>
            </a:pPr>
            <a:r>
              <a:rPr lang="en-GB" sz="2800" dirty="0" smtClean="0"/>
              <a:t>Divergent light rays reaching the eye must be bent inward to be focused back into a point (the </a:t>
            </a:r>
            <a:r>
              <a:rPr lang="en-GB" sz="2800" b="1" dirty="0" smtClean="0"/>
              <a:t>focal point) </a:t>
            </a:r>
            <a:r>
              <a:rPr lang="en-GB" sz="2800" dirty="0" smtClean="0"/>
              <a:t>on the light-sensitive retina and provide an accurate image of the light source.</a:t>
            </a:r>
            <a:endParaRPr lang="en-GB"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33800" y="-228600"/>
            <a:ext cx="5029200" cy="3001963"/>
          </a:xfrm>
        </p:spPr>
        <p:txBody>
          <a:bodyPr/>
          <a:lstStyle/>
          <a:p>
            <a:pPr algn="l"/>
            <a:r>
              <a:rPr lang="en-US" sz="2400" u="none" dirty="0" smtClean="0">
                <a:latin typeface="+mn-lt"/>
              </a:rPr>
              <a:t>Plate 1</a:t>
            </a: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Both normal and those with all color vision deficiencies should read the number 12.</a:t>
            </a:r>
          </a:p>
        </p:txBody>
      </p:sp>
      <p:pic>
        <p:nvPicPr>
          <p:cNvPr id="14339" name="Picture 5" descr="colbltst"/>
          <p:cNvPicPr>
            <a:picLocks noChangeAspect="1" noChangeArrowheads="1"/>
          </p:cNvPicPr>
          <p:nvPr/>
        </p:nvPicPr>
        <p:blipFill>
          <a:blip r:embed="rId2" cstate="print"/>
          <a:srcRect/>
          <a:stretch>
            <a:fillRect/>
          </a:stretch>
        </p:blipFill>
        <p:spPr bwMode="auto">
          <a:xfrm>
            <a:off x="457200" y="157823"/>
            <a:ext cx="2895600" cy="2844077"/>
          </a:xfrm>
          <a:prstGeom prst="rect">
            <a:avLst/>
          </a:prstGeom>
          <a:noFill/>
          <a:ln w="9525">
            <a:noFill/>
            <a:miter lim="800000"/>
            <a:headEnd/>
            <a:tailEnd/>
          </a:ln>
        </p:spPr>
      </p:pic>
      <p:pic>
        <p:nvPicPr>
          <p:cNvPr id="4" name="Picture 5" descr="ishihara-transformation"/>
          <p:cNvPicPr>
            <a:picLocks noChangeAspect="1" noChangeArrowheads="1"/>
          </p:cNvPicPr>
          <p:nvPr/>
        </p:nvPicPr>
        <p:blipFill>
          <a:blip r:embed="rId3" cstate="print"/>
          <a:srcRect/>
          <a:stretch>
            <a:fillRect/>
          </a:stretch>
        </p:blipFill>
        <p:spPr bwMode="auto">
          <a:xfrm>
            <a:off x="76201" y="3276600"/>
            <a:ext cx="3352198" cy="3200400"/>
          </a:xfrm>
          <a:prstGeom prst="rect">
            <a:avLst/>
          </a:prstGeom>
          <a:noFill/>
          <a:ln w="9525">
            <a:noFill/>
            <a:miter lim="800000"/>
            <a:headEnd/>
            <a:tailEnd/>
          </a:ln>
        </p:spPr>
      </p:pic>
      <p:sp>
        <p:nvSpPr>
          <p:cNvPr id="5" name="Rectangle 6"/>
          <p:cNvSpPr>
            <a:spLocks noChangeArrowheads="1"/>
          </p:cNvSpPr>
          <p:nvPr/>
        </p:nvSpPr>
        <p:spPr bwMode="auto">
          <a:xfrm>
            <a:off x="3810001" y="3242370"/>
            <a:ext cx="4953000" cy="3293209"/>
          </a:xfrm>
          <a:prstGeom prst="rect">
            <a:avLst/>
          </a:prstGeom>
          <a:noFill/>
          <a:ln w="9525">
            <a:noFill/>
            <a:miter lim="800000"/>
            <a:headEnd/>
            <a:tailEnd/>
          </a:ln>
          <a:effectLst/>
        </p:spPr>
        <p:txBody>
          <a:bodyPr wrap="square" anchor="ctr">
            <a:spAutoFit/>
          </a:bodyPr>
          <a:lstStyle/>
          <a:p>
            <a:r>
              <a:rPr lang="en-US" dirty="0">
                <a:solidFill>
                  <a:srgbClr val="C00000"/>
                </a:solidFill>
              </a:rPr>
              <a:t>Plate </a:t>
            </a:r>
            <a:r>
              <a:rPr lang="en-US" dirty="0" smtClean="0">
                <a:solidFill>
                  <a:srgbClr val="C00000"/>
                </a:solidFill>
              </a:rPr>
              <a:t>2</a:t>
            </a:r>
          </a:p>
          <a:p>
            <a:endParaRPr lang="en-US" dirty="0"/>
          </a:p>
          <a:p>
            <a:pPr>
              <a:lnSpc>
                <a:spcPts val="3200"/>
              </a:lnSpc>
              <a:buFont typeface="Arial" pitchFamily="34" charset="0"/>
              <a:buChar char="•"/>
            </a:pPr>
            <a:r>
              <a:rPr lang="en-US" dirty="0" smtClean="0"/>
              <a:t> Those </a:t>
            </a:r>
            <a:r>
              <a:rPr lang="en-US" dirty="0"/>
              <a:t>with normal </a:t>
            </a:r>
            <a:r>
              <a:rPr lang="en-US" dirty="0" smtClean="0"/>
              <a:t>color </a:t>
            </a:r>
            <a:r>
              <a:rPr lang="en-US" dirty="0"/>
              <a:t>vision should read the number 8. </a:t>
            </a:r>
          </a:p>
          <a:p>
            <a:pPr>
              <a:lnSpc>
                <a:spcPts val="3200"/>
              </a:lnSpc>
              <a:buFont typeface="Arial" pitchFamily="34" charset="0"/>
              <a:buChar char="•"/>
            </a:pPr>
            <a:r>
              <a:rPr lang="en-US" dirty="0" smtClean="0"/>
              <a:t> Those </a:t>
            </a:r>
            <a:r>
              <a:rPr lang="en-US" dirty="0"/>
              <a:t>with red-green </a:t>
            </a:r>
            <a:r>
              <a:rPr lang="en-US" dirty="0" smtClean="0"/>
              <a:t>color </a:t>
            </a:r>
            <a:r>
              <a:rPr lang="en-US" dirty="0"/>
              <a:t>vision deficiencies should read the number 3. </a:t>
            </a:r>
          </a:p>
          <a:p>
            <a:pPr>
              <a:lnSpc>
                <a:spcPts val="3200"/>
              </a:lnSpc>
              <a:buFont typeface="Arial" pitchFamily="34" charset="0"/>
              <a:buChar char="•"/>
            </a:pPr>
            <a:r>
              <a:rPr lang="en-US" dirty="0" smtClean="0"/>
              <a:t> Total color </a:t>
            </a:r>
            <a:r>
              <a:rPr lang="en-US" dirty="0"/>
              <a:t>blindness should not be able to read any numeral.</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505200" y="0"/>
            <a:ext cx="5334000" cy="3352800"/>
          </a:xfrm>
        </p:spPr>
        <p:txBody>
          <a:bodyPr/>
          <a:lstStyle/>
          <a:p>
            <a:pPr algn="l">
              <a:lnSpc>
                <a:spcPts val="3200"/>
              </a:lnSpc>
            </a:pPr>
            <a:r>
              <a:rPr lang="en-US" sz="2400" u="none" dirty="0" smtClean="0">
                <a:latin typeface="+mn-lt"/>
              </a:rPr>
              <a:t>Plate 3</a:t>
            </a: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Normal vision should read the number 29. </a:t>
            </a:r>
            <a:br>
              <a:rPr lang="en-US" sz="2400" u="none" dirty="0" smtClean="0">
                <a:solidFill>
                  <a:schemeClr val="tx1"/>
                </a:solidFill>
                <a:latin typeface="+mn-lt"/>
              </a:rPr>
            </a:br>
            <a:r>
              <a:rPr lang="en-US" sz="2400" u="none" dirty="0" smtClean="0">
                <a:solidFill>
                  <a:schemeClr val="tx1"/>
                </a:solidFill>
                <a:latin typeface="+mn-lt"/>
              </a:rPr>
              <a:t>- Red-green deficiencies should read the number 70.</a:t>
            </a:r>
            <a:br>
              <a:rPr lang="en-US" sz="2400" u="none" dirty="0" smtClean="0">
                <a:solidFill>
                  <a:schemeClr val="tx1"/>
                </a:solidFill>
                <a:latin typeface="+mn-lt"/>
              </a:rPr>
            </a:br>
            <a:r>
              <a:rPr lang="en-US" sz="2400" u="none" dirty="0" smtClean="0">
                <a:solidFill>
                  <a:schemeClr val="tx1"/>
                </a:solidFill>
                <a:latin typeface="+mn-lt"/>
              </a:rPr>
              <a:t>- Total color blindness should not read any numeral.</a:t>
            </a:r>
          </a:p>
        </p:txBody>
      </p:sp>
      <p:pic>
        <p:nvPicPr>
          <p:cNvPr id="16389" name="Picture 6" descr="plate3"/>
          <p:cNvPicPr>
            <a:picLocks noChangeAspect="1" noChangeArrowheads="1"/>
          </p:cNvPicPr>
          <p:nvPr/>
        </p:nvPicPr>
        <p:blipFill>
          <a:blip r:embed="rId2" cstate="print"/>
          <a:srcRect/>
          <a:stretch>
            <a:fillRect/>
          </a:stretch>
        </p:blipFill>
        <p:spPr bwMode="auto">
          <a:xfrm>
            <a:off x="164430" y="228600"/>
            <a:ext cx="3035970" cy="2983625"/>
          </a:xfrm>
          <a:prstGeom prst="rect">
            <a:avLst/>
          </a:prstGeom>
          <a:noFill/>
          <a:ln w="9525">
            <a:noFill/>
            <a:miter lim="800000"/>
            <a:headEnd/>
            <a:tailEnd/>
          </a:ln>
        </p:spPr>
      </p:pic>
      <p:sp>
        <p:nvSpPr>
          <p:cNvPr id="5" name="Rectangle 2"/>
          <p:cNvSpPr txBox="1">
            <a:spLocks noChangeArrowheads="1"/>
          </p:cNvSpPr>
          <p:nvPr/>
        </p:nvSpPr>
        <p:spPr bwMode="auto">
          <a:xfrm>
            <a:off x="3505200" y="3429000"/>
            <a:ext cx="5410200" cy="3505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ts val="3200"/>
              </a:lnSpc>
              <a:spcBef>
                <a:spcPct val="0"/>
              </a:spcBef>
              <a:spcAft>
                <a:spcPct val="0"/>
              </a:spcAft>
              <a:buClrTx/>
              <a:buSzTx/>
              <a:buFontTx/>
              <a:buNone/>
              <a:tabLst/>
              <a:defRPr/>
            </a:pPr>
            <a:r>
              <a:rPr kumimoji="0" lang="en-US" b="0" i="0" u="none" strike="noStrike" kern="1200" cap="none" spc="0" normalizeH="0" baseline="0" noProof="0" dirty="0" smtClean="0">
                <a:ln>
                  <a:noFill/>
                </a:ln>
                <a:solidFill>
                  <a:srgbClr val="C00000"/>
                </a:solidFill>
                <a:effectLst/>
                <a:uLnTx/>
                <a:uFillTx/>
                <a:latin typeface="+mn-lt"/>
                <a:ea typeface="+mj-ea"/>
                <a:cs typeface="+mj-cs"/>
              </a:rPr>
              <a:t>Plate 4</a:t>
            </a:r>
            <a:r>
              <a:rPr kumimoji="0" lang="en-US" b="0" i="0" u="none" strike="noStrike" kern="1200" cap="none" spc="0" normalizeH="0" baseline="0" noProof="0" dirty="0" smtClean="0">
                <a:ln>
                  <a:noFill/>
                </a:ln>
                <a:solidFill>
                  <a:schemeClr val="tx1"/>
                </a:solidFill>
                <a:effectLst/>
                <a:uLnTx/>
                <a:uFillTx/>
                <a:latin typeface="+mn-lt"/>
                <a:ea typeface="+mj-ea"/>
                <a:cs typeface="+mj-cs"/>
              </a:rPr>
              <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Normal color vision should read the number 5.</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Red-Green color deficiencies should read the number 2.</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Total color blindness should not be able to read any numeral.</a:t>
            </a:r>
          </a:p>
        </p:txBody>
      </p:sp>
      <p:pic>
        <p:nvPicPr>
          <p:cNvPr id="6" name="Picture 5" descr="plate4"/>
          <p:cNvPicPr>
            <a:picLocks noChangeAspect="1" noChangeArrowheads="1"/>
          </p:cNvPicPr>
          <p:nvPr/>
        </p:nvPicPr>
        <p:blipFill>
          <a:blip r:embed="rId3" cstate="print"/>
          <a:srcRect/>
          <a:stretch>
            <a:fillRect/>
          </a:stretch>
        </p:blipFill>
        <p:spPr bwMode="auto">
          <a:xfrm>
            <a:off x="76200" y="3657600"/>
            <a:ext cx="3224981" cy="3124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0" y="-152400"/>
            <a:ext cx="5638800" cy="3733800"/>
          </a:xfrm>
        </p:spPr>
        <p:txBody>
          <a:bodyPr/>
          <a:lstStyle/>
          <a:p>
            <a:pPr algn="l">
              <a:lnSpc>
                <a:spcPts val="3400"/>
              </a:lnSpc>
            </a:pPr>
            <a:r>
              <a:rPr lang="en-US" sz="2400" b="1" u="none" dirty="0" smtClean="0">
                <a:latin typeface="+mn-lt"/>
              </a:rPr>
              <a:t>Plate 5</a:t>
            </a: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Normal color vision should read the number 3.</a:t>
            </a:r>
            <a:br>
              <a:rPr lang="en-US" sz="2400" u="none" dirty="0" smtClean="0">
                <a:solidFill>
                  <a:schemeClr val="tx1"/>
                </a:solidFill>
                <a:latin typeface="+mn-lt"/>
              </a:rPr>
            </a:br>
            <a:r>
              <a:rPr lang="en-US" sz="2400" u="none" dirty="0" smtClean="0">
                <a:solidFill>
                  <a:schemeClr val="tx1"/>
                </a:solidFill>
                <a:latin typeface="+mn-lt"/>
              </a:rPr>
              <a:t>- Red-Green deficiencies should read the number 5.</a:t>
            </a:r>
            <a:br>
              <a:rPr lang="en-US" sz="2400" u="none" dirty="0" smtClean="0">
                <a:solidFill>
                  <a:schemeClr val="tx1"/>
                </a:solidFill>
                <a:latin typeface="+mn-lt"/>
              </a:rPr>
            </a:br>
            <a:r>
              <a:rPr lang="en-US" sz="2400" u="none" dirty="0" smtClean="0">
                <a:solidFill>
                  <a:schemeClr val="tx1"/>
                </a:solidFill>
                <a:latin typeface="+mn-lt"/>
              </a:rPr>
              <a:t>- Total color blindness should not be able to read any numeral.</a:t>
            </a:r>
          </a:p>
        </p:txBody>
      </p:sp>
      <p:pic>
        <p:nvPicPr>
          <p:cNvPr id="18435" name="Picture 5" descr="plate5"/>
          <p:cNvPicPr>
            <a:picLocks noChangeAspect="1" noChangeArrowheads="1"/>
          </p:cNvPicPr>
          <p:nvPr/>
        </p:nvPicPr>
        <p:blipFill>
          <a:blip r:embed="rId2" cstate="print"/>
          <a:srcRect/>
          <a:stretch>
            <a:fillRect/>
          </a:stretch>
        </p:blipFill>
        <p:spPr bwMode="auto">
          <a:xfrm>
            <a:off x="152400" y="76200"/>
            <a:ext cx="3167895" cy="3124200"/>
          </a:xfrm>
          <a:prstGeom prst="rect">
            <a:avLst/>
          </a:prstGeom>
          <a:noFill/>
          <a:ln w="9525">
            <a:noFill/>
            <a:miter lim="800000"/>
            <a:headEnd/>
            <a:tailEnd/>
          </a:ln>
        </p:spPr>
      </p:pic>
      <p:sp>
        <p:nvSpPr>
          <p:cNvPr id="4" name="Rectangle 2"/>
          <p:cNvSpPr txBox="1">
            <a:spLocks noChangeArrowheads="1"/>
          </p:cNvSpPr>
          <p:nvPr/>
        </p:nvSpPr>
        <p:spPr bwMode="auto">
          <a:xfrm>
            <a:off x="3505200" y="3429000"/>
            <a:ext cx="5410200" cy="3657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C00000"/>
                </a:solidFill>
                <a:effectLst/>
                <a:uLnTx/>
                <a:uFillTx/>
                <a:latin typeface="+mn-lt"/>
                <a:ea typeface="+mj-ea"/>
                <a:cs typeface="+mj-cs"/>
              </a:rPr>
              <a:t>Plate 6</a:t>
            </a:r>
            <a:r>
              <a:rPr kumimoji="0" lang="en-US" b="0" i="0" u="none" strike="noStrike" kern="1200" cap="none" spc="0" normalizeH="0" baseline="0" noProof="0" dirty="0" smtClean="0">
                <a:ln>
                  <a:noFill/>
                </a:ln>
                <a:solidFill>
                  <a:schemeClr val="tx1"/>
                </a:solidFill>
                <a:effectLst/>
                <a:uLnTx/>
                <a:uFillTx/>
                <a:latin typeface="+mn-lt"/>
                <a:ea typeface="+mj-ea"/>
                <a:cs typeface="+mj-cs"/>
              </a:rPr>
              <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Normal color vision should read the number 15.</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Red-Green deficiencies should read the number 17.</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Total color blindness should not be able to read any numeral.</a:t>
            </a:r>
          </a:p>
        </p:txBody>
      </p:sp>
      <p:pic>
        <p:nvPicPr>
          <p:cNvPr id="5" name="Picture 5" descr="plate6"/>
          <p:cNvPicPr>
            <a:picLocks noChangeAspect="1" noChangeArrowheads="1"/>
          </p:cNvPicPr>
          <p:nvPr/>
        </p:nvPicPr>
        <p:blipFill>
          <a:blip r:embed="rId3" cstate="print"/>
          <a:srcRect/>
          <a:stretch>
            <a:fillRect/>
          </a:stretch>
        </p:blipFill>
        <p:spPr bwMode="auto">
          <a:xfrm>
            <a:off x="152400" y="3714356"/>
            <a:ext cx="3054439" cy="29912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0" y="-76200"/>
            <a:ext cx="5562600" cy="3276600"/>
          </a:xfrm>
        </p:spPr>
        <p:txBody>
          <a:bodyPr/>
          <a:lstStyle/>
          <a:p>
            <a:pPr algn="l"/>
            <a:r>
              <a:rPr lang="en-US" sz="2400" b="1" u="none" dirty="0" smtClean="0">
                <a:latin typeface="+mn-lt"/>
              </a:rPr>
              <a:t>Plate 7</a:t>
            </a: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Normal color vision should read the number 74.</a:t>
            </a:r>
            <a:br>
              <a:rPr lang="en-US" sz="2400" u="none" dirty="0" smtClean="0">
                <a:solidFill>
                  <a:schemeClr val="tx1"/>
                </a:solidFill>
                <a:latin typeface="+mn-lt"/>
              </a:rPr>
            </a:br>
            <a:r>
              <a:rPr lang="en-US" sz="2400" u="none" dirty="0" smtClean="0">
                <a:solidFill>
                  <a:schemeClr val="tx1"/>
                </a:solidFill>
                <a:latin typeface="+mn-lt"/>
              </a:rPr>
              <a:t>- Red-Green color deficiencies should read the number 21.</a:t>
            </a:r>
            <a:br>
              <a:rPr lang="en-US" sz="2400" u="none" dirty="0" smtClean="0">
                <a:solidFill>
                  <a:schemeClr val="tx1"/>
                </a:solidFill>
                <a:latin typeface="+mn-lt"/>
              </a:rPr>
            </a:br>
            <a:r>
              <a:rPr lang="en-US" sz="2400" u="none" dirty="0" smtClean="0">
                <a:solidFill>
                  <a:schemeClr val="tx1"/>
                </a:solidFill>
                <a:latin typeface="+mn-lt"/>
              </a:rPr>
              <a:t>- Total color blindness should not be able to read any numeral.</a:t>
            </a:r>
          </a:p>
        </p:txBody>
      </p:sp>
      <p:pic>
        <p:nvPicPr>
          <p:cNvPr id="20483" name="Picture 5" descr="plate7"/>
          <p:cNvPicPr>
            <a:picLocks noChangeAspect="1" noChangeArrowheads="1"/>
          </p:cNvPicPr>
          <p:nvPr/>
        </p:nvPicPr>
        <p:blipFill>
          <a:blip r:embed="rId2" cstate="print"/>
          <a:srcRect/>
          <a:stretch>
            <a:fillRect/>
          </a:stretch>
        </p:blipFill>
        <p:spPr bwMode="auto">
          <a:xfrm>
            <a:off x="167856" y="237860"/>
            <a:ext cx="3036340" cy="2962540"/>
          </a:xfrm>
          <a:prstGeom prst="rect">
            <a:avLst/>
          </a:prstGeom>
          <a:noFill/>
          <a:ln w="9525">
            <a:noFill/>
            <a:miter lim="800000"/>
            <a:headEnd/>
            <a:tailEnd/>
          </a:ln>
        </p:spPr>
      </p:pic>
      <p:sp>
        <p:nvSpPr>
          <p:cNvPr id="4" name="Rectangle 2"/>
          <p:cNvSpPr txBox="1">
            <a:spLocks noChangeArrowheads="1"/>
          </p:cNvSpPr>
          <p:nvPr/>
        </p:nvSpPr>
        <p:spPr bwMode="auto">
          <a:xfrm>
            <a:off x="3429000" y="3200400"/>
            <a:ext cx="5486400" cy="3886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C00000"/>
                </a:solidFill>
                <a:effectLst/>
                <a:uLnTx/>
                <a:uFillTx/>
                <a:latin typeface="+mn-lt"/>
                <a:ea typeface="+mj-ea"/>
                <a:cs typeface="+mj-cs"/>
              </a:rPr>
              <a:t>Plate 8</a:t>
            </a:r>
            <a:r>
              <a:rPr kumimoji="0" lang="en-US" b="0" i="0" u="none" strike="noStrike" kern="1200" cap="none" spc="0" normalizeH="0" baseline="0" noProof="0" dirty="0" smtClean="0">
                <a:ln>
                  <a:noFill/>
                </a:ln>
                <a:solidFill>
                  <a:schemeClr val="tx1"/>
                </a:solidFill>
                <a:effectLst/>
                <a:uLnTx/>
                <a:uFillTx/>
                <a:latin typeface="+mn-lt"/>
                <a:ea typeface="+mj-ea"/>
                <a:cs typeface="+mj-cs"/>
              </a:rPr>
              <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Normal color vision should read the number 6.</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The majority of those with color vision deficiencies cannot read this number or will read it incorrectly.</a:t>
            </a:r>
            <a:endParaRPr kumimoji="0" lang="en-US" b="1" i="0" u="sng" strike="noStrike" kern="1200" cap="none" spc="0" normalizeH="0" baseline="0" noProof="0" dirty="0" smtClean="0">
              <a:ln>
                <a:noFill/>
              </a:ln>
              <a:solidFill>
                <a:srgbClr val="C00000"/>
              </a:solidFill>
              <a:effectLst/>
              <a:uLnTx/>
              <a:uFillTx/>
              <a:latin typeface="+mn-lt"/>
              <a:ea typeface="+mj-ea"/>
              <a:cs typeface="+mj-cs"/>
            </a:endParaRPr>
          </a:p>
        </p:txBody>
      </p:sp>
      <p:pic>
        <p:nvPicPr>
          <p:cNvPr id="5" name="Picture 5" descr="plate8"/>
          <p:cNvPicPr>
            <a:picLocks noChangeAspect="1" noChangeArrowheads="1"/>
          </p:cNvPicPr>
          <p:nvPr/>
        </p:nvPicPr>
        <p:blipFill>
          <a:blip r:embed="rId3" cstate="print"/>
          <a:srcRect/>
          <a:stretch>
            <a:fillRect/>
          </a:stretch>
        </p:blipFill>
        <p:spPr bwMode="auto">
          <a:xfrm>
            <a:off x="152400" y="3696222"/>
            <a:ext cx="3048000" cy="29331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81400" y="76200"/>
            <a:ext cx="5410200" cy="3124200"/>
          </a:xfrm>
        </p:spPr>
        <p:txBody>
          <a:bodyPr/>
          <a:lstStyle/>
          <a:p>
            <a:pPr algn="l">
              <a:lnSpc>
                <a:spcPts val="3400"/>
              </a:lnSpc>
            </a:pPr>
            <a:r>
              <a:rPr lang="en-US" sz="2400" b="1" u="none" dirty="0" smtClean="0">
                <a:latin typeface="+mn-lt"/>
              </a:rPr>
              <a:t>Plate 9</a:t>
            </a: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Normal color vision should read the number 45.</a:t>
            </a:r>
            <a:br>
              <a:rPr lang="en-US" sz="2400" u="none" dirty="0" smtClean="0">
                <a:solidFill>
                  <a:schemeClr val="tx1"/>
                </a:solidFill>
                <a:latin typeface="+mn-lt"/>
              </a:rPr>
            </a:br>
            <a:r>
              <a:rPr lang="en-US" sz="2400" u="none" dirty="0" smtClean="0">
                <a:solidFill>
                  <a:schemeClr val="tx1"/>
                </a:solidFill>
                <a:latin typeface="+mn-lt"/>
              </a:rPr>
              <a:t>- The majority of those with color vision deficiencies cannot read this number or will read it incorrectly.</a:t>
            </a:r>
          </a:p>
        </p:txBody>
      </p:sp>
      <p:pic>
        <p:nvPicPr>
          <p:cNvPr id="22531" name="Picture 5" descr="plate9"/>
          <p:cNvPicPr>
            <a:picLocks noChangeAspect="1" noChangeArrowheads="1"/>
          </p:cNvPicPr>
          <p:nvPr/>
        </p:nvPicPr>
        <p:blipFill>
          <a:blip r:embed="rId2" cstate="print"/>
          <a:srcRect/>
          <a:stretch>
            <a:fillRect/>
          </a:stretch>
        </p:blipFill>
        <p:spPr bwMode="auto">
          <a:xfrm>
            <a:off x="152400" y="76200"/>
            <a:ext cx="3125505" cy="3114838"/>
          </a:xfrm>
          <a:prstGeom prst="rect">
            <a:avLst/>
          </a:prstGeom>
          <a:noFill/>
          <a:ln w="9525">
            <a:noFill/>
            <a:miter lim="800000"/>
            <a:headEnd/>
            <a:tailEnd/>
          </a:ln>
        </p:spPr>
      </p:pic>
      <p:sp>
        <p:nvSpPr>
          <p:cNvPr id="4" name="Rectangle 2"/>
          <p:cNvSpPr txBox="1">
            <a:spLocks noChangeArrowheads="1"/>
          </p:cNvSpPr>
          <p:nvPr/>
        </p:nvSpPr>
        <p:spPr bwMode="auto">
          <a:xfrm>
            <a:off x="3657600" y="3276600"/>
            <a:ext cx="5181600" cy="396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ts val="34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C00000"/>
                </a:solidFill>
                <a:effectLst/>
                <a:uLnTx/>
                <a:uFillTx/>
                <a:latin typeface="+mn-lt"/>
                <a:ea typeface="+mj-ea"/>
                <a:cs typeface="+mj-cs"/>
              </a:rPr>
              <a:t>Plate 10</a:t>
            </a:r>
            <a:r>
              <a:rPr kumimoji="0" lang="en-US" b="0" i="0" u="none" strike="noStrike" kern="1200" cap="none" spc="0" normalizeH="0" baseline="0" noProof="0" dirty="0" smtClean="0">
                <a:ln>
                  <a:noFill/>
                </a:ln>
                <a:solidFill>
                  <a:schemeClr val="tx1"/>
                </a:solidFill>
                <a:effectLst/>
                <a:uLnTx/>
                <a:uFillTx/>
                <a:latin typeface="+mn-lt"/>
                <a:ea typeface="+mj-ea"/>
                <a:cs typeface="+mj-cs"/>
              </a:rPr>
              <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Normal color vision should read the number 5. </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Those with color vision deficiencies will not read the number or read it incorrectly.</a:t>
            </a:r>
          </a:p>
        </p:txBody>
      </p:sp>
      <p:pic>
        <p:nvPicPr>
          <p:cNvPr id="5" name="Picture 5" descr="plate10"/>
          <p:cNvPicPr>
            <a:picLocks noChangeAspect="1" noChangeArrowheads="1"/>
          </p:cNvPicPr>
          <p:nvPr/>
        </p:nvPicPr>
        <p:blipFill>
          <a:blip r:embed="rId3" cstate="print"/>
          <a:srcRect/>
          <a:stretch>
            <a:fillRect/>
          </a:stretch>
        </p:blipFill>
        <p:spPr bwMode="auto">
          <a:xfrm>
            <a:off x="76200" y="3581400"/>
            <a:ext cx="3276600" cy="3165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81400" y="-76200"/>
            <a:ext cx="5334000" cy="3276600"/>
          </a:xfrm>
        </p:spPr>
        <p:txBody>
          <a:bodyPr/>
          <a:lstStyle/>
          <a:p>
            <a:pPr algn="l">
              <a:lnSpc>
                <a:spcPts val="3400"/>
              </a:lnSpc>
            </a:pPr>
            <a:r>
              <a:rPr lang="en-US" sz="2400" b="1" u="none" dirty="0" smtClean="0">
                <a:latin typeface="+mn-lt"/>
              </a:rPr>
              <a:t>Plate 11</a:t>
            </a: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Normal color vision should read the number 7.</a:t>
            </a:r>
            <a:br>
              <a:rPr lang="en-US" sz="2400" u="none" dirty="0" smtClean="0">
                <a:solidFill>
                  <a:schemeClr val="tx1"/>
                </a:solidFill>
                <a:latin typeface="+mn-lt"/>
              </a:rPr>
            </a:br>
            <a:r>
              <a:rPr lang="en-US" sz="2400" u="none" dirty="0" smtClean="0">
                <a:solidFill>
                  <a:schemeClr val="tx1"/>
                </a:solidFill>
                <a:latin typeface="+mn-lt"/>
              </a:rPr>
              <a:t>- Those with color vision deficiencies will not read this number or read it incorrectly.</a:t>
            </a:r>
          </a:p>
        </p:txBody>
      </p:sp>
      <p:pic>
        <p:nvPicPr>
          <p:cNvPr id="24579" name="Picture 5" descr="plate11"/>
          <p:cNvPicPr>
            <a:picLocks noChangeAspect="1" noChangeArrowheads="1"/>
          </p:cNvPicPr>
          <p:nvPr/>
        </p:nvPicPr>
        <p:blipFill>
          <a:blip r:embed="rId2" cstate="print"/>
          <a:srcRect/>
          <a:stretch>
            <a:fillRect/>
          </a:stretch>
        </p:blipFill>
        <p:spPr bwMode="auto">
          <a:xfrm>
            <a:off x="228600" y="228600"/>
            <a:ext cx="3048000" cy="2912302"/>
          </a:xfrm>
          <a:prstGeom prst="rect">
            <a:avLst/>
          </a:prstGeom>
          <a:noFill/>
          <a:ln w="9525">
            <a:noFill/>
            <a:miter lim="800000"/>
            <a:headEnd/>
            <a:tailEnd/>
          </a:ln>
        </p:spPr>
      </p:pic>
      <p:sp>
        <p:nvSpPr>
          <p:cNvPr id="4" name="Rectangle 2"/>
          <p:cNvSpPr txBox="1">
            <a:spLocks noChangeArrowheads="1"/>
          </p:cNvSpPr>
          <p:nvPr/>
        </p:nvSpPr>
        <p:spPr bwMode="auto">
          <a:xfrm>
            <a:off x="3657600" y="3352800"/>
            <a:ext cx="5257800" cy="3429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ts val="34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C00000"/>
                </a:solidFill>
                <a:effectLst/>
                <a:uLnTx/>
                <a:uFillTx/>
                <a:latin typeface="+mn-lt"/>
                <a:ea typeface="+mj-ea"/>
                <a:cs typeface="+mj-cs"/>
              </a:rPr>
              <a:t>Plate 12</a:t>
            </a:r>
            <a:r>
              <a:rPr kumimoji="0" lang="en-US" b="0" i="0" u="none" strike="noStrike" kern="1200" cap="none" spc="0" normalizeH="0" baseline="0" noProof="0" dirty="0" smtClean="0">
                <a:ln>
                  <a:noFill/>
                </a:ln>
                <a:solidFill>
                  <a:schemeClr val="tx1"/>
                </a:solidFill>
                <a:effectLst/>
                <a:uLnTx/>
                <a:uFillTx/>
                <a:latin typeface="+mn-lt"/>
                <a:ea typeface="+mj-ea"/>
                <a:cs typeface="+mj-cs"/>
              </a:rPr>
              <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Normal color vision should read the number 16.</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Those with color vision deficiencies will not read this number or read it incorrectly.</a:t>
            </a:r>
          </a:p>
        </p:txBody>
      </p:sp>
      <p:pic>
        <p:nvPicPr>
          <p:cNvPr id="5" name="Picture 5" descr="plate12"/>
          <p:cNvPicPr>
            <a:picLocks noGrp="1" noChangeAspect="1" noChangeArrowheads="1"/>
          </p:cNvPicPr>
          <p:nvPr>
            <p:ph idx="1"/>
          </p:nvPr>
        </p:nvPicPr>
        <p:blipFill>
          <a:blip r:embed="rId3" cstate="print"/>
          <a:srcRect/>
          <a:stretch>
            <a:fillRect/>
          </a:stretch>
        </p:blipFill>
        <p:spPr>
          <a:xfrm>
            <a:off x="152400" y="3657600"/>
            <a:ext cx="3179568" cy="304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733800" y="304800"/>
            <a:ext cx="5181600" cy="2971800"/>
          </a:xfrm>
        </p:spPr>
        <p:txBody>
          <a:bodyPr/>
          <a:lstStyle/>
          <a:p>
            <a:pPr algn="l">
              <a:lnSpc>
                <a:spcPts val="3400"/>
              </a:lnSpc>
            </a:pPr>
            <a:r>
              <a:rPr lang="en-US" sz="2400" b="1" u="none" dirty="0" smtClean="0">
                <a:latin typeface="+mn-lt"/>
              </a:rPr>
              <a:t>Plate 13</a:t>
            </a: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Normal color vision will read the number 73.</a:t>
            </a:r>
            <a:br>
              <a:rPr lang="en-US" sz="2400" u="none" dirty="0" smtClean="0">
                <a:solidFill>
                  <a:schemeClr val="tx1"/>
                </a:solidFill>
                <a:latin typeface="+mn-lt"/>
              </a:rPr>
            </a:br>
            <a:r>
              <a:rPr lang="en-US" sz="2400" u="none" dirty="0" smtClean="0">
                <a:solidFill>
                  <a:schemeClr val="tx1"/>
                </a:solidFill>
                <a:latin typeface="+mn-lt"/>
              </a:rPr>
              <a:t>- Those with color vision deficiencies should nor be able to read this number or will read it incorrectly.</a:t>
            </a:r>
          </a:p>
        </p:txBody>
      </p:sp>
      <p:pic>
        <p:nvPicPr>
          <p:cNvPr id="26627" name="Picture 5" descr="plate13"/>
          <p:cNvPicPr>
            <a:picLocks noGrp="1" noChangeAspect="1" noChangeArrowheads="1"/>
          </p:cNvPicPr>
          <p:nvPr>
            <p:ph idx="1"/>
          </p:nvPr>
        </p:nvPicPr>
        <p:blipFill>
          <a:blip r:embed="rId2" cstate="print"/>
          <a:srcRect/>
          <a:stretch>
            <a:fillRect/>
          </a:stretch>
        </p:blipFill>
        <p:spPr>
          <a:xfrm>
            <a:off x="152400" y="338611"/>
            <a:ext cx="3205229" cy="3014189"/>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733800" y="76200"/>
            <a:ext cx="5181600" cy="3124200"/>
          </a:xfrm>
        </p:spPr>
        <p:txBody>
          <a:bodyPr/>
          <a:lstStyle/>
          <a:p>
            <a:pPr algn="l"/>
            <a:r>
              <a:rPr lang="en-US" sz="2400" b="1" u="none" dirty="0" smtClean="0">
                <a:latin typeface="+mn-lt"/>
              </a:rPr>
              <a:t>Plate 14</a:t>
            </a: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Normal color vision and those with total color blindness should not be able to read any number.</a:t>
            </a:r>
            <a:br>
              <a:rPr lang="en-US" sz="2400" u="none" dirty="0" smtClean="0">
                <a:solidFill>
                  <a:schemeClr val="tx1"/>
                </a:solidFill>
                <a:latin typeface="+mn-lt"/>
              </a:rPr>
            </a:br>
            <a:r>
              <a:rPr lang="en-US" sz="2400" u="none" dirty="0" smtClean="0">
                <a:solidFill>
                  <a:schemeClr val="tx1"/>
                </a:solidFill>
                <a:latin typeface="+mn-lt"/>
              </a:rPr>
              <a:t>- The majority of those with red-green deficiencies should read the number 5.</a:t>
            </a:r>
          </a:p>
        </p:txBody>
      </p:sp>
      <p:pic>
        <p:nvPicPr>
          <p:cNvPr id="27651" name="Picture 6" descr="plate14"/>
          <p:cNvPicPr>
            <a:picLocks noGrp="1" noChangeAspect="1" noChangeArrowheads="1"/>
          </p:cNvPicPr>
          <p:nvPr>
            <p:ph idx="1"/>
          </p:nvPr>
        </p:nvPicPr>
        <p:blipFill>
          <a:blip r:embed="rId2" cstate="print"/>
          <a:srcRect/>
          <a:stretch>
            <a:fillRect/>
          </a:stretch>
        </p:blipFill>
        <p:spPr>
          <a:xfrm>
            <a:off x="304799" y="228600"/>
            <a:ext cx="3013219" cy="2971800"/>
          </a:xfrm>
          <a:noFill/>
        </p:spPr>
      </p:pic>
      <p:sp>
        <p:nvSpPr>
          <p:cNvPr id="4" name="Rectangle 2"/>
          <p:cNvSpPr txBox="1">
            <a:spLocks noChangeArrowheads="1"/>
          </p:cNvSpPr>
          <p:nvPr/>
        </p:nvSpPr>
        <p:spPr bwMode="auto">
          <a:xfrm>
            <a:off x="3657600" y="3429000"/>
            <a:ext cx="5257800" cy="3657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C00000"/>
                </a:solidFill>
                <a:effectLst/>
                <a:uLnTx/>
                <a:uFillTx/>
                <a:latin typeface="+mn-lt"/>
                <a:ea typeface="+mj-ea"/>
                <a:cs typeface="+mj-cs"/>
              </a:rPr>
              <a:t>Plate 15</a:t>
            </a:r>
            <a:r>
              <a:rPr kumimoji="0" lang="en-US" b="0" i="0" u="none" strike="noStrike" kern="1200" cap="none" spc="0" normalizeH="0" baseline="0" noProof="0" dirty="0" smtClean="0">
                <a:ln>
                  <a:noFill/>
                </a:ln>
                <a:solidFill>
                  <a:schemeClr val="tx1"/>
                </a:solidFill>
                <a:effectLst/>
                <a:uLnTx/>
                <a:uFillTx/>
                <a:latin typeface="+mn-lt"/>
                <a:ea typeface="+mj-ea"/>
                <a:cs typeface="+mj-cs"/>
              </a:rPr>
              <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Normal color vision and those with total color blindness should not be able to read any number.</a:t>
            </a:r>
            <a:br>
              <a:rPr kumimoji="0" lang="en-US" b="0" i="0" u="none" strike="noStrike" kern="1200" cap="none" spc="0" normalizeH="0" baseline="0" noProof="0" dirty="0" smtClean="0">
                <a:ln>
                  <a:noFill/>
                </a:ln>
                <a:solidFill>
                  <a:schemeClr val="tx1"/>
                </a:solidFill>
                <a:effectLst/>
                <a:uLnTx/>
                <a:uFillTx/>
                <a:latin typeface="+mn-lt"/>
                <a:ea typeface="+mj-ea"/>
                <a:cs typeface="+mj-cs"/>
              </a:rPr>
            </a:br>
            <a:r>
              <a:rPr kumimoji="0" lang="en-US" b="0" i="0" u="none" strike="noStrike" kern="1200" cap="none" spc="0" normalizeH="0" baseline="0" noProof="0" dirty="0" smtClean="0">
                <a:ln>
                  <a:noFill/>
                </a:ln>
                <a:solidFill>
                  <a:schemeClr val="tx1"/>
                </a:solidFill>
                <a:effectLst/>
                <a:uLnTx/>
                <a:uFillTx/>
                <a:latin typeface="+mn-lt"/>
                <a:ea typeface="+mj-ea"/>
                <a:cs typeface="+mj-cs"/>
              </a:rPr>
              <a:t>- The majority of those with red-green deficiencies should read the number 45.</a:t>
            </a:r>
          </a:p>
        </p:txBody>
      </p:sp>
      <p:pic>
        <p:nvPicPr>
          <p:cNvPr id="5" name="Picture 6" descr="plate15"/>
          <p:cNvPicPr>
            <a:picLocks noChangeAspect="1" noChangeArrowheads="1"/>
          </p:cNvPicPr>
          <p:nvPr/>
        </p:nvPicPr>
        <p:blipFill>
          <a:blip r:embed="rId3" cstate="print"/>
          <a:srcRect/>
          <a:stretch>
            <a:fillRect/>
          </a:stretch>
        </p:blipFill>
        <p:spPr bwMode="auto">
          <a:xfrm>
            <a:off x="289880" y="3636772"/>
            <a:ext cx="3139120" cy="29926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48200" y="304800"/>
            <a:ext cx="4343400" cy="6172200"/>
          </a:xfrm>
        </p:spPr>
        <p:txBody>
          <a:bodyPr/>
          <a:lstStyle/>
          <a:p>
            <a:pPr algn="l"/>
            <a:r>
              <a:rPr lang="en-US" sz="2400" b="1" u="none" dirty="0" smtClean="0">
                <a:latin typeface="+mn-lt"/>
              </a:rPr>
              <a:t>Plate 16</a:t>
            </a: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Normal color vision should read the number 26.</a:t>
            </a:r>
            <a:br>
              <a:rPr lang="en-US" sz="2400" u="none" dirty="0" smtClean="0">
                <a:solidFill>
                  <a:schemeClr val="tx1"/>
                </a:solidFill>
                <a:latin typeface="+mn-lt"/>
              </a:rPr>
            </a:b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In </a:t>
            </a:r>
            <a:r>
              <a:rPr lang="en-US" sz="2400" u="none" dirty="0" err="1" smtClean="0">
                <a:solidFill>
                  <a:schemeClr val="tx1"/>
                </a:solidFill>
                <a:latin typeface="+mn-lt"/>
              </a:rPr>
              <a:t>protanopia</a:t>
            </a:r>
            <a:r>
              <a:rPr lang="en-US" sz="2400" u="none" dirty="0" smtClean="0">
                <a:solidFill>
                  <a:schemeClr val="tx1"/>
                </a:solidFill>
                <a:latin typeface="+mn-lt"/>
              </a:rPr>
              <a:t> and strong </a:t>
            </a:r>
            <a:r>
              <a:rPr lang="en-US" sz="2400" u="none" dirty="0" err="1" smtClean="0">
                <a:solidFill>
                  <a:schemeClr val="tx1"/>
                </a:solidFill>
                <a:latin typeface="+mn-lt"/>
              </a:rPr>
              <a:t>protanomalia</a:t>
            </a:r>
            <a:r>
              <a:rPr lang="en-US" sz="2400" u="none" dirty="0" smtClean="0">
                <a:solidFill>
                  <a:schemeClr val="tx1"/>
                </a:solidFill>
                <a:latin typeface="+mn-lt"/>
              </a:rPr>
              <a:t> the number 6 is read and in mild </a:t>
            </a:r>
            <a:r>
              <a:rPr lang="en-US" sz="2400" u="none" dirty="0" err="1" smtClean="0">
                <a:solidFill>
                  <a:schemeClr val="tx1"/>
                </a:solidFill>
                <a:latin typeface="+mn-lt"/>
              </a:rPr>
              <a:t>protanomalia</a:t>
            </a:r>
            <a:r>
              <a:rPr lang="en-US" sz="2400" u="none" dirty="0" smtClean="0">
                <a:solidFill>
                  <a:schemeClr val="tx1"/>
                </a:solidFill>
                <a:latin typeface="+mn-lt"/>
              </a:rPr>
              <a:t> both numerals are read but the number 6 is clearer than the number 2.</a:t>
            </a:r>
            <a:br>
              <a:rPr lang="en-US" sz="2400" u="none" dirty="0" smtClean="0">
                <a:solidFill>
                  <a:schemeClr val="tx1"/>
                </a:solidFill>
                <a:latin typeface="+mn-lt"/>
              </a:rPr>
            </a:b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In </a:t>
            </a:r>
            <a:r>
              <a:rPr lang="en-US" sz="2400" u="none" dirty="0" err="1" smtClean="0">
                <a:solidFill>
                  <a:schemeClr val="tx1"/>
                </a:solidFill>
                <a:latin typeface="+mn-lt"/>
              </a:rPr>
              <a:t>deuteranopia</a:t>
            </a:r>
            <a:r>
              <a:rPr lang="en-US" sz="2400" u="none" dirty="0" smtClean="0">
                <a:solidFill>
                  <a:schemeClr val="tx1"/>
                </a:solidFill>
                <a:latin typeface="+mn-lt"/>
              </a:rPr>
              <a:t> and strong </a:t>
            </a:r>
            <a:r>
              <a:rPr lang="en-US" sz="2400" u="none" dirty="0" err="1" smtClean="0">
                <a:solidFill>
                  <a:schemeClr val="tx1"/>
                </a:solidFill>
                <a:latin typeface="+mn-lt"/>
              </a:rPr>
              <a:t>deuteranomalia</a:t>
            </a:r>
            <a:r>
              <a:rPr lang="en-US" sz="2400" u="none" dirty="0" smtClean="0">
                <a:solidFill>
                  <a:schemeClr val="tx1"/>
                </a:solidFill>
                <a:latin typeface="+mn-lt"/>
              </a:rPr>
              <a:t> only the number 2 is read and in mild </a:t>
            </a:r>
            <a:r>
              <a:rPr lang="en-US" sz="2400" u="none" dirty="0" err="1" smtClean="0">
                <a:solidFill>
                  <a:schemeClr val="tx1"/>
                </a:solidFill>
                <a:latin typeface="+mn-lt"/>
              </a:rPr>
              <a:t>deuteranomalia</a:t>
            </a:r>
            <a:r>
              <a:rPr lang="en-US" sz="2400" u="none" dirty="0" smtClean="0">
                <a:solidFill>
                  <a:schemeClr val="tx1"/>
                </a:solidFill>
                <a:latin typeface="+mn-lt"/>
              </a:rPr>
              <a:t> both the number 2 is clearer than the number 6.</a:t>
            </a:r>
          </a:p>
        </p:txBody>
      </p:sp>
      <p:pic>
        <p:nvPicPr>
          <p:cNvPr id="29699" name="Picture 5" descr="plate16"/>
          <p:cNvPicPr>
            <a:picLocks noGrp="1" noChangeAspect="1" noChangeArrowheads="1"/>
          </p:cNvPicPr>
          <p:nvPr>
            <p:ph idx="1"/>
          </p:nvPr>
        </p:nvPicPr>
        <p:blipFill>
          <a:blip r:embed="rId2" cstate="print"/>
          <a:srcRect/>
          <a:stretch>
            <a:fillRect/>
          </a:stretch>
        </p:blipFill>
        <p:spPr>
          <a:xfrm>
            <a:off x="152400" y="1600200"/>
            <a:ext cx="4267200" cy="4092434"/>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495800" y="609600"/>
            <a:ext cx="4419600" cy="6019800"/>
          </a:xfrm>
        </p:spPr>
        <p:txBody>
          <a:bodyPr/>
          <a:lstStyle/>
          <a:p>
            <a:pPr algn="l"/>
            <a:r>
              <a:rPr lang="en-US" sz="2400" b="1" u="none" dirty="0" smtClean="0">
                <a:latin typeface="+mn-lt"/>
              </a:rPr>
              <a:t>Plate 17</a:t>
            </a: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Normal color vision should read the number 42.</a:t>
            </a:r>
            <a:br>
              <a:rPr lang="en-US" sz="2400" u="none" dirty="0" smtClean="0">
                <a:solidFill>
                  <a:schemeClr val="tx1"/>
                </a:solidFill>
                <a:latin typeface="+mn-lt"/>
              </a:rPr>
            </a:b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In </a:t>
            </a:r>
            <a:r>
              <a:rPr lang="en-US" sz="2400" u="none" dirty="0" err="1" smtClean="0">
                <a:solidFill>
                  <a:schemeClr val="tx1"/>
                </a:solidFill>
                <a:latin typeface="+mn-lt"/>
              </a:rPr>
              <a:t>protanopia</a:t>
            </a:r>
            <a:r>
              <a:rPr lang="en-US" sz="2400" u="none" dirty="0" smtClean="0">
                <a:solidFill>
                  <a:schemeClr val="tx1"/>
                </a:solidFill>
                <a:latin typeface="+mn-lt"/>
              </a:rPr>
              <a:t> and strong </a:t>
            </a:r>
            <a:r>
              <a:rPr lang="en-US" sz="2400" u="none" dirty="0" err="1" smtClean="0">
                <a:solidFill>
                  <a:schemeClr val="tx1"/>
                </a:solidFill>
                <a:latin typeface="+mn-lt"/>
              </a:rPr>
              <a:t>protanomalia</a:t>
            </a:r>
            <a:r>
              <a:rPr lang="en-US" sz="2400" u="none" dirty="0" smtClean="0">
                <a:solidFill>
                  <a:schemeClr val="tx1"/>
                </a:solidFill>
                <a:latin typeface="+mn-lt"/>
              </a:rPr>
              <a:t> the number 2 is read and in mild </a:t>
            </a:r>
            <a:r>
              <a:rPr lang="en-US" sz="2400" u="none" dirty="0" err="1" smtClean="0">
                <a:solidFill>
                  <a:schemeClr val="tx1"/>
                </a:solidFill>
                <a:latin typeface="+mn-lt"/>
              </a:rPr>
              <a:t>protanomalia</a:t>
            </a:r>
            <a:r>
              <a:rPr lang="en-US" sz="2400" u="none" dirty="0" smtClean="0">
                <a:solidFill>
                  <a:schemeClr val="tx1"/>
                </a:solidFill>
                <a:latin typeface="+mn-lt"/>
              </a:rPr>
              <a:t> both numerals are read but the number 2 is clearer than the number 4.</a:t>
            </a:r>
            <a:br>
              <a:rPr lang="en-US" sz="2400" u="none" dirty="0" smtClean="0">
                <a:solidFill>
                  <a:schemeClr val="tx1"/>
                </a:solidFill>
                <a:latin typeface="+mn-lt"/>
              </a:rPr>
            </a:br>
            <a:r>
              <a:rPr lang="en-US" sz="2400" u="none" dirty="0" smtClean="0">
                <a:solidFill>
                  <a:schemeClr val="tx1"/>
                </a:solidFill>
                <a:latin typeface="+mn-lt"/>
              </a:rPr>
              <a:t/>
            </a:r>
            <a:br>
              <a:rPr lang="en-US" sz="2400" u="none" dirty="0" smtClean="0">
                <a:solidFill>
                  <a:schemeClr val="tx1"/>
                </a:solidFill>
                <a:latin typeface="+mn-lt"/>
              </a:rPr>
            </a:br>
            <a:r>
              <a:rPr lang="en-US" sz="2400" u="none" dirty="0" smtClean="0">
                <a:solidFill>
                  <a:schemeClr val="tx1"/>
                </a:solidFill>
                <a:latin typeface="+mn-lt"/>
              </a:rPr>
              <a:t>In </a:t>
            </a:r>
            <a:r>
              <a:rPr lang="en-US" sz="2400" u="none" dirty="0" err="1" smtClean="0">
                <a:solidFill>
                  <a:schemeClr val="tx1"/>
                </a:solidFill>
                <a:latin typeface="+mn-lt"/>
              </a:rPr>
              <a:t>deuteranopia</a:t>
            </a:r>
            <a:r>
              <a:rPr lang="en-US" sz="2400" u="none" dirty="0" smtClean="0">
                <a:solidFill>
                  <a:schemeClr val="tx1"/>
                </a:solidFill>
                <a:latin typeface="+mn-lt"/>
              </a:rPr>
              <a:t> and strong </a:t>
            </a:r>
            <a:r>
              <a:rPr lang="en-US" sz="2400" u="none" dirty="0" err="1" smtClean="0">
                <a:solidFill>
                  <a:schemeClr val="tx1"/>
                </a:solidFill>
                <a:latin typeface="+mn-lt"/>
              </a:rPr>
              <a:t>deuteranomalia</a:t>
            </a:r>
            <a:r>
              <a:rPr lang="en-US" sz="2400" u="none" dirty="0" smtClean="0">
                <a:solidFill>
                  <a:schemeClr val="tx1"/>
                </a:solidFill>
                <a:latin typeface="+mn-lt"/>
              </a:rPr>
              <a:t> only the number 4 is read and in mild </a:t>
            </a:r>
            <a:r>
              <a:rPr lang="en-US" sz="2400" u="none" dirty="0" err="1" smtClean="0">
                <a:solidFill>
                  <a:schemeClr val="tx1"/>
                </a:solidFill>
                <a:latin typeface="+mn-lt"/>
              </a:rPr>
              <a:t>deuteranomalia</a:t>
            </a:r>
            <a:r>
              <a:rPr lang="en-US" sz="2400" u="none" dirty="0" smtClean="0">
                <a:solidFill>
                  <a:schemeClr val="tx1"/>
                </a:solidFill>
                <a:latin typeface="+mn-lt"/>
              </a:rPr>
              <a:t> the number 4 is clearer than the number 2.</a:t>
            </a:r>
            <a:r>
              <a:rPr lang="en-US" sz="2800" dirty="0" smtClean="0"/>
              <a:t/>
            </a:r>
            <a:br>
              <a:rPr lang="en-US" sz="2800" dirty="0" smtClean="0"/>
            </a:br>
            <a:endParaRPr lang="en-US" sz="2800" dirty="0" smtClean="0"/>
          </a:p>
        </p:txBody>
      </p:sp>
      <p:pic>
        <p:nvPicPr>
          <p:cNvPr id="30723" name="Picture 5" descr="plate17"/>
          <p:cNvPicPr>
            <a:picLocks noGrp="1" noChangeAspect="1" noChangeArrowheads="1"/>
          </p:cNvPicPr>
          <p:nvPr>
            <p:ph idx="1"/>
          </p:nvPr>
        </p:nvPicPr>
        <p:blipFill>
          <a:blip r:embed="rId2" cstate="print"/>
          <a:srcRect/>
          <a:stretch>
            <a:fillRect/>
          </a:stretch>
        </p:blipFill>
        <p:spPr>
          <a:xfrm>
            <a:off x="149203" y="1676400"/>
            <a:ext cx="4041797" cy="395874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62.jpg"/>
          <p:cNvPicPr>
            <a:picLocks noGrp="1" noChangeAspect="1"/>
          </p:cNvPicPr>
          <p:nvPr>
            <p:ph idx="1"/>
          </p:nvPr>
        </p:nvPicPr>
        <p:blipFill>
          <a:blip r:embed="rId2" cstate="print"/>
          <a:stretch>
            <a:fillRect/>
          </a:stretch>
        </p:blipFill>
        <p:spPr>
          <a:xfrm>
            <a:off x="785812" y="2005012"/>
            <a:ext cx="7572375" cy="35337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0"/>
            <a:ext cx="7772400" cy="1143000"/>
          </a:xfrm>
        </p:spPr>
        <p:txBody>
          <a:bodyPr/>
          <a:lstStyle/>
          <a:p>
            <a:r>
              <a:rPr lang="en-US" dirty="0" smtClean="0"/>
              <a:t>Confrontation Visual Field</a:t>
            </a:r>
          </a:p>
        </p:txBody>
      </p:sp>
      <p:pic>
        <p:nvPicPr>
          <p:cNvPr id="31747" name="Content Placeholder 4" descr="confront2.gif"/>
          <p:cNvPicPr>
            <a:picLocks noGrp="1" noChangeAspect="1"/>
          </p:cNvPicPr>
          <p:nvPr>
            <p:ph idx="1"/>
          </p:nvPr>
        </p:nvPicPr>
        <p:blipFill>
          <a:blip r:embed="rId2" cstate="print"/>
          <a:stretch>
            <a:fillRect/>
          </a:stretch>
        </p:blipFill>
        <p:spPr>
          <a:xfrm>
            <a:off x="4639771" y="2362200"/>
            <a:ext cx="4732829" cy="2690088"/>
          </a:xfrm>
        </p:spPr>
      </p:pic>
      <p:sp>
        <p:nvSpPr>
          <p:cNvPr id="31748" name="Text Placeholder 2"/>
          <p:cNvSpPr>
            <a:spLocks noGrp="1"/>
          </p:cNvSpPr>
          <p:nvPr>
            <p:ph type="body" sz="half" idx="4294967295"/>
          </p:nvPr>
        </p:nvSpPr>
        <p:spPr>
          <a:xfrm>
            <a:off x="152400" y="1524000"/>
            <a:ext cx="4800600" cy="4953000"/>
          </a:xfrm>
        </p:spPr>
        <p:txBody>
          <a:bodyPr/>
          <a:lstStyle/>
          <a:p>
            <a:pPr>
              <a:lnSpc>
                <a:spcPct val="150000"/>
              </a:lnSpc>
            </a:pPr>
            <a:r>
              <a:rPr lang="en-US" sz="2800" dirty="0" smtClean="0"/>
              <a:t>This is the most basic type of visual field (VF) testing. </a:t>
            </a:r>
          </a:p>
          <a:p>
            <a:pPr>
              <a:lnSpc>
                <a:spcPct val="150000"/>
              </a:lnSpc>
            </a:pPr>
            <a:r>
              <a:rPr lang="en-US" sz="2800" dirty="0" smtClean="0"/>
              <a:t>No equipment is necessary; it can be done any time or any place. </a:t>
            </a:r>
          </a:p>
          <a:p>
            <a:pPr>
              <a:lnSpc>
                <a:spcPct val="150000"/>
              </a:lnSpc>
            </a:pPr>
            <a:r>
              <a:rPr lang="en-US" sz="2800" dirty="0" smtClean="0"/>
              <a:t>This test will only pick up extensive VF loss.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itle 5"/>
          <p:cNvSpPr>
            <a:spLocks noGrp="1"/>
          </p:cNvSpPr>
          <p:nvPr>
            <p:ph type="title"/>
          </p:nvPr>
        </p:nvSpPr>
        <p:spPr/>
        <p:txBody>
          <a:bodyPr/>
          <a:lstStyle/>
          <a:p>
            <a:r>
              <a:rPr lang="en-US" dirty="0" smtClean="0"/>
              <a:t>Confrontation Visual Field</a:t>
            </a:r>
          </a:p>
        </p:txBody>
      </p:sp>
      <p:pic>
        <p:nvPicPr>
          <p:cNvPr id="32772" name="Content Placeholder 6" descr="confront3.gif"/>
          <p:cNvPicPr>
            <a:picLocks noGrp="1" noChangeAspect="1"/>
          </p:cNvPicPr>
          <p:nvPr>
            <p:ph idx="1"/>
          </p:nvPr>
        </p:nvPicPr>
        <p:blipFill>
          <a:blip r:embed="rId2" cstate="print"/>
          <a:stretch>
            <a:fillRect/>
          </a:stretch>
        </p:blipFill>
        <p:spPr>
          <a:xfrm>
            <a:off x="244086" y="3705225"/>
            <a:ext cx="3804040" cy="2162175"/>
          </a:xfrm>
        </p:spPr>
      </p:pic>
      <p:sp>
        <p:nvSpPr>
          <p:cNvPr id="32770" name="Text Placeholder 1"/>
          <p:cNvSpPr>
            <a:spLocks noGrp="1"/>
          </p:cNvSpPr>
          <p:nvPr>
            <p:ph type="body" idx="4294967295"/>
          </p:nvPr>
        </p:nvSpPr>
        <p:spPr>
          <a:xfrm>
            <a:off x="74612" y="2105025"/>
            <a:ext cx="4192588" cy="1295400"/>
          </a:xfrm>
        </p:spPr>
        <p:txBody>
          <a:bodyPr/>
          <a:lstStyle/>
          <a:p>
            <a:pPr marL="0" indent="0">
              <a:buFont typeface="Wingdings 2" pitchFamily="18" charset="2"/>
              <a:buNone/>
            </a:pPr>
            <a:r>
              <a:rPr lang="en-US" sz="2400" dirty="0" smtClean="0"/>
              <a:t>Make sure the patient has one eye occluded and is looking at your nose.</a:t>
            </a:r>
          </a:p>
        </p:txBody>
      </p:sp>
      <p:sp>
        <p:nvSpPr>
          <p:cNvPr id="32771" name="Text Placeholder 2"/>
          <p:cNvSpPr>
            <a:spLocks noGrp="1"/>
          </p:cNvSpPr>
          <p:nvPr>
            <p:ph type="body" sz="half" idx="4294967295"/>
          </p:nvPr>
        </p:nvSpPr>
        <p:spPr>
          <a:xfrm>
            <a:off x="5102225" y="2105025"/>
            <a:ext cx="4041775" cy="1295400"/>
          </a:xfrm>
        </p:spPr>
        <p:txBody>
          <a:bodyPr/>
          <a:lstStyle/>
          <a:p>
            <a:pPr marL="0" indent="0">
              <a:buFont typeface="Wingdings 2" pitchFamily="18" charset="2"/>
              <a:buNone/>
            </a:pPr>
            <a:r>
              <a:rPr lang="en-US" sz="2400" dirty="0" smtClean="0"/>
              <a:t>Make sure that you are placing the target in the patient's VF not yours!!!</a:t>
            </a:r>
          </a:p>
        </p:txBody>
      </p:sp>
      <p:pic>
        <p:nvPicPr>
          <p:cNvPr id="32773" name="Content Placeholder 7" descr="confront1.gif"/>
          <p:cNvPicPr>
            <a:picLocks noGrp="1" noChangeAspect="1"/>
          </p:cNvPicPr>
          <p:nvPr>
            <p:ph sz="quarter" idx="4294967295"/>
          </p:nvPr>
        </p:nvPicPr>
        <p:blipFill>
          <a:blip r:embed="rId3" cstate="print"/>
          <a:srcRect/>
          <a:stretch>
            <a:fillRect/>
          </a:stretch>
        </p:blipFill>
        <p:spPr>
          <a:xfrm>
            <a:off x="5257800" y="3705225"/>
            <a:ext cx="3733800" cy="2122251"/>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5"/>
          <p:cNvSpPr>
            <a:spLocks noGrp="1"/>
          </p:cNvSpPr>
          <p:nvPr>
            <p:ph type="title"/>
          </p:nvPr>
        </p:nvSpPr>
        <p:spPr/>
        <p:txBody>
          <a:bodyPr/>
          <a:lstStyle/>
          <a:p>
            <a:r>
              <a:rPr lang="en-US" smtClean="0"/>
              <a:t>Confrontation VF</a:t>
            </a:r>
          </a:p>
        </p:txBody>
      </p:sp>
      <p:pic>
        <p:nvPicPr>
          <p:cNvPr id="33796" name="Content Placeholder 6" descr="confront7.gif"/>
          <p:cNvPicPr>
            <a:picLocks noGrp="1" noChangeAspect="1"/>
          </p:cNvPicPr>
          <p:nvPr>
            <p:ph idx="1"/>
          </p:nvPr>
        </p:nvPicPr>
        <p:blipFill>
          <a:blip r:embed="rId2" cstate="print"/>
          <a:stretch>
            <a:fillRect/>
          </a:stretch>
        </p:blipFill>
        <p:spPr>
          <a:xfrm>
            <a:off x="381000" y="3857625"/>
            <a:ext cx="3133725" cy="1781175"/>
          </a:xfrm>
        </p:spPr>
      </p:pic>
      <p:sp>
        <p:nvSpPr>
          <p:cNvPr id="33794" name="Text Placeholder 1"/>
          <p:cNvSpPr>
            <a:spLocks noGrp="1"/>
          </p:cNvSpPr>
          <p:nvPr>
            <p:ph type="body" idx="4294967295"/>
          </p:nvPr>
        </p:nvSpPr>
        <p:spPr>
          <a:xfrm>
            <a:off x="74612" y="1905000"/>
            <a:ext cx="4040188" cy="1219200"/>
          </a:xfrm>
        </p:spPr>
        <p:txBody>
          <a:bodyPr/>
          <a:lstStyle/>
          <a:p>
            <a:pPr marL="171450" indent="0">
              <a:buFont typeface="Wingdings 2" pitchFamily="18" charset="2"/>
              <a:buNone/>
            </a:pPr>
            <a:r>
              <a:rPr lang="en-US" sz="2400" dirty="0" smtClean="0"/>
              <a:t>Always label with patient's name and date.</a:t>
            </a:r>
          </a:p>
        </p:txBody>
      </p:sp>
      <p:sp>
        <p:nvSpPr>
          <p:cNvPr id="33795" name="Text Placeholder 2"/>
          <p:cNvSpPr>
            <a:spLocks noGrp="1"/>
          </p:cNvSpPr>
          <p:nvPr>
            <p:ph type="body" sz="half" idx="4294967295"/>
          </p:nvPr>
        </p:nvSpPr>
        <p:spPr>
          <a:xfrm>
            <a:off x="4949825" y="1935162"/>
            <a:ext cx="4041775" cy="731838"/>
          </a:xfrm>
        </p:spPr>
        <p:txBody>
          <a:bodyPr/>
          <a:lstStyle/>
          <a:p>
            <a:pPr indent="-57150">
              <a:buFont typeface="Wingdings 2" pitchFamily="18" charset="2"/>
              <a:buNone/>
            </a:pPr>
            <a:r>
              <a:rPr lang="en-US" sz="2400" dirty="0" smtClean="0"/>
              <a:t>Any VF loss must be shown and labeled.</a:t>
            </a:r>
          </a:p>
        </p:txBody>
      </p:sp>
      <p:pic>
        <p:nvPicPr>
          <p:cNvPr id="33797" name="Content Placeholder 7" descr="confront8.gif"/>
          <p:cNvPicPr>
            <a:picLocks noGrp="1" noChangeAspect="1"/>
          </p:cNvPicPr>
          <p:nvPr>
            <p:ph sz="quarter" idx="4294967295"/>
          </p:nvPr>
        </p:nvPicPr>
        <p:blipFill>
          <a:blip r:embed="rId3" cstate="print"/>
          <a:srcRect/>
          <a:stretch>
            <a:fillRect/>
          </a:stretch>
        </p:blipFill>
        <p:spPr>
          <a:xfrm>
            <a:off x="5334000" y="3857625"/>
            <a:ext cx="3133725" cy="178117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1828800"/>
            <a:ext cx="7772400" cy="1752600"/>
          </a:xfrm>
        </p:spPr>
        <p:txBody>
          <a:bodyPr anchor="ctr"/>
          <a:lstStyle/>
          <a:p>
            <a:pPr>
              <a:lnSpc>
                <a:spcPct val="150000"/>
              </a:lnSpc>
            </a:pPr>
            <a:r>
              <a:rPr lang="en-US" sz="4400" b="1" dirty="0" smtClean="0">
                <a:solidFill>
                  <a:schemeClr val="tx1"/>
                </a:solidFill>
              </a:rPr>
              <a:t>Demonstration </a:t>
            </a:r>
            <a:br>
              <a:rPr lang="en-US" sz="4400" b="1" dirty="0" smtClean="0">
                <a:solidFill>
                  <a:schemeClr val="tx1"/>
                </a:solidFill>
              </a:rPr>
            </a:br>
            <a:r>
              <a:rPr lang="en-US" sz="4400" b="1" dirty="0" smtClean="0">
                <a:solidFill>
                  <a:schemeClr val="tx1"/>
                </a:solidFill>
              </a:rPr>
              <a:t>of Blind Spot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76200"/>
            <a:ext cx="7772400" cy="914400"/>
          </a:xfrm>
        </p:spPr>
        <p:txBody>
          <a:bodyPr/>
          <a:lstStyle/>
          <a:p>
            <a:r>
              <a:rPr lang="en-US" dirty="0" smtClean="0"/>
              <a:t>Basic Phenomenon</a:t>
            </a:r>
          </a:p>
        </p:txBody>
      </p:sp>
      <p:sp>
        <p:nvSpPr>
          <p:cNvPr id="38915" name="Rectangle 3"/>
          <p:cNvSpPr>
            <a:spLocks noGrp="1" noChangeArrowheads="1"/>
          </p:cNvSpPr>
          <p:nvPr>
            <p:ph type="body" idx="1"/>
          </p:nvPr>
        </p:nvSpPr>
        <p:spPr>
          <a:xfrm>
            <a:off x="304800" y="1371600"/>
            <a:ext cx="8534400" cy="5181600"/>
          </a:xfrm>
        </p:spPr>
        <p:txBody>
          <a:bodyPr/>
          <a:lstStyle/>
          <a:p>
            <a:pPr>
              <a:lnSpc>
                <a:spcPts val="4200"/>
              </a:lnSpc>
            </a:pPr>
            <a:r>
              <a:rPr lang="en-US" sz="2800" dirty="0" smtClean="0"/>
              <a:t>The next slide has a cross on the left and a circle on the right.</a:t>
            </a:r>
          </a:p>
          <a:p>
            <a:pPr>
              <a:lnSpc>
                <a:spcPts val="4200"/>
              </a:lnSpc>
            </a:pPr>
            <a:r>
              <a:rPr lang="en-US" sz="2800" dirty="0" smtClean="0"/>
              <a:t>Close or cover your left eye, then look at the cross with your right eye.</a:t>
            </a:r>
          </a:p>
          <a:p>
            <a:pPr lvl="1">
              <a:lnSpc>
                <a:spcPts val="4200"/>
              </a:lnSpc>
            </a:pPr>
            <a:r>
              <a:rPr lang="en-US" dirty="0" smtClean="0"/>
              <a:t>Move your head slowly either toward the screen or away from the screen, staring at the cross with your right eye,  until the circle disappears</a:t>
            </a:r>
          </a:p>
          <a:p>
            <a:pPr lvl="1">
              <a:lnSpc>
                <a:spcPts val="4200"/>
              </a:lnSpc>
            </a:pPr>
            <a:r>
              <a:rPr lang="en-US" dirty="0" smtClean="0"/>
              <a:t>When the circle disappears, you have found your right eye’s </a:t>
            </a:r>
            <a:r>
              <a:rPr lang="en-US" b="1" dirty="0" smtClean="0"/>
              <a:t>blind spot</a:t>
            </a:r>
            <a:r>
              <a:rPr lang="en-US" dirty="0" smtClean="0"/>
              <a:t>.</a:t>
            </a:r>
            <a:endParaRPr lang="en-US"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1219200" y="2514600"/>
            <a:ext cx="990600" cy="838200"/>
          </a:xfrm>
          <a:prstGeom prst="star4">
            <a:avLst>
              <a:gd name="adj" fmla="val 12500"/>
            </a:avLst>
          </a:prstGeom>
          <a:solidFill>
            <a:schemeClr val="accent1"/>
          </a:solidFill>
          <a:ln w="9525">
            <a:solidFill>
              <a:schemeClr val="tx1"/>
            </a:solidFill>
            <a:miter lim="800000"/>
            <a:headEnd/>
            <a:tailEnd/>
          </a:ln>
          <a:effectLst/>
        </p:spPr>
        <p:txBody>
          <a:bodyPr wrap="none" anchor="ctr"/>
          <a:lstStyle/>
          <a:p>
            <a:endParaRPr lang="ar-JO"/>
          </a:p>
        </p:txBody>
      </p:sp>
      <p:sp>
        <p:nvSpPr>
          <p:cNvPr id="39939" name="Oval 3"/>
          <p:cNvSpPr>
            <a:spLocks noChangeArrowheads="1"/>
          </p:cNvSpPr>
          <p:nvPr/>
        </p:nvSpPr>
        <p:spPr bwMode="auto">
          <a:xfrm>
            <a:off x="5257800" y="2514600"/>
            <a:ext cx="609600" cy="533400"/>
          </a:xfrm>
          <a:prstGeom prst="ellipse">
            <a:avLst/>
          </a:prstGeom>
          <a:solidFill>
            <a:schemeClr val="accent1"/>
          </a:solidFill>
          <a:ln w="9525">
            <a:solidFill>
              <a:schemeClr val="tx1"/>
            </a:solidFill>
            <a:round/>
            <a:headEnd/>
            <a:tailEnd/>
          </a:ln>
          <a:effectLst/>
        </p:spPr>
        <p:txBody>
          <a:bodyPr wrap="none" anchor="ctr"/>
          <a:lstStyle/>
          <a:p>
            <a:endParaRPr lang="ar-J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of refraction</a:t>
            </a:r>
            <a:endParaRPr lang="en-GB" dirty="0"/>
          </a:p>
        </p:txBody>
      </p:sp>
      <p:sp>
        <p:nvSpPr>
          <p:cNvPr id="3" name="Content Placeholder 2"/>
          <p:cNvSpPr>
            <a:spLocks noGrp="1"/>
          </p:cNvSpPr>
          <p:nvPr>
            <p:ph idx="1"/>
          </p:nvPr>
        </p:nvSpPr>
        <p:spPr>
          <a:xfrm>
            <a:off x="152400" y="1447800"/>
            <a:ext cx="8686800" cy="4648200"/>
          </a:xfrm>
        </p:spPr>
        <p:txBody>
          <a:bodyPr/>
          <a:lstStyle/>
          <a:p>
            <a:pPr>
              <a:lnSpc>
                <a:spcPct val="150000"/>
              </a:lnSpc>
            </a:pPr>
            <a:r>
              <a:rPr lang="en-GB" sz="2800" b="1" dirty="0" smtClean="0"/>
              <a:t>Refraction</a:t>
            </a:r>
            <a:r>
              <a:rPr lang="en-GB" sz="2800" dirty="0" smtClean="0"/>
              <a:t> is the bending of a light ray when it enters a medium where its speed is different.</a:t>
            </a:r>
          </a:p>
          <a:p>
            <a:pPr>
              <a:lnSpc>
                <a:spcPct val="150000"/>
              </a:lnSpc>
            </a:pPr>
            <a:r>
              <a:rPr lang="en-GB" sz="2800" dirty="0" smtClean="0"/>
              <a:t>With a curved surface such as a </a:t>
            </a:r>
            <a:r>
              <a:rPr lang="en-GB" sz="2800" i="1" dirty="0" smtClean="0"/>
              <a:t>lens</a:t>
            </a:r>
            <a:r>
              <a:rPr lang="en-GB" sz="2800" dirty="0" smtClean="0"/>
              <a:t>, the greater the curvature, the greater is the degree of bending and the stronger the lens.</a:t>
            </a:r>
            <a:endParaRPr lang="en-GB"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3352800" cy="6172200"/>
          </a:xfrm>
        </p:spPr>
        <p:txBody>
          <a:bodyPr/>
          <a:lstStyle/>
          <a:p>
            <a:pPr marL="457200" indent="-457200">
              <a:buAutoNum type="alphaLcParenBoth"/>
            </a:pPr>
            <a:endParaRPr lang="en-GB" sz="2400" dirty="0" smtClean="0"/>
          </a:p>
          <a:p>
            <a:pPr marL="457200" indent="-457200">
              <a:buAutoNum type="alphaLcParenBoth"/>
            </a:pPr>
            <a:r>
              <a:rPr lang="en-GB" sz="2400" dirty="0" smtClean="0"/>
              <a:t>A lens with a convex surface converges the rays (brings them closer together). </a:t>
            </a:r>
          </a:p>
          <a:p>
            <a:pPr marL="457200" indent="-457200">
              <a:buAutoNum type="alphaLcParenBoth"/>
            </a:pPr>
            <a:endParaRPr lang="en-GB" sz="2400" dirty="0" smtClean="0"/>
          </a:p>
          <a:p>
            <a:pPr marL="457200" indent="-457200">
              <a:buAutoNum type="alphaLcParenBoth"/>
            </a:pPr>
            <a:endParaRPr lang="en-GB" sz="2400" dirty="0" smtClean="0"/>
          </a:p>
          <a:p>
            <a:pPr marL="457200" indent="-457200">
              <a:buAutoNum type="alphaLcParenBoth"/>
            </a:pPr>
            <a:endParaRPr lang="en-GB" sz="2400" dirty="0" smtClean="0"/>
          </a:p>
          <a:p>
            <a:pPr marL="457200" indent="-457200">
              <a:buAutoNum type="alphaLcParenBoth"/>
            </a:pPr>
            <a:endParaRPr lang="en-GB" sz="2400" dirty="0" smtClean="0"/>
          </a:p>
          <a:p>
            <a:pPr>
              <a:buNone/>
            </a:pPr>
            <a:r>
              <a:rPr lang="en-GB" sz="2400" dirty="0" smtClean="0"/>
              <a:t>(b) A lens with a concave surface diverges the rays (spreads them farther apart).</a:t>
            </a:r>
            <a:endParaRPr lang="en-GB" sz="2400" dirty="0"/>
          </a:p>
        </p:txBody>
      </p:sp>
      <p:pic>
        <p:nvPicPr>
          <p:cNvPr id="4" name="Picture 3" descr="65.jpg"/>
          <p:cNvPicPr>
            <a:picLocks noChangeAspect="1"/>
          </p:cNvPicPr>
          <p:nvPr/>
        </p:nvPicPr>
        <p:blipFill>
          <a:blip r:embed="rId2" cstate="print"/>
          <a:stretch>
            <a:fillRect/>
          </a:stretch>
        </p:blipFill>
        <p:spPr>
          <a:xfrm>
            <a:off x="4343400" y="76200"/>
            <a:ext cx="4164763" cy="6705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eye’s refractive structures</a:t>
            </a:r>
            <a:endParaRPr lang="en-GB" dirty="0"/>
          </a:p>
        </p:txBody>
      </p:sp>
      <p:sp>
        <p:nvSpPr>
          <p:cNvPr id="3" name="Content Placeholder 2"/>
          <p:cNvSpPr>
            <a:spLocks noGrp="1"/>
          </p:cNvSpPr>
          <p:nvPr>
            <p:ph idx="1"/>
          </p:nvPr>
        </p:nvSpPr>
        <p:spPr>
          <a:xfrm>
            <a:off x="76200" y="1676400"/>
            <a:ext cx="3048000" cy="4648200"/>
          </a:xfrm>
        </p:spPr>
        <p:txBody>
          <a:bodyPr/>
          <a:lstStyle/>
          <a:p>
            <a:r>
              <a:rPr lang="en-GB" sz="2800" dirty="0" smtClean="0"/>
              <a:t>The cornea</a:t>
            </a:r>
          </a:p>
          <a:p>
            <a:r>
              <a:rPr lang="en-GB" sz="2800" dirty="0" smtClean="0"/>
              <a:t>The lens</a:t>
            </a:r>
            <a:endParaRPr lang="en-GB" sz="2800" dirty="0"/>
          </a:p>
        </p:txBody>
      </p:sp>
      <p:pic>
        <p:nvPicPr>
          <p:cNvPr id="4" name="Picture 3" descr="66.jpg"/>
          <p:cNvPicPr>
            <a:picLocks noChangeAspect="1"/>
          </p:cNvPicPr>
          <p:nvPr/>
        </p:nvPicPr>
        <p:blipFill>
          <a:blip r:embed="rId2" cstate="print">
            <a:lum bright="-3000" contrast="6000"/>
          </a:blip>
          <a:stretch>
            <a:fillRect/>
          </a:stretch>
        </p:blipFill>
        <p:spPr>
          <a:xfrm>
            <a:off x="3005185" y="1281113"/>
            <a:ext cx="5910215" cy="51958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534400" cy="5105400"/>
          </a:xfrm>
        </p:spPr>
        <p:txBody>
          <a:bodyPr/>
          <a:lstStyle/>
          <a:p>
            <a:pPr>
              <a:lnSpc>
                <a:spcPts val="4000"/>
              </a:lnSpc>
            </a:pPr>
            <a:r>
              <a:rPr lang="en-GB" sz="2800" dirty="0" smtClean="0"/>
              <a:t>The curved corneal surface contributes most extensively to the eye’s total refractive ability because the difference in density at the air–cornea interface is greater than the differences in density between the lens and the fluids surrounding it.</a:t>
            </a:r>
          </a:p>
          <a:p>
            <a:pPr>
              <a:lnSpc>
                <a:spcPts val="4000"/>
              </a:lnSpc>
            </a:pPr>
            <a:endParaRPr lang="en-GB" sz="2800" dirty="0" smtClean="0"/>
          </a:p>
          <a:p>
            <a:pPr>
              <a:lnSpc>
                <a:spcPts val="4000"/>
              </a:lnSpc>
            </a:pPr>
            <a:r>
              <a:rPr lang="en-GB" sz="2800" dirty="0" smtClean="0">
                <a:solidFill>
                  <a:srgbClr val="002060"/>
                </a:solidFill>
              </a:rPr>
              <a:t>In </a:t>
            </a:r>
            <a:r>
              <a:rPr lang="en-GB" sz="2800" b="1" dirty="0" smtClean="0">
                <a:solidFill>
                  <a:srgbClr val="002060"/>
                </a:solidFill>
              </a:rPr>
              <a:t>astigmatism, </a:t>
            </a:r>
            <a:r>
              <a:rPr lang="en-GB" sz="2800" dirty="0" smtClean="0">
                <a:solidFill>
                  <a:srgbClr val="002060"/>
                </a:solidFill>
              </a:rPr>
              <a:t>the curvature of the cornea is uneven, so light rays are unequally refracted.</a:t>
            </a:r>
            <a:endParaRPr lang="en-GB" sz="28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610600" cy="5257800"/>
          </a:xfrm>
        </p:spPr>
        <p:txBody>
          <a:bodyPr/>
          <a:lstStyle/>
          <a:p>
            <a:pPr>
              <a:lnSpc>
                <a:spcPct val="150000"/>
              </a:lnSpc>
            </a:pPr>
            <a:r>
              <a:rPr lang="en-GB" dirty="0" smtClean="0"/>
              <a:t>The refractive ability of a person’s </a:t>
            </a:r>
            <a:r>
              <a:rPr lang="en-GB" i="1" dirty="0" smtClean="0"/>
              <a:t>cornea</a:t>
            </a:r>
            <a:r>
              <a:rPr lang="en-GB" dirty="0" smtClean="0"/>
              <a:t> remains constant, because the curvature of the cornea never changes.</a:t>
            </a:r>
          </a:p>
          <a:p>
            <a:pPr>
              <a:lnSpc>
                <a:spcPct val="150000"/>
              </a:lnSpc>
            </a:pPr>
            <a:endParaRPr lang="en-GB" dirty="0" smtClean="0"/>
          </a:p>
          <a:p>
            <a:pPr>
              <a:lnSpc>
                <a:spcPct val="150000"/>
              </a:lnSpc>
            </a:pPr>
            <a:r>
              <a:rPr lang="en-GB" dirty="0" smtClean="0"/>
              <a:t>The refractive ability of the </a:t>
            </a:r>
            <a:r>
              <a:rPr lang="en-GB" i="1" dirty="0" smtClean="0"/>
              <a:t>lens</a:t>
            </a:r>
            <a:r>
              <a:rPr lang="en-GB" dirty="0" smtClean="0"/>
              <a:t> can be adjusted by changing its curvature as needed for near or far vision.</a:t>
            </a:r>
            <a:endParaRPr lang="en-GB"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5711</TotalTime>
  <Words>1267</Words>
  <Application>Microsoft Office PowerPoint</Application>
  <PresentationFormat>On-screen Show (4:3)</PresentationFormat>
  <Paragraphs>137</Paragraphs>
  <Slides>45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Georgia</vt:lpstr>
      <vt:lpstr>Times New Roman</vt:lpstr>
      <vt:lpstr>Wingdings</vt:lpstr>
      <vt:lpstr>Wingdings 2</vt:lpstr>
      <vt:lpstr>Default Design</vt:lpstr>
      <vt:lpstr>Physiology lab 1  Special senses - Vision </vt:lpstr>
      <vt:lpstr>Contents</vt:lpstr>
      <vt:lpstr>Introduction</vt:lpstr>
      <vt:lpstr>PowerPoint Presentation</vt:lpstr>
      <vt:lpstr>Process of refraction</vt:lpstr>
      <vt:lpstr>PowerPoint Presentation</vt:lpstr>
      <vt:lpstr>The eye’s refractive structures</vt:lpstr>
      <vt:lpstr>PowerPoint Presentation</vt:lpstr>
      <vt:lpstr>PowerPoint Presentation</vt:lpstr>
      <vt:lpstr>Accomodation</vt:lpstr>
      <vt:lpstr>Vision acuity</vt:lpstr>
      <vt:lpstr>PowerPoint Presentation</vt:lpstr>
      <vt:lpstr>Refractive errors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test Ishihara charts</vt:lpstr>
      <vt:lpstr>Color vision</vt:lpstr>
      <vt:lpstr>Color vision</vt:lpstr>
      <vt:lpstr>PowerPoint Presentation</vt:lpstr>
      <vt:lpstr>Color vision deficiency</vt:lpstr>
      <vt:lpstr>Color vision deficiency</vt:lpstr>
      <vt:lpstr>Ishihara test</vt:lpstr>
      <vt:lpstr>Plate 1  Both normal and those with all color vision deficiencies should read the number 12.</vt:lpstr>
      <vt:lpstr>Plate 3 - Normal vision should read the number 29.  - Red-green deficiencies should read the number 70. - Total color blindness should not read any numeral.</vt:lpstr>
      <vt:lpstr>Plate 5 - Normal color vision should read the number 3. - Red-Green deficiencies should read the number 5. - Total color blindness should not be able to read any numeral.</vt:lpstr>
      <vt:lpstr>Plate 7 - Normal color vision should read the number 74. - Red-Green color deficiencies should read the number 21. - Total color blindness should not be able to read any numeral.</vt:lpstr>
      <vt:lpstr>Plate 9 - Normal color vision should read the number 45. - The majority of those with color vision deficiencies cannot read this number or will read it incorrectly.</vt:lpstr>
      <vt:lpstr>Plate 11 - Normal color vision should read the number 7. - Those with color vision deficiencies will not read this number or read it incorrectly.</vt:lpstr>
      <vt:lpstr>Plate 13 - Normal color vision will read the number 73. - Those with color vision deficiencies should nor be able to read this number or will read it incorrectly.</vt:lpstr>
      <vt:lpstr>Plate 14  - Normal color vision and those with total color blindness should not be able to read any number. - The majority of those with red-green deficiencies should read the number 5.</vt:lpstr>
      <vt:lpstr>Plate 16  Normal color vision should read the number 26.  In protanopia and strong protanomalia the number 6 is read and in mild protanomalia both numerals are read but the number 6 is clearer than the number 2.  In deuteranopia and strong deuteranomalia only the number 2 is read and in mild deuteranomalia both the number 2 is clearer than the number 6.</vt:lpstr>
      <vt:lpstr>Plate 17  Normal color vision should read the number 42.  In protanopia and strong protanomalia the number 2 is read and in mild protanomalia both numerals are read but the number 2 is clearer than the number 4.  In deuteranopia and strong deuteranomalia only the number 4 is read and in mild deuteranomalia the number 4 is clearer than the number 2. </vt:lpstr>
      <vt:lpstr>Confrontation Visual Field</vt:lpstr>
      <vt:lpstr>Confrontation Visual Field</vt:lpstr>
      <vt:lpstr>Confrontation VF</vt:lpstr>
      <vt:lpstr>Demonstration  of Blind Spot</vt:lpstr>
      <vt:lpstr>Basic Phenomenon</vt:lpstr>
      <vt:lpstr>PowerPoint Presentation</vt:lpstr>
    </vt:vector>
  </TitlesOfParts>
  <Company>UKMC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Examination</dc:title>
  <dc:creator>Dwrudy0</dc:creator>
  <cp:lastModifiedBy>lenovo</cp:lastModifiedBy>
  <cp:revision>90</cp:revision>
  <dcterms:created xsi:type="dcterms:W3CDTF">2002-06-12T19:15:56Z</dcterms:created>
  <dcterms:modified xsi:type="dcterms:W3CDTF">2021-03-31T12:49:51Z</dcterms:modified>
</cp:coreProperties>
</file>