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88" r:id="rId4"/>
    <p:sldId id="258" r:id="rId5"/>
    <p:sldId id="266" r:id="rId6"/>
    <p:sldId id="269" r:id="rId7"/>
    <p:sldId id="267" r:id="rId8"/>
    <p:sldId id="279" r:id="rId9"/>
    <p:sldId id="268" r:id="rId10"/>
    <p:sldId id="270" r:id="rId11"/>
    <p:sldId id="259" r:id="rId12"/>
    <p:sldId id="272" r:id="rId13"/>
    <p:sldId id="280" r:id="rId14"/>
    <p:sldId id="273" r:id="rId15"/>
    <p:sldId id="282" r:id="rId16"/>
    <p:sldId id="283" r:id="rId17"/>
    <p:sldId id="260" r:id="rId18"/>
    <p:sldId id="274" r:id="rId19"/>
    <p:sldId id="261" r:id="rId20"/>
    <p:sldId id="281" r:id="rId21"/>
    <p:sldId id="284" r:id="rId22"/>
    <p:sldId id="285" r:id="rId23"/>
    <p:sldId id="286" r:id="rId24"/>
    <p:sldId id="290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40" autoAdjust="0"/>
  </p:normalViewPr>
  <p:slideViewPr>
    <p:cSldViewPr>
      <p:cViewPr varScale="1">
        <p:scale>
          <a:sx n="83" d="100"/>
          <a:sy n="83" d="100"/>
        </p:scale>
        <p:origin x="341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FF757-5C5A-4EE8-9071-87F1168E2941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FF757-5C5A-4EE8-9071-87F1168E2941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FF757-5C5A-4EE8-9071-87F1168E2941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FF757-5C5A-4EE8-9071-87F1168E2941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FF757-5C5A-4EE8-9071-87F1168E2941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FF757-5C5A-4EE8-9071-87F1168E2941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FF757-5C5A-4EE8-9071-87F1168E2941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FF757-5C5A-4EE8-9071-87F1168E2941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FF757-5C5A-4EE8-9071-87F1168E2941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FF757-5C5A-4EE8-9071-87F1168E2941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90600" y="1066800"/>
            <a:ext cx="7943088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C1FF757-5C5A-4EE8-9071-87F1168E2941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231775" indent="-231775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95288" indent="-217488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63550" indent="-176213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-219075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860425" indent="-17780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56816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Temperature regulation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Heat loss</a:t>
            </a:r>
            <a:endParaRPr lang="ar-JO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990600"/>
            <a:ext cx="7943088" cy="5791200"/>
          </a:xfrm>
        </p:spPr>
        <p:txBody>
          <a:bodyPr/>
          <a:lstStyle/>
          <a:p>
            <a:pPr marL="266700" indent="-266700">
              <a:lnSpc>
                <a:spcPts val="3600"/>
              </a:lnSpc>
            </a:pPr>
            <a:r>
              <a:rPr lang="en-US" dirty="0" smtClean="0"/>
              <a:t>Rate of heat loss depends on:</a:t>
            </a:r>
          </a:p>
          <a:p>
            <a:pPr marL="514350" lvl="1" indent="-336550">
              <a:lnSpc>
                <a:spcPts val="3600"/>
              </a:lnSpc>
              <a:buFont typeface="+mj-lt"/>
              <a:buAutoNum type="arabicPeriod"/>
            </a:pPr>
            <a:r>
              <a:rPr lang="en-US" dirty="0" smtClean="0"/>
              <a:t>how rapidly heat can be conducted from where it is produced in the body core to the skin and</a:t>
            </a:r>
          </a:p>
          <a:p>
            <a:pPr marL="514350" lvl="1" indent="-336550">
              <a:lnSpc>
                <a:spcPts val="3600"/>
              </a:lnSpc>
              <a:buFont typeface="+mj-lt"/>
              <a:buAutoNum type="arabicPeriod"/>
            </a:pPr>
            <a:r>
              <a:rPr lang="en-US" dirty="0" smtClean="0"/>
              <a:t>how rapidly heat can then be transferred from the skin </a:t>
            </a:r>
            <a:r>
              <a:rPr lang="af-ZA" dirty="0" smtClean="0"/>
              <a:t>to the surroundings.</a:t>
            </a:r>
          </a:p>
          <a:p>
            <a:pPr marL="514350" lvl="1" indent="-336550">
              <a:lnSpc>
                <a:spcPts val="3600"/>
              </a:lnSpc>
              <a:buFont typeface="+mj-lt"/>
              <a:buAutoNum type="arabicPeriod"/>
            </a:pPr>
            <a:endParaRPr lang="af-ZA" dirty="0" smtClean="0"/>
          </a:p>
          <a:p>
            <a:pPr marL="361950" indent="-266700">
              <a:lnSpc>
                <a:spcPts val="3600"/>
              </a:lnSpc>
            </a:pPr>
            <a:r>
              <a:rPr lang="en-US" dirty="0" smtClean="0"/>
              <a:t>The skin, the subcutaneous tissues, and especially the </a:t>
            </a:r>
            <a:r>
              <a:rPr lang="en-US" i="1" dirty="0" smtClean="0"/>
              <a:t>fat of the subcutaneous tissues </a:t>
            </a:r>
            <a:r>
              <a:rPr lang="en-US" dirty="0" smtClean="0"/>
              <a:t>act together as a heat insulator </a:t>
            </a:r>
            <a:r>
              <a:rPr lang="af-ZA" dirty="0" smtClean="0"/>
              <a:t>for the body.</a:t>
            </a:r>
            <a:endParaRPr lang="en-US" dirty="0" smtClean="0"/>
          </a:p>
          <a:p>
            <a:pPr marL="361950" indent="-266700">
              <a:lnSpc>
                <a:spcPts val="3600"/>
              </a:lnSpc>
            </a:pPr>
            <a:r>
              <a:rPr lang="en-US" dirty="0" smtClean="0"/>
              <a:t>Blood flow to the skin from the body </a:t>
            </a:r>
            <a:r>
              <a:rPr lang="af-ZA" dirty="0" smtClean="0"/>
              <a:t>core provides heat transfer.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848600" cy="914400"/>
          </a:xfrm>
        </p:spPr>
        <p:txBody>
          <a:bodyPr>
            <a:noAutofit/>
          </a:bodyPr>
          <a:lstStyle/>
          <a:p>
            <a:r>
              <a:rPr lang="en-US" sz="3000" u="sng" dirty="0" smtClean="0"/>
              <a:t>Heat-loss mechanisms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ar-JO" sz="3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334000"/>
          </a:xfrm>
        </p:spPr>
        <p:txBody>
          <a:bodyPr>
            <a:normAutofit/>
          </a:bodyPr>
          <a:lstStyle/>
          <a:p>
            <a:pPr marL="457200" indent="-361950">
              <a:lnSpc>
                <a:spcPts val="3800"/>
              </a:lnSpc>
              <a:buSzPct val="100000"/>
              <a:buFont typeface="+mj-lt"/>
              <a:buAutoNum type="arabicPeriod"/>
            </a:pPr>
            <a:r>
              <a:rPr lang="en-US" dirty="0" smtClean="0"/>
              <a:t>Radiation (heat waves) </a:t>
            </a:r>
            <a:r>
              <a:rPr lang="en-US" dirty="0" smtClean="0">
                <a:sym typeface="Wingdings" pitchFamily="2" charset="2"/>
              </a:rPr>
              <a:t> 60%</a:t>
            </a:r>
          </a:p>
          <a:p>
            <a:pPr marL="457200" indent="-361950">
              <a:lnSpc>
                <a:spcPts val="3800"/>
              </a:lnSpc>
              <a:buSzPct val="100000"/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Evaporation  </a:t>
            </a:r>
            <a:r>
              <a:rPr lang="en-US" dirty="0" smtClean="0">
                <a:sym typeface="Wingdings" pitchFamily="2" charset="2"/>
              </a:rPr>
              <a:t>27%</a:t>
            </a:r>
            <a:endParaRPr lang="en-US" dirty="0" smtClean="0">
              <a:sym typeface="Wingdings" pitchFamily="2" charset="2"/>
            </a:endParaRPr>
          </a:p>
          <a:p>
            <a:pPr marL="457200" indent="-361950">
              <a:lnSpc>
                <a:spcPts val="3800"/>
              </a:lnSpc>
              <a:buSzPct val="100000"/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Conduction to air  15%</a:t>
            </a:r>
          </a:p>
          <a:p>
            <a:pPr marL="457200" indent="-361950">
              <a:lnSpc>
                <a:spcPts val="3800"/>
              </a:lnSpc>
              <a:buSzPct val="100000"/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Conduction to objects  3%</a:t>
            </a:r>
          </a:p>
          <a:p>
            <a:pPr marL="266700" indent="-266700">
              <a:lnSpc>
                <a:spcPts val="3800"/>
              </a:lnSpc>
              <a:buFont typeface="+mj-lt"/>
              <a:buAutoNum type="arabicPeriod"/>
            </a:pPr>
            <a:endParaRPr lang="en-US" dirty="0" smtClean="0">
              <a:sym typeface="Wingdings" pitchFamily="2" charset="2"/>
            </a:endParaRPr>
          </a:p>
          <a:p>
            <a:pPr marL="266700" indent="-266700">
              <a:lnSpc>
                <a:spcPts val="3800"/>
              </a:lnSpc>
            </a:pPr>
            <a:r>
              <a:rPr lang="en-US" dirty="0" smtClean="0">
                <a:sym typeface="Wingdings" pitchFamily="2" charset="2"/>
              </a:rPr>
              <a:t>Air currents cause heat loss by convection (subsequent to conduction).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9242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914400"/>
          </a:xfrm>
        </p:spPr>
        <p:txBody>
          <a:bodyPr>
            <a:noAutofit/>
          </a:bodyPr>
          <a:lstStyle/>
          <a:p>
            <a:r>
              <a:rPr lang="en-US" sz="3000" u="sng" dirty="0" smtClean="0"/>
              <a:t>Heat-loss mechanisms - response to heat</a:t>
            </a:r>
            <a:endParaRPr lang="ar-JO" sz="3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43088" cy="5943600"/>
          </a:xfrm>
        </p:spPr>
        <p:txBody>
          <a:bodyPr>
            <a:normAutofit/>
          </a:bodyPr>
          <a:lstStyle/>
          <a:p>
            <a:pPr marL="361950" indent="-361950">
              <a:lnSpc>
                <a:spcPts val="4000"/>
              </a:lnSpc>
              <a:buSzPct val="100000"/>
              <a:buFont typeface="+mj-lt"/>
              <a:buAutoNum type="arabicPeriod"/>
            </a:pPr>
            <a:r>
              <a:rPr lang="en-US" dirty="0" smtClean="0"/>
              <a:t>Heat loss by </a:t>
            </a:r>
            <a:r>
              <a:rPr lang="en-US" b="1" dirty="0" smtClean="0"/>
              <a:t>radiation </a:t>
            </a:r>
            <a:r>
              <a:rPr lang="en-US" dirty="0" smtClean="0"/>
              <a:t>and </a:t>
            </a:r>
            <a:r>
              <a:rPr lang="en-US" b="1" dirty="0" smtClean="0"/>
              <a:t>convection </a:t>
            </a:r>
            <a:r>
              <a:rPr lang="en-US" dirty="0" smtClean="0"/>
              <a:t>increases when the ambient temperature increases.</a:t>
            </a:r>
          </a:p>
          <a:p>
            <a:pPr marL="361950" lvl="1" indent="-198438">
              <a:lnSpc>
                <a:spcPts val="4000"/>
              </a:lnSpc>
            </a:pPr>
            <a:r>
              <a:rPr lang="en-US" dirty="0" smtClean="0"/>
              <a:t>This response is controlled by the </a:t>
            </a:r>
            <a:r>
              <a:rPr lang="en-US" b="1" i="1" dirty="0" smtClean="0"/>
              <a:t>anterior </a:t>
            </a:r>
            <a:r>
              <a:rPr lang="en-US" b="1" dirty="0" smtClean="0"/>
              <a:t>hypothalamus.</a:t>
            </a:r>
          </a:p>
          <a:p>
            <a:pPr marL="361950" lvl="1" indent="-198438">
              <a:lnSpc>
                <a:spcPts val="4000"/>
              </a:lnSpc>
            </a:pPr>
            <a:r>
              <a:rPr lang="en-US" dirty="0" smtClean="0"/>
              <a:t>Increases in temperature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/>
              <a:t>decreased sympathetic tone of cutaneous blood vessels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increase blood flow through the arterioles and increasing </a:t>
            </a:r>
            <a:r>
              <a:rPr lang="en-US" b="1" dirty="0" err="1" smtClean="0"/>
              <a:t>arteriovenous</a:t>
            </a:r>
            <a:r>
              <a:rPr lang="en-US" b="1" dirty="0" smtClean="0"/>
              <a:t> shunting of blood </a:t>
            </a:r>
            <a:r>
              <a:rPr lang="en-US" dirty="0" smtClean="0"/>
              <a:t>to the venous plexus near the surface of the skin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heat loss by radiation and convection.</a:t>
            </a:r>
          </a:p>
          <a:p>
            <a:pPr marL="361950" lvl="1" indent="-198438">
              <a:lnSpc>
                <a:spcPts val="4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42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848600" cy="914400"/>
          </a:xfrm>
        </p:spPr>
        <p:txBody>
          <a:bodyPr>
            <a:noAutofit/>
          </a:bodyPr>
          <a:lstStyle/>
          <a:p>
            <a:r>
              <a:rPr lang="en-US" sz="3000" u="sng" dirty="0" smtClean="0"/>
              <a:t>Heat-loss mechanisms - response to heat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ar-JO" sz="3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943088" cy="4876800"/>
          </a:xfrm>
        </p:spPr>
        <p:txBody>
          <a:bodyPr>
            <a:normAutofit/>
          </a:bodyPr>
          <a:lstStyle/>
          <a:p>
            <a:pPr marL="361950" lvl="1" indent="-198438"/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en-US" dirty="0" smtClean="0"/>
              <a:t>Heat loss by </a:t>
            </a:r>
            <a:r>
              <a:rPr lang="en-US" b="1" dirty="0" smtClean="0"/>
              <a:t>evaporation </a:t>
            </a:r>
            <a:r>
              <a:rPr lang="en-US" dirty="0" smtClean="0"/>
              <a:t>depends on the activity of </a:t>
            </a:r>
            <a:r>
              <a:rPr lang="en-US" b="1" dirty="0" smtClean="0"/>
              <a:t>sweat glands</a:t>
            </a:r>
            <a:r>
              <a:rPr lang="en-US" dirty="0" smtClean="0"/>
              <a:t>, which are under </a:t>
            </a:r>
            <a:r>
              <a:rPr lang="en-US" b="1" dirty="0" smtClean="0"/>
              <a:t>sympathetic muscarinic </a:t>
            </a:r>
            <a:r>
              <a:rPr lang="en-US" dirty="0" smtClean="0"/>
              <a:t>control.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9242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1066800"/>
          </a:xfrm>
        </p:spPr>
        <p:txBody>
          <a:bodyPr>
            <a:normAutofit/>
          </a:bodyPr>
          <a:lstStyle/>
          <a:p>
            <a:r>
              <a:rPr lang="en-US" sz="3000" u="sng" dirty="0" smtClean="0"/>
              <a:t>Regulation of sweating by autonomic nervous system</a:t>
            </a:r>
            <a:endParaRPr lang="ar-JO" sz="3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447800"/>
            <a:ext cx="7943088" cy="5334000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600" dirty="0" smtClean="0"/>
              <a:t>Stimulation of the anterior hypothalamus-</a:t>
            </a:r>
            <a:r>
              <a:rPr lang="en-US" sz="2600" dirty="0" err="1" smtClean="0"/>
              <a:t>preoptic</a:t>
            </a:r>
            <a:r>
              <a:rPr lang="en-US" sz="2600" dirty="0" smtClean="0"/>
              <a:t> area in the brain by excess heat causes sweating. </a:t>
            </a:r>
          </a:p>
          <a:p>
            <a:pPr>
              <a:lnSpc>
                <a:spcPts val="3400"/>
              </a:lnSpc>
            </a:pPr>
            <a:r>
              <a:rPr lang="en-US" sz="2600" dirty="0" smtClean="0"/>
              <a:t>The nerve impulses from this area are transmitted in the autonomic pathways to the </a:t>
            </a:r>
            <a:r>
              <a:rPr lang="en-US" sz="2600" b="1" dirty="0" smtClean="0"/>
              <a:t>spinal cord </a:t>
            </a:r>
            <a:r>
              <a:rPr lang="en-US" sz="2600" dirty="0" smtClean="0"/>
              <a:t>and then through </a:t>
            </a:r>
            <a:r>
              <a:rPr lang="en-US" sz="2600" i="1" dirty="0" smtClean="0"/>
              <a:t>sympathetic</a:t>
            </a:r>
            <a:r>
              <a:rPr lang="en-US" sz="2600" dirty="0" smtClean="0"/>
              <a:t> outflow to the </a:t>
            </a:r>
            <a:r>
              <a:rPr lang="en-US" sz="2600" b="1" dirty="0" smtClean="0"/>
              <a:t>skin</a:t>
            </a:r>
            <a:r>
              <a:rPr lang="en-US" sz="2600" dirty="0" smtClean="0"/>
              <a:t> everywhere in the body.</a:t>
            </a:r>
          </a:p>
          <a:p>
            <a:pPr>
              <a:lnSpc>
                <a:spcPts val="3400"/>
              </a:lnSpc>
            </a:pPr>
            <a:r>
              <a:rPr lang="af-ZA" sz="2600" dirty="0" smtClean="0"/>
              <a:t>Sweat glands </a:t>
            </a:r>
            <a:r>
              <a:rPr lang="en-US" sz="2600" dirty="0" smtClean="0"/>
              <a:t>are innervated by </a:t>
            </a:r>
            <a:r>
              <a:rPr lang="en-US" sz="2600" i="1" dirty="0" smtClean="0"/>
              <a:t>cholinergic nerve fibers </a:t>
            </a:r>
            <a:r>
              <a:rPr lang="en-US" sz="2600" dirty="0" smtClean="0"/>
              <a:t>that run in the sympathetic nerves along with the adrenergic fibers.</a:t>
            </a:r>
          </a:p>
          <a:p>
            <a:pPr lvl="1">
              <a:lnSpc>
                <a:spcPts val="34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400" dirty="0" smtClean="0"/>
              <a:t>So sweat glands can also be stimulated to some extent by epinephrine or NE circulating in the blood (ex.: in exercise).</a:t>
            </a:r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848600" cy="1066800"/>
          </a:xfrm>
        </p:spPr>
        <p:txBody>
          <a:bodyPr>
            <a:normAutofit/>
          </a:bodyPr>
          <a:lstStyle/>
          <a:p>
            <a:r>
              <a:rPr lang="en-GB" b="0" dirty="0" smtClean="0"/>
              <a:t>Temperature-Decreasing Mechanisms When the Body Is Too Hot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1981200"/>
            <a:ext cx="7943088" cy="4419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err="1" smtClean="0"/>
              <a:t>Vasodilation</a:t>
            </a:r>
            <a:r>
              <a:rPr lang="en-GB" dirty="0" smtClean="0"/>
              <a:t> of skin blood vessels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Sweating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Decrease in heat production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Inhibition of shivering and chemical </a:t>
            </a:r>
            <a:r>
              <a:rPr lang="en-GB" dirty="0" err="1" smtClean="0"/>
              <a:t>thermogenesis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48600" cy="1066800"/>
          </a:xfrm>
        </p:spPr>
        <p:txBody>
          <a:bodyPr>
            <a:normAutofit/>
          </a:bodyPr>
          <a:lstStyle/>
          <a:p>
            <a:r>
              <a:rPr lang="en-GB" b="0" dirty="0" smtClean="0"/>
              <a:t>Temperature-Increasing Mechanisms When</a:t>
            </a:r>
            <a:br>
              <a:rPr lang="en-GB" b="0" dirty="0" smtClean="0"/>
            </a:br>
            <a:r>
              <a:rPr lang="en-GB" b="0" dirty="0" smtClean="0"/>
              <a:t>the Body Is Too Cold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43088" cy="5181600"/>
          </a:xfrm>
        </p:spPr>
        <p:txBody>
          <a:bodyPr/>
          <a:lstStyle/>
          <a:p>
            <a:pPr marL="457200" indent="-285750"/>
            <a:r>
              <a:rPr lang="en-GB" dirty="0" smtClean="0"/>
              <a:t>Skin vasoconstriction throughout the body</a:t>
            </a:r>
          </a:p>
          <a:p>
            <a:pPr marL="536575" lvl="1" indent="-269875"/>
            <a:r>
              <a:rPr lang="en-GB" dirty="0" smtClean="0"/>
              <a:t>Caused by the stimulation of the posterior hypothalamic sympathetic </a:t>
            </a:r>
            <a:r>
              <a:rPr lang="en-GB" dirty="0" err="1" smtClean="0"/>
              <a:t>centers</a:t>
            </a:r>
            <a:r>
              <a:rPr lang="en-GB" dirty="0" smtClean="0"/>
              <a:t>.</a:t>
            </a:r>
          </a:p>
          <a:p>
            <a:pPr marL="536575" lvl="1" indent="-365125"/>
            <a:endParaRPr lang="en-GB" dirty="0" smtClean="0"/>
          </a:p>
          <a:p>
            <a:pPr marL="457200" indent="-285750"/>
            <a:r>
              <a:rPr lang="en-GB" dirty="0" err="1" smtClean="0"/>
              <a:t>Piloerection</a:t>
            </a:r>
            <a:endParaRPr lang="en-GB" dirty="0" smtClean="0"/>
          </a:p>
          <a:p>
            <a:pPr marL="536575" lvl="1" indent="-269875"/>
            <a:r>
              <a:rPr lang="en-GB" dirty="0" smtClean="0"/>
              <a:t>(not important in human beings).</a:t>
            </a:r>
          </a:p>
          <a:p>
            <a:pPr marL="536575" lvl="1" indent="-365125"/>
            <a:endParaRPr lang="en-GB" dirty="0" smtClean="0"/>
          </a:p>
          <a:p>
            <a:pPr marL="460375" indent="-288925"/>
            <a:r>
              <a:rPr lang="en-GB" dirty="0" smtClean="0"/>
              <a:t>Increase in </a:t>
            </a:r>
            <a:r>
              <a:rPr lang="en-GB" dirty="0" err="1" smtClean="0"/>
              <a:t>thermogenesis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209800"/>
            <a:ext cx="7848600" cy="13716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/>
              <a:t>Hypothalamic set point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for </a:t>
            </a:r>
            <a:r>
              <a:rPr lang="en-US" sz="3600" b="1" dirty="0"/>
              <a:t>body temperature</a:t>
            </a:r>
            <a:endParaRPr lang="ar-JO" sz="3600" b="1" dirty="0"/>
          </a:p>
        </p:txBody>
      </p:sp>
    </p:spTree>
    <p:extLst>
      <p:ext uri="{BB962C8B-B14F-4D97-AF65-F5344CB8AC3E}">
        <p14:creationId xmlns:p14="http://schemas.microsoft.com/office/powerpoint/2010/main" val="961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457200"/>
            <a:ext cx="7943088" cy="6400800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600" dirty="0" smtClean="0"/>
              <a:t>The temperature of the body is regulated almost entirely by </a:t>
            </a:r>
            <a:r>
              <a:rPr lang="en-US" sz="2600" i="1" dirty="0" smtClean="0"/>
              <a:t>nervous feedback mechanisms</a:t>
            </a:r>
            <a:r>
              <a:rPr lang="en-US" sz="2600" dirty="0" smtClean="0"/>
              <a:t>, and almost all these operate through </a:t>
            </a:r>
            <a:r>
              <a:rPr lang="en-US" sz="2600" i="1" dirty="0" smtClean="0"/>
              <a:t>temperature-regulating centers </a:t>
            </a:r>
            <a:r>
              <a:rPr lang="en-US" sz="2600" dirty="0" smtClean="0"/>
              <a:t>located</a:t>
            </a:r>
            <a:r>
              <a:rPr lang="en-US" sz="2600" i="1" dirty="0" smtClean="0"/>
              <a:t> in the </a:t>
            </a:r>
            <a:r>
              <a:rPr lang="af-ZA" sz="2600" i="1" dirty="0" smtClean="0"/>
              <a:t>hypothalamus (</a:t>
            </a:r>
            <a:r>
              <a:rPr lang="af-ZA" sz="2600" dirty="0" smtClean="0"/>
              <a:t>preoptic </a:t>
            </a:r>
            <a:r>
              <a:rPr lang="en-US" sz="2600" dirty="0" smtClean="0"/>
              <a:t>and anterior hypothalamic nuclei of the hypothalamus)</a:t>
            </a:r>
            <a:r>
              <a:rPr lang="af-ZA" sz="2600" i="1" dirty="0" smtClean="0"/>
              <a:t>.</a:t>
            </a:r>
          </a:p>
          <a:p>
            <a:pPr>
              <a:lnSpc>
                <a:spcPts val="3400"/>
              </a:lnSpc>
            </a:pPr>
            <a:endParaRPr lang="af-ZA" sz="2600" i="1" dirty="0" smtClean="0"/>
          </a:p>
          <a:p>
            <a:pPr>
              <a:lnSpc>
                <a:spcPts val="3400"/>
              </a:lnSpc>
            </a:pPr>
            <a:r>
              <a:rPr lang="af-ZA" sz="2600" dirty="0" smtClean="0"/>
              <a:t>Temperature detectors are also needed </a:t>
            </a:r>
            <a:r>
              <a:rPr lang="af-ZA" sz="2600" dirty="0" smtClean="0">
                <a:sym typeface="Wingdings" pitchFamily="2" charset="2"/>
              </a:rPr>
              <a:t> heat-sensitive (mainly) and cold-sensitive neurons in hypothalamus + cold (mainly) and warmth receptors in the skin and some deep organs.</a:t>
            </a:r>
          </a:p>
          <a:p>
            <a:pPr>
              <a:lnSpc>
                <a:spcPts val="3400"/>
              </a:lnSpc>
            </a:pPr>
            <a:endParaRPr lang="af-ZA" sz="2600" dirty="0" smtClean="0">
              <a:sym typeface="Wingdings" pitchFamily="2" charset="2"/>
            </a:endParaRPr>
          </a:p>
          <a:p>
            <a:pPr>
              <a:lnSpc>
                <a:spcPts val="3400"/>
              </a:lnSpc>
            </a:pPr>
            <a:r>
              <a:rPr lang="af-ZA" sz="2600" b="1" dirty="0" smtClean="0"/>
              <a:t>Posterior hypothalamus integrates the central </a:t>
            </a:r>
            <a:r>
              <a:rPr lang="en-US" sz="2600" b="1" dirty="0" smtClean="0"/>
              <a:t>and peripheral temperature sensory signals</a:t>
            </a:r>
            <a:endParaRPr lang="af-ZA" sz="2600" i="1" dirty="0" smtClean="0"/>
          </a:p>
          <a:p>
            <a:endParaRPr lang="ar-JO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33400"/>
            <a:ext cx="7943088" cy="609600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600" b="1" dirty="0"/>
              <a:t>Temperature sensors on the skin and in the hypothalamus </a:t>
            </a:r>
            <a:r>
              <a:rPr lang="en-US" sz="2600" dirty="0"/>
              <a:t>“read” the core temperature </a:t>
            </a:r>
            <a:r>
              <a:rPr lang="en-US" sz="2600" dirty="0" smtClean="0"/>
              <a:t>and relay </a:t>
            </a:r>
            <a:r>
              <a:rPr lang="en-US" sz="2600" dirty="0"/>
              <a:t>this information to the </a:t>
            </a:r>
            <a:r>
              <a:rPr lang="en-US" sz="2600" b="1" dirty="0"/>
              <a:t>anterior hypothalamus</a:t>
            </a:r>
            <a:r>
              <a:rPr lang="en-US" sz="2600" b="1" dirty="0" smtClean="0"/>
              <a:t>.</a:t>
            </a:r>
          </a:p>
          <a:p>
            <a:pPr>
              <a:lnSpc>
                <a:spcPts val="3600"/>
              </a:lnSpc>
            </a:pPr>
            <a:endParaRPr lang="en-US" sz="2600" b="1" dirty="0"/>
          </a:p>
          <a:p>
            <a:pPr>
              <a:lnSpc>
                <a:spcPts val="3600"/>
              </a:lnSpc>
            </a:pPr>
            <a:r>
              <a:rPr lang="en-US" sz="2600" b="1" dirty="0" smtClean="0"/>
              <a:t>The </a:t>
            </a:r>
            <a:r>
              <a:rPr lang="en-US" sz="2600" b="1" dirty="0"/>
              <a:t>anterior hypothalamus </a:t>
            </a:r>
            <a:r>
              <a:rPr lang="en-US" sz="2600" dirty="0"/>
              <a:t>compares the detected core temperature to the </a:t>
            </a:r>
            <a:r>
              <a:rPr lang="en-US" sz="2600" i="1" dirty="0" smtClean="0"/>
              <a:t>set-point temperature</a:t>
            </a:r>
            <a:r>
              <a:rPr lang="en-US" sz="2600" i="1" dirty="0"/>
              <a:t>.</a:t>
            </a:r>
          </a:p>
          <a:p>
            <a:pPr lvl="1">
              <a:lnSpc>
                <a:spcPts val="3600"/>
              </a:lnSpc>
            </a:pPr>
            <a:r>
              <a:rPr lang="en-US" dirty="0" smtClean="0"/>
              <a:t>If </a:t>
            </a:r>
            <a:r>
              <a:rPr lang="en-US" dirty="0"/>
              <a:t>the core temperature is below the set point, heat-generating </a:t>
            </a:r>
            <a:r>
              <a:rPr lang="en-US" dirty="0" smtClean="0"/>
              <a:t>mechanisms are activated </a:t>
            </a:r>
            <a:r>
              <a:rPr lang="en-US" dirty="0"/>
              <a:t>by the </a:t>
            </a:r>
            <a:r>
              <a:rPr lang="en-US" i="1" dirty="0"/>
              <a:t>posterior hypothalamus.</a:t>
            </a:r>
          </a:p>
          <a:p>
            <a:pPr lvl="1">
              <a:lnSpc>
                <a:spcPts val="3600"/>
              </a:lnSpc>
            </a:pPr>
            <a:r>
              <a:rPr lang="en-US" dirty="0" smtClean="0"/>
              <a:t>If </a:t>
            </a:r>
            <a:r>
              <a:rPr lang="en-US" dirty="0"/>
              <a:t>the core temperature is above the set point, mechanisms for heat </a:t>
            </a:r>
            <a:r>
              <a:rPr lang="en-US" dirty="0" smtClean="0"/>
              <a:t>loss are </a:t>
            </a:r>
            <a:r>
              <a:rPr lang="en-US" dirty="0"/>
              <a:t>activated by the </a:t>
            </a:r>
            <a:r>
              <a:rPr lang="en-US" i="1" dirty="0"/>
              <a:t>anterior hypothalamus</a:t>
            </a:r>
            <a:r>
              <a:rPr lang="en-US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09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48600" cy="838200"/>
          </a:xfrm>
        </p:spPr>
        <p:txBody>
          <a:bodyPr/>
          <a:lstStyle/>
          <a:p>
            <a:r>
              <a:rPr lang="en-US" b="1" dirty="0" smtClean="0"/>
              <a:t>Normal core temperature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371600"/>
            <a:ext cx="8095488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35.9–37°C (</a:t>
            </a:r>
            <a:r>
              <a:rPr lang="en-US" dirty="0"/>
              <a:t>if </a:t>
            </a:r>
            <a:r>
              <a:rPr lang="en-US" dirty="0" smtClean="0"/>
              <a:t>measured orally)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36.4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– </a:t>
            </a:r>
            <a:r>
              <a:rPr lang="en-US" dirty="0" smtClean="0"/>
              <a:t>37.5</a:t>
            </a:r>
            <a:r>
              <a:rPr lang="en-US" baseline="30000" dirty="0" smtClean="0"/>
              <a:t>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(</a:t>
            </a:r>
            <a:r>
              <a:rPr lang="en-US" dirty="0" smtClean="0"/>
              <a:t>rectally)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Body </a:t>
            </a:r>
            <a:r>
              <a:rPr lang="en-US" dirty="0" smtClean="0"/>
              <a:t>temperature is controlled by balancing heat production and heat loss.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33600" y="4191000"/>
            <a:ext cx="58674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153400" cy="914400"/>
          </a:xfrm>
        </p:spPr>
        <p:txBody>
          <a:bodyPr>
            <a:normAutofit/>
          </a:bodyPr>
          <a:lstStyle/>
          <a:p>
            <a:r>
              <a:rPr lang="en-GB" dirty="0" smtClean="0"/>
              <a:t>Fever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b="1" dirty="0" smtClean="0"/>
              <a:t>Fever</a:t>
            </a:r>
            <a:r>
              <a:rPr lang="en-GB" dirty="0" smtClean="0"/>
              <a:t> means a body temperature above the usual range of normal.</a:t>
            </a:r>
          </a:p>
          <a:p>
            <a:pPr>
              <a:lnSpc>
                <a:spcPct val="150000"/>
              </a:lnSpc>
              <a:buNone/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It can be caused by abnormalities in the brain itself or by toxic substances that affect the temperature regulating </a:t>
            </a:r>
            <a:r>
              <a:rPr lang="en-GB" dirty="0" err="1" smtClean="0"/>
              <a:t>centers</a:t>
            </a:r>
            <a:r>
              <a:rPr lang="en-GB" dirty="0" smtClean="0"/>
              <a:t> (such as bacterial diseases, brain </a:t>
            </a:r>
            <a:r>
              <a:rPr lang="en-GB" dirty="0" err="1" smtClean="0"/>
              <a:t>tumors</a:t>
            </a:r>
            <a:r>
              <a:rPr lang="en-GB" dirty="0" smtClean="0"/>
              <a:t>, heatstroke).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943088" cy="525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Many proteins, breakdown products of proteins, and certain other substances, especially </a:t>
            </a:r>
            <a:r>
              <a:rPr lang="en-GB" dirty="0" err="1" smtClean="0"/>
              <a:t>lipopolysaccharide</a:t>
            </a:r>
            <a:r>
              <a:rPr lang="en-GB" dirty="0" smtClean="0"/>
              <a:t> toxins released from bacterial cell membranes cause the set-point of the hypothalamic thermostat to rise.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These substances are called </a:t>
            </a:r>
            <a:r>
              <a:rPr lang="en-GB" b="1" dirty="0" err="1" smtClean="0">
                <a:solidFill>
                  <a:srgbClr val="FF0000"/>
                </a:solidFill>
              </a:rPr>
              <a:t>pyrogens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381000"/>
            <a:ext cx="7943088" cy="6629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Some </a:t>
            </a:r>
            <a:r>
              <a:rPr lang="en-GB" dirty="0" err="1" smtClean="0"/>
              <a:t>pyrogens</a:t>
            </a:r>
            <a:r>
              <a:rPr lang="en-GB" dirty="0" smtClean="0"/>
              <a:t> can act directly and immediately on the hypothalamic temperature-regulating </a:t>
            </a:r>
            <a:r>
              <a:rPr lang="en-GB" dirty="0" err="1" smtClean="0"/>
              <a:t>center</a:t>
            </a:r>
            <a:r>
              <a:rPr lang="en-GB" dirty="0" smtClean="0"/>
              <a:t> to increase its set-point.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Other </a:t>
            </a:r>
            <a:r>
              <a:rPr lang="en-GB" dirty="0" err="1" smtClean="0"/>
              <a:t>pyrogens</a:t>
            </a:r>
            <a:r>
              <a:rPr lang="en-GB" smtClean="0"/>
              <a:t> function indirectly </a:t>
            </a:r>
            <a:r>
              <a:rPr lang="en-GB" dirty="0" smtClean="0"/>
              <a:t>and require several hours (ex.: </a:t>
            </a:r>
            <a:r>
              <a:rPr lang="en-GB" dirty="0" err="1" smtClean="0"/>
              <a:t>endotoxins</a:t>
            </a:r>
            <a:r>
              <a:rPr lang="en-GB" dirty="0" smtClean="0"/>
              <a:t> of gram-negative bacteria).</a:t>
            </a:r>
          </a:p>
          <a:p>
            <a:pPr>
              <a:lnSpc>
                <a:spcPct val="150000"/>
              </a:lnSpc>
            </a:pPr>
            <a:r>
              <a:rPr lang="en-GB" dirty="0" err="1" smtClean="0"/>
              <a:t>Phagocytic</a:t>
            </a:r>
            <a:r>
              <a:rPr lang="en-GB" dirty="0" smtClean="0"/>
              <a:t> cells digest bacterial products and then release cytokines. One of the most important is </a:t>
            </a:r>
            <a:r>
              <a:rPr lang="en-GB" b="1" dirty="0" smtClean="0"/>
              <a:t>interleukin-1</a:t>
            </a:r>
            <a:r>
              <a:rPr lang="en-GB" dirty="0" smtClean="0"/>
              <a:t> (IL-1; endogenous </a:t>
            </a:r>
            <a:r>
              <a:rPr lang="en-GB" dirty="0" err="1" smtClean="0"/>
              <a:t>pyrogen</a:t>
            </a:r>
            <a:r>
              <a:rPr lang="en-GB" dirty="0" smtClean="0"/>
              <a:t>,  leukocyte </a:t>
            </a:r>
            <a:r>
              <a:rPr lang="en-GB" dirty="0" err="1" smtClean="0"/>
              <a:t>pyrogen</a:t>
            </a:r>
            <a:r>
              <a:rPr lang="en-GB" dirty="0" smtClean="0"/>
              <a:t>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7943088" cy="5867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Several experiments have suggested that interleukin-1causes fever by first inducing the formation of one of the prostaglandins, mainly </a:t>
            </a:r>
            <a:r>
              <a:rPr lang="en-GB" b="1" dirty="0" smtClean="0"/>
              <a:t>prostaglandin E</a:t>
            </a:r>
            <a:r>
              <a:rPr lang="en-GB" b="1" baseline="-25000" dirty="0" smtClean="0"/>
              <a:t>2</a:t>
            </a:r>
            <a:r>
              <a:rPr lang="en-GB" dirty="0" smtClean="0"/>
              <a:t>, or a similar substance, which acts in the hypothalamus to elicit the fever reaction.</a:t>
            </a:r>
          </a:p>
          <a:p>
            <a:pPr>
              <a:lnSpc>
                <a:spcPct val="150000"/>
              </a:lnSpc>
              <a:buNone/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Fever may be also caused by lesions to the hypothalamus.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353"/>
          <a:stretch/>
        </p:blipFill>
        <p:spPr>
          <a:xfrm>
            <a:off x="3429000" y="381000"/>
            <a:ext cx="2988794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32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1" y="159262"/>
            <a:ext cx="7467600" cy="608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218" y="3312968"/>
            <a:ext cx="6167582" cy="32402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52400"/>
            <a:ext cx="617220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2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05000"/>
            <a:ext cx="7848600" cy="16764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Sources of heat gain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and 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heat loss from the body</a:t>
            </a:r>
            <a:endParaRPr lang="ar-JO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7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6816"/>
            <a:ext cx="7848600" cy="747584"/>
          </a:xfrm>
        </p:spPr>
        <p:txBody>
          <a:bodyPr/>
          <a:lstStyle/>
          <a:p>
            <a:r>
              <a:rPr lang="en-US" u="sng" dirty="0" smtClean="0"/>
              <a:t>Heat production</a:t>
            </a:r>
            <a:endParaRPr lang="ar-JO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1600200"/>
            <a:ext cx="7943088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Heat is a principle by-product of metabolism.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The main factors that determine the rate of heat production (metabolic rate of the body):</a:t>
            </a:r>
          </a:p>
          <a:p>
            <a:endParaRPr lang="en-US" dirty="0" smtClean="0"/>
          </a:p>
          <a:p>
            <a:pPr marL="514350" lvl="1" indent="-3365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Basal rate of metabolism of all the cells of the body.</a:t>
            </a:r>
          </a:p>
          <a:p>
            <a:pPr marL="514350" lvl="1" indent="-336550">
              <a:buFont typeface="+mj-lt"/>
              <a:buAutoNum type="arabicPeriod"/>
            </a:pPr>
            <a:endParaRPr lang="en-US" dirty="0" smtClean="0"/>
          </a:p>
          <a:p>
            <a:pPr marL="514350" lvl="1" indent="-3365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</p:spPr>
        <p:txBody>
          <a:bodyPr/>
          <a:lstStyle/>
          <a:p>
            <a:r>
              <a:rPr lang="en-US" u="sng" dirty="0" smtClean="0"/>
              <a:t>Heat production</a:t>
            </a:r>
            <a:endParaRPr lang="ar-JO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715000"/>
          </a:xfrm>
        </p:spPr>
        <p:txBody>
          <a:bodyPr>
            <a:normAutofit/>
          </a:bodyPr>
          <a:lstStyle/>
          <a:p>
            <a:pPr marL="400050" lvl="1" indent="-342900">
              <a:lnSpc>
                <a:spcPts val="4000"/>
              </a:lnSpc>
              <a:buFont typeface="+mj-lt"/>
              <a:buAutoNum type="arabicPeriod" startAt="2"/>
            </a:pPr>
            <a:r>
              <a:rPr lang="en-US" sz="2800" dirty="0" smtClean="0"/>
              <a:t>Extra rate of metabolism caused by muscle activity (including muscle contractions caused by shivering)</a:t>
            </a:r>
          </a:p>
          <a:p>
            <a:pPr marL="400050" lvl="1" indent="-342900">
              <a:buFont typeface="+mj-lt"/>
              <a:buAutoNum type="arabicPeriod" startAt="2"/>
            </a:pPr>
            <a:endParaRPr lang="en-US" sz="2800" dirty="0" smtClean="0"/>
          </a:p>
          <a:p>
            <a:pPr marL="533400" lvl="1" indent="-361950">
              <a:lnSpc>
                <a:spcPts val="3400"/>
              </a:lnSpc>
              <a:buFont typeface="Wingdings" pitchFamily="2" charset="2"/>
              <a:buChar char="Ø"/>
            </a:pPr>
            <a:r>
              <a:rPr lang="en-US" b="1" dirty="0" smtClean="0"/>
              <a:t>Shivering </a:t>
            </a:r>
            <a:r>
              <a:rPr lang="en-US" dirty="0" smtClean="0"/>
              <a:t>is the most potent mechanism for increasing heat production.</a:t>
            </a:r>
          </a:p>
          <a:p>
            <a:pPr marL="628650" lvl="1" indent="-266700">
              <a:lnSpc>
                <a:spcPts val="3400"/>
              </a:lnSpc>
            </a:pPr>
            <a:r>
              <a:rPr lang="en-US" dirty="0" smtClean="0"/>
              <a:t>Cold temperatures activate the shivering response, which is controlled by the </a:t>
            </a:r>
            <a:r>
              <a:rPr lang="en-US" i="1" dirty="0" smtClean="0"/>
              <a:t>posterior </a:t>
            </a:r>
            <a:r>
              <a:rPr lang="en-US" dirty="0" smtClean="0"/>
              <a:t>hypothalamus.</a:t>
            </a:r>
          </a:p>
          <a:p>
            <a:pPr marL="628650" lvl="1" indent="-266700">
              <a:lnSpc>
                <a:spcPts val="3400"/>
              </a:lnSpc>
            </a:pPr>
            <a:r>
              <a:rPr lang="en-US" dirty="0" smtClean="0">
                <a:latin typeface="Times New Roman"/>
                <a:cs typeface="Times New Roman"/>
              </a:rPr>
              <a:t>α</a:t>
            </a:r>
            <a:r>
              <a:rPr lang="en-US" dirty="0" smtClean="0"/>
              <a:t>-</a:t>
            </a:r>
            <a:r>
              <a:rPr lang="en-US" dirty="0" err="1" smtClean="0"/>
              <a:t>Motoneurons</a:t>
            </a:r>
            <a:r>
              <a:rPr lang="en-US" dirty="0" smtClean="0"/>
              <a:t> (lower motor neuron of the brain stem and spinal cord) and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en-US" dirty="0" smtClean="0"/>
              <a:t>-</a:t>
            </a:r>
            <a:r>
              <a:rPr lang="en-US" dirty="0" err="1" smtClean="0"/>
              <a:t>motoneurons</a:t>
            </a:r>
            <a:r>
              <a:rPr lang="en-US" dirty="0" smtClean="0"/>
              <a:t> are activated, causing contraction of skeletal muscle and heat production.</a:t>
            </a:r>
            <a:endParaRPr lang="ar-JO" dirty="0" smtClean="0"/>
          </a:p>
          <a:p>
            <a:pPr marL="514350" lvl="1" indent="-3365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</p:spPr>
        <p:txBody>
          <a:bodyPr/>
          <a:lstStyle/>
          <a:p>
            <a:r>
              <a:rPr lang="en-US" u="sng" dirty="0" smtClean="0"/>
              <a:t>Heat production</a:t>
            </a:r>
            <a:endParaRPr lang="ar-JO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848600" cy="5181600"/>
          </a:xfrm>
        </p:spPr>
        <p:txBody>
          <a:bodyPr>
            <a:normAutofit/>
          </a:bodyPr>
          <a:lstStyle/>
          <a:p>
            <a:pPr marL="400050" lvl="1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en-US" sz="2800" dirty="0" smtClean="0"/>
              <a:t>Extra metabolism caused by the effect of </a:t>
            </a:r>
            <a:r>
              <a:rPr lang="en-US" sz="2800" dirty="0" err="1" smtClean="0"/>
              <a:t>thyroxine</a:t>
            </a:r>
            <a:r>
              <a:rPr lang="en-US" sz="2800" dirty="0" smtClean="0"/>
              <a:t> (</a:t>
            </a:r>
            <a:r>
              <a:rPr lang="en-US" sz="2800" i="1" dirty="0" smtClean="0"/>
              <a:t>and, to a less extent, growth hormone and testosterone</a:t>
            </a:r>
            <a:r>
              <a:rPr lang="en-US" sz="2800" dirty="0" smtClean="0"/>
              <a:t>) on the cells.</a:t>
            </a:r>
          </a:p>
          <a:p>
            <a:pPr marL="400050" lvl="1" indent="-342900">
              <a:lnSpc>
                <a:spcPts val="32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en-US" u="sng" dirty="0" smtClean="0"/>
              <a:t>Heat production</a:t>
            </a:r>
            <a:endParaRPr lang="ar-JO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924800" cy="6172200"/>
          </a:xfrm>
        </p:spPr>
        <p:txBody>
          <a:bodyPr>
            <a:normAutofit/>
          </a:bodyPr>
          <a:lstStyle/>
          <a:p>
            <a:pPr marL="400050" lvl="1" indent="-342900">
              <a:lnSpc>
                <a:spcPts val="3200"/>
              </a:lnSpc>
              <a:buNone/>
            </a:pPr>
            <a:endParaRPr lang="en-US" dirty="0" smtClean="0"/>
          </a:p>
          <a:p>
            <a:pPr marL="400050" lvl="1" indent="-342900">
              <a:lnSpc>
                <a:spcPct val="150000"/>
              </a:lnSpc>
              <a:buFont typeface="+mj-lt"/>
              <a:buAutoNum type="arabicPeriod" startAt="4"/>
            </a:pPr>
            <a:r>
              <a:rPr lang="af-ZA" sz="2800" dirty="0" smtClean="0"/>
              <a:t>Extra metabolism </a:t>
            </a:r>
            <a:r>
              <a:rPr lang="en-US" sz="2800" dirty="0" smtClean="0"/>
              <a:t>caused by the effect of epinephrine, </a:t>
            </a:r>
            <a:r>
              <a:rPr lang="en-US" sz="2800" dirty="0" err="1" smtClean="0"/>
              <a:t>norepinephrine</a:t>
            </a:r>
            <a:r>
              <a:rPr lang="en-US" sz="2800" dirty="0" smtClean="0"/>
              <a:t> and sympathetic stimulation on the cells.</a:t>
            </a:r>
          </a:p>
          <a:p>
            <a:pPr marL="62865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Cold temperatures activate the sympathetic nervous system </a:t>
            </a:r>
            <a:r>
              <a:rPr lang="en-US" dirty="0" smtClean="0"/>
              <a:t>and, via activation of β receptors in </a:t>
            </a:r>
            <a:r>
              <a:rPr lang="en-US" b="1" dirty="0" smtClean="0"/>
              <a:t>brown fat</a:t>
            </a:r>
            <a:r>
              <a:rPr lang="en-US" dirty="0" smtClean="0"/>
              <a:t>, increase metabolic rate and heat production.</a:t>
            </a:r>
          </a:p>
          <a:p>
            <a:pPr>
              <a:lnSpc>
                <a:spcPct val="150000"/>
              </a:lnSpc>
            </a:pP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en-US" u="sng" dirty="0" smtClean="0"/>
              <a:t>Heat production</a:t>
            </a:r>
            <a:endParaRPr lang="ar-JO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447800"/>
            <a:ext cx="7943088" cy="4876800"/>
          </a:xfrm>
        </p:spPr>
        <p:txBody>
          <a:bodyPr>
            <a:normAutofit/>
          </a:bodyPr>
          <a:lstStyle/>
          <a:p>
            <a:pPr marL="57150" lvl="1" indent="0">
              <a:lnSpc>
                <a:spcPct val="150000"/>
              </a:lnSpc>
              <a:buNone/>
            </a:pPr>
            <a:endParaRPr lang="af-ZA" sz="2800" dirty="0" smtClean="0"/>
          </a:p>
          <a:p>
            <a:pPr marL="457200" lvl="1" indent="-400050">
              <a:lnSpc>
                <a:spcPct val="150000"/>
              </a:lnSpc>
              <a:buFont typeface="+mj-lt"/>
              <a:buAutoNum type="arabicPeriod" startAt="5"/>
            </a:pPr>
            <a:r>
              <a:rPr lang="en-US" sz="2800" dirty="0" smtClean="0"/>
              <a:t>Extra metabolism needed for digestion, absorption, and storage of food (</a:t>
            </a:r>
            <a:r>
              <a:rPr lang="en-US" sz="2800" dirty="0" err="1" smtClean="0"/>
              <a:t>thermogenic</a:t>
            </a:r>
            <a:r>
              <a:rPr lang="en-US" sz="2800" dirty="0" smtClean="0"/>
              <a:t> effect of food).</a:t>
            </a:r>
            <a:endParaRPr lang="af-ZA" sz="2800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4895</TotalTime>
  <Words>950</Words>
  <Application>Microsoft Office PowerPoint</Application>
  <PresentationFormat>On-screen Show (4:3)</PresentationFormat>
  <Paragraphs>91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Gill Sans MT</vt:lpstr>
      <vt:lpstr>Majalla UI</vt:lpstr>
      <vt:lpstr>Times New Roman</vt:lpstr>
      <vt:lpstr>Verdana</vt:lpstr>
      <vt:lpstr>Wingdings</vt:lpstr>
      <vt:lpstr>Wingdings 2</vt:lpstr>
      <vt:lpstr>Solstice</vt:lpstr>
      <vt:lpstr>Temperature regulation</vt:lpstr>
      <vt:lpstr>Normal core temperature</vt:lpstr>
      <vt:lpstr>PowerPoint Presentation</vt:lpstr>
      <vt:lpstr>Sources of heat gain  and heat loss from the body</vt:lpstr>
      <vt:lpstr>Heat production</vt:lpstr>
      <vt:lpstr>Heat production</vt:lpstr>
      <vt:lpstr>Heat production</vt:lpstr>
      <vt:lpstr>Heat production</vt:lpstr>
      <vt:lpstr>Heat production</vt:lpstr>
      <vt:lpstr>Heat loss</vt:lpstr>
      <vt:lpstr>Heat-loss mechanisms  </vt:lpstr>
      <vt:lpstr>Heat-loss mechanisms - response to heat</vt:lpstr>
      <vt:lpstr>Heat-loss mechanisms - response to heat </vt:lpstr>
      <vt:lpstr>Regulation of sweating by autonomic nervous system</vt:lpstr>
      <vt:lpstr>Temperature-Decreasing Mechanisms When the Body Is Too Hot</vt:lpstr>
      <vt:lpstr>Temperature-Increasing Mechanisms When the Body Is Too Cold</vt:lpstr>
      <vt:lpstr>Hypothalamic set point  for body temperature</vt:lpstr>
      <vt:lpstr>PowerPoint Presentation</vt:lpstr>
      <vt:lpstr>PowerPoint Presentation</vt:lpstr>
      <vt:lpstr>Fever</vt:lpstr>
      <vt:lpstr>Fever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One:  Introduction to Physiology:  The Cell and General Physiology</dc:title>
  <dc:creator>rstinson</dc:creator>
  <cp:lastModifiedBy>lenovo</cp:lastModifiedBy>
  <cp:revision>229</cp:revision>
  <dcterms:created xsi:type="dcterms:W3CDTF">2010-10-14T16:13:00Z</dcterms:created>
  <dcterms:modified xsi:type="dcterms:W3CDTF">2021-04-06T07:30:25Z</dcterms:modified>
</cp:coreProperties>
</file>