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72" r:id="rId10"/>
    <p:sldId id="264" r:id="rId11"/>
    <p:sldId id="265" r:id="rId12"/>
    <p:sldId id="267" r:id="rId13"/>
    <p:sldId id="266" r:id="rId14"/>
    <p:sldId id="271" r:id="rId15"/>
    <p:sldId id="268" r:id="rId16"/>
    <p:sldId id="273" r:id="rId17"/>
    <p:sldId id="274" r:id="rId18"/>
    <p:sldId id="275" r:id="rId19"/>
    <p:sldId id="276" r:id="rId20"/>
    <p:sldId id="279" r:id="rId21"/>
    <p:sldId id="277" r:id="rId22"/>
    <p:sldId id="282" r:id="rId23"/>
    <p:sldId id="281" r:id="rId24"/>
    <p:sldId id="283" r:id="rId25"/>
    <p:sldId id="284" r:id="rId2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126" autoAdjust="0"/>
  </p:normalViewPr>
  <p:slideViewPr>
    <p:cSldViewPr>
      <p:cViewPr varScale="1">
        <p:scale>
          <a:sx n="74" d="100"/>
          <a:sy n="74" d="100"/>
        </p:scale>
        <p:origin x="171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1D7CF37-E27F-4B67-B6E2-C613710A68D0}" type="datetimeFigureOut">
              <a:rPr lang="ar-JO" smtClean="0"/>
              <a:pPr/>
              <a:t>22/08/1442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DCAB037-DFB5-4540-9E78-96FB62554118}" type="slidenum">
              <a:rPr lang="ar-JO" smtClean="0"/>
              <a:pPr/>
              <a:t>‹#›</a:t>
            </a:fld>
            <a:endParaRPr lang="ar-JO"/>
          </a:p>
        </p:txBody>
      </p:sp>
    </p:spTree>
    <p:extLst>
      <p:ext uri="{BB962C8B-B14F-4D97-AF65-F5344CB8AC3E}">
        <p14:creationId xmlns:p14="http://schemas.microsoft.com/office/powerpoint/2010/main" val="36915901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-Myelin consists of multiple layers of highly specialized, closely apposed plasma membranes that are assembled by </a:t>
            </a:r>
            <a:r>
              <a:rPr lang="en-US" sz="1200" b="0" i="0" u="none" strike="noStrike" kern="1200" baseline="0" dirty="0" err="1" smtClean="0">
                <a:solidFill>
                  <a:schemeClr val="tx1"/>
                </a:solidFill>
                <a:latin typeface="+mn-lt"/>
                <a:ea typeface="+mn-ea"/>
                <a:cs typeface="+mn-cs"/>
              </a:rPr>
              <a:t>oligodendrocytes</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DCAB037-DFB5-4540-9E78-96FB62554118}" type="slidenum">
              <a:rPr lang="ar-JO" smtClean="0"/>
              <a:pPr/>
              <a:t>2</a:t>
            </a:fld>
            <a:endParaRPr lang="ar-JO"/>
          </a:p>
        </p:txBody>
      </p:sp>
    </p:spTree>
    <p:extLst>
      <p:ext uri="{BB962C8B-B14F-4D97-AF65-F5344CB8AC3E}">
        <p14:creationId xmlns:p14="http://schemas.microsoft.com/office/powerpoint/2010/main" val="369904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12</a:t>
            </a:fld>
            <a:endParaRPr lang="ar-JO"/>
          </a:p>
        </p:txBody>
      </p:sp>
    </p:spTree>
    <p:extLst>
      <p:ext uri="{BB962C8B-B14F-4D97-AF65-F5344CB8AC3E}">
        <p14:creationId xmlns:p14="http://schemas.microsoft.com/office/powerpoint/2010/main" val="363808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13</a:t>
            </a:fld>
            <a:endParaRPr lang="ar-JO"/>
          </a:p>
        </p:txBody>
      </p:sp>
    </p:spTree>
    <p:extLst>
      <p:ext uri="{BB962C8B-B14F-4D97-AF65-F5344CB8AC3E}">
        <p14:creationId xmlns:p14="http://schemas.microsoft.com/office/powerpoint/2010/main" val="222306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-The mechanism of </a:t>
            </a:r>
            <a:r>
              <a:rPr lang="en-US" sz="1200" b="0" i="0" u="none" strike="noStrike" kern="1200" baseline="0" dirty="0" err="1" smtClean="0">
                <a:solidFill>
                  <a:schemeClr val="tx1"/>
                </a:solidFill>
                <a:latin typeface="+mn-lt"/>
                <a:ea typeface="+mn-ea"/>
                <a:cs typeface="+mn-cs"/>
              </a:rPr>
              <a:t>oligodendroglial</a:t>
            </a:r>
            <a:r>
              <a:rPr lang="en-US" sz="1200" b="0" i="0" u="none" strike="noStrike" kern="1200" baseline="0" dirty="0" smtClean="0">
                <a:solidFill>
                  <a:schemeClr val="tx1"/>
                </a:solidFill>
                <a:latin typeface="+mn-lt"/>
                <a:ea typeface="+mn-ea"/>
                <a:cs typeface="+mn-cs"/>
              </a:rPr>
              <a:t> cell injury is </a:t>
            </a:r>
            <a:r>
              <a:rPr lang="en-US" sz="1200" b="1" i="0" u="none" strike="noStrike" kern="1200" baseline="0" dirty="0" smtClean="0">
                <a:solidFill>
                  <a:schemeClr val="tx1"/>
                </a:solidFill>
                <a:latin typeface="+mn-lt"/>
                <a:ea typeface="+mn-ea"/>
                <a:cs typeface="+mn-cs"/>
              </a:rPr>
              <a:t>uncertain</a:t>
            </a:r>
            <a:r>
              <a:rPr lang="en-US" sz="1200" b="0" i="0" u="none" strike="noStrike" kern="1200" baseline="0" dirty="0" smtClean="0">
                <a:solidFill>
                  <a:schemeClr val="tx1"/>
                </a:solidFill>
                <a:latin typeface="+mn-lt"/>
                <a:ea typeface="+mn-ea"/>
                <a:cs typeface="+mn-cs"/>
              </a:rPr>
              <a:t>, but it may be related to </a:t>
            </a:r>
            <a:r>
              <a:rPr lang="en-US" sz="1200" b="1" i="0" u="sng" strike="noStrike" kern="1200" baseline="0" dirty="0" smtClean="0">
                <a:solidFill>
                  <a:schemeClr val="tx1"/>
                </a:solidFill>
                <a:latin typeface="+mn-lt"/>
                <a:ea typeface="+mn-ea"/>
                <a:cs typeface="+mn-cs"/>
              </a:rPr>
              <a:t>edema induced by sudden changes in osmotic pressure</a:t>
            </a:r>
            <a:r>
              <a:rPr lang="en-US" sz="1200" b="0" i="0" u="none" strike="noStrike" kern="1200" baseline="0" dirty="0" smtClean="0">
                <a:solidFill>
                  <a:schemeClr val="tx1"/>
                </a:solidFill>
                <a:latin typeface="+mn-lt"/>
                <a:ea typeface="+mn-ea"/>
                <a:cs typeface="+mn-cs"/>
              </a:rPr>
              <a:t>. It occurs in a variety of clinical settings including </a:t>
            </a:r>
            <a:r>
              <a:rPr lang="en-US" sz="1200" b="0" i="1" u="sng" strike="noStrike" kern="1200" baseline="0" dirty="0" smtClean="0">
                <a:solidFill>
                  <a:schemeClr val="tx1"/>
                </a:solidFill>
                <a:latin typeface="+mn-lt"/>
                <a:ea typeface="+mn-ea"/>
                <a:cs typeface="+mn-cs"/>
              </a:rPr>
              <a:t>alcoholism and severe electrolyte or </a:t>
            </a:r>
            <a:r>
              <a:rPr lang="en-US" sz="1200" b="0" i="1" u="sng" strike="noStrike" kern="1200" baseline="0" dirty="0" err="1" smtClean="0">
                <a:solidFill>
                  <a:schemeClr val="tx1"/>
                </a:solidFill>
                <a:latin typeface="+mn-lt"/>
                <a:ea typeface="+mn-ea"/>
                <a:cs typeface="+mn-cs"/>
              </a:rPr>
              <a:t>osmolar</a:t>
            </a:r>
            <a:r>
              <a:rPr lang="en-US" sz="1200" b="0" i="1" u="sng" strike="noStrike" kern="1200" baseline="0" dirty="0" smtClean="0">
                <a:solidFill>
                  <a:schemeClr val="tx1"/>
                </a:solidFill>
                <a:latin typeface="+mn-lt"/>
                <a:ea typeface="+mn-ea"/>
                <a:cs typeface="+mn-cs"/>
              </a:rPr>
              <a:t> imbalance</a:t>
            </a:r>
            <a:r>
              <a:rPr lang="en-US" sz="1200" b="0" i="0" u="none" strike="noStrike" kern="1200" baseline="0" dirty="0" smtClean="0">
                <a:solidFill>
                  <a:schemeClr val="tx1"/>
                </a:solidFill>
                <a:latin typeface="+mn-lt"/>
                <a:ea typeface="+mn-ea"/>
                <a:cs typeface="+mn-cs"/>
              </a:rPr>
              <a:t>.</a:t>
            </a:r>
          </a:p>
          <a:p>
            <a:pPr algn="l" rtl="0"/>
            <a:r>
              <a:rPr lang="en-US" altLang="en-US" sz="1200" b="1" dirty="0" smtClean="0">
                <a:latin typeface="Tahoma" pitchFamily="34" charset="0"/>
                <a:cs typeface="Tahoma" pitchFamily="34" charset="0"/>
              </a:rPr>
              <a:t>-Pathology: Cellular edema, caused by fluctuating osmotic forces → compression of fiber tracts → demyelination in PONS &amp; other areas in</a:t>
            </a:r>
          </a:p>
          <a:p>
            <a:pPr algn="l" rtl="0">
              <a:buFont typeface="Wingdings 2" pitchFamily="18" charset="2"/>
              <a:buNone/>
            </a:pPr>
            <a:r>
              <a:rPr lang="en-US" altLang="en-US" sz="1200" b="1" dirty="0" smtClean="0">
                <a:latin typeface="Tahoma" pitchFamily="34" charset="0"/>
                <a:cs typeface="Tahoma" pitchFamily="34" charset="0"/>
              </a:rPr>
              <a:t>      brain </a:t>
            </a:r>
            <a:endParaRPr lang="en-US" altLang="en-US" sz="1200" b="1" dirty="0" smtClean="0">
              <a:solidFill>
                <a:srgbClr val="FF0000"/>
              </a:solidFill>
              <a:cs typeface="Majalla UI"/>
            </a:endParaRPr>
          </a:p>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14</a:t>
            </a:fld>
            <a:endParaRPr lang="ar-JO"/>
          </a:p>
        </p:txBody>
      </p:sp>
    </p:spTree>
    <p:extLst>
      <p:ext uri="{BB962C8B-B14F-4D97-AF65-F5344CB8AC3E}">
        <p14:creationId xmlns:p14="http://schemas.microsoft.com/office/powerpoint/2010/main" val="394519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These are </a:t>
            </a:r>
            <a:r>
              <a:rPr lang="en-US" sz="1200" b="1" i="0" u="none" strike="noStrike" kern="1200" baseline="0" dirty="0" smtClean="0">
                <a:solidFill>
                  <a:schemeClr val="tx1"/>
                </a:solidFill>
                <a:latin typeface="+mn-lt"/>
                <a:ea typeface="+mn-ea"/>
                <a:cs typeface="+mn-cs"/>
              </a:rPr>
              <a:t>Acute Demyelinating Diseases (Virus Induced):</a:t>
            </a:r>
            <a:endParaRPr lang="en-US" dirty="0" smtClean="0"/>
          </a:p>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15</a:t>
            </a:fld>
            <a:endParaRPr lang="ar-JO"/>
          </a:p>
        </p:txBody>
      </p:sp>
    </p:spTree>
    <p:extLst>
      <p:ext uri="{BB962C8B-B14F-4D97-AF65-F5344CB8AC3E}">
        <p14:creationId xmlns:p14="http://schemas.microsoft.com/office/powerpoint/2010/main" val="394519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Figure 21–1 Patterns of peripheral nerve damage. A, In normal motor units, type I and type II </a:t>
            </a:r>
            <a:r>
              <a:rPr lang="en-US" dirty="0" err="1" smtClean="0"/>
              <a:t>myofibers</a:t>
            </a:r>
            <a:r>
              <a:rPr lang="en-US" dirty="0" smtClean="0"/>
              <a:t> are arranged in a “checkerboard” distribution, and the internodes along the motor axons are uniform in thickness and length. B, Acute axonal injury (left axon) results in degeneration of the distal axon and its associated myelin sheath, with atrophy of </a:t>
            </a:r>
            <a:r>
              <a:rPr lang="en-US" dirty="0" err="1" smtClean="0"/>
              <a:t>denervated</a:t>
            </a:r>
            <a:r>
              <a:rPr lang="en-US" dirty="0" smtClean="0"/>
              <a:t> </a:t>
            </a:r>
            <a:r>
              <a:rPr lang="en-US" dirty="0" err="1" smtClean="0"/>
              <a:t>myofibers</a:t>
            </a:r>
            <a:r>
              <a:rPr lang="en-US" dirty="0" smtClean="0"/>
              <a:t>. By contrast, acute </a:t>
            </a:r>
            <a:r>
              <a:rPr lang="en-US" dirty="0" err="1" smtClean="0"/>
              <a:t>demyelinating</a:t>
            </a:r>
            <a:r>
              <a:rPr lang="en-US" dirty="0" smtClean="0"/>
              <a:t> disease (right axon) produces random segmental degeneration of individual myelin internodes, while sparing the axon. C, Regeneration of axons after injury (left axon) allows connections with </a:t>
            </a:r>
            <a:r>
              <a:rPr lang="en-US" dirty="0" err="1" smtClean="0"/>
              <a:t>myofibers</a:t>
            </a:r>
            <a:r>
              <a:rPr lang="en-US" dirty="0" smtClean="0"/>
              <a:t> to re-form. The regenerated axon is </a:t>
            </a:r>
            <a:r>
              <a:rPr lang="en-US" dirty="0" err="1" smtClean="0"/>
              <a:t>myelinated</a:t>
            </a:r>
            <a:r>
              <a:rPr lang="en-US" dirty="0" smtClean="0"/>
              <a:t> by proliferating Schwann cells, but the new internodes are shorter and the myelin sheaths are thinner than the original ones. Remission of </a:t>
            </a:r>
            <a:r>
              <a:rPr lang="en-US" dirty="0" err="1" smtClean="0"/>
              <a:t>demyelinating</a:t>
            </a:r>
            <a:r>
              <a:rPr lang="en-US" dirty="0" smtClean="0"/>
              <a:t> disease (right axon) allows </a:t>
            </a:r>
            <a:r>
              <a:rPr lang="en-US" dirty="0" err="1" smtClean="0"/>
              <a:t>remyelination</a:t>
            </a:r>
            <a:r>
              <a:rPr lang="en-US" dirty="0" smtClean="0"/>
              <a:t> to take place, but the new internodes also are shorter and have thinner myelin sheaths than flanking normal undamaged internodes. </a:t>
            </a:r>
          </a:p>
          <a:p>
            <a:pPr algn="just" rtl="0"/>
            <a:endParaRPr lang="en-US"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18</a:t>
            </a:fld>
            <a:endParaRPr lang="ar-JO"/>
          </a:p>
        </p:txBody>
      </p:sp>
    </p:spTree>
    <p:extLst>
      <p:ext uri="{BB962C8B-B14F-4D97-AF65-F5344CB8AC3E}">
        <p14:creationId xmlns:p14="http://schemas.microsoft.com/office/powerpoint/2010/main" val="424070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19</a:t>
            </a:fld>
            <a:endParaRPr lang="ar-JO"/>
          </a:p>
        </p:txBody>
      </p:sp>
    </p:spTree>
    <p:extLst>
      <p:ext uri="{BB962C8B-B14F-4D97-AF65-F5344CB8AC3E}">
        <p14:creationId xmlns:p14="http://schemas.microsoft.com/office/powerpoint/2010/main" val="294508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rtl="0"/>
            <a:r>
              <a:rPr lang="en-US" dirty="0" smtClean="0"/>
              <a:t> Epstein-Barr virus, cytomegalovirus, and human immunodeficiency virus.</a:t>
            </a:r>
          </a:p>
          <a:p>
            <a:pPr algn="just" rtl="0"/>
            <a:r>
              <a:rPr lang="en-US" dirty="0" smtClean="0"/>
              <a:t>-</a:t>
            </a:r>
            <a:r>
              <a:rPr lang="en-US" b="1" dirty="0" smtClean="0"/>
              <a:t>The injury is most extensive in the nerve roots and proximal nerve segments </a:t>
            </a:r>
            <a:r>
              <a:rPr lang="en-US" dirty="0" smtClean="0"/>
              <a:t>and is associated with mononuclear cell infiltrates rich in macrophages.</a:t>
            </a:r>
          </a:p>
          <a:p>
            <a:pPr algn="just" rtl="0"/>
            <a:r>
              <a:rPr lang="en-US" dirty="0" smtClean="0"/>
              <a:t>-Both </a:t>
            </a:r>
            <a:r>
              <a:rPr lang="en-US" dirty="0" err="1" smtClean="0"/>
              <a:t>humoral</a:t>
            </a:r>
            <a:r>
              <a:rPr lang="en-US" dirty="0" smtClean="0"/>
              <a:t> and cellular immune responses are believed to play a role in the disease process. </a:t>
            </a:r>
          </a:p>
          <a:p>
            <a:pPr algn="just" rtl="0"/>
            <a:r>
              <a:rPr lang="en-US" dirty="0" smtClean="0"/>
              <a:t>-Treatments include </a:t>
            </a:r>
            <a:r>
              <a:rPr lang="en-US" dirty="0" err="1" smtClean="0"/>
              <a:t>plasmapheresis</a:t>
            </a:r>
            <a:r>
              <a:rPr lang="en-US" dirty="0" smtClean="0"/>
              <a:t> (to remove offending antibodies), intravenous immunoglobulin infusions (which suppress immune responses through unclear mechanisms) and supportive care, such as </a:t>
            </a:r>
            <a:r>
              <a:rPr lang="en-US" dirty="0" err="1" smtClean="0"/>
              <a:t>ventilatory</a:t>
            </a:r>
            <a:r>
              <a:rPr lang="en-US" dirty="0" smtClean="0"/>
              <a:t> support.</a:t>
            </a:r>
          </a:p>
        </p:txBody>
      </p:sp>
      <p:sp>
        <p:nvSpPr>
          <p:cNvPr id="4" name="Slide Number Placeholder 3"/>
          <p:cNvSpPr>
            <a:spLocks noGrp="1"/>
          </p:cNvSpPr>
          <p:nvPr>
            <p:ph type="sldNum" sz="quarter" idx="10"/>
          </p:nvPr>
        </p:nvSpPr>
        <p:spPr/>
        <p:txBody>
          <a:bodyPr/>
          <a:lstStyle/>
          <a:p>
            <a:fld id="{5DCAB037-DFB5-4540-9E78-96FB62554118}" type="slidenum">
              <a:rPr lang="ar-JO" smtClean="0"/>
              <a:pPr/>
              <a:t>21</a:t>
            </a:fld>
            <a:endParaRPr lang="ar-JO"/>
          </a:p>
        </p:txBody>
      </p:sp>
    </p:spTree>
    <p:extLst>
      <p:ext uri="{BB962C8B-B14F-4D97-AF65-F5344CB8AC3E}">
        <p14:creationId xmlns:p14="http://schemas.microsoft.com/office/powerpoint/2010/main" val="81192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defRPr/>
            </a:pPr>
            <a:fld id="{A17F36FA-0B05-4755-8812-325492C45B0F}" type="slidenum">
              <a:rPr lang="en-US" altLang="en-US" sz="1200"/>
              <a:pPr eaLnBrk="1" hangingPunct="1">
                <a:defRPr/>
              </a:pPr>
              <a:t>22</a:t>
            </a:fld>
            <a:endParaRPr lang="en-US" altLang="en-US" sz="120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algn="l" rtl="0" eaLnBrk="1" hangingPunct="1"/>
            <a:r>
              <a:rPr lang="en-US" altLang="en-US" dirty="0" smtClean="0">
                <a:cs typeface="Arial" pitchFamily="34" charset="0"/>
              </a:rPr>
              <a:t>Do you think the word “</a:t>
            </a:r>
            <a:r>
              <a:rPr lang="en-US" altLang="en-US" dirty="0" err="1" smtClean="0">
                <a:cs typeface="Arial" pitchFamily="34" charset="0"/>
              </a:rPr>
              <a:t>neuroma</a:t>
            </a:r>
            <a:r>
              <a:rPr lang="en-US" altLang="en-US" dirty="0" smtClean="0">
                <a:cs typeface="Arial" pitchFamily="34" charset="0"/>
              </a:rPr>
              <a:t>” is in quotes because it is NOT a true </a:t>
            </a:r>
            <a:r>
              <a:rPr lang="en-US" altLang="en-US" dirty="0" err="1" smtClean="0">
                <a:cs typeface="Arial" pitchFamily="34" charset="0"/>
              </a:rPr>
              <a:t>clonal</a:t>
            </a:r>
            <a:r>
              <a:rPr lang="en-US" altLang="en-US" dirty="0" smtClean="0">
                <a:cs typeface="Arial" pitchFamily="34" charset="0"/>
              </a:rPr>
              <a:t> proliferative neoplasm? </a:t>
            </a:r>
            <a:r>
              <a:rPr lang="en-US" altLang="en-US" dirty="0" err="1" smtClean="0">
                <a:cs typeface="Arial" pitchFamily="34" charset="0"/>
              </a:rPr>
              <a:t>Ans</a:t>
            </a:r>
            <a:r>
              <a:rPr lang="en-US" altLang="en-US" dirty="0" smtClean="0">
                <a:cs typeface="Arial" pitchFamily="34" charset="0"/>
              </a:rPr>
              <a:t>: YES</a:t>
            </a:r>
          </a:p>
          <a:p>
            <a:pPr algn="l" rtl="0" eaLnBrk="1" hangingPunct="1"/>
            <a:r>
              <a:rPr lang="en-US" altLang="en-US" sz="1200" dirty="0" smtClean="0">
                <a:latin typeface="Tahoma" pitchFamily="34" charset="0"/>
                <a:cs typeface="Tahoma" pitchFamily="34" charset="0"/>
              </a:rPr>
              <a:t>Laceration regeneration rate = 1mm/day or 1 cm in/mo.</a:t>
            </a:r>
            <a:endParaRPr lang="en-US" altLang="en-US" dirty="0" smtClean="0">
              <a:cs typeface="Arial" pitchFamily="34" charset="0"/>
            </a:endParaRPr>
          </a:p>
        </p:txBody>
      </p:sp>
    </p:spTree>
    <p:extLst>
      <p:ext uri="{BB962C8B-B14F-4D97-AF65-F5344CB8AC3E}">
        <p14:creationId xmlns:p14="http://schemas.microsoft.com/office/powerpoint/2010/main" val="107345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1" i="1" u="none" strike="noStrike" kern="1200" baseline="0" dirty="0" smtClean="0">
                <a:solidFill>
                  <a:schemeClr val="tx1"/>
                </a:solidFill>
                <a:latin typeface="+mn-lt"/>
                <a:ea typeface="+mn-ea"/>
                <a:cs typeface="+mn-cs"/>
              </a:rPr>
              <a:t>Demyelinating diseases </a:t>
            </a:r>
            <a:r>
              <a:rPr lang="en-US" sz="1200" b="0" i="0" u="none" strike="noStrike" kern="1200" baseline="0" dirty="0" smtClean="0">
                <a:solidFill>
                  <a:schemeClr val="tx1"/>
                </a:solidFill>
                <a:latin typeface="+mn-lt"/>
                <a:ea typeface="+mn-ea"/>
                <a:cs typeface="+mn-cs"/>
              </a:rPr>
              <a:t>of the CNS are acquired conditions characterized by preferential damage to previously normal myelin.</a:t>
            </a:r>
          </a:p>
          <a:p>
            <a:pPr algn="l" rtl="0"/>
            <a:r>
              <a:rPr lang="en-US" sz="1200" b="1" i="1" u="none" strike="noStrike" kern="1200" baseline="0" dirty="0" err="1" smtClean="0">
                <a:solidFill>
                  <a:schemeClr val="tx1"/>
                </a:solidFill>
                <a:latin typeface="+mn-lt"/>
                <a:ea typeface="+mn-ea"/>
                <a:cs typeface="+mn-cs"/>
              </a:rPr>
              <a:t>Dysmyelinating</a:t>
            </a:r>
            <a:r>
              <a:rPr lang="en-US" sz="1200" b="1" i="1" u="none" strike="noStrike" kern="1200" baseline="0" dirty="0" smtClean="0">
                <a:solidFill>
                  <a:schemeClr val="tx1"/>
                </a:solidFill>
                <a:latin typeface="+mn-lt"/>
                <a:ea typeface="+mn-ea"/>
                <a:cs typeface="+mn-cs"/>
              </a:rPr>
              <a:t> diseases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myelin is not formed properly or has </a:t>
            </a:r>
            <a:r>
              <a:rPr lang="en-US" sz="1200" b="0" i="0" u="sng" strike="noStrike" kern="1200" baseline="0" dirty="0" smtClean="0">
                <a:solidFill>
                  <a:schemeClr val="tx1"/>
                </a:solidFill>
                <a:latin typeface="+mn-lt"/>
                <a:ea typeface="+mn-ea"/>
                <a:cs typeface="+mn-cs"/>
              </a:rPr>
              <a:t>abnormal turnover kinetics.</a:t>
            </a:r>
            <a:endParaRPr lang="ar-JO" u="sng"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3</a:t>
            </a:fld>
            <a:endParaRPr lang="ar-JO"/>
          </a:p>
        </p:txBody>
      </p:sp>
    </p:spTree>
    <p:extLst>
      <p:ext uri="{BB962C8B-B14F-4D97-AF65-F5344CB8AC3E}">
        <p14:creationId xmlns:p14="http://schemas.microsoft.com/office/powerpoint/2010/main" val="172645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latin typeface="Tahoma" pitchFamily="34" charset="0"/>
                <a:cs typeface="Tahoma" pitchFamily="34" charset="0"/>
              </a:rPr>
              <a:t>2</a:t>
            </a:r>
            <a:r>
              <a:rPr lang="en-AU" sz="1200" b="1" baseline="30000" dirty="0" smtClean="0">
                <a:latin typeface="Tahoma" pitchFamily="34" charset="0"/>
                <a:cs typeface="Tahoma" pitchFamily="34" charset="0"/>
              </a:rPr>
              <a:t>nd</a:t>
            </a:r>
            <a:r>
              <a:rPr lang="en-AU" sz="1200" b="1" dirty="0" smtClean="0">
                <a:latin typeface="Tahoma" pitchFamily="34" charset="0"/>
                <a:cs typeface="Tahoma" pitchFamily="34" charset="0"/>
              </a:rPr>
              <a:t> commonest cause of neurological disability in early-middle adulthood after trauma .</a:t>
            </a:r>
            <a:endParaRPr lang="en-AU" altLang="en-US" sz="2800" b="1" dirty="0" smtClean="0">
              <a:latin typeface="Tahoma" pitchFamily="34" charset="0"/>
              <a:cs typeface="Tahoma" pitchFamily="34" charset="0"/>
            </a:endParaRPr>
          </a:p>
          <a:p>
            <a:pPr lvl="1" algn="l" rtl="0">
              <a:lnSpc>
                <a:spcPct val="90000"/>
              </a:lnSpc>
              <a:buFont typeface="Wingdings 2" pitchFamily="18" charset="2"/>
              <a:buNone/>
            </a:pPr>
            <a:endParaRPr lang="en-AU" altLang="en-US" sz="2800" b="1" dirty="0" smtClean="0">
              <a:latin typeface="Tahoma" pitchFamily="34" charset="0"/>
              <a:cs typeface="Tahoma" pitchFamily="34" charset="0"/>
            </a:endParaRPr>
          </a:p>
          <a:p>
            <a:pPr lvl="2" algn="l" rtl="0">
              <a:lnSpc>
                <a:spcPct val="90000"/>
              </a:lnSpc>
            </a:pPr>
            <a:r>
              <a:rPr lang="en-AU" altLang="en-US" sz="2800" b="1" dirty="0" smtClean="0">
                <a:latin typeface="Tahoma" pitchFamily="34" charset="0"/>
                <a:cs typeface="Tahoma" pitchFamily="34" charset="0"/>
                <a:sym typeface="Symbol" pitchFamily="18" charset="2"/>
              </a:rPr>
              <a:t></a:t>
            </a:r>
            <a:r>
              <a:rPr lang="en-AU" altLang="en-US" sz="2800" b="1" dirty="0" smtClean="0">
                <a:latin typeface="Tahoma" pitchFamily="34" charset="0"/>
                <a:cs typeface="Tahoma" pitchFamily="34" charset="0"/>
              </a:rPr>
              <a:t> rates in Europe, Canada ,USA..(1/1000)</a:t>
            </a:r>
          </a:p>
          <a:p>
            <a:pPr lvl="2" algn="l" rtl="0">
              <a:lnSpc>
                <a:spcPct val="90000"/>
              </a:lnSpc>
              <a:buFont typeface="Wingdings 2" pitchFamily="18" charset="2"/>
              <a:buNone/>
            </a:pPr>
            <a:endParaRPr lang="en-AU" altLang="en-US" sz="2800" b="1" dirty="0" smtClean="0">
              <a:latin typeface="Tahoma" pitchFamily="34" charset="0"/>
              <a:cs typeface="Tahoma" pitchFamily="34" charset="0"/>
            </a:endParaRPr>
          </a:p>
          <a:p>
            <a:pPr lvl="2" algn="l" rtl="0">
              <a:lnSpc>
                <a:spcPct val="90000"/>
              </a:lnSpc>
            </a:pPr>
            <a:r>
              <a:rPr lang="en-AU" altLang="en-US" sz="2800" b="1" dirty="0" smtClean="0">
                <a:latin typeface="Tahoma" pitchFamily="34" charset="0"/>
                <a:cs typeface="Tahoma" pitchFamily="34" charset="0"/>
              </a:rPr>
              <a:t>Low rates in Asia, Africa, Middle East</a:t>
            </a:r>
          </a:p>
          <a:p>
            <a:pPr lvl="2" algn="l" rtl="0">
              <a:lnSpc>
                <a:spcPct val="90000"/>
              </a:lnSpc>
              <a:buFont typeface="Wingdings 2" pitchFamily="18" charset="2"/>
              <a:buNone/>
            </a:pPr>
            <a:endParaRPr lang="en-AU" altLang="en-US" sz="2800" b="1" dirty="0" smtClean="0">
              <a:latin typeface="Tahoma" pitchFamily="34" charset="0"/>
              <a:cs typeface="Tahoma" pitchFamily="34" charset="0"/>
            </a:endParaRPr>
          </a:p>
          <a:p>
            <a:pPr lvl="2" algn="l" rtl="0">
              <a:lnSpc>
                <a:spcPct val="90000"/>
              </a:lnSpc>
            </a:pPr>
            <a:r>
              <a:rPr lang="en-AU" altLang="en-US" sz="2800" b="1" dirty="0" smtClean="0">
                <a:latin typeface="Tahoma" pitchFamily="34" charset="0"/>
                <a:cs typeface="Tahoma" pitchFamily="34" charset="0"/>
              </a:rPr>
              <a:t>Migrants adopt the risk of their new environment if they move before age 15y</a:t>
            </a:r>
          </a:p>
        </p:txBody>
      </p:sp>
      <p:sp>
        <p:nvSpPr>
          <p:cNvPr id="4" name="Slide Number Placeholder 3"/>
          <p:cNvSpPr>
            <a:spLocks noGrp="1"/>
          </p:cNvSpPr>
          <p:nvPr>
            <p:ph type="sldNum" sz="quarter" idx="10"/>
          </p:nvPr>
        </p:nvSpPr>
        <p:spPr/>
        <p:txBody>
          <a:bodyPr/>
          <a:lstStyle/>
          <a:p>
            <a:fld id="{5DCAB037-DFB5-4540-9E78-96FB62554118}" type="slidenum">
              <a:rPr lang="ar-JO" smtClean="0"/>
              <a:pPr/>
              <a:t>4</a:t>
            </a:fld>
            <a:endParaRPr lang="ar-JO"/>
          </a:p>
        </p:txBody>
      </p:sp>
    </p:spTree>
    <p:extLst>
      <p:ext uri="{BB962C8B-B14F-4D97-AF65-F5344CB8AC3E}">
        <p14:creationId xmlns:p14="http://schemas.microsoft.com/office/powerpoint/2010/main" val="86075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rtl="0">
              <a:lnSpc>
                <a:spcPct val="80000"/>
              </a:lnSpc>
            </a:pPr>
            <a:r>
              <a:rPr lang="en-AU" altLang="en-US" sz="3200" b="0" u="sng" dirty="0" smtClean="0">
                <a:solidFill>
                  <a:schemeClr val="tx2"/>
                </a:solidFill>
                <a:latin typeface="Tahoma" pitchFamily="34" charset="0"/>
                <a:cs typeface="Tahoma" pitchFamily="34" charset="0"/>
              </a:rPr>
              <a:t>Pathogenesis:</a:t>
            </a:r>
          </a:p>
          <a:p>
            <a:pPr lvl="1" algn="l" rtl="0">
              <a:lnSpc>
                <a:spcPct val="80000"/>
              </a:lnSpc>
            </a:pPr>
            <a:r>
              <a:rPr lang="en-AU" altLang="en-US" sz="3200" b="1" dirty="0" err="1" smtClean="0">
                <a:solidFill>
                  <a:schemeClr val="tx2"/>
                </a:solidFill>
                <a:latin typeface="Tahoma" pitchFamily="34" charset="0"/>
                <a:cs typeface="Tahoma" pitchFamily="34" charset="0"/>
              </a:rPr>
              <a:t>Autoreactive</a:t>
            </a:r>
            <a:r>
              <a:rPr lang="en-AU" altLang="en-US" sz="3200" b="1" dirty="0" smtClean="0">
                <a:solidFill>
                  <a:schemeClr val="tx2"/>
                </a:solidFill>
                <a:latin typeface="Tahoma" pitchFamily="34" charset="0"/>
                <a:cs typeface="Tahoma" pitchFamily="34" charset="0"/>
              </a:rPr>
              <a:t> T-lymphocytes</a:t>
            </a:r>
            <a:r>
              <a:rPr lang="en-AU" altLang="en-US" sz="3200" b="1" dirty="0" smtClean="0">
                <a:latin typeface="Tahoma" pitchFamily="34" charset="0"/>
                <a:cs typeface="Tahoma" pitchFamily="34" charset="0"/>
              </a:rPr>
              <a:t> to Myelin basic protein (MBP)</a:t>
            </a:r>
          </a:p>
          <a:p>
            <a:pPr lvl="1" algn="l" rtl="0">
              <a:lnSpc>
                <a:spcPct val="80000"/>
              </a:lnSpc>
              <a:buFont typeface="Wingdings 2" pitchFamily="18" charset="2"/>
              <a:buNone/>
            </a:pPr>
            <a:endParaRPr lang="en-AU" altLang="en-US" sz="3200" b="1" dirty="0" smtClean="0">
              <a:latin typeface="Tahoma" pitchFamily="34" charset="0"/>
              <a:cs typeface="Tahoma" pitchFamily="34" charset="0"/>
            </a:endParaRPr>
          </a:p>
          <a:p>
            <a:pPr lvl="1" algn="l" rtl="0">
              <a:lnSpc>
                <a:spcPct val="80000"/>
              </a:lnSpc>
            </a:pPr>
            <a:r>
              <a:rPr lang="en-AU" altLang="en-US" sz="3200" b="1" dirty="0" err="1" smtClean="0">
                <a:solidFill>
                  <a:schemeClr val="tx2"/>
                </a:solidFill>
                <a:latin typeface="Tahoma" pitchFamily="34" charset="0"/>
                <a:cs typeface="Tahoma" pitchFamily="34" charset="0"/>
              </a:rPr>
              <a:t>Autoantibodies</a:t>
            </a:r>
            <a:r>
              <a:rPr lang="en-AU" altLang="en-US" sz="3200" b="1" dirty="0" smtClean="0">
                <a:solidFill>
                  <a:schemeClr val="tx2"/>
                </a:solidFill>
                <a:latin typeface="Tahoma" pitchFamily="34" charset="0"/>
                <a:cs typeface="Tahoma" pitchFamily="34" charset="0"/>
              </a:rPr>
              <a:t> against myelin</a:t>
            </a:r>
            <a:r>
              <a:rPr lang="en-AU" altLang="en-US" sz="3200" b="1" dirty="0" smtClean="0">
                <a:latin typeface="Tahoma" pitchFamily="34" charset="0"/>
                <a:cs typeface="Tahoma" pitchFamily="34" charset="0"/>
              </a:rPr>
              <a:t> antigens such as myelin </a:t>
            </a:r>
            <a:r>
              <a:rPr lang="en-AU" altLang="en-US" sz="3200" b="1" dirty="0" err="1" smtClean="0">
                <a:latin typeface="Tahoma" pitchFamily="34" charset="0"/>
                <a:cs typeface="Tahoma" pitchFamily="34" charset="0"/>
              </a:rPr>
              <a:t>oligodendrocyte</a:t>
            </a:r>
            <a:r>
              <a:rPr lang="en-AU" altLang="en-US" sz="3200" b="1" dirty="0" smtClean="0">
                <a:latin typeface="Tahoma" pitchFamily="34" charset="0"/>
                <a:cs typeface="Tahoma" pitchFamily="34" charset="0"/>
              </a:rPr>
              <a:t> glycoprotein (MOG)</a:t>
            </a:r>
          </a:p>
          <a:p>
            <a:pPr lvl="1" algn="l" rtl="0">
              <a:lnSpc>
                <a:spcPct val="80000"/>
              </a:lnSpc>
            </a:pPr>
            <a:endParaRPr lang="en-AU" altLang="en-US" sz="3200" b="1" dirty="0" smtClean="0">
              <a:latin typeface="Tahoma" pitchFamily="34" charset="0"/>
              <a:cs typeface="Tahoma" pitchFamily="34" charset="0"/>
            </a:endParaRPr>
          </a:p>
          <a:p>
            <a:pPr lvl="1" algn="l" rtl="0">
              <a:lnSpc>
                <a:spcPct val="80000"/>
              </a:lnSpc>
            </a:pPr>
            <a:r>
              <a:rPr lang="en-US" altLang="en-US" sz="3200" b="1" dirty="0" smtClean="0">
                <a:solidFill>
                  <a:schemeClr val="tx2"/>
                </a:solidFill>
                <a:latin typeface="Tahoma" pitchFamily="34" charset="0"/>
                <a:cs typeface="Tahoma" pitchFamily="34" charset="0"/>
              </a:rPr>
              <a:t>Viral Triggers</a:t>
            </a:r>
          </a:p>
          <a:p>
            <a:pPr lvl="2" algn="l" rtl="0">
              <a:lnSpc>
                <a:spcPct val="80000"/>
              </a:lnSpc>
            </a:pPr>
            <a:r>
              <a:rPr lang="en-US" altLang="en-US" sz="3200" b="1" dirty="0" smtClean="0">
                <a:latin typeface="Tahoma" pitchFamily="34" charset="0"/>
                <a:cs typeface="Tahoma" pitchFamily="34" charset="0"/>
              </a:rPr>
              <a:t>? molecular mimicry between viruses and myelin antigens</a:t>
            </a:r>
          </a:p>
          <a:p>
            <a:pPr algn="l" rtl="0"/>
            <a:r>
              <a:rPr lang="en-US" sz="1200" b="0" i="0" u="none" strike="noStrike" kern="1200" baseline="0" dirty="0" smtClean="0">
                <a:solidFill>
                  <a:schemeClr val="tx1"/>
                </a:solidFill>
                <a:latin typeface="+mn-lt"/>
                <a:ea typeface="+mn-ea"/>
                <a:cs typeface="+mn-cs"/>
              </a:rPr>
              <a:t>-The disease risk is 15-fold higher when the disease is present in a first-degree relative, and the concordance rate for monozygotic twins is approximately 25%, with a much lower rate for dizygotic twins.</a:t>
            </a:r>
          </a:p>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5</a:t>
            </a:fld>
            <a:endParaRPr lang="ar-JO"/>
          </a:p>
        </p:txBody>
      </p:sp>
    </p:spTree>
    <p:extLst>
      <p:ext uri="{BB962C8B-B14F-4D97-AF65-F5344CB8AC3E}">
        <p14:creationId xmlns:p14="http://schemas.microsoft.com/office/powerpoint/2010/main" val="110896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7</a:t>
            </a:fld>
            <a:endParaRPr lang="ar-JO"/>
          </a:p>
        </p:txBody>
      </p:sp>
    </p:spTree>
    <p:extLst>
      <p:ext uri="{BB962C8B-B14F-4D97-AF65-F5344CB8AC3E}">
        <p14:creationId xmlns:p14="http://schemas.microsoft.com/office/powerpoint/2010/main" val="415954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ar-SA" sz="1200" b="1" dirty="0" smtClean="0">
                <a:solidFill>
                  <a:schemeClr val="tx2"/>
                </a:solidFill>
                <a:latin typeface="Tahoma" pitchFamily="34" charset="0"/>
                <a:cs typeface="Tahoma" pitchFamily="34" charset="0"/>
              </a:rPr>
              <a:t>Acute stage ‘Active’</a:t>
            </a:r>
            <a:r>
              <a:rPr lang="en-US" altLang="ar-SA" sz="1200" b="1" i="1" dirty="0" smtClean="0">
                <a:solidFill>
                  <a:srgbClr val="FF0000"/>
                </a:solidFill>
                <a:latin typeface="Tahoma" pitchFamily="34" charset="0"/>
                <a:cs typeface="Tahoma" pitchFamily="34" charset="0"/>
              </a:rPr>
              <a:t> plaque </a:t>
            </a:r>
            <a:r>
              <a:rPr lang="en-US" altLang="ar-SA" sz="1200" b="1" dirty="0" smtClean="0">
                <a:solidFill>
                  <a:srgbClr val="FF0000"/>
                </a:solidFill>
                <a:latin typeface="Tahoma" pitchFamily="34" charset="0"/>
                <a:cs typeface="Tahoma" pitchFamily="34" charset="0"/>
              </a:rPr>
              <a:t>:</a:t>
            </a:r>
            <a:r>
              <a:rPr lang="en-US" altLang="ar-SA" sz="1200" b="1" i="1" dirty="0" smtClean="0">
                <a:solidFill>
                  <a:srgbClr val="FF0000"/>
                </a:solidFill>
                <a:latin typeface="Tahoma" pitchFamily="34" charset="0"/>
                <a:cs typeface="Tahoma" pitchFamily="34" charset="0"/>
              </a:rPr>
              <a:t>Soft pink </a:t>
            </a:r>
            <a:r>
              <a:rPr lang="en-US" altLang="ar-SA" sz="1200" b="1" dirty="0" smtClean="0">
                <a:latin typeface="Tahoma" pitchFamily="34" charset="0"/>
                <a:cs typeface="Tahoma" pitchFamily="34" charset="0"/>
              </a:rPr>
              <a:t>Myelin breakdown </a:t>
            </a:r>
            <a:r>
              <a:rPr lang="en-US" altLang="ar-SA" sz="1200" b="1" dirty="0" smtClean="0">
                <a:latin typeface="Tahoma" pitchFamily="34" charset="0"/>
                <a:cs typeface="Tahoma" pitchFamily="34" charset="0"/>
                <a:sym typeface="Symbol" pitchFamily="18" charset="2"/>
              </a:rPr>
              <a:t> </a:t>
            </a:r>
            <a:r>
              <a:rPr lang="en-US" altLang="ar-SA" sz="1200" b="1" dirty="0" smtClean="0">
                <a:latin typeface="Tahoma" pitchFamily="34" charset="0"/>
                <a:cs typeface="Tahoma" pitchFamily="34" charset="0"/>
              </a:rPr>
              <a:t>phagocytosis , perivascular lymphocytic infiltration , and edema</a:t>
            </a:r>
            <a:endParaRPr lang="en-US" sz="1200" b="0" i="0" u="none" strike="noStrike" kern="1200" baseline="0" dirty="0" smtClean="0">
              <a:solidFill>
                <a:schemeClr val="tx1"/>
              </a:solidFill>
              <a:latin typeface="+mn-lt"/>
              <a:ea typeface="+mn-ea"/>
              <a:cs typeface="+mn-cs"/>
            </a:endParaRPr>
          </a:p>
          <a:p>
            <a:pPr algn="l" rtl="0"/>
            <a:r>
              <a:rPr lang="en-US" sz="1200" b="1" i="0" u="none" strike="noStrike" kern="1200" baseline="0" dirty="0" smtClean="0">
                <a:solidFill>
                  <a:schemeClr val="tx1"/>
                </a:solidFill>
                <a:latin typeface="+mn-lt"/>
                <a:ea typeface="+mn-ea"/>
                <a:cs typeface="+mn-cs"/>
              </a:rPr>
              <a:t>Inactive plaques </a:t>
            </a:r>
            <a:r>
              <a:rPr lang="en-US" sz="1200" b="1" i="0" u="none" strike="noStrike" kern="1200" baseline="0" dirty="0" smtClean="0">
                <a:solidFill>
                  <a:schemeClr val="tx1"/>
                </a:solidFill>
                <a:latin typeface="+mn-lt"/>
                <a:ea typeface="+mn-ea"/>
                <a:cs typeface="+mn-cs"/>
                <a:sym typeface="Wingdings" pitchFamily="2" charset="2"/>
              </a:rPr>
              <a:t> loss of </a:t>
            </a:r>
            <a:r>
              <a:rPr lang="en-US" sz="1200" b="1" i="0" u="none" strike="noStrike" kern="1200" baseline="0" dirty="0" err="1" smtClean="0">
                <a:solidFill>
                  <a:schemeClr val="tx1"/>
                </a:solidFill>
                <a:latin typeface="+mn-lt"/>
                <a:ea typeface="+mn-ea"/>
                <a:cs typeface="+mn-cs"/>
                <a:sym typeface="Wingdings" pitchFamily="2" charset="2"/>
              </a:rPr>
              <a:t>oligodendrocytes</a:t>
            </a:r>
            <a:r>
              <a:rPr lang="en-US" sz="1200" b="1" i="0" u="none" strike="noStrike" kern="1200" baseline="0" dirty="0" smtClean="0">
                <a:solidFill>
                  <a:schemeClr val="tx1"/>
                </a:solidFill>
                <a:latin typeface="+mn-lt"/>
                <a:ea typeface="+mn-ea"/>
                <a:cs typeface="+mn-cs"/>
                <a:sym typeface="Wingdings" pitchFamily="2" charset="2"/>
              </a:rPr>
              <a:t> ???</a:t>
            </a:r>
            <a:endParaRPr lang="en-US" sz="1200" b="1" i="0" u="none" strike="noStrike" kern="1200" baseline="0" dirty="0" smtClean="0">
              <a:solidFill>
                <a:schemeClr val="tx1"/>
              </a:solidFill>
              <a:latin typeface="+mn-lt"/>
              <a:ea typeface="+mn-ea"/>
              <a:cs typeface="+mn-cs"/>
            </a:endParaRPr>
          </a:p>
          <a:p>
            <a:pPr algn="l" rtl="0"/>
            <a:endParaRPr lang="en-US" sz="1200" b="1" i="0" u="none" strike="noStrike" kern="1200" baseline="0" dirty="0" smtClean="0">
              <a:solidFill>
                <a:schemeClr val="tx1"/>
              </a:solidFill>
              <a:latin typeface="+mn-lt"/>
              <a:ea typeface="+mn-ea"/>
              <a:cs typeface="+mn-cs"/>
            </a:endParaRPr>
          </a:p>
          <a:p>
            <a:pPr algn="l" rtl="0"/>
            <a:r>
              <a:rPr lang="en-US" sz="1200" b="1" i="0" u="none" strike="noStrike" kern="1200" baseline="0" dirty="0" smtClean="0">
                <a:solidFill>
                  <a:schemeClr val="tx1"/>
                </a:solidFill>
                <a:latin typeface="+mn-lt"/>
                <a:ea typeface="+mn-ea"/>
                <a:cs typeface="+mn-cs"/>
              </a:rPr>
              <a:t>type I, </a:t>
            </a:r>
            <a:r>
              <a:rPr lang="en-US" sz="1200" b="0" i="0" u="none" strike="noStrike" kern="1200" baseline="0" dirty="0" smtClean="0">
                <a:solidFill>
                  <a:schemeClr val="tx1"/>
                </a:solidFill>
                <a:latin typeface="+mn-lt"/>
                <a:ea typeface="+mn-ea"/>
                <a:cs typeface="+mn-cs"/>
              </a:rPr>
              <a:t>which has macrophage infiltrates with sharp margins.</a:t>
            </a:r>
          </a:p>
          <a:p>
            <a:pPr algn="l" rtl="0"/>
            <a:r>
              <a:rPr lang="en-US" sz="1200" b="1" i="0" u="none" strike="noStrike" kern="1200" baseline="0" dirty="0" smtClean="0">
                <a:solidFill>
                  <a:schemeClr val="tx1"/>
                </a:solidFill>
                <a:latin typeface="+mn-lt"/>
                <a:ea typeface="+mn-ea"/>
                <a:cs typeface="+mn-cs"/>
              </a:rPr>
              <a:t>type II, </a:t>
            </a:r>
            <a:r>
              <a:rPr lang="en-US" sz="1200" b="0" i="0" u="none" strike="noStrike" kern="1200" baseline="0" dirty="0" smtClean="0">
                <a:solidFill>
                  <a:schemeClr val="tx1"/>
                </a:solidFill>
                <a:latin typeface="+mn-lt"/>
                <a:ea typeface="+mn-ea"/>
                <a:cs typeface="+mn-cs"/>
              </a:rPr>
              <a:t>which is similar to type I but also shows complement deposition (</a:t>
            </a:r>
            <a:r>
              <a:rPr lang="en-US" sz="1200" b="0" i="0" u="none" strike="noStrike" kern="1200" baseline="0" dirty="0" err="1" smtClean="0">
                <a:solidFill>
                  <a:schemeClr val="tx1"/>
                </a:solidFill>
                <a:latin typeface="+mn-lt"/>
                <a:ea typeface="+mn-ea"/>
                <a:cs typeface="+mn-cs"/>
              </a:rPr>
              <a:t>suggestingan</a:t>
            </a:r>
            <a:r>
              <a:rPr lang="en-US" sz="1200" b="0" i="0" u="none" strike="noStrike" kern="1200" baseline="0" dirty="0" smtClean="0">
                <a:solidFill>
                  <a:schemeClr val="tx1"/>
                </a:solidFill>
                <a:latin typeface="+mn-lt"/>
                <a:ea typeface="+mn-ea"/>
                <a:cs typeface="+mn-cs"/>
              </a:rPr>
              <a:t> antibody-mediated component).</a:t>
            </a:r>
          </a:p>
          <a:p>
            <a:pPr algn="l" rtl="0"/>
            <a:r>
              <a:rPr lang="en-US" sz="1200" b="1" i="0" u="none" strike="noStrike" kern="1200" baseline="0" dirty="0" smtClean="0">
                <a:solidFill>
                  <a:schemeClr val="tx1"/>
                </a:solidFill>
                <a:latin typeface="+mn-lt"/>
                <a:ea typeface="+mn-ea"/>
                <a:cs typeface="+mn-cs"/>
              </a:rPr>
              <a:t>type III, </a:t>
            </a:r>
            <a:r>
              <a:rPr lang="en-US" sz="1200" b="0" i="0" u="none" strike="noStrike" kern="1200" baseline="0" dirty="0" smtClean="0">
                <a:solidFill>
                  <a:schemeClr val="tx1"/>
                </a:solidFill>
                <a:latin typeface="+mn-lt"/>
                <a:ea typeface="+mn-ea"/>
                <a:cs typeface="+mn-cs"/>
              </a:rPr>
              <a:t>with less well-defined borders and </a:t>
            </a:r>
            <a:r>
              <a:rPr lang="en-US" sz="1200" b="0" i="0" u="none" strike="noStrike" kern="1200" baseline="0" dirty="0" err="1" smtClean="0">
                <a:solidFill>
                  <a:schemeClr val="tx1"/>
                </a:solidFill>
                <a:latin typeface="+mn-lt"/>
                <a:ea typeface="+mn-ea"/>
                <a:cs typeface="+mn-cs"/>
              </a:rPr>
              <a:t>oligodendrocyte</a:t>
            </a:r>
            <a:r>
              <a:rPr lang="en-US" sz="1200" b="0" i="0" u="none" strike="noStrike" kern="1200" baseline="0" dirty="0" smtClean="0">
                <a:solidFill>
                  <a:schemeClr val="tx1"/>
                </a:solidFill>
                <a:latin typeface="+mn-lt"/>
                <a:ea typeface="+mn-ea"/>
                <a:cs typeface="+mn-cs"/>
              </a:rPr>
              <a:t> apoptosis.</a:t>
            </a:r>
          </a:p>
          <a:p>
            <a:pPr algn="l" rtl="0"/>
            <a:r>
              <a:rPr lang="en-US" sz="1200" b="1" i="0" u="none" strike="noStrike" kern="1200" baseline="0" dirty="0" smtClean="0">
                <a:solidFill>
                  <a:schemeClr val="tx1"/>
                </a:solidFill>
                <a:latin typeface="+mn-lt"/>
                <a:ea typeface="+mn-ea"/>
                <a:cs typeface="+mn-cs"/>
              </a:rPr>
              <a:t>type IV, </a:t>
            </a:r>
            <a:r>
              <a:rPr lang="en-US" sz="1200" b="0" i="0" u="none" strike="noStrike" kern="1200" baseline="0" dirty="0" smtClean="0">
                <a:solidFill>
                  <a:schemeClr val="tx1"/>
                </a:solidFill>
                <a:latin typeface="+mn-lt"/>
                <a:ea typeface="+mn-ea"/>
                <a:cs typeface="+mn-cs"/>
              </a:rPr>
              <a:t>with </a:t>
            </a:r>
            <a:r>
              <a:rPr lang="en-US" sz="1200" b="0" i="0" u="none" strike="noStrike" kern="1200" baseline="0" dirty="0" err="1" smtClean="0">
                <a:solidFill>
                  <a:schemeClr val="tx1"/>
                </a:solidFill>
                <a:latin typeface="+mn-lt"/>
                <a:ea typeface="+mn-ea"/>
                <a:cs typeface="+mn-cs"/>
              </a:rPr>
              <a:t>nonapoptotic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oligodendrocyte</a:t>
            </a:r>
            <a:r>
              <a:rPr lang="en-US" sz="1200" b="0" i="0" u="none" strike="noStrike" kern="1200" baseline="0" dirty="0" smtClean="0">
                <a:solidFill>
                  <a:schemeClr val="tx1"/>
                </a:solidFill>
                <a:latin typeface="+mn-lt"/>
                <a:ea typeface="+mn-ea"/>
                <a:cs typeface="+mn-cs"/>
              </a:rPr>
              <a:t> loss.</a:t>
            </a:r>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8</a:t>
            </a:fld>
            <a:endParaRPr lang="ar-JO"/>
          </a:p>
        </p:txBody>
      </p:sp>
    </p:spTree>
    <p:extLst>
      <p:ext uri="{BB962C8B-B14F-4D97-AF65-F5344CB8AC3E}">
        <p14:creationId xmlns:p14="http://schemas.microsoft.com/office/powerpoint/2010/main" val="415954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5FE7655-358A-425C-9A46-3C2E562E0A87}" type="slidenum">
              <a:rPr lang="en-US" altLang="en-US"/>
              <a:pPr eaLnBrk="1" hangingPunct="1">
                <a:defRPr/>
              </a:pPr>
              <a:t>9</a:t>
            </a:fld>
            <a:endParaRPr lang="en-US" alt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gn="l" rtl="0" eaLnBrk="1" hangingPunct="1"/>
            <a:r>
              <a:rPr lang="en-US" altLang="en-US" dirty="0" smtClean="0">
                <a:cs typeface="Arial" pitchFamily="34" charset="0"/>
              </a:rPr>
              <a:t>Myelinated white matter stains BLUE, and demyelination is loss of blue. Remember MS is a disease PRIMARILLY of </a:t>
            </a:r>
            <a:r>
              <a:rPr lang="en-US" altLang="en-US" sz="1400" dirty="0" smtClean="0">
                <a:cs typeface="Arial" pitchFamily="34" charset="0"/>
              </a:rPr>
              <a:t>WHITE</a:t>
            </a:r>
            <a:r>
              <a:rPr lang="en-US" altLang="en-US" dirty="0" smtClean="0">
                <a:cs typeface="Arial" pitchFamily="34" charset="0"/>
              </a:rPr>
              <a:t> matter.</a:t>
            </a:r>
          </a:p>
          <a:p>
            <a:pPr algn="l" rtl="0" eaLnBrk="1" hangingPunct="1"/>
            <a:r>
              <a:rPr lang="en-US" altLang="en-US" dirty="0" smtClean="0">
                <a:cs typeface="Arial" pitchFamily="34" charset="0"/>
              </a:rPr>
              <a:t>If you have a good sense of symmetry, you done need to go to neuropathologist school.</a:t>
            </a:r>
          </a:p>
        </p:txBody>
      </p:sp>
    </p:spTree>
    <p:extLst>
      <p:ext uri="{BB962C8B-B14F-4D97-AF65-F5344CB8AC3E}">
        <p14:creationId xmlns:p14="http://schemas.microsoft.com/office/powerpoint/2010/main" val="108348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l" rtl="0"/>
            <a:r>
              <a:rPr lang="ar-SA" dirty="0" smtClean="0"/>
              <a:t>مهم</a:t>
            </a:r>
          </a:p>
          <a:p>
            <a:pPr algn="l" rtl="0"/>
            <a:r>
              <a:rPr lang="en-US" dirty="0" smtClean="0"/>
              <a:t>Clinical features:</a:t>
            </a:r>
          </a:p>
          <a:p>
            <a:pPr lvl="1" indent="-273050" algn="l" rtl="0" eaLnBrk="1" hangingPunct="1">
              <a:buClr>
                <a:srgbClr val="0BD0D9"/>
              </a:buClr>
            </a:pPr>
            <a:r>
              <a:rPr lang="en-US" altLang="en-US" sz="3200" dirty="0" smtClean="0">
                <a:latin typeface="Tahoma" pitchFamily="34" charset="0"/>
                <a:cs typeface="Tahoma" pitchFamily="34" charset="0"/>
              </a:rPr>
              <a:t> </a:t>
            </a:r>
            <a:r>
              <a:rPr lang="en-US" altLang="en-US" sz="3200" b="1" dirty="0" smtClean="0">
                <a:latin typeface="Tahoma" pitchFamily="34" charset="0"/>
                <a:cs typeface="Tahoma" pitchFamily="34" charset="0"/>
              </a:rPr>
              <a:t>limb weakness 40%</a:t>
            </a:r>
          </a:p>
          <a:p>
            <a:pPr lvl="1" indent="-273050" algn="l" rtl="0" eaLnBrk="1" hangingPunct="1">
              <a:buClr>
                <a:srgbClr val="0BD0D9"/>
              </a:buClr>
            </a:pPr>
            <a:r>
              <a:rPr lang="en-US" altLang="en-US" sz="3200" b="1" dirty="0" smtClean="0">
                <a:latin typeface="Tahoma" pitchFamily="34" charset="0"/>
                <a:cs typeface="Tahoma" pitchFamily="34" charset="0"/>
              </a:rPr>
              <a:t> optic neuritis 20%</a:t>
            </a:r>
          </a:p>
          <a:p>
            <a:pPr lvl="1" indent="-273050" algn="l" rtl="0" eaLnBrk="1" hangingPunct="1">
              <a:buClr>
                <a:srgbClr val="0BD0D9"/>
              </a:buClr>
            </a:pPr>
            <a:r>
              <a:rPr lang="en-US" altLang="en-US" sz="3200" b="1" dirty="0" smtClean="0">
                <a:latin typeface="Tahoma" pitchFamily="34" charset="0"/>
                <a:cs typeface="Tahoma" pitchFamily="34" charset="0"/>
              </a:rPr>
              <a:t> </a:t>
            </a:r>
            <a:r>
              <a:rPr lang="en-US" altLang="en-US" sz="3200" b="1" dirty="0" err="1" smtClean="0">
                <a:latin typeface="Tahoma" pitchFamily="34" charset="0"/>
                <a:cs typeface="Tahoma" pitchFamily="34" charset="0"/>
              </a:rPr>
              <a:t>parasthesia</a:t>
            </a:r>
            <a:r>
              <a:rPr lang="en-US" altLang="en-US" sz="3200" b="1" dirty="0" smtClean="0">
                <a:latin typeface="Tahoma" pitchFamily="34" charset="0"/>
                <a:cs typeface="Tahoma" pitchFamily="34" charset="0"/>
              </a:rPr>
              <a:t> 20% </a:t>
            </a:r>
          </a:p>
          <a:p>
            <a:pPr lvl="1" indent="-273050" algn="l" rtl="0" eaLnBrk="1" hangingPunct="1">
              <a:buClr>
                <a:srgbClr val="0BD0D9"/>
              </a:buClr>
            </a:pPr>
            <a:r>
              <a:rPr lang="en-US" altLang="en-US" sz="3200" b="1" dirty="0" smtClean="0">
                <a:latin typeface="Tahoma" pitchFamily="34" charset="0"/>
                <a:cs typeface="Tahoma" pitchFamily="34" charset="0"/>
              </a:rPr>
              <a:t> </a:t>
            </a:r>
            <a:r>
              <a:rPr lang="en-US" altLang="en-US" sz="3200" b="1" dirty="0" err="1" smtClean="0">
                <a:latin typeface="Tahoma" pitchFamily="34" charset="0"/>
                <a:cs typeface="Tahoma" pitchFamily="34" charset="0"/>
              </a:rPr>
              <a:t>dyplopia</a:t>
            </a:r>
            <a:r>
              <a:rPr lang="en-US" altLang="en-US" sz="3200" b="1" dirty="0" smtClean="0">
                <a:latin typeface="Tahoma" pitchFamily="34" charset="0"/>
                <a:cs typeface="Tahoma" pitchFamily="34" charset="0"/>
              </a:rPr>
              <a:t>  10%</a:t>
            </a:r>
          </a:p>
          <a:p>
            <a:pPr lvl="1" indent="-273050" algn="l" rtl="0" eaLnBrk="1" hangingPunct="1">
              <a:buClr>
                <a:srgbClr val="0BD0D9"/>
              </a:buClr>
            </a:pPr>
            <a:r>
              <a:rPr lang="en-US" altLang="en-US" sz="3200" b="1" dirty="0" smtClean="0">
                <a:latin typeface="Tahoma" pitchFamily="34" charset="0"/>
                <a:cs typeface="Tahoma" pitchFamily="34" charset="0"/>
              </a:rPr>
              <a:t> bladder dysfunction 5%</a:t>
            </a:r>
          </a:p>
          <a:p>
            <a:pPr lvl="1" indent="-273050" algn="l" rtl="0" eaLnBrk="1" hangingPunct="1">
              <a:buClr>
                <a:srgbClr val="0BD0D9"/>
              </a:buClr>
            </a:pPr>
            <a:r>
              <a:rPr lang="en-US" altLang="en-US" sz="3200" b="1" dirty="0" smtClean="0">
                <a:latin typeface="Tahoma" pitchFamily="34" charset="0"/>
                <a:cs typeface="Tahoma" pitchFamily="34" charset="0"/>
              </a:rPr>
              <a:t> vertigo 5%</a:t>
            </a:r>
          </a:p>
          <a:p>
            <a:pPr algn="l" rtl="0"/>
            <a:endParaRPr lang="en-US" dirty="0" smtClean="0"/>
          </a:p>
          <a:p>
            <a:pPr algn="l" rtl="0"/>
            <a:r>
              <a:rPr lang="en-US" dirty="0" smtClean="0"/>
              <a:t>Clinical course:</a:t>
            </a:r>
          </a:p>
          <a:p>
            <a:pPr lvl="1" algn="l" rtl="0"/>
            <a:r>
              <a:rPr lang="en-AU" altLang="en-US" sz="3200" b="1" dirty="0" smtClean="0">
                <a:solidFill>
                  <a:srgbClr val="FF0000"/>
                </a:solidFill>
                <a:latin typeface="Tahoma" pitchFamily="34" charset="0"/>
                <a:cs typeface="Tahoma" pitchFamily="34" charset="0"/>
              </a:rPr>
              <a:t>Relapsing/remitting MS (85% )</a:t>
            </a:r>
          </a:p>
          <a:p>
            <a:pPr lvl="1" algn="l" rtl="0"/>
            <a:r>
              <a:rPr lang="en-AU" altLang="en-US" sz="3200" b="1" dirty="0" smtClean="0">
                <a:solidFill>
                  <a:srgbClr val="FF0000"/>
                </a:solidFill>
                <a:latin typeface="Tahoma" pitchFamily="34" charset="0"/>
                <a:cs typeface="Tahoma" pitchFamily="34" charset="0"/>
              </a:rPr>
              <a:t>Secondary progressive MS</a:t>
            </a:r>
          </a:p>
          <a:p>
            <a:pPr lvl="2" algn="l" rtl="0"/>
            <a:r>
              <a:rPr lang="en-AU" altLang="en-US" sz="3200" b="1" dirty="0" smtClean="0">
                <a:latin typeface="Tahoma" pitchFamily="34" charset="0"/>
                <a:cs typeface="Tahoma" pitchFamily="34" charset="0"/>
              </a:rPr>
              <a:t>Steady deterioration following RRMS </a:t>
            </a:r>
          </a:p>
          <a:p>
            <a:pPr lvl="2" algn="l" rtl="0">
              <a:buFont typeface="Wingdings 2" pitchFamily="18" charset="2"/>
              <a:buNone/>
            </a:pPr>
            <a:r>
              <a:rPr lang="en-AU" altLang="en-US" sz="3200" b="1" dirty="0" smtClean="0">
                <a:latin typeface="Tahoma" pitchFamily="34" charset="0"/>
                <a:cs typeface="Tahoma" pitchFamily="34" charset="0"/>
              </a:rPr>
              <a:t>   (50% patients after 15 years)</a:t>
            </a:r>
          </a:p>
          <a:p>
            <a:pPr lvl="1" algn="l" rtl="0"/>
            <a:r>
              <a:rPr lang="en-AU" altLang="en-US" sz="3200" b="1" dirty="0" smtClean="0">
                <a:solidFill>
                  <a:srgbClr val="FF0000"/>
                </a:solidFill>
                <a:latin typeface="Tahoma" pitchFamily="34" charset="0"/>
                <a:cs typeface="Tahoma" pitchFamily="34" charset="0"/>
              </a:rPr>
              <a:t>Primary progressive MS (15%)</a:t>
            </a:r>
          </a:p>
          <a:p>
            <a:pPr lvl="2" algn="l" rtl="0"/>
            <a:r>
              <a:rPr lang="en-AU" altLang="en-US" sz="3200" b="1" dirty="0" smtClean="0">
                <a:latin typeface="Tahoma" pitchFamily="34" charset="0"/>
                <a:cs typeface="Tahoma" pitchFamily="34" charset="0"/>
              </a:rPr>
              <a:t>Steady deterioration disease onset</a:t>
            </a:r>
          </a:p>
          <a:p>
            <a:pPr algn="l" rtl="0"/>
            <a:endParaRPr lang="en-US" dirty="0" smtClean="0"/>
          </a:p>
          <a:p>
            <a:pPr algn="l" rtl="0"/>
            <a:r>
              <a:rPr lang="en-US" dirty="0" smtClean="0"/>
              <a:t>Prognosis:</a:t>
            </a:r>
          </a:p>
          <a:p>
            <a:pPr lvl="1" algn="l" rtl="0">
              <a:lnSpc>
                <a:spcPct val="80000"/>
              </a:lnSpc>
            </a:pPr>
            <a:r>
              <a:rPr lang="en-AU" altLang="en-US" sz="3200" b="1" dirty="0" smtClean="0">
                <a:latin typeface="Tahoma" pitchFamily="34" charset="0"/>
                <a:cs typeface="Tahoma" pitchFamily="34" charset="0"/>
              </a:rPr>
              <a:t>Benign variant from start (&lt;20%)</a:t>
            </a:r>
          </a:p>
          <a:p>
            <a:pPr lvl="1" algn="l" rtl="0">
              <a:lnSpc>
                <a:spcPct val="80000"/>
              </a:lnSpc>
            </a:pPr>
            <a:r>
              <a:rPr lang="en-AU" altLang="en-US" sz="3200" b="1" dirty="0" smtClean="0">
                <a:latin typeface="Tahoma" pitchFamily="34" charset="0"/>
                <a:cs typeface="Tahoma" pitchFamily="34" charset="0"/>
              </a:rPr>
              <a:t> Better in women  </a:t>
            </a:r>
          </a:p>
          <a:p>
            <a:pPr lvl="1" algn="l" rtl="0">
              <a:lnSpc>
                <a:spcPct val="80000"/>
              </a:lnSpc>
            </a:pPr>
            <a:r>
              <a:rPr lang="en-AU" altLang="en-US" sz="3200" b="1" dirty="0" smtClean="0">
                <a:latin typeface="Tahoma" pitchFamily="34" charset="0"/>
                <a:cs typeface="Tahoma" pitchFamily="34" charset="0"/>
              </a:rPr>
              <a:t> Patients with</a:t>
            </a:r>
            <a:r>
              <a:rPr lang="en-AU" altLang="en-US" sz="3200" b="1" dirty="0" smtClean="0">
                <a:latin typeface="Tahoma" pitchFamily="34" charset="0"/>
                <a:cs typeface="Tahoma" pitchFamily="34" charset="0"/>
                <a:sym typeface="Symbol" pitchFamily="18" charset="2"/>
              </a:rPr>
              <a:t> </a:t>
            </a:r>
            <a:r>
              <a:rPr lang="en-AU" altLang="en-US" sz="3200" b="1" dirty="0" smtClean="0">
                <a:latin typeface="Tahoma" pitchFamily="34" charset="0"/>
                <a:cs typeface="Tahoma" pitchFamily="34" charset="0"/>
              </a:rPr>
              <a:t>2 attacks in first year</a:t>
            </a:r>
          </a:p>
          <a:p>
            <a:pPr lvl="1" algn="l" rtl="0">
              <a:lnSpc>
                <a:spcPct val="80000"/>
              </a:lnSpc>
              <a:buFont typeface="Wingdings 2" pitchFamily="18" charset="2"/>
              <a:buNone/>
            </a:pPr>
            <a:endParaRPr lang="en-AU" altLang="en-US" sz="3000" b="1" dirty="0" smtClean="0">
              <a:latin typeface="Tahoma" pitchFamily="34" charset="0"/>
              <a:cs typeface="Tahoma" pitchFamily="34" charset="0"/>
            </a:endParaRPr>
          </a:p>
          <a:p>
            <a:pPr algn="l" rtl="0">
              <a:lnSpc>
                <a:spcPct val="80000"/>
              </a:lnSpc>
            </a:pPr>
            <a:endParaRPr lang="en-AU" altLang="en-US" sz="3200" b="1" dirty="0" smtClean="0">
              <a:latin typeface="Tahoma" pitchFamily="34" charset="0"/>
              <a:cs typeface="Tahoma" pitchFamily="34" charset="0"/>
            </a:endParaRPr>
          </a:p>
          <a:p>
            <a:pPr algn="l" rtl="0">
              <a:lnSpc>
                <a:spcPct val="80000"/>
              </a:lnSpc>
            </a:pPr>
            <a:r>
              <a:rPr lang="en-AU" altLang="en-US" sz="3200" b="1" dirty="0" smtClean="0">
                <a:latin typeface="Tahoma" pitchFamily="34" charset="0"/>
                <a:cs typeface="Tahoma" pitchFamily="34" charset="0"/>
              </a:rPr>
              <a:t>Death usually due to a complication </a:t>
            </a:r>
            <a:r>
              <a:rPr lang="en-US" altLang="en-US" sz="3200" b="1" dirty="0" smtClean="0">
                <a:latin typeface="Tahoma" pitchFamily="34" charset="0"/>
                <a:cs typeface="Tahoma" pitchFamily="34" charset="0"/>
              </a:rPr>
              <a:t>e.g. chest or urinary infection , pressure sores ….etc.</a:t>
            </a:r>
          </a:p>
          <a:p>
            <a:pPr algn="l" rtl="0"/>
            <a:endParaRPr lang="en-US"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10</a:t>
            </a:fld>
            <a:endParaRPr lang="ar-JO"/>
          </a:p>
        </p:txBody>
      </p:sp>
    </p:spTree>
    <p:extLst>
      <p:ext uri="{BB962C8B-B14F-4D97-AF65-F5344CB8AC3E}">
        <p14:creationId xmlns:p14="http://schemas.microsoft.com/office/powerpoint/2010/main" val="171699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a minority of individuals(10% to 50%, depending on the population studied) with an episode of optic neuritis</a:t>
            </a:r>
            <a:r>
              <a:rPr lang="en-US" baseline="0" dirty="0" smtClean="0"/>
              <a:t> w</a:t>
            </a:r>
            <a:r>
              <a:rPr lang="en-US" sz="1200" b="0" i="0" u="none" strike="noStrike" kern="1200" baseline="0" dirty="0" smtClean="0">
                <a:solidFill>
                  <a:schemeClr val="tx1"/>
                </a:solidFill>
                <a:latin typeface="+mn-lt"/>
                <a:ea typeface="+mn-ea"/>
                <a:cs typeface="+mn-cs"/>
              </a:rPr>
              <a:t>hich requires multiple episodes to support the diagnosis</a:t>
            </a:r>
            <a:endParaRPr lang="ar-JO" dirty="0"/>
          </a:p>
        </p:txBody>
      </p:sp>
      <p:sp>
        <p:nvSpPr>
          <p:cNvPr id="4" name="Slide Number Placeholder 3"/>
          <p:cNvSpPr>
            <a:spLocks noGrp="1"/>
          </p:cNvSpPr>
          <p:nvPr>
            <p:ph type="sldNum" sz="quarter" idx="10"/>
          </p:nvPr>
        </p:nvSpPr>
        <p:spPr/>
        <p:txBody>
          <a:bodyPr/>
          <a:lstStyle/>
          <a:p>
            <a:fld id="{5DCAB037-DFB5-4540-9E78-96FB62554118}" type="slidenum">
              <a:rPr lang="ar-JO" smtClean="0"/>
              <a:pPr/>
              <a:t>11</a:t>
            </a:fld>
            <a:endParaRPr lang="ar-JO"/>
          </a:p>
        </p:txBody>
      </p:sp>
    </p:spTree>
    <p:extLst>
      <p:ext uri="{BB962C8B-B14F-4D97-AF65-F5344CB8AC3E}">
        <p14:creationId xmlns:p14="http://schemas.microsoft.com/office/powerpoint/2010/main" val="363808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D6E1F2-5A61-4AFB-B7A0-48B7788A29F9}" type="datetimeFigureOut">
              <a:rPr lang="ar-JO" smtClean="0"/>
              <a:pPr/>
              <a:t>22/08/1442</a:t>
            </a:fld>
            <a:endParaRPr lang="ar-J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J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3BABCB-5E3E-4D5C-9FDF-7F77FE03FB43}"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63BABCB-5E3E-4D5C-9FDF-7F77FE03FB43}"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63BABCB-5E3E-4D5C-9FDF-7F77FE03FB43}"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63BABCB-5E3E-4D5C-9FDF-7F77FE03FB43}" type="slidenum">
              <a:rPr lang="ar-JO" smtClean="0"/>
              <a:pPr/>
              <a:t>‹#›</a:t>
            </a:fld>
            <a:endParaRPr lang="ar-JO"/>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63BABCB-5E3E-4D5C-9FDF-7F77FE03FB43}" type="slidenum">
              <a:rPr lang="ar-JO" smtClean="0"/>
              <a:pPr/>
              <a:t>‹#›</a:t>
            </a:fld>
            <a:endParaRPr lang="ar-J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63BABCB-5E3E-4D5C-9FDF-7F77FE03FB43}" type="slidenum">
              <a:rPr lang="ar-JO" smtClean="0"/>
              <a:pPr/>
              <a:t>‹#›</a:t>
            </a:fld>
            <a:endParaRPr lang="ar-JO"/>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63BABCB-5E3E-4D5C-9FDF-7F77FE03FB43}"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863BABCB-5E3E-4D5C-9FDF-7F77FE03FB43}" type="slidenum">
              <a:rPr lang="ar-JO" smtClean="0"/>
              <a:pPr/>
              <a:t>‹#›</a:t>
            </a:fld>
            <a:endParaRPr lang="ar-JO"/>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D6E1F2-5A61-4AFB-B7A0-48B7788A29F9}" type="datetimeFigureOut">
              <a:rPr lang="ar-JO" smtClean="0"/>
              <a:pPr/>
              <a:t>22/08/1442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863BABCB-5E3E-4D5C-9FDF-7F77FE03FB43}"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BD6E1F2-5A61-4AFB-B7A0-48B7788A29F9}" type="datetimeFigureOut">
              <a:rPr lang="ar-JO" smtClean="0"/>
              <a:pPr/>
              <a:t>22/08/1442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63BABCB-5E3E-4D5C-9FDF-7F77FE03FB43}"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BD6E1F2-5A61-4AFB-B7A0-48B7788A29F9}" type="datetimeFigureOut">
              <a:rPr lang="ar-JO" smtClean="0"/>
              <a:pPr/>
              <a:t>22/08/1442</a:t>
            </a:fld>
            <a:endParaRPr lang="ar-J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J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3BABCB-5E3E-4D5C-9FDF-7F77FE03FB43}" type="slidenum">
              <a:rPr lang="ar-JO" smtClean="0"/>
              <a:pPr/>
              <a:t>‹#›</a:t>
            </a:fld>
            <a:endParaRPr lang="ar-J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D6E1F2-5A61-4AFB-B7A0-48B7788A29F9}" type="datetimeFigureOut">
              <a:rPr lang="ar-JO" smtClean="0"/>
              <a:pPr/>
              <a:t>22/08/1442</a:t>
            </a:fld>
            <a:endParaRPr lang="ar-J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J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3BABCB-5E3E-4D5C-9FDF-7F77FE03FB43}"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2048" y="1455738"/>
            <a:ext cx="7772400" cy="1828800"/>
          </a:xfrm>
          <a:prstGeom prst="rect">
            <a:avLst/>
          </a:prstGeom>
        </p:spPr>
        <p:txBody>
          <a:bodyPr>
            <a:normAutofit/>
          </a:bodyPr>
          <a:lstStyle/>
          <a:p>
            <a:pPr algn="ctr" rtl="0"/>
            <a:r>
              <a:rPr lang="en-US" sz="5400" dirty="0" smtClean="0"/>
              <a:t>Primary Diseases of Myelin</a:t>
            </a:r>
            <a:endParaRPr lang="ar-JO" sz="5400" dirty="0"/>
          </a:p>
        </p:txBody>
      </p:sp>
      <p:sp>
        <p:nvSpPr>
          <p:cNvPr id="3" name="Subtitle 2"/>
          <p:cNvSpPr>
            <a:spLocks noGrp="1"/>
          </p:cNvSpPr>
          <p:nvPr>
            <p:ph type="subTitle" idx="4294967295"/>
          </p:nvPr>
        </p:nvSpPr>
        <p:spPr>
          <a:xfrm>
            <a:off x="760040" y="3861048"/>
            <a:ext cx="7772400" cy="1200150"/>
          </a:xfrm>
          <a:prstGeom prst="rect">
            <a:avLst/>
          </a:prstGeom>
        </p:spPr>
        <p:txBody>
          <a:bodyPr/>
          <a:lstStyle/>
          <a:p>
            <a:pPr marL="109728" indent="0" algn="ctr" rtl="0">
              <a:buNone/>
            </a:pPr>
            <a:r>
              <a:rPr lang="en-US" sz="3200" b="1" dirty="0" smtClean="0">
                <a:solidFill>
                  <a:srgbClr val="FF0000"/>
                </a:solidFill>
              </a:rPr>
              <a:t>Dr </a:t>
            </a:r>
            <a:r>
              <a:rPr lang="en-US" sz="3200" b="1" dirty="0" err="1" smtClean="0">
                <a:solidFill>
                  <a:srgbClr val="FF0000"/>
                </a:solidFill>
              </a:rPr>
              <a:t>Nesreen</a:t>
            </a:r>
            <a:r>
              <a:rPr lang="en-US" sz="3200" b="1" dirty="0" smtClean="0">
                <a:solidFill>
                  <a:srgbClr val="FF0000"/>
                </a:solidFill>
              </a:rPr>
              <a:t> </a:t>
            </a:r>
            <a:r>
              <a:rPr lang="en-US" sz="3200" b="1" dirty="0" err="1" smtClean="0">
                <a:solidFill>
                  <a:srgbClr val="FF0000"/>
                </a:solidFill>
              </a:rPr>
              <a:t>Bataineh</a:t>
            </a:r>
            <a:endParaRPr lang="en-US" sz="3200" b="1" smtClean="0">
              <a:solidFill>
                <a:srgbClr val="FF0000"/>
              </a:solidFill>
            </a:endParaRPr>
          </a:p>
          <a:p>
            <a:pPr marL="109728" indent="0" algn="ctr" rtl="0">
              <a:buNone/>
            </a:pPr>
            <a:r>
              <a:rPr lang="en-US" sz="3200" b="1" smtClean="0">
                <a:solidFill>
                  <a:srgbClr val="FF0000"/>
                </a:solidFill>
              </a:rPr>
              <a:t>MD </a:t>
            </a:r>
            <a:r>
              <a:rPr lang="en-US" sz="3200" b="1" dirty="0" smtClean="0">
                <a:solidFill>
                  <a:srgbClr val="FF0000"/>
                </a:solidFill>
              </a:rPr>
              <a:t>,</a:t>
            </a:r>
            <a:r>
              <a:rPr lang="en-US" sz="3200" b="1" dirty="0" err="1" smtClean="0">
                <a:solidFill>
                  <a:srgbClr val="FF0000"/>
                </a:solidFill>
              </a:rPr>
              <a:t>FRCPath</a:t>
            </a:r>
            <a:endParaRPr lang="en-US" sz="3200" b="1" dirty="0" smtClean="0">
              <a:solidFill>
                <a:srgbClr val="FF0000"/>
              </a:solidFill>
            </a:endParaRPr>
          </a:p>
        </p:txBody>
      </p:sp>
    </p:spTree>
    <p:extLst>
      <p:ext uri="{BB962C8B-B14F-4D97-AF65-F5344CB8AC3E}">
        <p14:creationId xmlns:p14="http://schemas.microsoft.com/office/powerpoint/2010/main" val="114240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issinglink.ucsf.edu/lm/ids_104_Demyelination/Figures/MS_early%20_es_O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0"/>
            <a:ext cx="826897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0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328592"/>
          </a:xfrm>
        </p:spPr>
        <p:txBody>
          <a:bodyPr>
            <a:normAutofit/>
          </a:bodyPr>
          <a:lstStyle/>
          <a:p>
            <a:pPr algn="just" rtl="0">
              <a:lnSpc>
                <a:spcPct val="120000"/>
              </a:lnSpc>
              <a:buFont typeface="Wingdings" pitchFamily="2" charset="2"/>
              <a:buChar char="Ø"/>
            </a:pPr>
            <a:r>
              <a:rPr lang="en-US" dirty="0" smtClean="0"/>
              <a:t>Episodes of </a:t>
            </a:r>
            <a:r>
              <a:rPr lang="en-US" b="1" dirty="0" smtClean="0">
                <a:solidFill>
                  <a:srgbClr val="FF0000"/>
                </a:solidFill>
              </a:rPr>
              <a:t>relapsing and remitting</a:t>
            </a:r>
            <a:r>
              <a:rPr lang="en-US" dirty="0" smtClean="0"/>
              <a:t>:</a:t>
            </a:r>
          </a:p>
          <a:p>
            <a:pPr lvl="1" algn="just" rtl="0">
              <a:lnSpc>
                <a:spcPct val="120000"/>
              </a:lnSpc>
              <a:buFontTx/>
              <a:buChar char="-"/>
            </a:pPr>
            <a:r>
              <a:rPr lang="en-US" dirty="0" smtClean="0"/>
              <a:t>Variable duration marked by </a:t>
            </a:r>
            <a:r>
              <a:rPr lang="en-US" b="1" i="1" dirty="0" smtClean="0">
                <a:solidFill>
                  <a:srgbClr val="00B050"/>
                </a:solidFill>
              </a:rPr>
              <a:t>neurologic defects</a:t>
            </a:r>
            <a:r>
              <a:rPr lang="en-US" dirty="0" smtClean="0"/>
              <a:t>, followed by </a:t>
            </a:r>
            <a:r>
              <a:rPr lang="en-US" b="1" i="1" dirty="0" smtClean="0">
                <a:solidFill>
                  <a:srgbClr val="00B050"/>
                </a:solidFill>
              </a:rPr>
              <a:t>gradual, partial recovery</a:t>
            </a:r>
            <a:r>
              <a:rPr lang="en-US" dirty="0" smtClean="0">
                <a:solidFill>
                  <a:srgbClr val="00B050"/>
                </a:solidFill>
              </a:rPr>
              <a:t> </a:t>
            </a:r>
            <a:r>
              <a:rPr lang="en-US" dirty="0" smtClean="0"/>
              <a:t>of neurologic function.</a:t>
            </a:r>
          </a:p>
          <a:p>
            <a:pPr lvl="1" algn="just" rtl="0">
              <a:lnSpc>
                <a:spcPct val="120000"/>
              </a:lnSpc>
              <a:buFontTx/>
              <a:buChar char="-"/>
            </a:pPr>
            <a:r>
              <a:rPr lang="en-US" dirty="0" smtClean="0"/>
              <a:t>The frequency of relapses tends to </a:t>
            </a:r>
            <a:r>
              <a:rPr lang="en-US" b="1" i="1" dirty="0" smtClean="0">
                <a:solidFill>
                  <a:srgbClr val="00B050"/>
                </a:solidFill>
              </a:rPr>
              <a:t>decrease</a:t>
            </a:r>
            <a:r>
              <a:rPr lang="en-US" dirty="0" smtClean="0">
                <a:solidFill>
                  <a:srgbClr val="00B050"/>
                </a:solidFill>
              </a:rPr>
              <a:t> </a:t>
            </a:r>
            <a:r>
              <a:rPr lang="en-US" dirty="0" smtClean="0"/>
              <a:t>during the course of time, but there is a </a:t>
            </a:r>
            <a:r>
              <a:rPr lang="en-US" b="1" i="1" dirty="0">
                <a:solidFill>
                  <a:srgbClr val="00B050"/>
                </a:solidFill>
              </a:rPr>
              <a:t>steady neurologic deterioration </a:t>
            </a:r>
            <a:r>
              <a:rPr lang="en-US" dirty="0" smtClean="0"/>
              <a:t>in most affected individuals.</a:t>
            </a:r>
          </a:p>
        </p:txBody>
      </p:sp>
      <p:sp>
        <p:nvSpPr>
          <p:cNvPr id="3" name="Title 2"/>
          <p:cNvSpPr>
            <a:spLocks noGrp="1"/>
          </p:cNvSpPr>
          <p:nvPr>
            <p:ph type="title"/>
          </p:nvPr>
        </p:nvSpPr>
        <p:spPr>
          <a:xfrm>
            <a:off x="457200" y="-27384"/>
            <a:ext cx="8229600" cy="1143000"/>
          </a:xfrm>
        </p:spPr>
        <p:txBody>
          <a:bodyPr/>
          <a:lstStyle/>
          <a:p>
            <a:pPr algn="ctr" rtl="0"/>
            <a:r>
              <a:rPr lang="en-US" dirty="0" smtClean="0"/>
              <a:t>Course of disease</a:t>
            </a:r>
            <a:endParaRPr lang="en-US" dirty="0"/>
          </a:p>
        </p:txBody>
      </p:sp>
      <p:pic>
        <p:nvPicPr>
          <p:cNvPr id="4" name="Picture 2" descr="https://journals.prous.com/journals/dot/20023801/html/dt380017/images/Bjartmar_f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077072"/>
            <a:ext cx="5076118" cy="278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81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328592"/>
          </a:xfrm>
        </p:spPr>
        <p:txBody>
          <a:bodyPr>
            <a:normAutofit lnSpcReduction="10000"/>
          </a:bodyPr>
          <a:lstStyle/>
          <a:p>
            <a:pPr algn="just" rtl="0">
              <a:lnSpc>
                <a:spcPct val="120000"/>
              </a:lnSpc>
              <a:buFont typeface="Wingdings" pitchFamily="2" charset="2"/>
              <a:buChar char="Ø"/>
            </a:pPr>
            <a:r>
              <a:rPr lang="en-US" dirty="0" smtClean="0"/>
              <a:t>MS </a:t>
            </a:r>
            <a:r>
              <a:rPr lang="en-US" dirty="0"/>
              <a:t>can affect </a:t>
            </a:r>
            <a:r>
              <a:rPr lang="en-US" b="1" i="1" dirty="0">
                <a:solidFill>
                  <a:srgbClr val="00B050"/>
                </a:solidFill>
              </a:rPr>
              <a:t>anywhere</a:t>
            </a:r>
            <a:r>
              <a:rPr lang="en-US" dirty="0"/>
              <a:t> in the CNS </a:t>
            </a:r>
            <a:r>
              <a:rPr lang="en-US" dirty="0" smtClean="0">
                <a:sym typeface="Wingdings" pitchFamily="2" charset="2"/>
              </a:rPr>
              <a:t> </a:t>
            </a:r>
            <a:r>
              <a:rPr lang="en-US" dirty="0" smtClean="0"/>
              <a:t>wide </a:t>
            </a:r>
            <a:r>
              <a:rPr lang="en-US" dirty="0"/>
              <a:t>range of clinical </a:t>
            </a:r>
            <a:r>
              <a:rPr lang="en-US" dirty="0" smtClean="0"/>
              <a:t>manifestations. BUT the commonest </a:t>
            </a:r>
            <a:r>
              <a:rPr lang="en-US" dirty="0"/>
              <a:t>neurologic symptoms and signs </a:t>
            </a:r>
            <a:r>
              <a:rPr lang="en-US" dirty="0" smtClean="0"/>
              <a:t>are:</a:t>
            </a:r>
          </a:p>
          <a:p>
            <a:pPr lvl="1" algn="just" rtl="0">
              <a:lnSpc>
                <a:spcPct val="120000"/>
              </a:lnSpc>
              <a:buFontTx/>
              <a:buChar char="-"/>
            </a:pPr>
            <a:r>
              <a:rPr lang="en-US" b="1" dirty="0" smtClean="0"/>
              <a:t>Unilateral</a:t>
            </a:r>
            <a:r>
              <a:rPr lang="en-US" dirty="0" smtClean="0"/>
              <a:t> </a:t>
            </a:r>
            <a:r>
              <a:rPr lang="en-US" dirty="0"/>
              <a:t>visual impairment due to involvement of the optic nerve </a:t>
            </a:r>
            <a:r>
              <a:rPr lang="en-US" b="1" dirty="0">
                <a:solidFill>
                  <a:srgbClr val="0070C0"/>
                </a:solidFill>
              </a:rPr>
              <a:t>(optic neuritis, </a:t>
            </a:r>
            <a:r>
              <a:rPr lang="en-US" b="1" dirty="0" err="1">
                <a:solidFill>
                  <a:srgbClr val="0070C0"/>
                </a:solidFill>
              </a:rPr>
              <a:t>retrobulbar</a:t>
            </a:r>
            <a:r>
              <a:rPr lang="en-US" b="1" dirty="0">
                <a:solidFill>
                  <a:srgbClr val="0070C0"/>
                </a:solidFill>
              </a:rPr>
              <a:t> neuritis</a:t>
            </a:r>
            <a:r>
              <a:rPr lang="en-US" b="1" dirty="0" smtClean="0">
                <a:solidFill>
                  <a:srgbClr val="0070C0"/>
                </a:solidFill>
              </a:rPr>
              <a:t>).</a:t>
            </a:r>
          </a:p>
          <a:p>
            <a:pPr lvl="1" algn="just" rtl="0">
              <a:lnSpc>
                <a:spcPct val="120000"/>
              </a:lnSpc>
              <a:buFontTx/>
              <a:buChar char="-"/>
            </a:pPr>
            <a:r>
              <a:rPr lang="en-US" dirty="0" smtClean="0"/>
              <a:t>After an episode of optic </a:t>
            </a:r>
            <a:r>
              <a:rPr lang="en-US" dirty="0"/>
              <a:t>neuritis </a:t>
            </a:r>
            <a:r>
              <a:rPr lang="en-US" dirty="0" smtClean="0"/>
              <a:t>10-50% go </a:t>
            </a:r>
            <a:r>
              <a:rPr lang="en-US" dirty="0"/>
              <a:t>on to develop </a:t>
            </a:r>
            <a:r>
              <a:rPr lang="en-US" dirty="0" smtClean="0"/>
              <a:t>MS with involvement of:</a:t>
            </a:r>
          </a:p>
          <a:p>
            <a:pPr lvl="2" algn="just" rtl="0">
              <a:lnSpc>
                <a:spcPct val="120000"/>
              </a:lnSpc>
              <a:buFont typeface="Wingdings" pitchFamily="2" charset="2"/>
              <a:buChar char="q"/>
            </a:pPr>
            <a:r>
              <a:rPr lang="en-US" b="1" u="sng" dirty="0" smtClean="0"/>
              <a:t>Brainstem</a:t>
            </a:r>
            <a:r>
              <a:rPr lang="en-US" dirty="0" smtClean="0"/>
              <a:t>: Cranial </a:t>
            </a:r>
            <a:r>
              <a:rPr lang="en-US" dirty="0"/>
              <a:t>nerve signs, ataxia, </a:t>
            </a:r>
            <a:r>
              <a:rPr lang="en-US" dirty="0" smtClean="0"/>
              <a:t>nystagmus …</a:t>
            </a:r>
          </a:p>
          <a:p>
            <a:pPr lvl="2" algn="just" rtl="0">
              <a:lnSpc>
                <a:spcPct val="120000"/>
              </a:lnSpc>
              <a:buFont typeface="Wingdings" pitchFamily="2" charset="2"/>
              <a:buChar char="q"/>
            </a:pPr>
            <a:r>
              <a:rPr lang="en-US" b="1" u="sng" dirty="0"/>
              <a:t>Spinal </a:t>
            </a:r>
            <a:r>
              <a:rPr lang="en-US" b="1" u="sng" dirty="0" smtClean="0"/>
              <a:t>cord:</a:t>
            </a:r>
            <a:r>
              <a:rPr lang="en-US" dirty="0"/>
              <a:t> </a:t>
            </a:r>
            <a:r>
              <a:rPr lang="en-US" i="1" dirty="0" smtClean="0">
                <a:solidFill>
                  <a:srgbClr val="0070C0"/>
                </a:solidFill>
              </a:rPr>
              <a:t>Motor </a:t>
            </a:r>
            <a:r>
              <a:rPr lang="en-US" i="1" dirty="0">
                <a:solidFill>
                  <a:srgbClr val="0070C0"/>
                </a:solidFill>
              </a:rPr>
              <a:t>and sensory </a:t>
            </a:r>
            <a:r>
              <a:rPr lang="en-US" i="1" dirty="0" smtClean="0">
                <a:solidFill>
                  <a:srgbClr val="0070C0"/>
                </a:solidFill>
              </a:rPr>
              <a:t>defects </a:t>
            </a:r>
            <a:r>
              <a:rPr lang="en-US" dirty="0" smtClean="0"/>
              <a:t>of </a:t>
            </a:r>
            <a:r>
              <a:rPr lang="en-US" dirty="0"/>
              <a:t>trunk and limbs, </a:t>
            </a:r>
            <a:r>
              <a:rPr lang="en-US" i="1" dirty="0">
                <a:solidFill>
                  <a:srgbClr val="0070C0"/>
                </a:solidFill>
              </a:rPr>
              <a:t>spasticity</a:t>
            </a:r>
            <a:r>
              <a:rPr lang="en-US" dirty="0"/>
              <a:t>, </a:t>
            </a:r>
            <a:r>
              <a:rPr lang="en-US" dirty="0" smtClean="0"/>
              <a:t>&amp; difficulties </a:t>
            </a:r>
            <a:r>
              <a:rPr lang="en-US" dirty="0"/>
              <a:t>with the voluntary control of bladder </a:t>
            </a:r>
            <a:r>
              <a:rPr lang="en-US" dirty="0" smtClean="0"/>
              <a:t>function.</a:t>
            </a:r>
            <a:endParaRPr lang="en-US" dirty="0"/>
          </a:p>
        </p:txBody>
      </p:sp>
      <p:sp>
        <p:nvSpPr>
          <p:cNvPr id="3" name="Title 2"/>
          <p:cNvSpPr>
            <a:spLocks noGrp="1"/>
          </p:cNvSpPr>
          <p:nvPr>
            <p:ph type="title"/>
          </p:nvPr>
        </p:nvSpPr>
        <p:spPr/>
        <p:txBody>
          <a:bodyPr/>
          <a:lstStyle/>
          <a:p>
            <a:pPr algn="ctr" rtl="0"/>
            <a:r>
              <a:rPr lang="en-US" dirty="0" smtClean="0"/>
              <a:t>Clinical features </a:t>
            </a:r>
            <a:endParaRPr lang="en-US" dirty="0"/>
          </a:p>
        </p:txBody>
      </p:sp>
    </p:spTree>
    <p:extLst>
      <p:ext uri="{BB962C8B-B14F-4D97-AF65-F5344CB8AC3E}">
        <p14:creationId xmlns:p14="http://schemas.microsoft.com/office/powerpoint/2010/main" val="1398518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640960" cy="4827992"/>
          </a:xfrm>
        </p:spPr>
        <p:txBody>
          <a:bodyPr>
            <a:normAutofit/>
          </a:bodyPr>
          <a:lstStyle/>
          <a:p>
            <a:pPr algn="just" rtl="0">
              <a:buFont typeface="Wingdings" pitchFamily="2" charset="2"/>
              <a:buChar char="Ø"/>
            </a:pPr>
            <a:endParaRPr lang="en-US" b="1" dirty="0" smtClean="0">
              <a:solidFill>
                <a:srgbClr val="0070C0"/>
              </a:solidFill>
            </a:endParaRPr>
          </a:p>
          <a:p>
            <a:pPr algn="just" rtl="0">
              <a:buFont typeface="Wingdings" pitchFamily="2" charset="2"/>
              <a:buChar char="Ø"/>
            </a:pPr>
            <a:r>
              <a:rPr lang="en-US" b="1" dirty="0" smtClean="0">
                <a:solidFill>
                  <a:srgbClr val="0070C0"/>
                </a:solidFill>
              </a:rPr>
              <a:t>CSF:</a:t>
            </a:r>
          </a:p>
          <a:p>
            <a:pPr lvl="1" algn="just" rtl="0">
              <a:buFontTx/>
              <a:buChar char="-"/>
            </a:pPr>
            <a:r>
              <a:rPr lang="en-US" dirty="0"/>
              <a:t>Mildly ↑ protein</a:t>
            </a:r>
          </a:p>
          <a:p>
            <a:pPr lvl="1" algn="just" rtl="0">
              <a:buFontTx/>
              <a:buChar char="-"/>
            </a:pPr>
            <a:r>
              <a:rPr lang="en-US" dirty="0"/>
              <a:t>Moderate </a:t>
            </a:r>
            <a:r>
              <a:rPr lang="en-US" dirty="0" err="1"/>
              <a:t>pleocytosis</a:t>
            </a:r>
            <a:r>
              <a:rPr lang="en-US" dirty="0"/>
              <a:t> (↑ lymphocytes).</a:t>
            </a:r>
          </a:p>
          <a:p>
            <a:pPr lvl="1" algn="just" rtl="0">
              <a:buFontTx/>
              <a:buChar char="-"/>
            </a:pPr>
            <a:r>
              <a:rPr lang="en-US" dirty="0"/>
              <a:t>↑ </a:t>
            </a:r>
            <a:r>
              <a:rPr lang="en-US" b="1" dirty="0" err="1">
                <a:solidFill>
                  <a:srgbClr val="FF0000"/>
                </a:solidFill>
              </a:rPr>
              <a:t>Oligoclonal</a:t>
            </a:r>
            <a:r>
              <a:rPr lang="en-US" b="1" dirty="0">
                <a:solidFill>
                  <a:srgbClr val="FF0000"/>
                </a:solidFill>
              </a:rPr>
              <a:t> </a:t>
            </a:r>
            <a:r>
              <a:rPr lang="en-US" b="1" dirty="0" smtClean="0">
                <a:solidFill>
                  <a:srgbClr val="FF0000"/>
                </a:solidFill>
              </a:rPr>
              <a:t>IgG bands</a:t>
            </a:r>
            <a:r>
              <a:rPr lang="en-US" dirty="0" smtClean="0"/>
              <a:t> </a:t>
            </a:r>
            <a:r>
              <a:rPr lang="en-US" dirty="0" smtClean="0">
                <a:sym typeface="Wingdings" pitchFamily="2" charset="2"/>
              </a:rPr>
              <a:t> Most important.</a:t>
            </a:r>
            <a:endParaRPr lang="en-US" dirty="0" smtClean="0"/>
          </a:p>
          <a:p>
            <a:pPr algn="just" rtl="0">
              <a:buFont typeface="Wingdings" pitchFamily="2" charset="2"/>
              <a:buChar char="Ø"/>
            </a:pPr>
            <a:endParaRPr lang="en-US" b="1" dirty="0" smtClean="0">
              <a:solidFill>
                <a:srgbClr val="0070C0"/>
              </a:solidFill>
            </a:endParaRPr>
          </a:p>
          <a:p>
            <a:pPr algn="just" rtl="0">
              <a:buFont typeface="Wingdings" pitchFamily="2" charset="2"/>
              <a:buChar char="Ø"/>
            </a:pPr>
            <a:r>
              <a:rPr lang="en-US" b="1" dirty="0" smtClean="0">
                <a:solidFill>
                  <a:srgbClr val="0070C0"/>
                </a:solidFill>
              </a:rPr>
              <a:t>Radiology:</a:t>
            </a:r>
          </a:p>
          <a:p>
            <a:pPr lvl="1" algn="just" rtl="0">
              <a:buFontTx/>
              <a:buChar char="-"/>
            </a:pPr>
            <a:r>
              <a:rPr lang="en-US" b="1" dirty="0" smtClean="0"/>
              <a:t>MRI</a:t>
            </a:r>
            <a:r>
              <a:rPr lang="en-US" dirty="0" smtClean="0"/>
              <a:t> </a:t>
            </a:r>
            <a:r>
              <a:rPr lang="en-US" dirty="0" smtClean="0">
                <a:sym typeface="Wingdings" pitchFamily="2" charset="2"/>
              </a:rPr>
              <a:t> Has an important role in </a:t>
            </a:r>
            <a:r>
              <a:rPr lang="en-US" dirty="0" err="1" smtClean="0">
                <a:sym typeface="Wingdings" pitchFamily="2" charset="2"/>
              </a:rPr>
              <a:t>Dx</a:t>
            </a:r>
            <a:r>
              <a:rPr lang="en-US" dirty="0" smtClean="0">
                <a:sym typeface="Wingdings" pitchFamily="2" charset="2"/>
              </a:rPr>
              <a:t>.</a:t>
            </a:r>
          </a:p>
          <a:p>
            <a:pPr lvl="1" algn="just" rtl="0">
              <a:buFontTx/>
              <a:buChar char="-"/>
            </a:pPr>
            <a:r>
              <a:rPr lang="en-US" dirty="0" smtClean="0">
                <a:sym typeface="Wingdings" pitchFamily="2" charset="2"/>
              </a:rPr>
              <a:t>Some studies </a:t>
            </a:r>
            <a:r>
              <a:rPr lang="en-US" dirty="0" smtClean="0"/>
              <a:t>indicate that some plaques may be clinically </a:t>
            </a:r>
            <a:r>
              <a:rPr lang="en-US" i="1" dirty="0" smtClean="0"/>
              <a:t>silent</a:t>
            </a:r>
            <a:r>
              <a:rPr lang="en-US" dirty="0" smtClean="0"/>
              <a:t> even in otherwise symptomatic patients.</a:t>
            </a:r>
            <a:endParaRPr lang="en-US" dirty="0"/>
          </a:p>
        </p:txBody>
      </p:sp>
      <p:sp>
        <p:nvSpPr>
          <p:cNvPr id="3" name="Title 2"/>
          <p:cNvSpPr>
            <a:spLocks noGrp="1"/>
          </p:cNvSpPr>
          <p:nvPr>
            <p:ph type="title"/>
          </p:nvPr>
        </p:nvSpPr>
        <p:spPr>
          <a:xfrm>
            <a:off x="1619672" y="274638"/>
            <a:ext cx="7067128" cy="1143000"/>
          </a:xfrm>
        </p:spPr>
        <p:txBody>
          <a:bodyPr/>
          <a:lstStyle/>
          <a:p>
            <a:r>
              <a:rPr lang="en-US" dirty="0" smtClean="0"/>
              <a:t>Investigations </a:t>
            </a:r>
            <a:endParaRPr lang="en-US" dirty="0"/>
          </a:p>
        </p:txBody>
      </p:sp>
      <p:pic>
        <p:nvPicPr>
          <p:cNvPr id="8194" name="Picture 2" descr="http://medlibes.com/uploads/Screen%20shot%202010-07-15%20at%2010.20.17%20PM.png"/>
          <p:cNvPicPr>
            <a:picLocks noChangeAspect="1" noChangeArrowheads="1"/>
          </p:cNvPicPr>
          <p:nvPr/>
        </p:nvPicPr>
        <p:blipFill>
          <a:blip r:embed="rId3" cstate="print"/>
          <a:srcRect/>
          <a:stretch>
            <a:fillRect/>
          </a:stretch>
        </p:blipFill>
        <p:spPr bwMode="auto">
          <a:xfrm>
            <a:off x="6660232" y="-27384"/>
            <a:ext cx="2483768" cy="3168352"/>
          </a:xfrm>
          <a:prstGeom prst="rect">
            <a:avLst/>
          </a:prstGeom>
          <a:noFill/>
        </p:spPr>
      </p:pic>
    </p:spTree>
    <p:extLst>
      <p:ext uri="{BB962C8B-B14F-4D97-AF65-F5344CB8AC3E}">
        <p14:creationId xmlns:p14="http://schemas.microsoft.com/office/powerpoint/2010/main" val="368679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640960" cy="5112568"/>
          </a:xfrm>
        </p:spPr>
        <p:txBody>
          <a:bodyPr>
            <a:normAutofit fontScale="92500" lnSpcReduction="10000"/>
          </a:bodyPr>
          <a:lstStyle/>
          <a:p>
            <a:pPr marL="109728" indent="0" algn="just" rtl="0">
              <a:buNone/>
            </a:pPr>
            <a:r>
              <a:rPr lang="en-US" b="1" dirty="0" smtClean="0">
                <a:solidFill>
                  <a:srgbClr val="0070C0"/>
                </a:solidFill>
              </a:rPr>
              <a:t>A. </a:t>
            </a:r>
            <a:r>
              <a:rPr lang="en-US" b="1" dirty="0" err="1">
                <a:solidFill>
                  <a:srgbClr val="0070C0"/>
                </a:solidFill>
              </a:rPr>
              <a:t>Neuromyelitis</a:t>
            </a:r>
            <a:r>
              <a:rPr lang="en-US" b="1" dirty="0">
                <a:solidFill>
                  <a:srgbClr val="0070C0"/>
                </a:solidFill>
              </a:rPr>
              <a:t> </a:t>
            </a:r>
            <a:r>
              <a:rPr lang="en-US" b="1" dirty="0" err="1" smtClean="0">
                <a:solidFill>
                  <a:srgbClr val="0070C0"/>
                </a:solidFill>
              </a:rPr>
              <a:t>Optica</a:t>
            </a:r>
            <a:r>
              <a:rPr lang="en-US" b="1" dirty="0" smtClean="0">
                <a:solidFill>
                  <a:srgbClr val="0070C0"/>
                </a:solidFill>
              </a:rPr>
              <a:t>:</a:t>
            </a:r>
          </a:p>
          <a:p>
            <a:pPr lvl="1" algn="just" rtl="0">
              <a:buFontTx/>
              <a:buChar char="-"/>
            </a:pPr>
            <a:r>
              <a:rPr lang="en-US" sz="2400" dirty="0"/>
              <a:t>Synchronous </a:t>
            </a:r>
            <a:r>
              <a:rPr lang="en-US" sz="2400" b="1" dirty="0">
                <a:solidFill>
                  <a:srgbClr val="00B050"/>
                </a:solidFill>
              </a:rPr>
              <a:t>bilateral optic neuritis </a:t>
            </a:r>
            <a:r>
              <a:rPr lang="en-US" sz="2400" dirty="0"/>
              <a:t>&amp; </a:t>
            </a:r>
            <a:r>
              <a:rPr lang="en-US" sz="2400" b="1" dirty="0">
                <a:solidFill>
                  <a:srgbClr val="00B050"/>
                </a:solidFill>
              </a:rPr>
              <a:t>spinal cord</a:t>
            </a:r>
            <a:r>
              <a:rPr lang="en-US" sz="2400" dirty="0"/>
              <a:t> demyelination.</a:t>
            </a:r>
          </a:p>
          <a:p>
            <a:pPr lvl="1" algn="just" rtl="0">
              <a:buFontTx/>
              <a:buChar char="-"/>
            </a:pPr>
            <a:r>
              <a:rPr lang="en-US" sz="2400" dirty="0"/>
              <a:t>Once considered a variant of MS, but know considered separate entity that is characterized by:</a:t>
            </a:r>
          </a:p>
          <a:p>
            <a:pPr lvl="2" algn="just" rtl="0">
              <a:buFont typeface="Wingdings" pitchFamily="2" charset="2"/>
              <a:buChar char="q"/>
            </a:pPr>
            <a:r>
              <a:rPr lang="en-US" sz="2200" dirty="0"/>
              <a:t>Abs against </a:t>
            </a:r>
            <a:r>
              <a:rPr lang="en-US" sz="2200" b="1" dirty="0">
                <a:solidFill>
                  <a:srgbClr val="00B050"/>
                </a:solidFill>
              </a:rPr>
              <a:t>aquaporin-4</a:t>
            </a:r>
            <a:r>
              <a:rPr lang="en-US" sz="2200" dirty="0"/>
              <a:t> (</a:t>
            </a:r>
            <a:r>
              <a:rPr lang="en-US" sz="2200" dirty="0" err="1"/>
              <a:t>pathognomic</a:t>
            </a:r>
            <a:r>
              <a:rPr lang="en-US" sz="2200" dirty="0"/>
              <a:t>).</a:t>
            </a:r>
          </a:p>
          <a:p>
            <a:pPr lvl="2" algn="just" rtl="0">
              <a:buFont typeface="Wingdings" pitchFamily="2" charset="2"/>
              <a:buChar char="q"/>
            </a:pPr>
            <a:r>
              <a:rPr lang="en-US" sz="2200" dirty="0"/>
              <a:t>Poor recovery from the first attack.</a:t>
            </a:r>
          </a:p>
          <a:p>
            <a:pPr marL="109728" indent="0" algn="just" rtl="0">
              <a:buNone/>
            </a:pPr>
            <a:endParaRPr lang="en-US" sz="2000" b="1" dirty="0">
              <a:solidFill>
                <a:srgbClr val="0070C0"/>
              </a:solidFill>
            </a:endParaRPr>
          </a:p>
          <a:p>
            <a:pPr marL="109728" indent="0" algn="just" rtl="0">
              <a:buNone/>
            </a:pPr>
            <a:r>
              <a:rPr lang="en-US" b="1" dirty="0" smtClean="0">
                <a:solidFill>
                  <a:srgbClr val="0070C0"/>
                </a:solidFill>
              </a:rPr>
              <a:t>B. </a:t>
            </a:r>
            <a:r>
              <a:rPr lang="en-US" b="1" dirty="0">
                <a:solidFill>
                  <a:srgbClr val="0070C0"/>
                </a:solidFill>
              </a:rPr>
              <a:t>Central </a:t>
            </a:r>
            <a:r>
              <a:rPr lang="en-US" b="1" dirty="0" err="1">
                <a:solidFill>
                  <a:srgbClr val="0070C0"/>
                </a:solidFill>
              </a:rPr>
              <a:t>pontine</a:t>
            </a:r>
            <a:r>
              <a:rPr lang="en-US" b="1" dirty="0">
                <a:solidFill>
                  <a:srgbClr val="0070C0"/>
                </a:solidFill>
              </a:rPr>
              <a:t> </a:t>
            </a:r>
            <a:r>
              <a:rPr lang="en-US" b="1" dirty="0" err="1" smtClean="0">
                <a:solidFill>
                  <a:srgbClr val="0070C0"/>
                </a:solidFill>
              </a:rPr>
              <a:t>myelinolysis</a:t>
            </a:r>
            <a:r>
              <a:rPr lang="en-US" b="1" dirty="0" smtClean="0">
                <a:solidFill>
                  <a:srgbClr val="0070C0"/>
                </a:solidFill>
              </a:rPr>
              <a:t> (osmotic</a:t>
            </a:r>
          </a:p>
          <a:p>
            <a:pPr marL="109728" indent="0" algn="just" rtl="0">
              <a:buNone/>
            </a:pPr>
            <a:r>
              <a:rPr lang="en-US" b="1" dirty="0" smtClean="0">
                <a:solidFill>
                  <a:srgbClr val="0070C0"/>
                </a:solidFill>
              </a:rPr>
              <a:t>	demyelinating disease):</a:t>
            </a:r>
          </a:p>
          <a:p>
            <a:pPr lvl="1" algn="just" rtl="0">
              <a:buFontTx/>
              <a:buChar char="-"/>
            </a:pPr>
            <a:r>
              <a:rPr lang="en-US" sz="2400" dirty="0" err="1" smtClean="0"/>
              <a:t>Nonimmune</a:t>
            </a:r>
            <a:r>
              <a:rPr lang="en-US" sz="2400" dirty="0" smtClean="0"/>
              <a:t> process characterized </a:t>
            </a:r>
            <a:r>
              <a:rPr lang="en-US" sz="2400" dirty="0"/>
              <a:t>by loss of myelin involving the center of </a:t>
            </a:r>
            <a:r>
              <a:rPr lang="en-US" sz="2400" dirty="0" smtClean="0"/>
              <a:t>the </a:t>
            </a:r>
            <a:r>
              <a:rPr lang="en-US" sz="2400" b="1" dirty="0" smtClean="0">
                <a:solidFill>
                  <a:srgbClr val="FF0000"/>
                </a:solidFill>
              </a:rPr>
              <a:t>PONS</a:t>
            </a:r>
            <a:r>
              <a:rPr lang="en-US" sz="2400" b="1" dirty="0" smtClean="0"/>
              <a:t> </a:t>
            </a:r>
            <a:r>
              <a:rPr lang="en-US" sz="2400" dirty="0" smtClean="0">
                <a:sym typeface="Wingdings" pitchFamily="2" charset="2"/>
              </a:rPr>
              <a:t> usually manifests with </a:t>
            </a:r>
            <a:r>
              <a:rPr lang="en-US" sz="2400" b="1" dirty="0" err="1" smtClean="0">
                <a:sym typeface="Wingdings" pitchFamily="2" charset="2"/>
              </a:rPr>
              <a:t>quadiplegia</a:t>
            </a:r>
            <a:r>
              <a:rPr lang="en-US" sz="2400" dirty="0" smtClean="0">
                <a:sym typeface="Wingdings" pitchFamily="2" charset="2"/>
              </a:rPr>
              <a:t>.</a:t>
            </a:r>
            <a:endParaRPr lang="en-US" sz="2400" b="1" dirty="0" smtClean="0"/>
          </a:p>
          <a:p>
            <a:pPr lvl="1" algn="just" rtl="0">
              <a:buFontTx/>
              <a:buChar char="-"/>
            </a:pPr>
            <a:r>
              <a:rPr lang="en-US" sz="2400" dirty="0" smtClean="0"/>
              <a:t>Arises after </a:t>
            </a:r>
            <a:r>
              <a:rPr lang="en-US" sz="2400" dirty="0" smtClean="0">
                <a:sym typeface="Wingdings" pitchFamily="2" charset="2"/>
              </a:rPr>
              <a:t> </a:t>
            </a:r>
            <a:r>
              <a:rPr lang="en-US" sz="2400" b="1" dirty="0" smtClean="0">
                <a:solidFill>
                  <a:srgbClr val="00B050"/>
                </a:solidFill>
              </a:rPr>
              <a:t>Rapid correction </a:t>
            </a:r>
            <a:r>
              <a:rPr lang="en-US" sz="2400" b="1" dirty="0">
                <a:solidFill>
                  <a:srgbClr val="00B050"/>
                </a:solidFill>
              </a:rPr>
              <a:t>of </a:t>
            </a:r>
            <a:r>
              <a:rPr lang="en-US" sz="2400" b="1" u="sng" dirty="0" smtClean="0">
                <a:solidFill>
                  <a:srgbClr val="00B050"/>
                </a:solidFill>
              </a:rPr>
              <a:t>HYPONATREMIA</a:t>
            </a:r>
            <a:r>
              <a:rPr lang="en-US" sz="2400" b="1" dirty="0" smtClean="0">
                <a:solidFill>
                  <a:srgbClr val="00B050"/>
                </a:solidFill>
              </a:rPr>
              <a:t>*, alcoholism &amp; severe electrolytes disturbances.</a:t>
            </a:r>
            <a:endParaRPr lang="en-US" sz="2400" b="1" dirty="0">
              <a:solidFill>
                <a:srgbClr val="00B050"/>
              </a:solidFill>
            </a:endParaRPr>
          </a:p>
          <a:p>
            <a:pPr marL="630936" lvl="2" indent="0" algn="just" rtl="0">
              <a:buNone/>
            </a:pPr>
            <a:endParaRPr lang="en-US" sz="2200" dirty="0" smtClean="0"/>
          </a:p>
        </p:txBody>
      </p:sp>
      <p:sp>
        <p:nvSpPr>
          <p:cNvPr id="3" name="Title 2"/>
          <p:cNvSpPr>
            <a:spLocks noGrp="1"/>
          </p:cNvSpPr>
          <p:nvPr>
            <p:ph type="title"/>
          </p:nvPr>
        </p:nvSpPr>
        <p:spPr/>
        <p:txBody>
          <a:bodyPr>
            <a:normAutofit fontScale="90000"/>
          </a:bodyPr>
          <a:lstStyle/>
          <a:p>
            <a:pPr algn="ctr" rtl="0"/>
            <a:r>
              <a:rPr lang="en-US" dirty="0" smtClean="0"/>
              <a:t>2. Other </a:t>
            </a:r>
            <a:r>
              <a:rPr lang="en-US" dirty="0"/>
              <a:t>Acquired Demyelinating Diseases</a:t>
            </a:r>
            <a:endParaRPr lang="ar-JO" dirty="0"/>
          </a:p>
        </p:txBody>
      </p:sp>
    </p:spTree>
    <p:extLst>
      <p:ext uri="{BB962C8B-B14F-4D97-AF65-F5344CB8AC3E}">
        <p14:creationId xmlns:p14="http://schemas.microsoft.com/office/powerpoint/2010/main" val="2077336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25344"/>
            <a:ext cx="9144000" cy="4827992"/>
          </a:xfrm>
        </p:spPr>
        <p:txBody>
          <a:bodyPr>
            <a:normAutofit lnSpcReduction="10000"/>
          </a:bodyPr>
          <a:lstStyle/>
          <a:p>
            <a:pPr marL="109728" indent="0" algn="just" rtl="0">
              <a:buNone/>
            </a:pPr>
            <a:r>
              <a:rPr lang="en-US" b="1" dirty="0" smtClean="0">
                <a:solidFill>
                  <a:srgbClr val="0070C0"/>
                </a:solidFill>
              </a:rPr>
              <a:t>C. Acute </a:t>
            </a:r>
            <a:r>
              <a:rPr lang="en-US" b="1" dirty="0">
                <a:solidFill>
                  <a:srgbClr val="0070C0"/>
                </a:solidFill>
              </a:rPr>
              <a:t>Disseminated Encephalomyelitis (</a:t>
            </a:r>
            <a:r>
              <a:rPr lang="en-US" b="1" dirty="0" smtClean="0">
                <a:solidFill>
                  <a:srgbClr val="0070C0"/>
                </a:solidFill>
              </a:rPr>
              <a:t>ADEM)</a:t>
            </a:r>
          </a:p>
          <a:p>
            <a:pPr lvl="1" algn="l" rtl="0">
              <a:buFontTx/>
              <a:buChar char="-"/>
            </a:pPr>
            <a:r>
              <a:rPr lang="en-US" dirty="0" smtClean="0"/>
              <a:t>Diffuse</a:t>
            </a:r>
            <a:r>
              <a:rPr lang="en-US" dirty="0"/>
              <a:t>, monophasic demyelinating disease.</a:t>
            </a:r>
          </a:p>
          <a:p>
            <a:pPr lvl="1" algn="l" rtl="0">
              <a:buFontTx/>
              <a:buChar char="-"/>
            </a:pPr>
            <a:r>
              <a:rPr lang="en-US" sz="2300" dirty="0" smtClean="0"/>
              <a:t>Symptoms </a:t>
            </a:r>
            <a:r>
              <a:rPr lang="en-US" sz="2300" dirty="0"/>
              <a:t>begin </a:t>
            </a:r>
            <a:r>
              <a:rPr lang="en-US" sz="2300" b="1" dirty="0"/>
              <a:t>1‐2</a:t>
            </a:r>
            <a:r>
              <a:rPr lang="en-US" sz="2300" dirty="0"/>
              <a:t> weeks after </a:t>
            </a:r>
            <a:r>
              <a:rPr lang="en-US" sz="2300" b="1" dirty="0"/>
              <a:t>viral</a:t>
            </a:r>
            <a:r>
              <a:rPr lang="en-US" sz="2300" dirty="0"/>
              <a:t> </a:t>
            </a:r>
            <a:r>
              <a:rPr lang="en-US" sz="2300" dirty="0" smtClean="0"/>
              <a:t>infection (sometimes vaccine) </a:t>
            </a:r>
            <a:r>
              <a:rPr lang="en-US" sz="2300" dirty="0" smtClean="0">
                <a:sym typeface="Wingdings" pitchFamily="2" charset="2"/>
              </a:rPr>
              <a:t> n</a:t>
            </a:r>
            <a:r>
              <a:rPr lang="en-US" sz="2200" dirty="0" smtClean="0"/>
              <a:t>on-localizing </a:t>
            </a:r>
            <a:r>
              <a:rPr lang="en-US" sz="2200" dirty="0"/>
              <a:t>symptoms (headache, lethargy, and coma</a:t>
            </a:r>
            <a:r>
              <a:rPr lang="en-US" sz="2200" dirty="0" smtClean="0"/>
              <a:t>).</a:t>
            </a:r>
            <a:endParaRPr lang="en-US" sz="2200" dirty="0"/>
          </a:p>
          <a:p>
            <a:pPr lvl="1" algn="just" rtl="0">
              <a:buFontTx/>
              <a:buChar char="-"/>
            </a:pPr>
            <a:r>
              <a:rPr lang="en-US" dirty="0"/>
              <a:t>20% die </a:t>
            </a:r>
            <a:r>
              <a:rPr lang="en-US" dirty="0">
                <a:sym typeface="Wingdings" pitchFamily="2" charset="2"/>
              </a:rPr>
              <a:t> </a:t>
            </a:r>
            <a:r>
              <a:rPr lang="en-US" b="1" dirty="0"/>
              <a:t>most of the rest fully </a:t>
            </a:r>
            <a:r>
              <a:rPr lang="en-US" b="1" dirty="0" smtClean="0"/>
              <a:t>recover.</a:t>
            </a:r>
            <a:endParaRPr lang="en-US" b="1" dirty="0"/>
          </a:p>
          <a:p>
            <a:pPr marL="624078" indent="-514350" algn="just" rtl="0">
              <a:buNone/>
            </a:pPr>
            <a:endParaRPr lang="en-US" b="1" dirty="0" smtClean="0">
              <a:solidFill>
                <a:srgbClr val="0070C0"/>
              </a:solidFill>
            </a:endParaRPr>
          </a:p>
          <a:p>
            <a:pPr marL="109728" indent="0" algn="just" rtl="0">
              <a:buNone/>
            </a:pPr>
            <a:r>
              <a:rPr lang="en-US" b="1" dirty="0" smtClean="0">
                <a:solidFill>
                  <a:srgbClr val="0070C0"/>
                </a:solidFill>
              </a:rPr>
              <a:t>D. Acute </a:t>
            </a:r>
            <a:r>
              <a:rPr lang="en-US" b="1" dirty="0">
                <a:solidFill>
                  <a:srgbClr val="0070C0"/>
                </a:solidFill>
              </a:rPr>
              <a:t>Necrotizing </a:t>
            </a:r>
            <a:r>
              <a:rPr lang="en-US" b="1" dirty="0" smtClean="0">
                <a:solidFill>
                  <a:srgbClr val="0070C0"/>
                </a:solidFill>
              </a:rPr>
              <a:t>Hemorrhagic Encephalomyelitis</a:t>
            </a:r>
          </a:p>
          <a:p>
            <a:pPr marL="109728" indent="0" algn="just" rtl="0">
              <a:buNone/>
            </a:pPr>
            <a:r>
              <a:rPr lang="en-US" b="1" dirty="0">
                <a:solidFill>
                  <a:srgbClr val="0070C0"/>
                </a:solidFill>
              </a:rPr>
              <a:t>	</a:t>
            </a:r>
            <a:r>
              <a:rPr lang="en-US" b="1" dirty="0" smtClean="0">
                <a:solidFill>
                  <a:srgbClr val="0070C0"/>
                </a:solidFill>
              </a:rPr>
              <a:t>(ANHE)</a:t>
            </a:r>
          </a:p>
          <a:p>
            <a:pPr lvl="1" algn="just" rtl="0">
              <a:buFontTx/>
              <a:buChar char="-"/>
            </a:pPr>
            <a:r>
              <a:rPr lang="en-US" dirty="0" smtClean="0"/>
              <a:t>Follows an </a:t>
            </a:r>
            <a:r>
              <a:rPr lang="en-US" b="1" dirty="0" smtClean="0"/>
              <a:t>URTI </a:t>
            </a:r>
            <a:r>
              <a:rPr lang="en-US" dirty="0" smtClean="0"/>
              <a:t>in </a:t>
            </a:r>
            <a:r>
              <a:rPr lang="en-US" b="1" dirty="0" smtClean="0"/>
              <a:t>kids and adolescents.</a:t>
            </a:r>
          </a:p>
          <a:p>
            <a:pPr lvl="1" algn="just" rtl="0">
              <a:buFontTx/>
              <a:buChar char="-"/>
            </a:pPr>
            <a:r>
              <a:rPr lang="en-US" b="1" dirty="0" smtClean="0"/>
              <a:t>Fatal </a:t>
            </a:r>
            <a:r>
              <a:rPr lang="en-US" dirty="0"/>
              <a:t>in many </a:t>
            </a:r>
            <a:r>
              <a:rPr lang="en-US" dirty="0" smtClean="0"/>
              <a:t>patients </a:t>
            </a:r>
            <a:r>
              <a:rPr lang="en-US" dirty="0" smtClean="0">
                <a:sym typeface="Wingdings" pitchFamily="2" charset="2"/>
              </a:rPr>
              <a:t>represents a </a:t>
            </a:r>
            <a:r>
              <a:rPr lang="en-US" dirty="0" err="1" smtClean="0"/>
              <a:t>hyperacute</a:t>
            </a:r>
            <a:r>
              <a:rPr lang="en-US" dirty="0" smtClean="0"/>
              <a:t> variant of ADEM.</a:t>
            </a:r>
          </a:p>
        </p:txBody>
      </p:sp>
      <p:sp>
        <p:nvSpPr>
          <p:cNvPr id="3" name="Title 2"/>
          <p:cNvSpPr>
            <a:spLocks noGrp="1"/>
          </p:cNvSpPr>
          <p:nvPr>
            <p:ph type="title"/>
          </p:nvPr>
        </p:nvSpPr>
        <p:spPr/>
        <p:txBody>
          <a:bodyPr>
            <a:normAutofit fontScale="90000"/>
          </a:bodyPr>
          <a:lstStyle/>
          <a:p>
            <a:pPr algn="ctr" rtl="0"/>
            <a:r>
              <a:rPr lang="en-US" dirty="0" smtClean="0"/>
              <a:t>2. Other </a:t>
            </a:r>
            <a:r>
              <a:rPr lang="en-US" dirty="0"/>
              <a:t>Acquired Demyelinating Diseases</a:t>
            </a:r>
            <a:endParaRPr lang="ar-JO" dirty="0"/>
          </a:p>
        </p:txBody>
      </p:sp>
    </p:spTree>
    <p:extLst>
      <p:ext uri="{BB962C8B-B14F-4D97-AF65-F5344CB8AC3E}">
        <p14:creationId xmlns:p14="http://schemas.microsoft.com/office/powerpoint/2010/main" val="3549106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Disorders of Peripheral Nerves </a:t>
            </a:r>
            <a:endParaRPr lang="en-US" dirty="0"/>
          </a:p>
        </p:txBody>
      </p:sp>
      <p:sp>
        <p:nvSpPr>
          <p:cNvPr id="3" name="Subtitle 2"/>
          <p:cNvSpPr>
            <a:spLocks noGrp="1"/>
          </p:cNvSpPr>
          <p:nvPr>
            <p:ph type="subTitle" idx="1"/>
          </p:nvPr>
        </p:nvSpPr>
        <p:spPr/>
        <p:txBody>
          <a:bodyP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568952" cy="4522507"/>
          </a:xfrm>
        </p:spPr>
        <p:txBody>
          <a:bodyPr/>
          <a:lstStyle/>
          <a:p>
            <a:pPr marL="624078" indent="-514350" algn="just" rtl="0">
              <a:buFont typeface="+mj-lt"/>
              <a:buAutoNum type="arabicPeriod"/>
            </a:pPr>
            <a:endParaRPr lang="en-US" b="1" dirty="0" smtClean="0">
              <a:solidFill>
                <a:srgbClr val="0070C0"/>
              </a:solidFill>
            </a:endParaRPr>
          </a:p>
          <a:p>
            <a:pPr marL="624078" indent="-514350" algn="just" rtl="0">
              <a:buFont typeface="+mj-lt"/>
              <a:buAutoNum type="arabicPeriod"/>
            </a:pPr>
            <a:r>
              <a:rPr lang="en-US" b="1" dirty="0" smtClean="0">
                <a:solidFill>
                  <a:srgbClr val="0070C0"/>
                </a:solidFill>
              </a:rPr>
              <a:t>Axonal neuropathies  </a:t>
            </a:r>
            <a:r>
              <a:rPr lang="en-US" dirty="0" smtClean="0"/>
              <a:t>(</a:t>
            </a:r>
            <a:r>
              <a:rPr lang="en-US" dirty="0" err="1" smtClean="0"/>
              <a:t>Wallerian</a:t>
            </a:r>
            <a:r>
              <a:rPr lang="en-US" dirty="0" smtClean="0"/>
              <a:t> degeneration) </a:t>
            </a:r>
            <a:r>
              <a:rPr lang="en-US" dirty="0" smtClean="0">
                <a:sym typeface="Wingdings" pitchFamily="2" charset="2"/>
              </a:rPr>
              <a:t> ass. with decreased axon density.</a:t>
            </a:r>
            <a:endParaRPr lang="en-US" dirty="0" smtClean="0"/>
          </a:p>
          <a:p>
            <a:pPr marL="624078" indent="-514350" algn="just" rtl="0">
              <a:buFont typeface="+mj-lt"/>
              <a:buAutoNum type="arabicPeriod"/>
            </a:pPr>
            <a:endParaRPr lang="en-US" b="1" dirty="0" smtClean="0">
              <a:solidFill>
                <a:srgbClr val="0070C0"/>
              </a:solidFill>
            </a:endParaRPr>
          </a:p>
          <a:p>
            <a:pPr marL="624078" indent="-514350" algn="just" rtl="0">
              <a:buFont typeface="+mj-lt"/>
              <a:buAutoNum type="arabicPeriod"/>
            </a:pPr>
            <a:r>
              <a:rPr lang="en-US" b="1" dirty="0" err="1" smtClean="0">
                <a:solidFill>
                  <a:srgbClr val="0070C0"/>
                </a:solidFill>
              </a:rPr>
              <a:t>Demyelinating</a:t>
            </a:r>
            <a:r>
              <a:rPr lang="en-US" b="1" dirty="0" smtClean="0">
                <a:solidFill>
                  <a:srgbClr val="0070C0"/>
                </a:solidFill>
              </a:rPr>
              <a:t> neuropathies </a:t>
            </a:r>
            <a:r>
              <a:rPr lang="en-US" dirty="0" smtClean="0"/>
              <a:t>(segmental </a:t>
            </a:r>
            <a:r>
              <a:rPr lang="en-US" dirty="0" err="1" smtClean="0"/>
              <a:t>demyelination</a:t>
            </a:r>
            <a:r>
              <a:rPr lang="en-US" dirty="0" smtClean="0"/>
              <a:t>) </a:t>
            </a:r>
            <a:r>
              <a:rPr lang="en-US" dirty="0" smtClean="0">
                <a:sym typeface="Wingdings" pitchFamily="2" charset="2"/>
              </a:rPr>
              <a:t> ass. with normal axon density.</a:t>
            </a:r>
            <a:endParaRPr lang="en-US" dirty="0" smtClean="0"/>
          </a:p>
          <a:p>
            <a:pPr marL="624078" indent="-514350" algn="just" rtl="0">
              <a:buFont typeface="+mj-lt"/>
              <a:buAutoNum type="arabicPeriod"/>
            </a:pPr>
            <a:endParaRPr lang="en-US" b="1" dirty="0" smtClean="0">
              <a:solidFill>
                <a:srgbClr val="0070C0"/>
              </a:solidFill>
            </a:endParaRPr>
          </a:p>
          <a:p>
            <a:pPr marL="624078" indent="-514350" algn="just" rtl="0">
              <a:buFont typeface="+mj-lt"/>
              <a:buAutoNum type="arabicPeriod"/>
            </a:pPr>
            <a:r>
              <a:rPr lang="en-US" b="1" dirty="0" smtClean="0">
                <a:solidFill>
                  <a:srgbClr val="0070C0"/>
                </a:solidFill>
              </a:rPr>
              <a:t>Mixed.</a:t>
            </a:r>
          </a:p>
          <a:p>
            <a:pPr algn="just" rtl="0">
              <a:buFont typeface="Wingdings" pitchFamily="2" charset="2"/>
              <a:buChar char="Ø"/>
            </a:pPr>
            <a:endParaRPr lang="en-US" dirty="0" smtClean="0"/>
          </a:p>
          <a:p>
            <a:pPr algn="just" rtl="0">
              <a:buFont typeface="Wingdings" pitchFamily="2" charset="2"/>
              <a:buChar char="Ø"/>
            </a:pPr>
            <a:endParaRPr lang="en-US" dirty="0" smtClean="0"/>
          </a:p>
          <a:p>
            <a:pPr algn="just" rtl="0">
              <a:buFont typeface="Wingdings" pitchFamily="2" charset="2"/>
              <a:buChar char="Ø"/>
            </a:pPr>
            <a:endParaRPr lang="en-US" dirty="0"/>
          </a:p>
        </p:txBody>
      </p:sp>
      <p:sp>
        <p:nvSpPr>
          <p:cNvPr id="3" name="Title 2"/>
          <p:cNvSpPr>
            <a:spLocks noGrp="1"/>
          </p:cNvSpPr>
          <p:nvPr>
            <p:ph type="title"/>
          </p:nvPr>
        </p:nvSpPr>
        <p:spPr/>
        <p:txBody>
          <a:bodyPr>
            <a:normAutofit fontScale="90000"/>
          </a:bodyPr>
          <a:lstStyle/>
          <a:p>
            <a:pPr algn="ctr" rtl="0"/>
            <a:r>
              <a:rPr lang="en-US" dirty="0" smtClean="0"/>
              <a:t>Patterns of Peripheral Nerve Injury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0"/>
            <a:ext cx="9143999" cy="6857999"/>
          </a:xfrm>
          <a:prstGeom prst="rect">
            <a:avLst/>
          </a:prstGeom>
          <a:noFill/>
          <a:ln w="12700">
            <a:noFill/>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832648"/>
          </a:xfrm>
        </p:spPr>
        <p:txBody>
          <a:bodyPr>
            <a:normAutofit fontScale="92500"/>
          </a:bodyPr>
          <a:lstStyle/>
          <a:p>
            <a:pPr algn="just" rtl="0">
              <a:lnSpc>
                <a:spcPct val="120000"/>
              </a:lnSpc>
              <a:buFont typeface="Wingdings" pitchFamily="2" charset="2"/>
              <a:buChar char="Ø"/>
            </a:pPr>
            <a:r>
              <a:rPr lang="en-US" dirty="0" smtClean="0"/>
              <a:t>Peripheral neuropathies fall into several </a:t>
            </a:r>
            <a:r>
              <a:rPr lang="en-US" b="1" dirty="0" smtClean="0">
                <a:solidFill>
                  <a:srgbClr val="0070C0"/>
                </a:solidFill>
              </a:rPr>
              <a:t>ANATOMIC PATTERNS:</a:t>
            </a:r>
            <a:endParaRPr lang="en-US" dirty="0" smtClean="0"/>
          </a:p>
          <a:p>
            <a:pPr algn="just" rtl="0">
              <a:lnSpc>
                <a:spcPct val="120000"/>
              </a:lnSpc>
              <a:buFontTx/>
              <a:buChar char="-"/>
            </a:pPr>
            <a:r>
              <a:rPr lang="en-US" b="1" dirty="0" err="1" smtClean="0">
                <a:solidFill>
                  <a:srgbClr val="FF0000"/>
                </a:solidFill>
              </a:rPr>
              <a:t>Polyneuropathies</a:t>
            </a:r>
            <a:r>
              <a:rPr lang="en-US" dirty="0" smtClean="0"/>
              <a:t>:</a:t>
            </a:r>
          </a:p>
          <a:p>
            <a:pPr lvl="1" algn="just" rtl="0">
              <a:lnSpc>
                <a:spcPct val="120000"/>
              </a:lnSpc>
              <a:buFont typeface="Wingdings" pitchFamily="2" charset="2"/>
              <a:buChar char="q"/>
            </a:pPr>
            <a:r>
              <a:rPr lang="en-US" dirty="0" smtClean="0"/>
              <a:t>Axonal loss is typically symmetric, diffuse &amp; more pronounced in the distal segments of the longest nerves </a:t>
            </a:r>
            <a:r>
              <a:rPr lang="en-US" dirty="0" smtClean="0">
                <a:sym typeface="Wingdings" pitchFamily="2" charset="2"/>
              </a:rPr>
              <a:t> usually  ass. with </a:t>
            </a:r>
            <a:r>
              <a:rPr lang="en-US" dirty="0" smtClean="0"/>
              <a:t>loss of sensation and </a:t>
            </a:r>
            <a:r>
              <a:rPr lang="en-US" dirty="0" err="1" smtClean="0"/>
              <a:t>paresthesias</a:t>
            </a:r>
            <a:r>
              <a:rPr lang="en-US" dirty="0" smtClean="0"/>
              <a:t>.</a:t>
            </a:r>
          </a:p>
          <a:p>
            <a:pPr algn="just" rtl="0">
              <a:lnSpc>
                <a:spcPct val="120000"/>
              </a:lnSpc>
              <a:buFontTx/>
              <a:buChar char="-"/>
            </a:pPr>
            <a:r>
              <a:rPr lang="en-US" b="1" dirty="0" smtClean="0">
                <a:solidFill>
                  <a:srgbClr val="FF0000"/>
                </a:solidFill>
              </a:rPr>
              <a:t>Polyneuritis multiplex:</a:t>
            </a:r>
          </a:p>
          <a:p>
            <a:pPr lvl="1" algn="just" rtl="0">
              <a:lnSpc>
                <a:spcPct val="120000"/>
              </a:lnSpc>
              <a:buFont typeface="Wingdings" pitchFamily="2" charset="2"/>
              <a:buChar char="q"/>
            </a:pPr>
            <a:r>
              <a:rPr lang="en-US" dirty="0" smtClean="0"/>
              <a:t>Damage randomly affects portions of</a:t>
            </a:r>
          </a:p>
          <a:p>
            <a:pPr lvl="1" algn="just" rtl="0">
              <a:lnSpc>
                <a:spcPct val="120000"/>
              </a:lnSpc>
              <a:buNone/>
            </a:pPr>
            <a:r>
              <a:rPr lang="en-US" dirty="0" smtClean="0"/>
              <a:t>	individual nerves.</a:t>
            </a:r>
          </a:p>
          <a:p>
            <a:pPr algn="just" rtl="0">
              <a:lnSpc>
                <a:spcPct val="120000"/>
              </a:lnSpc>
              <a:buFontTx/>
              <a:buChar char="-"/>
            </a:pPr>
            <a:r>
              <a:rPr lang="en-US" b="1" dirty="0" smtClean="0">
                <a:solidFill>
                  <a:srgbClr val="FF0000"/>
                </a:solidFill>
              </a:rPr>
              <a:t>Simple </a:t>
            </a:r>
            <a:r>
              <a:rPr lang="en-US" b="1" dirty="0" err="1" smtClean="0">
                <a:solidFill>
                  <a:srgbClr val="FF0000"/>
                </a:solidFill>
              </a:rPr>
              <a:t>mononeuropathy</a:t>
            </a:r>
            <a:r>
              <a:rPr lang="en-US" b="1" dirty="0" smtClean="0">
                <a:solidFill>
                  <a:srgbClr val="FF0000"/>
                </a:solidFill>
              </a:rPr>
              <a:t> </a:t>
            </a:r>
          </a:p>
          <a:p>
            <a:pPr lvl="1" algn="just" rtl="0">
              <a:lnSpc>
                <a:spcPct val="120000"/>
              </a:lnSpc>
              <a:buFont typeface="Wingdings" pitchFamily="2" charset="2"/>
              <a:buChar char="q"/>
            </a:pPr>
            <a:r>
              <a:rPr lang="en-US" dirty="0" smtClean="0"/>
              <a:t>Involves only a single nerve mostly due</a:t>
            </a:r>
          </a:p>
          <a:p>
            <a:pPr lvl="1" algn="just" rtl="0">
              <a:lnSpc>
                <a:spcPct val="120000"/>
              </a:lnSpc>
              <a:buNone/>
            </a:pPr>
            <a:r>
              <a:rPr lang="en-US" dirty="0" smtClean="0"/>
              <a:t>	trauma or entrapment (as carpal tunnel</a:t>
            </a:r>
          </a:p>
          <a:p>
            <a:pPr lvl="1" algn="just" rtl="0">
              <a:lnSpc>
                <a:spcPct val="120000"/>
              </a:lnSpc>
              <a:buNone/>
            </a:pPr>
            <a:r>
              <a:rPr lang="en-US" dirty="0" smtClean="0"/>
              <a:t>	syndrome).</a:t>
            </a:r>
            <a:endParaRPr lang="en-US" dirty="0"/>
          </a:p>
        </p:txBody>
      </p:sp>
      <p:pic>
        <p:nvPicPr>
          <p:cNvPr id="4" name="Picture 2"/>
          <p:cNvPicPr>
            <a:picLocks noChangeAspect="1" noChangeArrowheads="1"/>
          </p:cNvPicPr>
          <p:nvPr/>
        </p:nvPicPr>
        <p:blipFill>
          <a:blip r:embed="rId3" cstate="print"/>
          <a:srcRect l="71872" t="39581" r="6250" b="16666"/>
          <a:stretch>
            <a:fillRect/>
          </a:stretch>
        </p:blipFill>
        <p:spPr>
          <a:xfrm>
            <a:off x="6732240" y="3499137"/>
            <a:ext cx="2411761" cy="33588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85000" lnSpcReduction="20000"/>
          </a:bodyPr>
          <a:lstStyle/>
          <a:p>
            <a:pPr algn="just" rtl="0">
              <a:buFont typeface="Wingdings" pitchFamily="2" charset="2"/>
              <a:buChar char="Ø"/>
            </a:pPr>
            <a:r>
              <a:rPr lang="en-US" sz="2800" dirty="0" smtClean="0"/>
              <a:t>Axons </a:t>
            </a:r>
            <a:r>
              <a:rPr lang="en-US" sz="2800" dirty="0"/>
              <a:t>are </a:t>
            </a:r>
            <a:r>
              <a:rPr lang="en-US" sz="2800" dirty="0" err="1" smtClean="0"/>
              <a:t>ensheathed</a:t>
            </a:r>
            <a:r>
              <a:rPr lang="en-US" sz="2800" dirty="0" smtClean="0"/>
              <a:t> </a:t>
            </a:r>
            <a:r>
              <a:rPr lang="en-US" sz="2800" dirty="0"/>
              <a:t>by </a:t>
            </a:r>
            <a:r>
              <a:rPr lang="en-US" sz="2800" dirty="0" smtClean="0"/>
              <a:t>myelin </a:t>
            </a:r>
            <a:r>
              <a:rPr lang="en-US" sz="2800" dirty="0" smtClean="0">
                <a:sym typeface="Wingdings" pitchFamily="2" charset="2"/>
              </a:rPr>
              <a:t> </a:t>
            </a:r>
            <a:r>
              <a:rPr lang="en-US" sz="2800" dirty="0" smtClean="0"/>
              <a:t>allows </a:t>
            </a:r>
            <a:r>
              <a:rPr lang="en-US" sz="2800" dirty="0"/>
              <a:t>rapid propagation </a:t>
            </a:r>
            <a:r>
              <a:rPr lang="en-US" sz="2800" dirty="0" smtClean="0"/>
              <a:t>of neural </a:t>
            </a:r>
            <a:r>
              <a:rPr lang="en-US" sz="2800" dirty="0"/>
              <a:t>impulses</a:t>
            </a:r>
            <a:r>
              <a:rPr lang="en-US" sz="2800" dirty="0" smtClean="0"/>
              <a:t>.</a:t>
            </a:r>
          </a:p>
          <a:p>
            <a:pPr algn="just" rtl="0">
              <a:buFont typeface="Wingdings" pitchFamily="2" charset="2"/>
              <a:buChar char="Ø"/>
            </a:pPr>
            <a:endParaRPr lang="en-US" sz="2800" dirty="0" smtClean="0"/>
          </a:p>
          <a:p>
            <a:pPr algn="just" rtl="0">
              <a:buFont typeface="Wingdings" pitchFamily="2" charset="2"/>
              <a:buChar char="Ø"/>
            </a:pPr>
            <a:r>
              <a:rPr lang="en-US" sz="2800" dirty="0" smtClean="0"/>
              <a:t>Diseases </a:t>
            </a:r>
            <a:r>
              <a:rPr lang="en-US" sz="2800" dirty="0"/>
              <a:t>of myelin are primarily </a:t>
            </a:r>
            <a:r>
              <a:rPr lang="en-US" sz="2800" b="1" dirty="0">
                <a:solidFill>
                  <a:srgbClr val="FF0000"/>
                </a:solidFill>
              </a:rPr>
              <a:t>white matter disorders</a:t>
            </a:r>
            <a:r>
              <a:rPr lang="en-US" sz="2800" dirty="0" smtClean="0"/>
              <a:t>.</a:t>
            </a:r>
          </a:p>
          <a:p>
            <a:pPr lvl="1" algn="just" rtl="0">
              <a:buFontTx/>
              <a:buChar char="-"/>
            </a:pPr>
            <a:endParaRPr lang="en-US" sz="1300" b="1" u="sng" dirty="0" smtClean="0"/>
          </a:p>
          <a:p>
            <a:pPr lvl="1" algn="just" rtl="0">
              <a:buFontTx/>
              <a:buChar char="-"/>
            </a:pPr>
            <a:r>
              <a:rPr lang="en-US" b="1" u="sng" dirty="0" smtClean="0"/>
              <a:t>CNS:</a:t>
            </a:r>
            <a:r>
              <a:rPr lang="en-US" dirty="0" smtClean="0"/>
              <a:t> </a:t>
            </a:r>
            <a:r>
              <a:rPr lang="en-US" dirty="0" err="1"/>
              <a:t>O</a:t>
            </a:r>
            <a:r>
              <a:rPr lang="en-US" dirty="0" err="1" smtClean="0"/>
              <a:t>ligodendrocytes</a:t>
            </a:r>
            <a:r>
              <a:rPr lang="en-US" dirty="0" smtClean="0"/>
              <a:t> </a:t>
            </a:r>
            <a:r>
              <a:rPr lang="en-US" dirty="0" smtClean="0">
                <a:sym typeface="Wingdings" pitchFamily="2" charset="2"/>
              </a:rPr>
              <a:t> Single cell provide myelin for many internodes.</a:t>
            </a:r>
          </a:p>
          <a:p>
            <a:pPr lvl="1" algn="just" rtl="0">
              <a:buFontTx/>
              <a:buChar char="-"/>
            </a:pPr>
            <a:r>
              <a:rPr lang="en-US" b="1" u="sng" dirty="0" smtClean="0"/>
              <a:t>PNS: </a:t>
            </a:r>
            <a:r>
              <a:rPr lang="en-US" dirty="0"/>
              <a:t>Schwann </a:t>
            </a:r>
            <a:r>
              <a:rPr lang="en-US" dirty="0" smtClean="0"/>
              <a:t>cells </a:t>
            </a:r>
            <a:r>
              <a:rPr lang="en-US" dirty="0">
                <a:sym typeface="Wingdings" pitchFamily="2" charset="2"/>
              </a:rPr>
              <a:t> Single cell provide myelin </a:t>
            </a:r>
            <a:r>
              <a:rPr lang="en-US" dirty="0" smtClean="0">
                <a:sym typeface="Wingdings" pitchFamily="2" charset="2"/>
              </a:rPr>
              <a:t>only for one internodes</a:t>
            </a:r>
            <a:r>
              <a:rPr lang="en-US" dirty="0">
                <a:sym typeface="Wingdings" pitchFamily="2" charset="2"/>
              </a:rPr>
              <a:t>.</a:t>
            </a:r>
          </a:p>
          <a:p>
            <a:pPr algn="just" rtl="0">
              <a:buFont typeface="Wingdings" pitchFamily="2" charset="2"/>
              <a:buChar char="Ø"/>
            </a:pPr>
            <a:endParaRPr lang="en-US" sz="2800" dirty="0" smtClean="0"/>
          </a:p>
          <a:p>
            <a:pPr algn="just" rtl="0">
              <a:buFont typeface="Wingdings" pitchFamily="2" charset="2"/>
              <a:buChar char="Ø"/>
            </a:pPr>
            <a:r>
              <a:rPr lang="en-US" altLang="en-US" sz="2800" dirty="0" smtClean="0"/>
              <a:t>Loss of myelin interferes with electric impulse transmission along axon</a:t>
            </a:r>
          </a:p>
          <a:p>
            <a:pPr algn="just" rtl="0">
              <a:buFont typeface="Wingdings" pitchFamily="2" charset="2"/>
              <a:buChar char="Ø"/>
            </a:pPr>
            <a:endParaRPr lang="en-US" sz="1400" dirty="0" smtClean="0"/>
          </a:p>
          <a:p>
            <a:pPr algn="just" rtl="0">
              <a:buFont typeface="Wingdings" pitchFamily="2" charset="2"/>
              <a:buChar char="Ø"/>
            </a:pPr>
            <a:r>
              <a:rPr lang="en-US" sz="2800" dirty="0" smtClean="0"/>
              <a:t>Myelin CNS diseases </a:t>
            </a:r>
            <a:r>
              <a:rPr lang="en-US" sz="2800" b="1" dirty="0" smtClean="0"/>
              <a:t>do not </a:t>
            </a:r>
            <a:r>
              <a:rPr lang="en-US" sz="2800" dirty="0" smtClean="0"/>
              <a:t>involve the PNS nerves (&amp; vice versa).</a:t>
            </a:r>
            <a:endParaRPr lang="ar-JO" dirty="0" smtClean="0"/>
          </a:p>
        </p:txBody>
      </p:sp>
      <p:sp>
        <p:nvSpPr>
          <p:cNvPr id="3" name="Title 2"/>
          <p:cNvSpPr>
            <a:spLocks noGrp="1"/>
          </p:cNvSpPr>
          <p:nvPr>
            <p:ph type="title"/>
          </p:nvPr>
        </p:nvSpPr>
        <p:spPr/>
        <p:txBody>
          <a:bodyPr/>
          <a:lstStyle/>
          <a:p>
            <a:pPr algn="ctr" rtl="0"/>
            <a:r>
              <a:rPr lang="en-US" dirty="0" smtClean="0"/>
              <a:t>Introduction </a:t>
            </a:r>
            <a:endParaRPr lang="ar-JO" dirty="0"/>
          </a:p>
        </p:txBody>
      </p:sp>
    </p:spTree>
    <p:extLst>
      <p:ext uri="{BB962C8B-B14F-4D97-AF65-F5344CB8AC3E}">
        <p14:creationId xmlns:p14="http://schemas.microsoft.com/office/powerpoint/2010/main" val="3769422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0">
              <a:lnSpc>
                <a:spcPct val="120000"/>
              </a:lnSpc>
              <a:buFont typeface="Wingdings" pitchFamily="2" charset="2"/>
              <a:buChar char="Ø"/>
            </a:pPr>
            <a:r>
              <a:rPr lang="en-US" b="1" dirty="0" smtClean="0">
                <a:solidFill>
                  <a:srgbClr val="FF0000"/>
                </a:solidFill>
              </a:rPr>
              <a:t>Diabetic neuropathy:</a:t>
            </a:r>
          </a:p>
          <a:p>
            <a:pPr algn="just" rtl="0">
              <a:lnSpc>
                <a:spcPct val="120000"/>
              </a:lnSpc>
              <a:buFontTx/>
              <a:buChar char="-"/>
            </a:pPr>
            <a:r>
              <a:rPr lang="en-US" dirty="0" smtClean="0"/>
              <a:t>Most common cause of peripheral neuropathy.</a:t>
            </a:r>
          </a:p>
          <a:p>
            <a:pPr algn="just" rtl="0">
              <a:lnSpc>
                <a:spcPct val="120000"/>
              </a:lnSpc>
              <a:buFontTx/>
              <a:buChar char="-"/>
            </a:pPr>
            <a:r>
              <a:rPr lang="en-US" dirty="0" smtClean="0"/>
              <a:t>Includes:</a:t>
            </a:r>
          </a:p>
          <a:p>
            <a:pPr lvl="1" algn="just" rtl="0">
              <a:lnSpc>
                <a:spcPct val="120000"/>
              </a:lnSpc>
              <a:buFont typeface="Wingdings" pitchFamily="2" charset="2"/>
              <a:buChar char="q"/>
            </a:pPr>
            <a:r>
              <a:rPr lang="en-US" dirty="0" smtClean="0"/>
              <a:t>Distal symmetric </a:t>
            </a:r>
            <a:r>
              <a:rPr lang="en-US" dirty="0" err="1" smtClean="0"/>
              <a:t>sensorimotor</a:t>
            </a:r>
            <a:r>
              <a:rPr lang="en-US" dirty="0" smtClean="0"/>
              <a:t> </a:t>
            </a:r>
            <a:r>
              <a:rPr lang="en-US" dirty="0" err="1" smtClean="0"/>
              <a:t>polyneuropathy</a:t>
            </a:r>
            <a:r>
              <a:rPr lang="en-US" dirty="0" smtClean="0"/>
              <a:t> (most common).</a:t>
            </a:r>
          </a:p>
          <a:p>
            <a:pPr lvl="1" algn="just" rtl="0">
              <a:lnSpc>
                <a:spcPct val="120000"/>
              </a:lnSpc>
              <a:buFont typeface="Wingdings" pitchFamily="2" charset="2"/>
              <a:buChar char="q"/>
            </a:pPr>
            <a:r>
              <a:rPr lang="en-US" dirty="0" smtClean="0"/>
              <a:t>Autonomic neuropathy.</a:t>
            </a:r>
          </a:p>
          <a:p>
            <a:pPr lvl="1" algn="just" rtl="0">
              <a:lnSpc>
                <a:spcPct val="120000"/>
              </a:lnSpc>
              <a:buFont typeface="Wingdings" pitchFamily="2" charset="2"/>
              <a:buChar char="q"/>
            </a:pPr>
            <a:r>
              <a:rPr lang="en-US" dirty="0" err="1" smtClean="0"/>
              <a:t>Lumbosacral</a:t>
            </a:r>
            <a:r>
              <a:rPr lang="en-US" dirty="0" smtClean="0"/>
              <a:t> </a:t>
            </a:r>
            <a:r>
              <a:rPr lang="en-US" dirty="0" err="1" smtClean="0"/>
              <a:t>radiculopathies</a:t>
            </a:r>
            <a:r>
              <a:rPr lang="en-US" dirty="0" smtClean="0"/>
              <a:t> </a:t>
            </a:r>
            <a:r>
              <a:rPr lang="en-US" dirty="0" smtClean="0">
                <a:sym typeface="Wingdings" pitchFamily="2" charset="2"/>
              </a:rPr>
              <a:t> </a:t>
            </a:r>
            <a:r>
              <a:rPr lang="en-US" dirty="0" smtClean="0"/>
              <a:t>asymmetric pain that progress to weakness &amp; muscle atrophy. </a:t>
            </a:r>
            <a:endParaRPr lang="en-US" dirty="0"/>
          </a:p>
        </p:txBody>
      </p:sp>
      <p:sp>
        <p:nvSpPr>
          <p:cNvPr id="3" name="Title 2"/>
          <p:cNvSpPr>
            <a:spLocks noGrp="1"/>
          </p:cNvSpPr>
          <p:nvPr>
            <p:ph type="title"/>
          </p:nvPr>
        </p:nvSpPr>
        <p:spPr/>
        <p:txBody>
          <a:bodyPr>
            <a:normAutofit fontScale="90000"/>
          </a:bodyPr>
          <a:lstStyle/>
          <a:p>
            <a:pPr algn="ctr" rtl="0"/>
            <a:r>
              <a:rPr lang="en-US" dirty="0" smtClean="0"/>
              <a:t>Disorders Associated with Peripheral  Nerve Injury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044016"/>
          </a:xfrm>
        </p:spPr>
        <p:txBody>
          <a:bodyPr>
            <a:normAutofit/>
          </a:bodyPr>
          <a:lstStyle/>
          <a:p>
            <a:pPr algn="just" rtl="0">
              <a:buFont typeface="Wingdings" pitchFamily="2" charset="2"/>
              <a:buChar char="Ø"/>
            </a:pPr>
            <a:r>
              <a:rPr lang="en-US" b="1" dirty="0" err="1" smtClean="0">
                <a:solidFill>
                  <a:srgbClr val="FF0000"/>
                </a:solidFill>
              </a:rPr>
              <a:t>Guillain-Barré</a:t>
            </a:r>
            <a:r>
              <a:rPr lang="en-US" b="1" dirty="0" smtClean="0">
                <a:solidFill>
                  <a:srgbClr val="FF0000"/>
                </a:solidFill>
              </a:rPr>
              <a:t> Syndrome</a:t>
            </a:r>
          </a:p>
          <a:p>
            <a:pPr algn="just" rtl="0">
              <a:buFontTx/>
              <a:buChar char="-"/>
            </a:pPr>
            <a:r>
              <a:rPr lang="en-US" b="1" dirty="0" smtClean="0"/>
              <a:t>Autoimmune</a:t>
            </a:r>
            <a:r>
              <a:rPr lang="en-US" dirty="0" smtClean="0"/>
              <a:t> response triggered by an URT or GI infection or a vaccine that breaks down self-tolerance (as </a:t>
            </a:r>
            <a:r>
              <a:rPr lang="en-US" i="1" dirty="0" smtClean="0"/>
              <a:t>Campylobacter </a:t>
            </a:r>
            <a:r>
              <a:rPr lang="en-US" i="1" dirty="0" err="1" smtClean="0"/>
              <a:t>jejuni</a:t>
            </a:r>
            <a:r>
              <a:rPr lang="en-US" i="1" dirty="0" smtClean="0"/>
              <a:t>, EBV…</a:t>
            </a:r>
            <a:r>
              <a:rPr lang="en-US" dirty="0" smtClean="0"/>
              <a:t>) </a:t>
            </a:r>
            <a:r>
              <a:rPr lang="en-US" dirty="0" smtClean="0">
                <a:sym typeface="Wingdings" pitchFamily="2" charset="2"/>
              </a:rPr>
              <a:t> </a:t>
            </a:r>
            <a:r>
              <a:rPr lang="en-US" b="1" dirty="0" smtClean="0">
                <a:solidFill>
                  <a:srgbClr val="00B050"/>
                </a:solidFill>
              </a:rPr>
              <a:t>Rapidly progressive acute </a:t>
            </a:r>
            <a:r>
              <a:rPr lang="en-US" b="1" dirty="0" err="1" smtClean="0">
                <a:solidFill>
                  <a:srgbClr val="00B050"/>
                </a:solidFill>
              </a:rPr>
              <a:t>demyelinating</a:t>
            </a:r>
            <a:r>
              <a:rPr lang="en-US" b="1" dirty="0" smtClean="0">
                <a:solidFill>
                  <a:srgbClr val="00B050"/>
                </a:solidFill>
              </a:rPr>
              <a:t> disorder</a:t>
            </a:r>
            <a:r>
              <a:rPr lang="en-US" dirty="0" smtClean="0">
                <a:solidFill>
                  <a:srgbClr val="00B050"/>
                </a:solidFill>
              </a:rPr>
              <a:t> </a:t>
            </a:r>
            <a:r>
              <a:rPr lang="en-US" dirty="0" smtClean="0"/>
              <a:t>affecting </a:t>
            </a:r>
            <a:r>
              <a:rPr lang="en-US" b="1" dirty="0" smtClean="0"/>
              <a:t>motor</a:t>
            </a:r>
            <a:r>
              <a:rPr lang="en-US" dirty="0" smtClean="0"/>
              <a:t> axons.</a:t>
            </a:r>
          </a:p>
          <a:p>
            <a:pPr algn="just" rtl="0">
              <a:buFontTx/>
              <a:buChar char="-"/>
            </a:pPr>
            <a:r>
              <a:rPr lang="en-US" dirty="0" smtClean="0"/>
              <a:t>Leads to </a:t>
            </a:r>
            <a:r>
              <a:rPr lang="en-US" b="1" dirty="0" smtClean="0"/>
              <a:t>ascending weakness</a:t>
            </a:r>
            <a:r>
              <a:rPr lang="en-US" dirty="0" smtClean="0"/>
              <a:t> &amp; </a:t>
            </a:r>
            <a:r>
              <a:rPr lang="en-US" dirty="0" err="1" smtClean="0"/>
              <a:t>areflexia</a:t>
            </a:r>
            <a:r>
              <a:rPr lang="en-US" dirty="0" smtClean="0">
                <a:sym typeface="Wingdings" pitchFamily="2" charset="2"/>
              </a:rPr>
              <a:t> </a:t>
            </a:r>
            <a:r>
              <a:rPr lang="en-US" dirty="0" smtClean="0"/>
              <a:t>may cause death from failure of respiratory muscles (diaphragm) within </a:t>
            </a:r>
            <a:r>
              <a:rPr lang="en-US" b="1" dirty="0" smtClean="0"/>
              <a:t>several days</a:t>
            </a:r>
            <a:r>
              <a:rPr lang="en-US" dirty="0" smtClean="0"/>
              <a:t>.</a:t>
            </a:r>
          </a:p>
          <a:p>
            <a:pPr algn="just" rtl="0">
              <a:buFontTx/>
              <a:buChar char="-"/>
            </a:pPr>
            <a:r>
              <a:rPr lang="en-US" dirty="0" smtClean="0"/>
              <a:t>Surviving pts usually </a:t>
            </a:r>
            <a:r>
              <a:rPr lang="en-US" b="1" dirty="0" smtClean="0"/>
              <a:t>recover</a:t>
            </a:r>
            <a:r>
              <a:rPr lang="en-US" dirty="0" smtClean="0"/>
              <a:t>.</a:t>
            </a:r>
            <a:endParaRPr lang="en-US" dirty="0"/>
          </a:p>
        </p:txBody>
      </p:sp>
      <p:sp>
        <p:nvSpPr>
          <p:cNvPr id="3" name="Title 2"/>
          <p:cNvSpPr>
            <a:spLocks noGrp="1"/>
          </p:cNvSpPr>
          <p:nvPr>
            <p:ph type="title"/>
          </p:nvPr>
        </p:nvSpPr>
        <p:spPr/>
        <p:txBody>
          <a:bodyPr>
            <a:normAutofit fontScale="90000"/>
          </a:bodyPr>
          <a:lstStyle/>
          <a:p>
            <a:pPr algn="ctr" rtl="0"/>
            <a:r>
              <a:rPr lang="en-US" dirty="0" smtClean="0"/>
              <a:t>Disorders Associated with Peripheral  Nerve Injury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381000"/>
            <a:ext cx="8686800" cy="1295400"/>
          </a:xfrm>
        </p:spPr>
        <p:txBody>
          <a:bodyPr>
            <a:normAutofit/>
          </a:bodyPr>
          <a:lstStyle/>
          <a:p>
            <a:pPr algn="ctr" rtl="0"/>
            <a:r>
              <a:rPr lang="en-US" altLang="en-US" sz="4800" dirty="0" smtClean="0"/>
              <a:t>Traumatic Neuropathy :</a:t>
            </a:r>
          </a:p>
        </p:txBody>
      </p:sp>
      <p:sp>
        <p:nvSpPr>
          <p:cNvPr id="149507" name="Rectangle 4"/>
          <p:cNvSpPr>
            <a:spLocks noGrp="1" noChangeArrowheads="1"/>
          </p:cNvSpPr>
          <p:nvPr>
            <p:ph type="body" idx="1"/>
          </p:nvPr>
        </p:nvSpPr>
        <p:spPr>
          <a:xfrm>
            <a:off x="381000" y="1371600"/>
            <a:ext cx="9144000" cy="4754563"/>
          </a:xfrm>
        </p:spPr>
        <p:txBody>
          <a:bodyPr/>
          <a:lstStyle/>
          <a:p>
            <a:pPr algn="just" rtl="0" eaLnBrk="1" hangingPunct="1">
              <a:buFont typeface="Wingdings" pitchFamily="2" charset="2"/>
              <a:buChar char="Ø"/>
            </a:pPr>
            <a:endParaRPr lang="en-US" altLang="en-US" sz="3200" dirty="0" smtClean="0">
              <a:latin typeface="Tahoma" pitchFamily="34" charset="0"/>
              <a:cs typeface="Tahoma" pitchFamily="34" charset="0"/>
            </a:endParaRPr>
          </a:p>
          <a:p>
            <a:pPr algn="just" rtl="0" eaLnBrk="1" hangingPunct="1">
              <a:buFont typeface="Wingdings" pitchFamily="2" charset="2"/>
              <a:buChar char="Ø"/>
            </a:pPr>
            <a:r>
              <a:rPr lang="en-US" altLang="en-US" sz="3200" dirty="0" smtClean="0">
                <a:latin typeface="Tahoma" pitchFamily="34" charset="0"/>
                <a:cs typeface="Tahoma" pitchFamily="34" charset="0"/>
              </a:rPr>
              <a:t>Laceration, avulsion.</a:t>
            </a:r>
          </a:p>
          <a:p>
            <a:pPr algn="just" rtl="0" eaLnBrk="1" hangingPunct="1">
              <a:buFont typeface="Wingdings" pitchFamily="2" charset="2"/>
              <a:buChar char="Ø"/>
            </a:pPr>
            <a:endParaRPr lang="en-US" altLang="en-US" sz="3200" dirty="0" smtClean="0">
              <a:latin typeface="Tahoma" pitchFamily="34" charset="0"/>
              <a:cs typeface="Tahoma" pitchFamily="34" charset="0"/>
            </a:endParaRPr>
          </a:p>
          <a:p>
            <a:pPr algn="just" rtl="0" eaLnBrk="1" hangingPunct="1">
              <a:buFont typeface="Wingdings" pitchFamily="2" charset="2"/>
              <a:buChar char="Ø"/>
            </a:pPr>
            <a:r>
              <a:rPr lang="en-US" altLang="en-US" sz="3200" dirty="0" smtClean="0">
                <a:latin typeface="Tahoma" pitchFamily="34" charset="0"/>
                <a:cs typeface="Tahoma" pitchFamily="34" charset="0"/>
              </a:rPr>
              <a:t>Entrapment, compression:</a:t>
            </a:r>
          </a:p>
          <a:p>
            <a:pPr lvl="1" algn="just" rtl="0">
              <a:buFont typeface="Wingdings" pitchFamily="2" charset="2"/>
              <a:buChar char="q"/>
            </a:pPr>
            <a:r>
              <a:rPr lang="en-US" altLang="en-US" sz="2800" dirty="0" smtClean="0">
                <a:latin typeface="Tahoma" pitchFamily="34" charset="0"/>
                <a:cs typeface="Tahoma" pitchFamily="34" charset="0"/>
              </a:rPr>
              <a:t>Carpal Tunnel Syndrome</a:t>
            </a:r>
          </a:p>
          <a:p>
            <a:pPr lvl="1" algn="just" rtl="0">
              <a:buFont typeface="Wingdings" pitchFamily="2" charset="2"/>
              <a:buChar char="q"/>
            </a:pPr>
            <a:r>
              <a:rPr lang="en-US" altLang="en-US" sz="2800" dirty="0" smtClean="0">
                <a:latin typeface="Tahoma" pitchFamily="34" charset="0"/>
                <a:cs typeface="Tahoma" pitchFamily="34" charset="0"/>
              </a:rPr>
              <a:t>Morton “</a:t>
            </a:r>
            <a:r>
              <a:rPr lang="en-US" altLang="en-US" sz="2800" dirty="0" err="1" smtClean="0">
                <a:latin typeface="Tahoma" pitchFamily="34" charset="0"/>
                <a:cs typeface="Tahoma" pitchFamily="34" charset="0"/>
              </a:rPr>
              <a:t>Neuroma</a:t>
            </a:r>
            <a:r>
              <a:rPr lang="en-US" altLang="en-US" sz="2800" dirty="0" smtClean="0">
                <a:latin typeface="Tahoma" pitchFamily="34" charset="0"/>
                <a:cs typeface="Tahoma"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0" y="0"/>
            <a:ext cx="8991600" cy="1219200"/>
          </a:xfrm>
        </p:spPr>
        <p:txBody>
          <a:bodyPr/>
          <a:lstStyle/>
          <a:p>
            <a:pPr algn="ctr"/>
            <a:r>
              <a:rPr lang="en-US" altLang="en-US" sz="3600" b="1" smtClean="0">
                <a:solidFill>
                  <a:srgbClr val="FF0000"/>
                </a:solidFill>
                <a:cs typeface="Traditional Arabic" pitchFamily="18" charset="-78"/>
              </a:rPr>
              <a:t>MORTON NEUROMA</a:t>
            </a:r>
            <a:br>
              <a:rPr lang="en-US" altLang="en-US" sz="3600" b="1" smtClean="0">
                <a:solidFill>
                  <a:srgbClr val="FF0000"/>
                </a:solidFill>
                <a:cs typeface="Traditional Arabic" pitchFamily="18" charset="-78"/>
              </a:rPr>
            </a:br>
            <a:endParaRPr lang="en-US" altLang="en-US" sz="3600" b="1" smtClean="0">
              <a:cs typeface="Traditional Arabic" pitchFamily="18" charset="-78"/>
            </a:endParaRPr>
          </a:p>
        </p:txBody>
      </p:sp>
      <p:sp>
        <p:nvSpPr>
          <p:cNvPr id="151555" name="Content Placeholder 2"/>
          <p:cNvSpPr>
            <a:spLocks noGrp="1"/>
          </p:cNvSpPr>
          <p:nvPr>
            <p:ph idx="1"/>
          </p:nvPr>
        </p:nvSpPr>
        <p:spPr>
          <a:xfrm>
            <a:off x="76200" y="762000"/>
            <a:ext cx="8991600" cy="6096000"/>
          </a:xfrm>
        </p:spPr>
        <p:txBody>
          <a:bodyPr/>
          <a:lstStyle/>
          <a:p>
            <a:pPr algn="l" rtl="0"/>
            <a:r>
              <a:rPr lang="en-US" altLang="en-US" sz="2400" b="1" dirty="0" smtClean="0">
                <a:latin typeface="Tahoma" pitchFamily="34" charset="0"/>
                <a:cs typeface="Tahoma" pitchFamily="34" charset="0"/>
              </a:rPr>
              <a:t>Most occur in the 3</a:t>
            </a:r>
            <a:r>
              <a:rPr lang="en-US" altLang="en-US" sz="2400" b="1" baseline="30000" dirty="0" smtClean="0">
                <a:latin typeface="Tahoma" pitchFamily="34" charset="0"/>
                <a:cs typeface="Tahoma" pitchFamily="34" charset="0"/>
              </a:rPr>
              <a:t>rd</a:t>
            </a:r>
            <a:r>
              <a:rPr lang="en-US" altLang="en-US" sz="2400" b="1" dirty="0" smtClean="0">
                <a:latin typeface="Tahoma" pitchFamily="34" charset="0"/>
                <a:cs typeface="Tahoma" pitchFamily="34" charset="0"/>
              </a:rPr>
              <a:t> common digital branch of  MEDIAL plantar nerve, i.e., 3</a:t>
            </a:r>
            <a:r>
              <a:rPr lang="en-US" altLang="en-US" sz="2400" b="1" baseline="30000" dirty="0" smtClean="0">
                <a:latin typeface="Tahoma" pitchFamily="34" charset="0"/>
                <a:cs typeface="Tahoma" pitchFamily="34" charset="0"/>
              </a:rPr>
              <a:t>rd</a:t>
            </a:r>
            <a:r>
              <a:rPr lang="en-US" altLang="en-US" sz="2400" b="1" dirty="0" smtClean="0">
                <a:latin typeface="Tahoma" pitchFamily="34" charset="0"/>
                <a:cs typeface="Tahoma" pitchFamily="34" charset="0"/>
              </a:rPr>
              <a:t> &amp; 4</a:t>
            </a:r>
            <a:r>
              <a:rPr lang="en-US" altLang="en-US" sz="2400" b="1" baseline="30000" dirty="0" smtClean="0">
                <a:latin typeface="Tahoma" pitchFamily="34" charset="0"/>
                <a:cs typeface="Tahoma" pitchFamily="34" charset="0"/>
              </a:rPr>
              <a:t>th</a:t>
            </a:r>
            <a:r>
              <a:rPr lang="en-US" altLang="en-US" sz="2400" b="1" dirty="0" smtClean="0">
                <a:latin typeface="Tahoma" pitchFamily="34" charset="0"/>
                <a:cs typeface="Tahoma" pitchFamily="34" charset="0"/>
              </a:rPr>
              <a:t> toe at  distal metatarsal level.</a:t>
            </a:r>
            <a:br>
              <a:rPr lang="en-US" altLang="en-US" sz="2400" b="1" dirty="0" smtClean="0">
                <a:latin typeface="Tahoma" pitchFamily="34" charset="0"/>
                <a:cs typeface="Tahoma" pitchFamily="34" charset="0"/>
              </a:rPr>
            </a:br>
            <a:endParaRPr lang="en-US" altLang="en-US" sz="2400" b="1" dirty="0" smtClean="0">
              <a:latin typeface="Tahoma" pitchFamily="34" charset="0"/>
              <a:cs typeface="Tahoma" pitchFamily="34" charset="0"/>
            </a:endParaRPr>
          </a:p>
        </p:txBody>
      </p:sp>
      <p:sp>
        <p:nvSpPr>
          <p:cNvPr id="4" name="Rectangle 3"/>
          <p:cNvSpPr/>
          <p:nvPr/>
        </p:nvSpPr>
        <p:spPr>
          <a:xfrm>
            <a:off x="0" y="5661248"/>
            <a:ext cx="9144000" cy="112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spcBef>
                <a:spcPts val="0"/>
              </a:spcBef>
              <a:defRPr/>
            </a:pPr>
            <a:r>
              <a:rPr lang="en-US" altLang="en-US" sz="2800" dirty="0" smtClean="0">
                <a:solidFill>
                  <a:schemeClr val="tx1"/>
                </a:solidFill>
                <a:latin typeface="Tahoma" panose="020B0604030504040204" pitchFamily="34" charset="0"/>
                <a:cs typeface="Tahoma" panose="020B0604030504040204" pitchFamily="34" charset="0"/>
              </a:rPr>
              <a:t>Traumatic </a:t>
            </a:r>
            <a:r>
              <a:rPr lang="en-US" altLang="en-US" sz="2800" dirty="0">
                <a:solidFill>
                  <a:schemeClr val="tx1"/>
                </a:solidFill>
                <a:latin typeface="Tahoma" panose="020B0604030504040204" pitchFamily="34" charset="0"/>
                <a:cs typeface="Tahoma" panose="020B0604030504040204" pitchFamily="34" charset="0"/>
              </a:rPr>
              <a:t>compression, F ≥ M,  </a:t>
            </a:r>
            <a:r>
              <a:rPr lang="en-US" altLang="en-US" sz="2800" dirty="0" smtClean="0">
                <a:solidFill>
                  <a:schemeClr val="tx1"/>
                </a:solidFill>
                <a:latin typeface="Tahoma" panose="020B0604030504040204" pitchFamily="34" charset="0"/>
                <a:cs typeface="Tahoma" panose="020B0604030504040204" pitchFamily="34" charset="0"/>
              </a:rPr>
              <a:t>ass. with </a:t>
            </a:r>
            <a:r>
              <a:rPr lang="en-US" altLang="en-US" sz="2800" b="1" i="1" dirty="0" err="1" smtClean="0">
                <a:solidFill>
                  <a:schemeClr val="tx1"/>
                </a:solidFill>
                <a:latin typeface="Tahoma" panose="020B0604030504040204" pitchFamily="34" charset="0"/>
                <a:cs typeface="Tahoma" panose="020B0604030504040204" pitchFamily="34" charset="0"/>
              </a:rPr>
              <a:t>metatarsalgia</a:t>
            </a:r>
            <a:endParaRPr lang="en-US" altLang="en-US" sz="2800" b="1" i="1" dirty="0" smtClean="0">
              <a:solidFill>
                <a:schemeClr val="tx1"/>
              </a:solidFill>
              <a:latin typeface="Tahoma" panose="020B0604030504040204" pitchFamily="34" charset="0"/>
              <a:cs typeface="Tahoma" panose="020B0604030504040204" pitchFamily="34" charset="0"/>
            </a:endParaRPr>
          </a:p>
        </p:txBody>
      </p:sp>
      <p:pic>
        <p:nvPicPr>
          <p:cNvPr id="151557" name="Content Placeholder 3"/>
          <p:cNvPicPr>
            <a:picLocks noChangeAspect="1" noChangeArrowheads="1"/>
          </p:cNvPicPr>
          <p:nvPr/>
        </p:nvPicPr>
        <p:blipFill>
          <a:blip r:embed="rId2" cstate="print"/>
          <a:srcRect/>
          <a:stretch>
            <a:fillRect/>
          </a:stretch>
        </p:blipFill>
        <p:spPr bwMode="auto">
          <a:xfrm>
            <a:off x="2411760" y="1916832"/>
            <a:ext cx="3886200" cy="3941043"/>
          </a:xfrm>
          <a:prstGeom prst="rect">
            <a:avLst/>
          </a:prstGeom>
          <a:noFill/>
          <a:ln w="9525">
            <a:noFill/>
            <a:miter lim="800000"/>
            <a:headEnd/>
            <a:tailEnd/>
          </a:ln>
        </p:spPr>
      </p:pic>
      <p:sp>
        <p:nvSpPr>
          <p:cNvPr id="6" name="Line 8"/>
          <p:cNvSpPr>
            <a:spLocks noChangeShapeType="1"/>
          </p:cNvSpPr>
          <p:nvPr/>
        </p:nvSpPr>
        <p:spPr bwMode="auto">
          <a:xfrm flipH="1">
            <a:off x="3491880" y="2722563"/>
            <a:ext cx="2298700" cy="388937"/>
          </a:xfrm>
          <a:prstGeom prst="line">
            <a:avLst/>
          </a:prstGeom>
          <a:ln w="76200">
            <a:solidFill>
              <a:schemeClr val="tx2">
                <a:lumMod val="60000"/>
                <a:lumOff val="40000"/>
              </a:schemeClr>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a:defRPr/>
            </a:pPr>
            <a:endParaRPr lang="en-US"/>
          </a:p>
        </p:txBody>
      </p:sp>
      <p:sp>
        <p:nvSpPr>
          <p:cNvPr id="7" name="Line 8"/>
          <p:cNvSpPr>
            <a:spLocks noChangeShapeType="1"/>
          </p:cNvSpPr>
          <p:nvPr/>
        </p:nvSpPr>
        <p:spPr bwMode="auto">
          <a:xfrm flipH="1">
            <a:off x="4499992" y="3352800"/>
            <a:ext cx="1771650" cy="490538"/>
          </a:xfrm>
          <a:prstGeom prst="line">
            <a:avLst/>
          </a:prstGeom>
          <a:noFill/>
          <a:ln w="76200">
            <a:solidFill>
              <a:schemeClr val="tx2">
                <a:lumMod val="60000"/>
                <a:lumOff val="40000"/>
              </a:schemeClr>
            </a:solidFill>
            <a:round/>
            <a:headEnd/>
            <a:tailEnd type="triangle" w="med" len="med"/>
          </a:ln>
          <a:extLst/>
        </p:spPr>
        <p:txBody>
          <a:bodyPr/>
          <a:lstStyle/>
          <a:p>
            <a:pPr>
              <a:defRPr/>
            </a:pPr>
            <a:endParaRPr lang="en-US"/>
          </a:p>
        </p:txBody>
      </p:sp>
      <p:sp>
        <p:nvSpPr>
          <p:cNvPr id="8" name="Rectangle 7"/>
          <p:cNvSpPr/>
          <p:nvPr/>
        </p:nvSpPr>
        <p:spPr>
          <a:xfrm>
            <a:off x="5580112" y="2492896"/>
            <a:ext cx="31242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2400" u="sng" dirty="0">
                <a:solidFill>
                  <a:srgbClr val="FF0000"/>
                </a:solidFill>
                <a:latin typeface="Tahoma" panose="020B0604030504040204" pitchFamily="34" charset="0"/>
                <a:cs typeface="Tahoma" panose="020B0604030504040204" pitchFamily="34" charset="0"/>
              </a:rPr>
              <a:t>Medial planter n</a:t>
            </a:r>
            <a:r>
              <a:rPr lang="en-US" sz="2400" dirty="0">
                <a:solidFill>
                  <a:srgbClr val="FF0000"/>
                </a:solidFill>
                <a:latin typeface="Tahoma" panose="020B0604030504040204" pitchFamily="34" charset="0"/>
                <a:cs typeface="Tahoma" panose="020B0604030504040204" pitchFamily="34" charset="0"/>
              </a:rPr>
              <a:t>.</a:t>
            </a:r>
          </a:p>
        </p:txBody>
      </p:sp>
      <p:sp>
        <p:nvSpPr>
          <p:cNvPr id="9" name="Rectangle 8"/>
          <p:cNvSpPr/>
          <p:nvPr/>
        </p:nvSpPr>
        <p:spPr>
          <a:xfrm>
            <a:off x="6172200" y="3048000"/>
            <a:ext cx="2971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u="sng" dirty="0">
                <a:solidFill>
                  <a:srgbClr val="FF0000"/>
                </a:solidFill>
                <a:latin typeface="Tahoma" panose="020B0604030504040204" pitchFamily="34" charset="0"/>
                <a:cs typeface="Tahoma" panose="020B0604030504040204" pitchFamily="34" charset="0"/>
              </a:rPr>
              <a:t>3</a:t>
            </a:r>
            <a:r>
              <a:rPr lang="en-US" sz="2400" u="sng" baseline="30000" dirty="0">
                <a:solidFill>
                  <a:srgbClr val="FF0000"/>
                </a:solidFill>
                <a:latin typeface="Tahoma" panose="020B0604030504040204" pitchFamily="34" charset="0"/>
                <a:cs typeface="Tahoma" panose="020B0604030504040204" pitchFamily="34" charset="0"/>
              </a:rPr>
              <a:t>rd</a:t>
            </a:r>
            <a:r>
              <a:rPr lang="en-US" sz="2400" u="sng" dirty="0">
                <a:solidFill>
                  <a:srgbClr val="FF0000"/>
                </a:solidFill>
                <a:latin typeface="Tahoma" panose="020B0604030504040204" pitchFamily="34" charset="0"/>
                <a:cs typeface="Tahoma" panose="020B0604030504040204" pitchFamily="34" charset="0"/>
              </a:rPr>
              <a:t>.common digital n</a:t>
            </a:r>
            <a:r>
              <a:rPr lang="en-US" sz="2400" u="sng" dirty="0">
                <a:solidFill>
                  <a:srgbClr val="FF00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0" y="0"/>
            <a:ext cx="9144000" cy="1844824"/>
          </a:xfrm>
        </p:spPr>
        <p:txBody>
          <a:bodyPr>
            <a:normAutofit/>
          </a:bodyPr>
          <a:lstStyle/>
          <a:p>
            <a:pPr algn="ctr" rtl="0" eaLnBrk="1" hangingPunct="1">
              <a:spcBef>
                <a:spcPct val="50000"/>
              </a:spcBef>
            </a:pPr>
            <a:r>
              <a:rPr lang="en-US" altLang="en-US" sz="3600" b="1" dirty="0" smtClean="0">
                <a:solidFill>
                  <a:srgbClr val="FF0000"/>
                </a:solidFill>
                <a:cs typeface="Traditional Arabic" pitchFamily="18" charset="-78"/>
              </a:rPr>
              <a:t>TRAUMATIC NEUROMA</a:t>
            </a:r>
            <a:br>
              <a:rPr lang="en-US" altLang="en-US" sz="3600" b="1" dirty="0" smtClean="0">
                <a:solidFill>
                  <a:srgbClr val="FF0000"/>
                </a:solidFill>
                <a:cs typeface="Traditional Arabic" pitchFamily="18" charset="-78"/>
              </a:rPr>
            </a:br>
            <a:r>
              <a:rPr lang="en-US" altLang="en-US" sz="2800" b="1" dirty="0" smtClean="0">
                <a:solidFill>
                  <a:schemeClr val="tx1"/>
                </a:solidFill>
                <a:latin typeface="Tahoma" pitchFamily="34" charset="0"/>
                <a:cs typeface="Tahoma" pitchFamily="34" charset="0"/>
              </a:rPr>
              <a:t>“Regenerating Axons and Schwann Cells with </a:t>
            </a:r>
            <a:r>
              <a:rPr lang="en-US" altLang="en-US" sz="2800" b="1" dirty="0" err="1" smtClean="0">
                <a:solidFill>
                  <a:schemeClr val="tx1"/>
                </a:solidFill>
                <a:latin typeface="Tahoma" pitchFamily="34" charset="0"/>
                <a:cs typeface="Tahoma" pitchFamily="34" charset="0"/>
              </a:rPr>
              <a:t>perineural</a:t>
            </a:r>
            <a:r>
              <a:rPr lang="en-US" altLang="en-US" sz="2800" b="1" dirty="0" smtClean="0">
                <a:solidFill>
                  <a:schemeClr val="tx1"/>
                </a:solidFill>
                <a:latin typeface="Tahoma" pitchFamily="34" charset="0"/>
                <a:cs typeface="Tahoma" pitchFamily="34" charset="0"/>
              </a:rPr>
              <a:t> fibrosis </a:t>
            </a:r>
            <a:r>
              <a:rPr lang="en-US" altLang="en-US" sz="2800" b="1" dirty="0" smtClean="0">
                <a:solidFill>
                  <a:schemeClr val="tx1"/>
                </a:solidFill>
                <a:latin typeface="Tahoma" pitchFamily="34" charset="0"/>
                <a:cs typeface="Tahoma" pitchFamily="34" charset="0"/>
                <a:sym typeface="Wingdings" pitchFamily="2" charset="2"/>
              </a:rPr>
              <a:t></a:t>
            </a:r>
            <a:r>
              <a:rPr lang="en-US" altLang="en-US" sz="2800" b="1" dirty="0" smtClean="0">
                <a:solidFill>
                  <a:schemeClr val="tx1"/>
                </a:solidFill>
                <a:latin typeface="Tahoma" pitchFamily="34" charset="0"/>
                <a:cs typeface="Tahoma" pitchFamily="34" charset="0"/>
              </a:rPr>
              <a:t> but with no direction”</a:t>
            </a:r>
            <a:endParaRPr lang="en-US" altLang="en-US" sz="2800" b="1" dirty="0" smtClean="0">
              <a:solidFill>
                <a:schemeClr val="tx1"/>
              </a:solidFill>
              <a:cs typeface="Traditional Arabic" pitchFamily="18" charset="-78"/>
            </a:endParaRPr>
          </a:p>
        </p:txBody>
      </p:sp>
      <p:pic>
        <p:nvPicPr>
          <p:cNvPr id="150531" name="Picture 4"/>
          <p:cNvPicPr>
            <a:picLocks noGrp="1" noChangeAspect="1" noChangeArrowheads="1"/>
          </p:cNvPicPr>
          <p:nvPr>
            <p:ph idx="1"/>
          </p:nvPr>
        </p:nvPicPr>
        <p:blipFill>
          <a:blip r:embed="rId2" cstate="print"/>
          <a:srcRect/>
          <a:stretch>
            <a:fillRect/>
          </a:stretch>
        </p:blipFill>
        <p:spPr>
          <a:xfrm>
            <a:off x="0" y="1828800"/>
            <a:ext cx="9144000" cy="50292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1133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Classification </a:t>
            </a:r>
            <a:endParaRPr lang="ar-JO"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45298" y="3491716"/>
            <a:ext cx="1186542" cy="369332"/>
          </a:xfrm>
          <a:prstGeom prst="rect">
            <a:avLst/>
          </a:prstGeom>
          <a:solidFill>
            <a:schemeClr val="bg1"/>
          </a:solidFill>
        </p:spPr>
        <p:txBody>
          <a:bodyPr wrap="none">
            <a:spAutoFit/>
          </a:bodyPr>
          <a:lstStyle/>
          <a:p>
            <a:r>
              <a:rPr lang="en-US" b="1" dirty="0" smtClean="0">
                <a:solidFill>
                  <a:srgbClr val="FF0000"/>
                </a:solidFill>
              </a:rPr>
              <a:t>Acquired</a:t>
            </a:r>
            <a:endParaRPr lang="ar-JO" b="1" dirty="0">
              <a:solidFill>
                <a:srgbClr val="FF0000"/>
              </a:solidFill>
            </a:endParaRPr>
          </a:p>
        </p:txBody>
      </p:sp>
      <p:sp>
        <p:nvSpPr>
          <p:cNvPr id="6" name="Rectangle 5"/>
          <p:cNvSpPr/>
          <p:nvPr/>
        </p:nvSpPr>
        <p:spPr>
          <a:xfrm>
            <a:off x="7236296" y="3491880"/>
            <a:ext cx="1023036" cy="369332"/>
          </a:xfrm>
          <a:prstGeom prst="rect">
            <a:avLst/>
          </a:prstGeom>
          <a:solidFill>
            <a:schemeClr val="bg1"/>
          </a:solidFill>
        </p:spPr>
        <p:txBody>
          <a:bodyPr wrap="none">
            <a:spAutoFit/>
          </a:bodyPr>
          <a:lstStyle/>
          <a:p>
            <a:r>
              <a:rPr lang="en-US" b="1" dirty="0" smtClean="0">
                <a:solidFill>
                  <a:srgbClr val="FF0000"/>
                </a:solidFill>
              </a:rPr>
              <a:t>Genetic</a:t>
            </a:r>
            <a:endParaRPr lang="ar-JO" b="1" dirty="0">
              <a:solidFill>
                <a:srgbClr val="FF0000"/>
              </a:solidFill>
            </a:endParaRPr>
          </a:p>
        </p:txBody>
      </p:sp>
      <p:sp>
        <p:nvSpPr>
          <p:cNvPr id="8" name="Rectangle 7"/>
          <p:cNvSpPr/>
          <p:nvPr/>
        </p:nvSpPr>
        <p:spPr>
          <a:xfrm>
            <a:off x="8198694" y="3122548"/>
            <a:ext cx="333746" cy="461665"/>
          </a:xfrm>
          <a:prstGeom prst="rect">
            <a:avLst/>
          </a:prstGeom>
          <a:solidFill>
            <a:schemeClr val="bg1"/>
          </a:solidFill>
        </p:spPr>
        <p:txBody>
          <a:bodyPr wrap="none">
            <a:spAutoFit/>
          </a:bodyPr>
          <a:lstStyle/>
          <a:p>
            <a:r>
              <a:rPr lang="en-US" sz="2400" b="1" dirty="0" smtClean="0"/>
              <a:t>*</a:t>
            </a:r>
            <a:endParaRPr lang="ar-JO" sz="2400" b="1" dirty="0"/>
          </a:p>
        </p:txBody>
      </p:sp>
      <p:sp>
        <p:nvSpPr>
          <p:cNvPr id="7" name="Rectangle 6"/>
          <p:cNvSpPr/>
          <p:nvPr/>
        </p:nvSpPr>
        <p:spPr>
          <a:xfrm>
            <a:off x="147324" y="5949280"/>
            <a:ext cx="1290738" cy="369332"/>
          </a:xfrm>
          <a:prstGeom prst="rect">
            <a:avLst/>
          </a:prstGeom>
          <a:solidFill>
            <a:schemeClr val="bg1"/>
          </a:solidFill>
        </p:spPr>
        <p:txBody>
          <a:bodyPr wrap="none">
            <a:spAutoFit/>
          </a:bodyPr>
          <a:lstStyle/>
          <a:p>
            <a:r>
              <a:rPr lang="en-US" b="1" dirty="0" smtClean="0">
                <a:solidFill>
                  <a:srgbClr val="FF0000"/>
                </a:solidFill>
              </a:rPr>
              <a:t>               </a:t>
            </a:r>
            <a:endParaRPr lang="ar-JO" b="1" dirty="0">
              <a:solidFill>
                <a:srgbClr val="FF0000"/>
              </a:solidFill>
            </a:endParaRPr>
          </a:p>
        </p:txBody>
      </p:sp>
      <p:sp>
        <p:nvSpPr>
          <p:cNvPr id="9" name="Rectangle 8"/>
          <p:cNvSpPr/>
          <p:nvPr/>
        </p:nvSpPr>
        <p:spPr>
          <a:xfrm>
            <a:off x="3923928" y="5877272"/>
            <a:ext cx="2088232" cy="954107"/>
          </a:xfrm>
          <a:prstGeom prst="rect">
            <a:avLst/>
          </a:prstGeom>
          <a:solidFill>
            <a:schemeClr val="bg1"/>
          </a:solidFill>
        </p:spPr>
        <p:txBody>
          <a:bodyPr wrap="square">
            <a:spAutoFit/>
          </a:bodyPr>
          <a:lstStyle/>
          <a:p>
            <a:r>
              <a:rPr lang="en-US" sz="2800" b="1" dirty="0" smtClean="0">
                <a:solidFill>
                  <a:srgbClr val="FF0000"/>
                </a:solidFill>
              </a:rPr>
              <a:t>               </a:t>
            </a:r>
            <a:endParaRPr lang="ar-JO" sz="2800" b="1" dirty="0" smtClean="0">
              <a:solidFill>
                <a:srgbClr val="FF0000"/>
              </a:solidFill>
            </a:endParaRPr>
          </a:p>
          <a:p>
            <a:r>
              <a:rPr lang="ar-JO" sz="2800" b="1" dirty="0">
                <a:solidFill>
                  <a:srgbClr val="FF0000"/>
                </a:solidFill>
              </a:rPr>
              <a:t> </a:t>
            </a:r>
          </a:p>
        </p:txBody>
      </p:sp>
    </p:spTree>
    <p:extLst>
      <p:ext uri="{BB962C8B-B14F-4D97-AF65-F5344CB8AC3E}">
        <p14:creationId xmlns:p14="http://schemas.microsoft.com/office/powerpoint/2010/main" val="1229544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a:bodyPr>
          <a:lstStyle/>
          <a:p>
            <a:pPr algn="just" rtl="0">
              <a:buFont typeface="Wingdings" pitchFamily="2" charset="2"/>
              <a:buChar char="Ø"/>
            </a:pPr>
            <a:r>
              <a:rPr lang="en-US" dirty="0"/>
              <a:t>An </a:t>
            </a:r>
            <a:r>
              <a:rPr lang="en-US" b="1" dirty="0">
                <a:solidFill>
                  <a:srgbClr val="FF0000"/>
                </a:solidFill>
              </a:rPr>
              <a:t>autoimmune</a:t>
            </a:r>
            <a:r>
              <a:rPr lang="en-US" dirty="0"/>
              <a:t> demyelinating disorder characterized by </a:t>
            </a:r>
            <a:r>
              <a:rPr lang="en-US" i="1" dirty="0">
                <a:solidFill>
                  <a:srgbClr val="0070C0"/>
                </a:solidFill>
              </a:rPr>
              <a:t>distinct </a:t>
            </a:r>
            <a:r>
              <a:rPr lang="en-US" i="1" dirty="0" smtClean="0">
                <a:solidFill>
                  <a:srgbClr val="0070C0"/>
                </a:solidFill>
              </a:rPr>
              <a:t>neurologic deficits </a:t>
            </a:r>
            <a:r>
              <a:rPr lang="en-US" i="1" dirty="0">
                <a:solidFill>
                  <a:srgbClr val="0070C0"/>
                </a:solidFill>
              </a:rPr>
              <a:t>separated by </a:t>
            </a:r>
            <a:r>
              <a:rPr lang="en-US" i="1" dirty="0" smtClean="0">
                <a:solidFill>
                  <a:srgbClr val="0070C0"/>
                </a:solidFill>
              </a:rPr>
              <a:t>time </a:t>
            </a:r>
            <a:r>
              <a:rPr lang="en-US" dirty="0" smtClean="0"/>
              <a:t>(</a:t>
            </a:r>
            <a:r>
              <a:rPr lang="en-US" i="1" dirty="0" smtClean="0">
                <a:solidFill>
                  <a:srgbClr val="00B050"/>
                </a:solidFill>
              </a:rPr>
              <a:t>relapsing and remitting </a:t>
            </a:r>
            <a:r>
              <a:rPr lang="en-US" dirty="0" smtClean="0"/>
              <a:t>course) caused </a:t>
            </a:r>
            <a:r>
              <a:rPr lang="en-US" dirty="0"/>
              <a:t>by white matter lesions </a:t>
            </a:r>
            <a:r>
              <a:rPr lang="en-US" i="1" dirty="0" smtClean="0">
                <a:solidFill>
                  <a:srgbClr val="0070C0"/>
                </a:solidFill>
              </a:rPr>
              <a:t>separated </a:t>
            </a:r>
            <a:r>
              <a:rPr lang="en-US" i="1" dirty="0">
                <a:solidFill>
                  <a:srgbClr val="0070C0"/>
                </a:solidFill>
              </a:rPr>
              <a:t>in </a:t>
            </a:r>
            <a:r>
              <a:rPr lang="en-US" i="1" dirty="0" smtClean="0">
                <a:solidFill>
                  <a:srgbClr val="0070C0"/>
                </a:solidFill>
              </a:rPr>
              <a:t>space.</a:t>
            </a:r>
          </a:p>
          <a:p>
            <a:pPr algn="just" rtl="0">
              <a:buFont typeface="Wingdings" pitchFamily="2" charset="2"/>
              <a:buChar char="Ø"/>
            </a:pPr>
            <a:endParaRPr lang="en-US" sz="1800" dirty="0" smtClean="0"/>
          </a:p>
          <a:p>
            <a:pPr algn="just" rtl="0">
              <a:buFont typeface="Wingdings" pitchFamily="2" charset="2"/>
              <a:buChar char="Ø"/>
            </a:pPr>
            <a:r>
              <a:rPr lang="en-US" dirty="0" smtClean="0"/>
              <a:t>Relatively </a:t>
            </a:r>
            <a:r>
              <a:rPr lang="en-US" dirty="0"/>
              <a:t>common (</a:t>
            </a:r>
            <a:r>
              <a:rPr lang="en-US" dirty="0" smtClean="0"/>
              <a:t>1:1000).</a:t>
            </a:r>
          </a:p>
          <a:p>
            <a:pPr algn="just" rtl="0">
              <a:buFont typeface="Wingdings" pitchFamily="2" charset="2"/>
              <a:buChar char="Ø"/>
            </a:pPr>
            <a:endParaRPr lang="en-US" sz="1800" b="1" dirty="0" smtClean="0"/>
          </a:p>
          <a:p>
            <a:pPr algn="just" rtl="0">
              <a:buFont typeface="Wingdings" pitchFamily="2" charset="2"/>
              <a:buChar char="Ø"/>
            </a:pPr>
            <a:r>
              <a:rPr lang="en-US" b="1" dirty="0" smtClean="0"/>
              <a:t>F</a:t>
            </a:r>
            <a:r>
              <a:rPr lang="en-US" dirty="0" smtClean="0"/>
              <a:t> &gt; M (X2), </a:t>
            </a:r>
            <a:r>
              <a:rPr lang="en-US" dirty="0"/>
              <a:t>onset between </a:t>
            </a:r>
            <a:r>
              <a:rPr lang="en-US" b="1" dirty="0" smtClean="0"/>
              <a:t>20‐50</a:t>
            </a:r>
            <a:r>
              <a:rPr lang="en-US" dirty="0" smtClean="0"/>
              <a:t>*.</a:t>
            </a:r>
          </a:p>
        </p:txBody>
      </p:sp>
      <p:sp>
        <p:nvSpPr>
          <p:cNvPr id="3" name="Title 2"/>
          <p:cNvSpPr>
            <a:spLocks noGrp="1"/>
          </p:cNvSpPr>
          <p:nvPr>
            <p:ph type="title"/>
          </p:nvPr>
        </p:nvSpPr>
        <p:spPr/>
        <p:txBody>
          <a:bodyPr>
            <a:normAutofit/>
          </a:bodyPr>
          <a:lstStyle/>
          <a:p>
            <a:pPr algn="ctr" rtl="0"/>
            <a:r>
              <a:rPr lang="en-US" dirty="0" smtClean="0"/>
              <a:t>1. Multiple Sclerosis</a:t>
            </a:r>
            <a:br>
              <a:rPr lang="en-US" dirty="0" smtClean="0"/>
            </a:br>
            <a:r>
              <a:rPr lang="en-US" sz="2000" dirty="0" smtClean="0"/>
              <a:t>(</a:t>
            </a:r>
            <a:r>
              <a:rPr lang="en-US" sz="2000" dirty="0"/>
              <a:t>M</a:t>
            </a:r>
            <a:r>
              <a:rPr lang="en-US" sz="2000" dirty="0" smtClean="0"/>
              <a:t>ost common)</a:t>
            </a:r>
            <a:endParaRPr lang="ar-JO" sz="2000" dirty="0"/>
          </a:p>
        </p:txBody>
      </p:sp>
    </p:spTree>
    <p:extLst>
      <p:ext uri="{BB962C8B-B14F-4D97-AF65-F5344CB8AC3E}">
        <p14:creationId xmlns:p14="http://schemas.microsoft.com/office/powerpoint/2010/main" val="40490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8928992" cy="5376672"/>
          </a:xfrm>
        </p:spPr>
        <p:txBody>
          <a:bodyPr>
            <a:normAutofit/>
          </a:bodyPr>
          <a:lstStyle/>
          <a:p>
            <a:pPr algn="l" rtl="0">
              <a:buFont typeface="Wingdings" pitchFamily="2" charset="2"/>
              <a:buChar char="Ø"/>
            </a:pPr>
            <a:r>
              <a:rPr lang="en-US" b="1" dirty="0" smtClean="0">
                <a:solidFill>
                  <a:srgbClr val="0070C0"/>
                </a:solidFill>
              </a:rPr>
              <a:t>Autoimmune </a:t>
            </a:r>
            <a:r>
              <a:rPr lang="en-US" b="1" dirty="0">
                <a:solidFill>
                  <a:srgbClr val="0070C0"/>
                </a:solidFill>
              </a:rPr>
              <a:t>response </a:t>
            </a:r>
            <a:r>
              <a:rPr lang="en-US" dirty="0"/>
              <a:t>against </a:t>
            </a:r>
            <a:r>
              <a:rPr lang="en-US" dirty="0" smtClean="0"/>
              <a:t>myelin antigens (much </a:t>
            </a:r>
            <a:r>
              <a:rPr lang="en-US" dirty="0"/>
              <a:t>is </a:t>
            </a:r>
            <a:r>
              <a:rPr lang="en-US" i="1" u="sng" dirty="0" smtClean="0"/>
              <a:t>unknown</a:t>
            </a:r>
            <a:r>
              <a:rPr lang="en-US" dirty="0" smtClean="0"/>
              <a:t>).</a:t>
            </a:r>
          </a:p>
          <a:p>
            <a:pPr algn="l" rtl="0">
              <a:buFont typeface="Wingdings" pitchFamily="2" charset="2"/>
              <a:buChar char="Ø"/>
            </a:pPr>
            <a:endParaRPr lang="en-US" dirty="0" smtClean="0"/>
          </a:p>
          <a:p>
            <a:pPr algn="l" rtl="0">
              <a:buFont typeface="Wingdings" pitchFamily="2" charset="2"/>
              <a:buChar char="Ø"/>
            </a:pPr>
            <a:endParaRPr lang="en-US" dirty="0"/>
          </a:p>
          <a:p>
            <a:pPr algn="l" rtl="0">
              <a:buFont typeface="Wingdings" pitchFamily="2" charset="2"/>
              <a:buChar char="Ø"/>
            </a:pPr>
            <a:endParaRPr lang="en-US" dirty="0" smtClean="0"/>
          </a:p>
          <a:p>
            <a:pPr algn="l" rtl="0">
              <a:buFont typeface="Wingdings" pitchFamily="2" charset="2"/>
              <a:buChar char="Ø"/>
            </a:pPr>
            <a:endParaRPr lang="en-US" dirty="0"/>
          </a:p>
          <a:p>
            <a:pPr algn="l" rtl="0">
              <a:buFont typeface="Wingdings" pitchFamily="2" charset="2"/>
              <a:buChar char="Ø"/>
            </a:pPr>
            <a:endParaRPr lang="en-US" dirty="0" smtClean="0"/>
          </a:p>
          <a:p>
            <a:pPr marL="109728" indent="0" algn="ctr" rtl="0">
              <a:buNone/>
            </a:pPr>
            <a:endParaRPr lang="en-US" sz="1200" dirty="0" smtClean="0"/>
          </a:p>
          <a:p>
            <a:pPr marL="109728" indent="0" algn="ctr" rtl="0">
              <a:buNone/>
            </a:pPr>
            <a:r>
              <a:rPr lang="en-US" sz="2000" dirty="0"/>
              <a:t>L</a:t>
            </a:r>
            <a:r>
              <a:rPr lang="en-US" sz="2000" dirty="0" smtClean="0"/>
              <a:t>oss </a:t>
            </a:r>
            <a:r>
              <a:rPr lang="en-US" sz="2000" dirty="0"/>
              <a:t>of tolerance to </a:t>
            </a:r>
            <a:r>
              <a:rPr lang="en-US" sz="2000" dirty="0" smtClean="0"/>
              <a:t>self myelin </a:t>
            </a:r>
            <a:r>
              <a:rPr lang="en-US" sz="2000" dirty="0" err="1" smtClean="0"/>
              <a:t>Ags</a:t>
            </a:r>
            <a:endParaRPr lang="en-US" sz="2000" dirty="0" smtClean="0"/>
          </a:p>
          <a:p>
            <a:pPr marL="109728" indent="0" algn="ctr" rtl="0">
              <a:buNone/>
            </a:pPr>
            <a:endParaRPr lang="en-US" sz="2800" dirty="0" smtClean="0"/>
          </a:p>
          <a:p>
            <a:pPr marL="109728" indent="0" algn="ctr" rtl="0">
              <a:buNone/>
            </a:pPr>
            <a:r>
              <a:rPr lang="en-US" sz="2000" dirty="0" smtClean="0"/>
              <a:t>Immune mediated myelin destruction (</a:t>
            </a:r>
            <a:r>
              <a:rPr lang="en-US" sz="2000" i="1" dirty="0" smtClean="0"/>
              <a:t>sparing axons</a:t>
            </a:r>
            <a:r>
              <a:rPr lang="en-US" sz="2000" dirty="0" smtClean="0"/>
              <a:t>) by many immune cells (mainly </a:t>
            </a:r>
            <a:r>
              <a:rPr lang="en-US" sz="2000" b="1" dirty="0"/>
              <a:t>CD4+ T </a:t>
            </a:r>
            <a:r>
              <a:rPr lang="en-US" sz="2000" b="1" dirty="0" smtClean="0"/>
              <a:t>cells</a:t>
            </a:r>
            <a:r>
              <a:rPr lang="en-US" sz="2000" dirty="0" smtClean="0"/>
              <a:t>)</a:t>
            </a:r>
            <a:endParaRPr lang="ar-JO" sz="2000" dirty="0"/>
          </a:p>
        </p:txBody>
      </p:sp>
      <p:sp>
        <p:nvSpPr>
          <p:cNvPr id="3" name="Title 2"/>
          <p:cNvSpPr>
            <a:spLocks noGrp="1"/>
          </p:cNvSpPr>
          <p:nvPr>
            <p:ph type="title"/>
          </p:nvPr>
        </p:nvSpPr>
        <p:spPr/>
        <p:txBody>
          <a:bodyPr/>
          <a:lstStyle/>
          <a:p>
            <a:pPr algn="ctr" rtl="0"/>
            <a:r>
              <a:rPr lang="en-US" dirty="0" smtClean="0"/>
              <a:t>Pathogenesis</a:t>
            </a:r>
            <a:endParaRPr lang="ar-JO"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1413" y="2348881"/>
            <a:ext cx="240808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2924944"/>
            <a:ext cx="1895071" cy="369332"/>
          </a:xfrm>
          <a:prstGeom prst="rect">
            <a:avLst/>
          </a:prstGeom>
        </p:spPr>
        <p:txBody>
          <a:bodyPr wrap="none">
            <a:spAutoFit/>
          </a:bodyPr>
          <a:lstStyle/>
          <a:p>
            <a:pPr marL="285750" indent="-285750" algn="l" rtl="0">
              <a:buFont typeface="Wingdings" pitchFamily="2" charset="2"/>
              <a:buChar char="§"/>
            </a:pPr>
            <a:r>
              <a:rPr lang="en-US" b="1" dirty="0" smtClean="0"/>
              <a:t>Infection</a:t>
            </a:r>
            <a:r>
              <a:rPr lang="en-US" dirty="0" smtClean="0"/>
              <a:t> ??? </a:t>
            </a:r>
            <a:endParaRPr lang="ar-JO" dirty="0"/>
          </a:p>
        </p:txBody>
      </p:sp>
      <p:sp>
        <p:nvSpPr>
          <p:cNvPr id="6" name="Rectangle 5"/>
          <p:cNvSpPr/>
          <p:nvPr/>
        </p:nvSpPr>
        <p:spPr>
          <a:xfrm>
            <a:off x="5715858" y="2875002"/>
            <a:ext cx="2933816" cy="646331"/>
          </a:xfrm>
          <a:prstGeom prst="rect">
            <a:avLst/>
          </a:prstGeom>
        </p:spPr>
        <p:txBody>
          <a:bodyPr wrap="none">
            <a:spAutoFit/>
          </a:bodyPr>
          <a:lstStyle/>
          <a:p>
            <a:pPr marL="285750" indent="-285750" algn="l" rtl="0">
              <a:buFont typeface="Wingdings" pitchFamily="2" charset="2"/>
              <a:buChar char="§"/>
            </a:pPr>
            <a:r>
              <a:rPr lang="en-US" b="1" dirty="0" smtClean="0"/>
              <a:t>HLA-DR2</a:t>
            </a:r>
          </a:p>
          <a:p>
            <a:pPr marL="285750" indent="-285750" algn="l" rtl="0">
              <a:buFont typeface="Wingdings" pitchFamily="2" charset="2"/>
              <a:buChar char="§"/>
            </a:pPr>
            <a:r>
              <a:rPr lang="en-US" dirty="0" smtClean="0"/>
              <a:t>IL-2&amp;7 polymorphism</a:t>
            </a:r>
            <a:endParaRPr lang="ar-JO"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283" y="5229199"/>
            <a:ext cx="204347" cy="50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6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ecure.health.utas.edu.au/intranet/cds/pathprac/Files/Cases/CNS/Case84/Pictures84/Mic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aturdayeveningpost.com/wp-content/uploads/satevepost/illustration_myel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668" y="-18322"/>
            <a:ext cx="3657218" cy="308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0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buFont typeface="Wingdings" pitchFamily="2" charset="2"/>
              <a:buChar char="Ø"/>
            </a:pPr>
            <a:r>
              <a:rPr lang="en-US" b="1" u="sng" dirty="0" smtClean="0">
                <a:solidFill>
                  <a:srgbClr val="0070C0"/>
                </a:solidFill>
              </a:rPr>
              <a:t>Gross:</a:t>
            </a:r>
          </a:p>
          <a:p>
            <a:pPr lvl="1" algn="l" rtl="0">
              <a:buFontTx/>
              <a:buChar char="-"/>
            </a:pPr>
            <a:r>
              <a:rPr lang="en-US" dirty="0" smtClean="0"/>
              <a:t>Glassy looking, </a:t>
            </a:r>
            <a:r>
              <a:rPr lang="en-US" b="1" dirty="0" smtClean="0">
                <a:solidFill>
                  <a:srgbClr val="00B050"/>
                </a:solidFill>
              </a:rPr>
              <a:t>grey‐tan </a:t>
            </a:r>
            <a:r>
              <a:rPr lang="en-US" b="1" dirty="0">
                <a:solidFill>
                  <a:srgbClr val="00B050"/>
                </a:solidFill>
              </a:rPr>
              <a:t>plaques </a:t>
            </a:r>
            <a:r>
              <a:rPr lang="en-US" dirty="0" smtClean="0"/>
              <a:t>(resemble </a:t>
            </a:r>
            <a:r>
              <a:rPr lang="en-US" dirty="0"/>
              <a:t>grey </a:t>
            </a:r>
            <a:r>
              <a:rPr lang="en-US" dirty="0" smtClean="0"/>
              <a:t>matter) scattered </a:t>
            </a:r>
            <a:r>
              <a:rPr lang="en-US" dirty="0"/>
              <a:t>randomly </a:t>
            </a:r>
            <a:r>
              <a:rPr lang="en-US" dirty="0" smtClean="0"/>
              <a:t>throughout </a:t>
            </a:r>
            <a:r>
              <a:rPr lang="en-US" dirty="0"/>
              <a:t>the </a:t>
            </a:r>
            <a:r>
              <a:rPr lang="en-US" i="1" dirty="0">
                <a:solidFill>
                  <a:srgbClr val="FF0000"/>
                </a:solidFill>
              </a:rPr>
              <a:t>white </a:t>
            </a:r>
            <a:r>
              <a:rPr lang="en-US" i="1" dirty="0" smtClean="0">
                <a:solidFill>
                  <a:srgbClr val="FF0000"/>
                </a:solidFill>
              </a:rPr>
              <a:t>matter.</a:t>
            </a:r>
          </a:p>
          <a:p>
            <a:pPr lvl="1" algn="l" rtl="0">
              <a:buFontTx/>
              <a:buChar char="-"/>
            </a:pPr>
            <a:endParaRPr lang="en-US" dirty="0" smtClean="0"/>
          </a:p>
          <a:p>
            <a:pPr lvl="1" algn="l" rtl="0">
              <a:buFontTx/>
              <a:buChar char="-"/>
            </a:pPr>
            <a:r>
              <a:rPr lang="en-US" dirty="0" smtClean="0"/>
              <a:t>Mainly seen near </a:t>
            </a:r>
            <a:r>
              <a:rPr lang="en-US" b="1" dirty="0" smtClean="0">
                <a:solidFill>
                  <a:srgbClr val="00B050"/>
                </a:solidFill>
              </a:rPr>
              <a:t>ventricles</a:t>
            </a:r>
            <a:r>
              <a:rPr lang="en-US" i="1" dirty="0" smtClean="0"/>
              <a:t>.</a:t>
            </a:r>
          </a:p>
          <a:p>
            <a:pPr algn="l" rtl="0">
              <a:buFont typeface="Wingdings" pitchFamily="2" charset="2"/>
              <a:buChar char="Ø"/>
            </a:pPr>
            <a:endParaRPr lang="en-US" dirty="0"/>
          </a:p>
          <a:p>
            <a:pPr algn="l" rtl="0">
              <a:buFont typeface="Wingdings" pitchFamily="2" charset="2"/>
              <a:buChar char="Ø"/>
            </a:pPr>
            <a:endParaRPr lang="ar-JO" dirty="0"/>
          </a:p>
        </p:txBody>
      </p:sp>
      <p:sp>
        <p:nvSpPr>
          <p:cNvPr id="3" name="Title 2"/>
          <p:cNvSpPr>
            <a:spLocks noGrp="1"/>
          </p:cNvSpPr>
          <p:nvPr>
            <p:ph type="title"/>
          </p:nvPr>
        </p:nvSpPr>
        <p:spPr/>
        <p:txBody>
          <a:bodyPr/>
          <a:lstStyle/>
          <a:p>
            <a:pPr algn="ctr"/>
            <a:r>
              <a:rPr lang="en-US" dirty="0" smtClean="0"/>
              <a:t>Morphology </a:t>
            </a:r>
            <a:endParaRPr lang="ar-JO"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780928"/>
            <a:ext cx="3456384" cy="410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6444208" y="5013176"/>
            <a:ext cx="936104" cy="322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3924714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268760"/>
            <a:ext cx="8964488" cy="5184576"/>
          </a:xfrm>
        </p:spPr>
        <p:txBody>
          <a:bodyPr>
            <a:normAutofit fontScale="85000" lnSpcReduction="20000"/>
          </a:bodyPr>
          <a:lstStyle/>
          <a:p>
            <a:pPr algn="just" rtl="0">
              <a:lnSpc>
                <a:spcPct val="120000"/>
              </a:lnSpc>
              <a:buFont typeface="Wingdings" pitchFamily="2" charset="2"/>
              <a:buChar char="Ø"/>
            </a:pPr>
            <a:r>
              <a:rPr lang="en-US" b="1" u="sng" dirty="0" smtClean="0">
                <a:solidFill>
                  <a:srgbClr val="0070C0"/>
                </a:solidFill>
              </a:rPr>
              <a:t>Microscopic:</a:t>
            </a:r>
            <a:endParaRPr lang="en-US" b="1" dirty="0" smtClean="0"/>
          </a:p>
          <a:p>
            <a:pPr algn="just" rtl="0">
              <a:lnSpc>
                <a:spcPct val="120000"/>
              </a:lnSpc>
              <a:buFont typeface="Wingdings" pitchFamily="2" charset="2"/>
              <a:buChar char="q"/>
            </a:pPr>
            <a:r>
              <a:rPr lang="en-US" b="1" dirty="0" smtClean="0">
                <a:solidFill>
                  <a:srgbClr val="FF0000"/>
                </a:solidFill>
              </a:rPr>
              <a:t>Active plaques (soft pink):</a:t>
            </a:r>
          </a:p>
          <a:p>
            <a:pPr lvl="1" algn="just" rtl="0">
              <a:lnSpc>
                <a:spcPct val="120000"/>
              </a:lnSpc>
              <a:buFontTx/>
              <a:buChar char="-"/>
            </a:pPr>
            <a:r>
              <a:rPr lang="en-US" dirty="0" smtClean="0"/>
              <a:t>Myelin degradation</a:t>
            </a:r>
            <a:r>
              <a:rPr lang="en-US" dirty="0"/>
              <a:t> </a:t>
            </a:r>
            <a:r>
              <a:rPr lang="en-US" dirty="0" smtClean="0"/>
              <a:t>with inflammation (macrophages, lymphocytes).</a:t>
            </a:r>
          </a:p>
          <a:p>
            <a:pPr lvl="1" algn="just" rtl="0">
              <a:lnSpc>
                <a:spcPct val="120000"/>
              </a:lnSpc>
              <a:buFontTx/>
              <a:buChar char="-"/>
            </a:pPr>
            <a:r>
              <a:rPr lang="en-US" dirty="0" smtClean="0"/>
              <a:t>Small lesions </a:t>
            </a:r>
            <a:r>
              <a:rPr lang="en-US" dirty="0"/>
              <a:t>often are centered on </a:t>
            </a:r>
            <a:r>
              <a:rPr lang="en-US" b="1" i="1" dirty="0" smtClean="0"/>
              <a:t>small veins</a:t>
            </a:r>
            <a:r>
              <a:rPr lang="en-US" dirty="0" smtClean="0"/>
              <a:t>.</a:t>
            </a:r>
          </a:p>
          <a:p>
            <a:pPr lvl="1" algn="just" rtl="0">
              <a:lnSpc>
                <a:spcPct val="120000"/>
              </a:lnSpc>
              <a:buFontTx/>
              <a:buChar char="-"/>
            </a:pPr>
            <a:r>
              <a:rPr lang="en-US" sz="2300" b="1" dirty="0" smtClean="0"/>
              <a:t>4 classes</a:t>
            </a:r>
            <a:r>
              <a:rPr lang="en-US" sz="2300" dirty="0"/>
              <a:t>, only </a:t>
            </a:r>
            <a:r>
              <a:rPr lang="en-US" sz="2300" i="1" dirty="0"/>
              <a:t>one </a:t>
            </a:r>
            <a:r>
              <a:rPr lang="en-US" sz="2300" i="1" dirty="0" smtClean="0"/>
              <a:t>typically </a:t>
            </a:r>
            <a:r>
              <a:rPr lang="en-US" sz="2300" i="1" dirty="0"/>
              <a:t>is seen in a particular affected </a:t>
            </a:r>
            <a:r>
              <a:rPr lang="en-US" sz="2300" i="1" dirty="0" smtClean="0"/>
              <a:t>patient.</a:t>
            </a:r>
            <a:endParaRPr lang="en-US" sz="2300" i="1" dirty="0"/>
          </a:p>
          <a:p>
            <a:pPr marL="109728" indent="0" algn="just" rtl="0">
              <a:lnSpc>
                <a:spcPct val="120000"/>
              </a:lnSpc>
              <a:buNone/>
            </a:pPr>
            <a:endParaRPr lang="en-US" sz="1100" dirty="0" smtClean="0"/>
          </a:p>
          <a:p>
            <a:pPr algn="just" rtl="0">
              <a:lnSpc>
                <a:spcPct val="120000"/>
              </a:lnSpc>
              <a:buFont typeface="Wingdings" pitchFamily="2" charset="2"/>
              <a:buChar char="q"/>
            </a:pPr>
            <a:r>
              <a:rPr lang="en-US" b="1" dirty="0" smtClean="0">
                <a:solidFill>
                  <a:srgbClr val="FF0000"/>
                </a:solidFill>
              </a:rPr>
              <a:t>Inactive plaques (hard grey):</a:t>
            </a:r>
          </a:p>
          <a:p>
            <a:pPr lvl="1" algn="just" rtl="0">
              <a:lnSpc>
                <a:spcPct val="120000"/>
              </a:lnSpc>
              <a:buFontTx/>
              <a:buChar char="-"/>
            </a:pPr>
            <a:r>
              <a:rPr lang="en-US" dirty="0" smtClean="0"/>
              <a:t>No </a:t>
            </a:r>
            <a:r>
              <a:rPr lang="en-US" dirty="0"/>
              <a:t>myelin and no inflammatory </a:t>
            </a:r>
            <a:r>
              <a:rPr lang="en-US" dirty="0" smtClean="0"/>
              <a:t>cells.</a:t>
            </a:r>
          </a:p>
          <a:p>
            <a:pPr lvl="1" algn="just" rtl="0">
              <a:lnSpc>
                <a:spcPct val="120000"/>
              </a:lnSpc>
              <a:buFontTx/>
              <a:buChar char="-"/>
            </a:pPr>
            <a:r>
              <a:rPr lang="en-US" dirty="0" smtClean="0"/>
              <a:t>Instead </a:t>
            </a:r>
            <a:r>
              <a:rPr lang="en-US" dirty="0" smtClean="0">
                <a:sym typeface="Wingdings" pitchFamily="2" charset="2"/>
              </a:rPr>
              <a:t> </a:t>
            </a:r>
            <a:r>
              <a:rPr lang="en-US" dirty="0" err="1">
                <a:sym typeface="Wingdings" pitchFamily="2" charset="2"/>
              </a:rPr>
              <a:t>A</a:t>
            </a:r>
            <a:r>
              <a:rPr lang="en-US" dirty="0" err="1" smtClean="0"/>
              <a:t>strocytic</a:t>
            </a:r>
            <a:r>
              <a:rPr lang="en-US" dirty="0" smtClean="0"/>
              <a:t> </a:t>
            </a:r>
            <a:r>
              <a:rPr lang="en-US" dirty="0"/>
              <a:t>proliferation and </a:t>
            </a:r>
            <a:r>
              <a:rPr lang="en-US" dirty="0" smtClean="0"/>
              <a:t>gliosis.</a:t>
            </a:r>
          </a:p>
          <a:p>
            <a:pPr algn="just" rtl="0">
              <a:lnSpc>
                <a:spcPct val="120000"/>
              </a:lnSpc>
              <a:buFont typeface="Wingdings" pitchFamily="2" charset="2"/>
              <a:buChar char="Ø"/>
            </a:pPr>
            <a:endParaRPr lang="en-US" sz="1100" dirty="0" smtClean="0"/>
          </a:p>
          <a:p>
            <a:pPr algn="just" rtl="0">
              <a:lnSpc>
                <a:spcPct val="120000"/>
              </a:lnSpc>
              <a:buFont typeface="Wingdings" pitchFamily="2" charset="2"/>
              <a:buChar char="q"/>
            </a:pPr>
            <a:r>
              <a:rPr lang="en-US" b="1" dirty="0" smtClean="0">
                <a:solidFill>
                  <a:srgbClr val="FF0000"/>
                </a:solidFill>
              </a:rPr>
              <a:t>Shadow plaques:</a:t>
            </a:r>
          </a:p>
          <a:p>
            <a:pPr lvl="1" algn="just" rtl="0">
              <a:lnSpc>
                <a:spcPct val="120000"/>
              </a:lnSpc>
              <a:buFontTx/>
              <a:buChar char="-"/>
            </a:pPr>
            <a:r>
              <a:rPr lang="en-US" b="1" dirty="0" smtClean="0"/>
              <a:t>Border</a:t>
            </a:r>
            <a:r>
              <a:rPr lang="en-US" dirty="0" smtClean="0"/>
              <a:t> between normal and affected white matter representing  partial and incomplete </a:t>
            </a:r>
            <a:r>
              <a:rPr lang="en-US" dirty="0" err="1" smtClean="0"/>
              <a:t>remyelination</a:t>
            </a:r>
            <a:r>
              <a:rPr lang="en-US" dirty="0" smtClean="0"/>
              <a:t>.</a:t>
            </a:r>
          </a:p>
          <a:p>
            <a:pPr algn="just" rtl="0">
              <a:lnSpc>
                <a:spcPct val="120000"/>
              </a:lnSpc>
              <a:buFont typeface="Wingdings" pitchFamily="2" charset="2"/>
              <a:buChar char="q"/>
            </a:pPr>
            <a:endParaRPr lang="en-US" sz="500" dirty="0" smtClean="0"/>
          </a:p>
        </p:txBody>
      </p:sp>
      <p:sp>
        <p:nvSpPr>
          <p:cNvPr id="3" name="Title 2"/>
          <p:cNvSpPr>
            <a:spLocks noGrp="1"/>
          </p:cNvSpPr>
          <p:nvPr>
            <p:ph type="title"/>
          </p:nvPr>
        </p:nvSpPr>
        <p:spPr/>
        <p:txBody>
          <a:bodyPr/>
          <a:lstStyle/>
          <a:p>
            <a:pPr algn="ctr"/>
            <a:r>
              <a:rPr lang="en-US" dirty="0" smtClean="0"/>
              <a:t>Morphology </a:t>
            </a:r>
            <a:endParaRPr lang="ar-JO" dirty="0"/>
          </a:p>
        </p:txBody>
      </p:sp>
      <p:sp>
        <p:nvSpPr>
          <p:cNvPr id="4" name="Rectangle 3"/>
          <p:cNvSpPr/>
          <p:nvPr/>
        </p:nvSpPr>
        <p:spPr>
          <a:xfrm>
            <a:off x="6231023" y="3717032"/>
            <a:ext cx="2912977" cy="1104918"/>
          </a:xfrm>
          <a:prstGeom prst="rect">
            <a:avLst/>
          </a:prstGeom>
        </p:spPr>
        <p:txBody>
          <a:bodyPr wrap="square">
            <a:spAutoFit/>
          </a:bodyPr>
          <a:lstStyle/>
          <a:p>
            <a:pPr algn="ctr" rtl="0">
              <a:lnSpc>
                <a:spcPct val="120000"/>
              </a:lnSpc>
            </a:pPr>
            <a:r>
              <a:rPr lang="en-US" sz="2800" i="1" u="sng" dirty="0" smtClean="0">
                <a:solidFill>
                  <a:srgbClr val="00B050"/>
                </a:solidFill>
              </a:rPr>
              <a:t>Axons are </a:t>
            </a:r>
            <a:r>
              <a:rPr lang="en-US" sz="2800" b="1" i="1" u="sng" dirty="0" smtClean="0">
                <a:solidFill>
                  <a:srgbClr val="00B050"/>
                </a:solidFill>
              </a:rPr>
              <a:t>preserved</a:t>
            </a:r>
            <a:endParaRPr lang="ar-JO" sz="2800" i="1" u="sng" dirty="0">
              <a:solidFill>
                <a:srgbClr val="00B050"/>
              </a:solidFill>
            </a:endParaRPr>
          </a:p>
        </p:txBody>
      </p:sp>
    </p:spTree>
    <p:extLst>
      <p:ext uri="{BB962C8B-B14F-4D97-AF65-F5344CB8AC3E}">
        <p14:creationId xmlns:p14="http://schemas.microsoft.com/office/powerpoint/2010/main" val="250043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0" y="-76200"/>
            <a:ext cx="9296400" cy="6934200"/>
          </a:xfrm>
          <a:prstGeom prst="rect">
            <a:avLst/>
          </a:prstGeom>
          <a:noFill/>
          <a:ln w="9525">
            <a:noFill/>
            <a:miter lim="800000"/>
            <a:headEnd/>
            <a:tailEnd/>
          </a:ln>
        </p:spPr>
      </p:pic>
      <p:cxnSp>
        <p:nvCxnSpPr>
          <p:cNvPr id="3" name="Straight Arrow Connector 2"/>
          <p:cNvCxnSpPr/>
          <p:nvPr/>
        </p:nvCxnSpPr>
        <p:spPr>
          <a:xfrm flipV="1">
            <a:off x="1524000" y="2590800"/>
            <a:ext cx="1066800" cy="1143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858000" y="1524000"/>
            <a:ext cx="1066800" cy="609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562600" y="2590800"/>
            <a:ext cx="1600200" cy="762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537</TotalTime>
  <Words>1655</Words>
  <Application>Microsoft Office PowerPoint</Application>
  <PresentationFormat>On-screen Show (4:3)</PresentationFormat>
  <Paragraphs>225</Paragraphs>
  <Slides>25</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Lucida Sans Unicode</vt:lpstr>
      <vt:lpstr>Majalla UI</vt:lpstr>
      <vt:lpstr>Symbol</vt:lpstr>
      <vt:lpstr>Tahoma</vt:lpstr>
      <vt:lpstr>Traditional Arabic</vt:lpstr>
      <vt:lpstr>Verdana</vt:lpstr>
      <vt:lpstr>Wingdings</vt:lpstr>
      <vt:lpstr>Wingdings 2</vt:lpstr>
      <vt:lpstr>Wingdings 3</vt:lpstr>
      <vt:lpstr>Concourse</vt:lpstr>
      <vt:lpstr>Primary Diseases of Myelin</vt:lpstr>
      <vt:lpstr>Introduction </vt:lpstr>
      <vt:lpstr>Classification </vt:lpstr>
      <vt:lpstr>1. Multiple Sclerosis (Most common)</vt:lpstr>
      <vt:lpstr>Pathogenesis</vt:lpstr>
      <vt:lpstr>PowerPoint Presentation</vt:lpstr>
      <vt:lpstr>Morphology </vt:lpstr>
      <vt:lpstr>Morphology </vt:lpstr>
      <vt:lpstr>PowerPoint Presentation</vt:lpstr>
      <vt:lpstr>PowerPoint Presentation</vt:lpstr>
      <vt:lpstr>Course of disease</vt:lpstr>
      <vt:lpstr>Clinical features </vt:lpstr>
      <vt:lpstr>Investigations </vt:lpstr>
      <vt:lpstr>2. Other Acquired Demyelinating Diseases</vt:lpstr>
      <vt:lpstr>2. Other Acquired Demyelinating Diseases</vt:lpstr>
      <vt:lpstr>Disorders of Peripheral Nerves </vt:lpstr>
      <vt:lpstr>Patterns of Peripheral Nerve Injury </vt:lpstr>
      <vt:lpstr>PowerPoint Presentation</vt:lpstr>
      <vt:lpstr>PowerPoint Presentation</vt:lpstr>
      <vt:lpstr>Disorders Associated with Peripheral  Nerve Injury</vt:lpstr>
      <vt:lpstr>Disorders Associated with Peripheral  Nerve Injury</vt:lpstr>
      <vt:lpstr>Traumatic Neuropathy :</vt:lpstr>
      <vt:lpstr>MORTON NEUROMA </vt:lpstr>
      <vt:lpstr>TRAUMATIC NEUROMA “Regenerating Axons and Schwann Cells with perineural fibrosis  but with no direction”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Diseases of Myelin</dc:title>
  <dc:creator>yuyu</dc:creator>
  <cp:lastModifiedBy>SUFYAN</cp:lastModifiedBy>
  <cp:revision>36</cp:revision>
  <dcterms:created xsi:type="dcterms:W3CDTF">2016-03-14T12:08:55Z</dcterms:created>
  <dcterms:modified xsi:type="dcterms:W3CDTF">2021-04-05T06:48:15Z</dcterms:modified>
</cp:coreProperties>
</file>