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56" r:id="rId2"/>
    <p:sldId id="313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5" r:id="rId13"/>
    <p:sldId id="326" r:id="rId14"/>
    <p:sldId id="327" r:id="rId15"/>
    <p:sldId id="314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294" r:id="rId30"/>
    <p:sldId id="295" r:id="rId31"/>
    <p:sldId id="296" r:id="rId32"/>
    <p:sldId id="297" r:id="rId33"/>
    <p:sldId id="298" r:id="rId34"/>
    <p:sldId id="300" r:id="rId35"/>
    <p:sldId id="307" r:id="rId36"/>
    <p:sldId id="299" r:id="rId37"/>
    <p:sldId id="301" r:id="rId38"/>
    <p:sldId id="304" r:id="rId39"/>
    <p:sldId id="305" r:id="rId40"/>
    <p:sldId id="306" r:id="rId41"/>
    <p:sldId id="308" r:id="rId42"/>
    <p:sldId id="312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C7558-6C7F-4EE4-BCCB-D7D45FFD5DFB}" type="datetimeFigureOut">
              <a:rPr lang="en-GB" smtClean="0"/>
              <a:t>05/04/2021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2B3C-C924-4250-B88B-58549DBF7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4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F2B3C-C924-4250-B88B-58549DBF7B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4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007B339-F503-4F7C-804C-F836914BE1C1}" type="datetime1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9E4FA7-192D-4A81-A380-414966003AC4}" type="datetime1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C9B663-41CC-49AA-82C6-B3CDBF5FE258}" type="datetime1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0988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457200" indent="-257175">
              <a:buClr>
                <a:schemeClr val="accent2"/>
              </a:buClr>
              <a:defRPr/>
            </a:lvl2pPr>
            <a:lvl3pPr marL="633413" indent="-249238">
              <a:buClr>
                <a:schemeClr val="accent2"/>
              </a:buClr>
              <a:defRPr/>
            </a:lvl3pPr>
            <a:lvl4pPr marL="795338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C16FD26-C4CE-4459-9991-BC53CF5D9189}" type="datetime1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A24E2EA-2DEF-4F07-86AE-0F7602A4416E}" type="datetime1">
              <a:rPr lang="en-GB" smtClean="0"/>
              <a:t>05/04/2021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C7A4521-A393-4C39-A757-3F91D76FB399}" type="datetime1">
              <a:rPr lang="en-GB" smtClean="0"/>
              <a:t>05/04/2021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51DEFB0-2334-4C49-8356-B28ECB847FFD}" type="datetime1">
              <a:rPr lang="en-GB" smtClean="0"/>
              <a:t>05/04/2021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2A37CBD-2EB7-4C99-A891-02FE4F0D68C3}" type="datetime1">
              <a:rPr lang="en-GB" smtClean="0"/>
              <a:t>05/04/2021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3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95F30672-BAD0-4689-9283-377C32A88F5D}" type="datetime1">
              <a:rPr lang="en-GB" smtClean="0"/>
              <a:t>05/04/2021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4BA5BCC-21EB-419C-B684-FF7DFD771DF8}" type="datetime1">
              <a:rPr lang="en-GB" smtClean="0"/>
              <a:t>05/04/2021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5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D01FE49-C0DB-4A49-A7C3-65F858C80891}" type="datetime1">
              <a:rPr lang="en-GB" smtClean="0"/>
              <a:t>05/04/2021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4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51" y="167336"/>
            <a:ext cx="8784866" cy="826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043" y="1285462"/>
            <a:ext cx="8680173" cy="4810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217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42025B7-2047-4AED-B79E-9162FC345B4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2280" y="993915"/>
            <a:ext cx="8772936" cy="265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423" y="530353"/>
            <a:ext cx="7720539" cy="356616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Degenerative diseases of the CNS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485" y="4724561"/>
            <a:ext cx="7543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Dr. Fatimah Almahasneh</a:t>
            </a:r>
          </a:p>
          <a:p>
            <a:r>
              <a:rPr lang="en-US" b="1" dirty="0" smtClean="0"/>
              <a:t>Department of Basic Medical Sciences</a:t>
            </a:r>
          </a:p>
          <a:p>
            <a:r>
              <a:rPr lang="en-US" b="1" dirty="0" smtClean="0"/>
              <a:t>Faculty of Medicine – Yarmouk University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4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67337"/>
            <a:ext cx="8784866" cy="754118"/>
          </a:xfrm>
        </p:spPr>
        <p:txBody>
          <a:bodyPr>
            <a:normAutofit/>
          </a:bodyPr>
          <a:lstStyle/>
          <a:p>
            <a:r>
              <a:rPr lang="en-US" sz="4000" dirty="0"/>
              <a:t>Pharmacologic </a:t>
            </a:r>
            <a:r>
              <a:rPr lang="en-US" sz="4000" dirty="0" smtClean="0"/>
              <a:t>therapy </a:t>
            </a:r>
            <a:r>
              <a:rPr lang="en-US" sz="4000" dirty="0"/>
              <a:t>of </a:t>
            </a:r>
            <a:r>
              <a:rPr lang="en-US" sz="4000" dirty="0" smtClean="0"/>
              <a:t>motor symptoms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01" y="1180407"/>
            <a:ext cx="8784865" cy="5279379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Drug therapy aims to enhance dopaminergic </a:t>
            </a:r>
            <a:r>
              <a:rPr lang="en-US" dirty="0" smtClean="0"/>
              <a:t>activity in </a:t>
            </a:r>
            <a:r>
              <a:rPr lang="en-US" dirty="0"/>
              <a:t>the </a:t>
            </a:r>
            <a:r>
              <a:rPr lang="en-US" dirty="0" err="1"/>
              <a:t>substantia</a:t>
            </a:r>
            <a:r>
              <a:rPr lang="en-US" dirty="0"/>
              <a:t> </a:t>
            </a:r>
            <a:r>
              <a:rPr lang="en-US" dirty="0" err="1"/>
              <a:t>nigra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ts val="3300"/>
              </a:lnSpc>
            </a:pPr>
            <a:r>
              <a:rPr lang="en-US" dirty="0" smtClean="0"/>
              <a:t>When </a:t>
            </a:r>
            <a:r>
              <a:rPr lang="en-US" dirty="0"/>
              <a:t>to initiate dopaminergic </a:t>
            </a:r>
            <a:r>
              <a:rPr lang="en-US" dirty="0" smtClean="0"/>
              <a:t>therapy is </a:t>
            </a:r>
            <a:r>
              <a:rPr lang="en-US" dirty="0"/>
              <a:t>controversial and patient specific</a:t>
            </a:r>
            <a:r>
              <a:rPr lang="en-US" dirty="0" smtClean="0"/>
              <a:t>.</a:t>
            </a:r>
          </a:p>
          <a:p>
            <a:pPr>
              <a:lnSpc>
                <a:spcPts val="3300"/>
              </a:lnSpc>
            </a:pPr>
            <a:r>
              <a:rPr lang="en-US" dirty="0"/>
              <a:t>Medications minimize motor symptoms and improve QOL and ADLs but are </a:t>
            </a:r>
            <a:r>
              <a:rPr lang="en-US" dirty="0" smtClean="0"/>
              <a:t>not curative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Even </a:t>
            </a:r>
            <a:r>
              <a:rPr lang="en-US" dirty="0"/>
              <a:t>with pharmacotherapy, PD patients have greater mortality and morbidity than the </a:t>
            </a:r>
            <a:r>
              <a:rPr lang="en-US" dirty="0" smtClean="0"/>
              <a:t>general population.</a:t>
            </a:r>
          </a:p>
          <a:p>
            <a:pPr>
              <a:lnSpc>
                <a:spcPts val="3300"/>
              </a:lnSpc>
            </a:pPr>
            <a:r>
              <a:rPr lang="en-US" dirty="0"/>
              <a:t>Choice of pharmacologic agent </a:t>
            </a:r>
            <a:r>
              <a:rPr lang="en-US" dirty="0" smtClean="0"/>
              <a:t>should be </a:t>
            </a:r>
            <a:r>
              <a:rPr lang="en-US" dirty="0"/>
              <a:t>individualized based on patient-specific </a:t>
            </a:r>
            <a:r>
              <a:rPr lang="en-US" dirty="0" smtClean="0"/>
              <a:t>parameters.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67337"/>
            <a:ext cx="8784866" cy="754118"/>
          </a:xfrm>
        </p:spPr>
        <p:txBody>
          <a:bodyPr>
            <a:normAutofit/>
          </a:bodyPr>
          <a:lstStyle/>
          <a:p>
            <a:r>
              <a:rPr lang="en-US" sz="4000" dirty="0"/>
              <a:t>Pharmacologic </a:t>
            </a:r>
            <a:r>
              <a:rPr lang="en-US" sz="4000" dirty="0" smtClean="0"/>
              <a:t>therapy </a:t>
            </a:r>
            <a:r>
              <a:rPr lang="en-US" sz="4000" dirty="0"/>
              <a:t>of </a:t>
            </a:r>
            <a:r>
              <a:rPr lang="en-US" sz="4000" dirty="0" smtClean="0"/>
              <a:t>motor symptoms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01" y="1180407"/>
            <a:ext cx="8784865" cy="5279379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GB" dirty="0"/>
              <a:t>Pharmacologic options for PD </a:t>
            </a:r>
            <a:r>
              <a:rPr lang="en-GB" dirty="0" smtClean="0"/>
              <a:t>include:</a:t>
            </a:r>
          </a:p>
          <a:p>
            <a:pPr marL="631825" indent="-400050">
              <a:lnSpc>
                <a:spcPts val="3300"/>
              </a:lnSpc>
              <a:buFont typeface="+mj-lt"/>
              <a:buAutoNum type="arabicPeriod"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anticholinergics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Ach)</a:t>
            </a:r>
          </a:p>
          <a:p>
            <a:pPr marL="631825" indent="-400050">
              <a:lnSpc>
                <a:spcPts val="33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mantadine</a:t>
            </a:r>
          </a:p>
          <a:p>
            <a:pPr marL="631825" indent="-400050">
              <a:lnSpc>
                <a:spcPts val="33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MAO-B inhibitors</a:t>
            </a:r>
          </a:p>
          <a:p>
            <a:pPr marL="631825" indent="-400050">
              <a:lnSpc>
                <a:spcPts val="33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dopamine agonists</a:t>
            </a:r>
          </a:p>
          <a:p>
            <a:pPr marL="631825" indent="-400050">
              <a:lnSpc>
                <a:spcPts val="33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levodopa/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carbidopa</a:t>
            </a: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31825" indent="-400050">
              <a:lnSpc>
                <a:spcPts val="33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catechol-O-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methyltransferase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(COMT)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inhibitors.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4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67337"/>
            <a:ext cx="8784866" cy="754118"/>
          </a:xfrm>
        </p:spPr>
        <p:txBody>
          <a:bodyPr>
            <a:normAutofit/>
          </a:bodyPr>
          <a:lstStyle/>
          <a:p>
            <a:r>
              <a:rPr lang="en-US" sz="4000" dirty="0"/>
              <a:t>Pharmacologic </a:t>
            </a:r>
            <a:r>
              <a:rPr lang="en-US" sz="4000" dirty="0" smtClean="0"/>
              <a:t>therapy </a:t>
            </a:r>
            <a:r>
              <a:rPr lang="en-US" sz="4000" dirty="0"/>
              <a:t>of </a:t>
            </a:r>
            <a:r>
              <a:rPr lang="en-US" sz="4000" dirty="0" smtClean="0"/>
              <a:t>motor symptoms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01" y="1180407"/>
            <a:ext cx="8784865" cy="5279379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GB" dirty="0"/>
              <a:t>Most pharmacologic treatments in PD aim </a:t>
            </a:r>
            <a:r>
              <a:rPr lang="en-GB" dirty="0" smtClean="0"/>
              <a:t>to:</a:t>
            </a:r>
          </a:p>
          <a:p>
            <a:pPr lvl="1">
              <a:lnSpc>
                <a:spcPts val="3600"/>
              </a:lnSpc>
            </a:pPr>
            <a:r>
              <a:rPr lang="en-GB" sz="2600" dirty="0" smtClean="0"/>
              <a:t>avoid </a:t>
            </a:r>
            <a:r>
              <a:rPr lang="en-GB" sz="2600" dirty="0"/>
              <a:t>degeneration of the dopaminergic </a:t>
            </a:r>
            <a:r>
              <a:rPr lang="en-GB" sz="2600" dirty="0" err="1"/>
              <a:t>nigrostriatal</a:t>
            </a:r>
            <a:r>
              <a:rPr lang="en-GB" sz="2600" dirty="0"/>
              <a:t> </a:t>
            </a:r>
            <a:r>
              <a:rPr lang="en-GB" sz="2600" dirty="0" smtClean="0"/>
              <a:t>pathway</a:t>
            </a:r>
          </a:p>
          <a:p>
            <a:pPr lvl="1">
              <a:lnSpc>
                <a:spcPts val="3600"/>
              </a:lnSpc>
            </a:pPr>
            <a:r>
              <a:rPr lang="en-GB" sz="2600" dirty="0" smtClean="0"/>
              <a:t>increase </a:t>
            </a:r>
            <a:r>
              <a:rPr lang="en-GB" sz="2600" dirty="0"/>
              <a:t>dopamine </a:t>
            </a:r>
            <a:r>
              <a:rPr lang="en-GB" sz="2600" dirty="0" smtClean="0"/>
              <a:t>concentrations.</a:t>
            </a:r>
          </a:p>
          <a:p>
            <a:pPr>
              <a:lnSpc>
                <a:spcPts val="3600"/>
              </a:lnSpc>
            </a:pPr>
            <a:r>
              <a:rPr lang="en-GB" dirty="0" smtClean="0"/>
              <a:t>The </a:t>
            </a:r>
            <a:r>
              <a:rPr lang="en-GB" dirty="0" smtClean="0"/>
              <a:t>American </a:t>
            </a:r>
            <a:r>
              <a:rPr lang="en-GB" dirty="0"/>
              <a:t>Academy of </a:t>
            </a:r>
            <a:r>
              <a:rPr lang="en-GB" dirty="0" smtClean="0"/>
              <a:t>Neurology (AAN) and </a:t>
            </a:r>
            <a:r>
              <a:rPr lang="en-GB" dirty="0" smtClean="0"/>
              <a:t>the Movement Disorder Society recommend most </a:t>
            </a:r>
            <a:r>
              <a:rPr lang="en-GB" dirty="0"/>
              <a:t>patients initiate treatment with either levodopa/</a:t>
            </a:r>
            <a:r>
              <a:rPr lang="en-GB" dirty="0" err="1"/>
              <a:t>carbidopa</a:t>
            </a:r>
            <a:r>
              <a:rPr lang="en-GB" dirty="0"/>
              <a:t> or a dopamine </a:t>
            </a:r>
            <a:r>
              <a:rPr lang="en-GB" dirty="0" smtClean="0"/>
              <a:t>agonist.</a:t>
            </a:r>
          </a:p>
          <a:p>
            <a:pPr>
              <a:lnSpc>
                <a:spcPts val="3600"/>
              </a:lnSpc>
            </a:pPr>
            <a:r>
              <a:rPr lang="en-US" dirty="0"/>
              <a:t>The 2017 NICE guidelines slightly differ and recommend </a:t>
            </a:r>
            <a:r>
              <a:rPr lang="en-US" dirty="0" smtClean="0"/>
              <a:t>levodopa/</a:t>
            </a:r>
            <a:r>
              <a:rPr lang="en-US" dirty="0" err="1" smtClean="0"/>
              <a:t>carbidopa</a:t>
            </a:r>
            <a:r>
              <a:rPr lang="en-US" dirty="0" smtClean="0"/>
              <a:t> </a:t>
            </a:r>
            <a:r>
              <a:rPr lang="en-US" dirty="0"/>
              <a:t>for patients once motor symptoms begin to affect </a:t>
            </a:r>
            <a:r>
              <a:rPr lang="en-US" dirty="0" smtClean="0"/>
              <a:t>QOL.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0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choice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3" y="1163784"/>
            <a:ext cx="8680173" cy="52295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Starting with a </a:t>
            </a:r>
            <a:r>
              <a:rPr lang="en-US" b="1" dirty="0"/>
              <a:t>dopamine agonist </a:t>
            </a:r>
            <a:r>
              <a:rPr lang="en-US" dirty="0"/>
              <a:t>may </a:t>
            </a:r>
            <a:r>
              <a:rPr lang="en-US" dirty="0" smtClean="0"/>
              <a:t>delay the </a:t>
            </a:r>
            <a:r>
              <a:rPr lang="en-US" dirty="0"/>
              <a:t>onset of </a:t>
            </a:r>
            <a:r>
              <a:rPr lang="en-US" dirty="0" err="1"/>
              <a:t>dyskinesias</a:t>
            </a:r>
            <a:r>
              <a:rPr lang="en-US" dirty="0"/>
              <a:t> and response fluctuations seen </a:t>
            </a:r>
            <a:r>
              <a:rPr lang="en-US" dirty="0" smtClean="0"/>
              <a:t>with long-term </a:t>
            </a:r>
            <a:r>
              <a:rPr lang="en-US" dirty="0"/>
              <a:t>levodopa </a:t>
            </a:r>
            <a:r>
              <a:rPr lang="en-US" dirty="0" smtClean="0"/>
              <a:t>use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less motor benefit and </a:t>
            </a:r>
            <a:r>
              <a:rPr lang="en-US" dirty="0" smtClean="0"/>
              <a:t>greater risk </a:t>
            </a:r>
            <a:r>
              <a:rPr lang="en-US" dirty="0"/>
              <a:t>of hallucinations or somnolence may occur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Levodopa</a:t>
            </a:r>
            <a:r>
              <a:rPr lang="en-US" dirty="0"/>
              <a:t> causes the greatest motor improvement and should be used </a:t>
            </a:r>
            <a:r>
              <a:rPr lang="en-US" dirty="0" smtClean="0"/>
              <a:t>as initial </a:t>
            </a:r>
            <a:r>
              <a:rPr lang="en-US" dirty="0"/>
              <a:t>therapy in the elderly,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/>
              <a:t>may increase the risk </a:t>
            </a:r>
            <a:r>
              <a:rPr lang="en-US" dirty="0" smtClean="0"/>
              <a:t>of motor fluctuations </a:t>
            </a:r>
            <a:r>
              <a:rPr lang="en-US" dirty="0"/>
              <a:t>over time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9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choice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3" y="1163784"/>
            <a:ext cx="8680173" cy="52295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Regardless of the drug initially chosen, the initial dose is low and increased gradually based on </a:t>
            </a:r>
            <a:r>
              <a:rPr lang="en-US" dirty="0" smtClean="0"/>
              <a:t>symptoms.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Anticholinergics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8680173" cy="4979871"/>
          </a:xfrm>
        </p:spPr>
        <p:txBody>
          <a:bodyPr>
            <a:normAutofit/>
          </a:bodyPr>
          <a:lstStyle/>
          <a:p>
            <a:r>
              <a:rPr lang="en-US" dirty="0" err="1" smtClean="0"/>
              <a:t>Anticholinergics</a:t>
            </a:r>
            <a:r>
              <a:rPr lang="en-US" dirty="0" smtClean="0"/>
              <a:t> block ACh </a:t>
            </a:r>
            <a:r>
              <a:rPr lang="en-US" dirty="0" smtClean="0">
                <a:sym typeface="Wingdings" panose="05000000000000000000" pitchFamily="2" charset="2"/>
              </a:rPr>
              <a:t> decrease the </a:t>
            </a:r>
            <a:r>
              <a:rPr lang="en-US" dirty="0" err="1" smtClean="0">
                <a:sym typeface="Wingdings" panose="05000000000000000000" pitchFamily="2" charset="2"/>
              </a:rPr>
              <a:t>acetylcholine:dopamine</a:t>
            </a:r>
            <a:r>
              <a:rPr lang="en-US" dirty="0" smtClean="0">
                <a:sym typeface="Wingdings" panose="05000000000000000000" pitchFamily="2" charset="2"/>
              </a:rPr>
              <a:t> concentration ratio.</a:t>
            </a:r>
          </a:p>
          <a:p>
            <a:r>
              <a:rPr lang="en-US" dirty="0"/>
              <a:t>They minimize resting tremor </a:t>
            </a:r>
            <a:r>
              <a:rPr lang="en-US" dirty="0" smtClean="0"/>
              <a:t>and drooling</a:t>
            </a:r>
            <a:r>
              <a:rPr lang="en-US" dirty="0"/>
              <a:t>, but are not as effective as other agents for </a:t>
            </a:r>
            <a:r>
              <a:rPr lang="en-US" dirty="0" smtClean="0"/>
              <a:t>rigidity, </a:t>
            </a:r>
            <a:r>
              <a:rPr lang="en-US" dirty="0" err="1" smtClean="0"/>
              <a:t>bradykinesia</a:t>
            </a:r>
            <a:r>
              <a:rPr lang="en-US" dirty="0"/>
              <a:t>, and gait </a:t>
            </a:r>
            <a:r>
              <a:rPr lang="en-US" dirty="0" smtClean="0"/>
              <a:t>problems.</a:t>
            </a:r>
          </a:p>
          <a:p>
            <a:r>
              <a:rPr lang="en-US" dirty="0" smtClean="0"/>
              <a:t>Typically avoided in older patients </a:t>
            </a:r>
          </a:p>
          <a:p>
            <a:pPr lvl="1"/>
            <a:r>
              <a:rPr lang="en-US" dirty="0" smtClean="0"/>
              <a:t>Because of their side effects, especially cognitive impairment</a:t>
            </a:r>
          </a:p>
          <a:p>
            <a:r>
              <a:rPr lang="en-US" dirty="0" smtClean="0"/>
              <a:t>May cause delayed </a:t>
            </a:r>
            <a:r>
              <a:rPr lang="en-US" dirty="0"/>
              <a:t>gastric emptying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erratic and decreased </a:t>
            </a:r>
            <a:r>
              <a:rPr lang="en-US" dirty="0"/>
              <a:t>levodopa absorption.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may worsen </a:t>
            </a:r>
            <a:r>
              <a:rPr lang="en-US" dirty="0" smtClean="0"/>
              <a:t>urinary retention </a:t>
            </a:r>
            <a:r>
              <a:rPr lang="en-US" dirty="0"/>
              <a:t>or </a:t>
            </a:r>
            <a:r>
              <a:rPr lang="en-US" dirty="0" smtClean="0"/>
              <a:t>constipation.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Amantadine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It is </a:t>
            </a:r>
            <a:r>
              <a:rPr lang="en-GB" dirty="0"/>
              <a:t>an </a:t>
            </a:r>
            <a:r>
              <a:rPr lang="en-GB" dirty="0" smtClean="0"/>
              <a:t>N-methyl-</a:t>
            </a:r>
            <a:r>
              <a:rPr lang="en-GB" sz="2000" dirty="0" smtClean="0"/>
              <a:t>D</a:t>
            </a:r>
            <a:r>
              <a:rPr lang="en-GB" dirty="0" smtClean="0"/>
              <a:t>-aspartate </a:t>
            </a:r>
            <a:r>
              <a:rPr lang="en-GB" dirty="0"/>
              <a:t>(NMDA)-receptor antagonist that blocks glutamate transmission, promotes dopamine release, and blocks </a:t>
            </a:r>
            <a:r>
              <a:rPr lang="en-GB" dirty="0" smtClean="0"/>
              <a:t>acetylcholine.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Effective </a:t>
            </a:r>
            <a:r>
              <a:rPr lang="en-US" dirty="0" smtClean="0"/>
              <a:t>both as </a:t>
            </a:r>
            <a:r>
              <a:rPr lang="en-US" dirty="0" err="1" smtClean="0"/>
              <a:t>monotherapy</a:t>
            </a:r>
            <a:r>
              <a:rPr lang="en-US" dirty="0" smtClean="0"/>
              <a:t> and </a:t>
            </a:r>
            <a:r>
              <a:rPr lang="en-US" dirty="0" smtClean="0"/>
              <a:t>as adjunct </a:t>
            </a:r>
            <a:r>
              <a:rPr lang="en-US" dirty="0" smtClean="0"/>
              <a:t>therapy.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Adverse effects: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nausea, dizziness, livedo 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reticularis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orthostatic hypotension, hallucinations, restlessness, anticholinergic effects,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insomnia.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3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MAO-B inhibitors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b="1" dirty="0" err="1"/>
              <a:t>Safinamide</a:t>
            </a:r>
            <a:r>
              <a:rPr lang="en-US" dirty="0"/>
              <a:t>, </a:t>
            </a:r>
            <a:r>
              <a:rPr lang="en-US" b="1" dirty="0" err="1"/>
              <a:t>selegiline</a:t>
            </a:r>
            <a:r>
              <a:rPr lang="en-US" dirty="0"/>
              <a:t>, and </a:t>
            </a:r>
            <a:r>
              <a:rPr lang="en-US" b="1" dirty="0" err="1"/>
              <a:t>rasagiline</a:t>
            </a:r>
            <a:r>
              <a:rPr lang="en-US" dirty="0"/>
              <a:t> work through </a:t>
            </a:r>
            <a:r>
              <a:rPr lang="en-US" dirty="0" smtClean="0"/>
              <a:t>selective blockade </a:t>
            </a:r>
            <a:r>
              <a:rPr lang="en-US" dirty="0"/>
              <a:t>of dopamine metabolism through </a:t>
            </a:r>
            <a:r>
              <a:rPr lang="en-US" dirty="0" smtClean="0"/>
              <a:t>MAO-B.</a:t>
            </a:r>
          </a:p>
          <a:p>
            <a:pPr>
              <a:lnSpc>
                <a:spcPts val="3400"/>
              </a:lnSpc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mild symptomatic benefit for </a:t>
            </a:r>
            <a:r>
              <a:rPr lang="en-US" dirty="0" smtClean="0"/>
              <a:t>patients who </a:t>
            </a:r>
            <a:r>
              <a:rPr lang="en-US" dirty="0"/>
              <a:t>choose to delay dopaminergic </a:t>
            </a:r>
            <a:r>
              <a:rPr lang="en-US" dirty="0" smtClean="0"/>
              <a:t>medications.</a:t>
            </a:r>
            <a:endParaRPr lang="en-US" dirty="0"/>
          </a:p>
          <a:p>
            <a:pPr>
              <a:lnSpc>
                <a:spcPts val="3400"/>
              </a:lnSpc>
            </a:pPr>
            <a:r>
              <a:rPr lang="en-US" dirty="0" smtClean="0"/>
              <a:t>Both </a:t>
            </a:r>
            <a:r>
              <a:rPr lang="en-US" dirty="0" err="1"/>
              <a:t>rasagiline</a:t>
            </a:r>
            <a:r>
              <a:rPr lang="en-US" dirty="0"/>
              <a:t> and </a:t>
            </a:r>
            <a:r>
              <a:rPr lang="en-US" dirty="0" err="1"/>
              <a:t>selegiline</a:t>
            </a:r>
            <a:r>
              <a:rPr lang="en-US" dirty="0"/>
              <a:t> may be </a:t>
            </a:r>
            <a:r>
              <a:rPr lang="en-US" dirty="0" err="1"/>
              <a:t>neuroprotective</a:t>
            </a:r>
            <a:r>
              <a:rPr lang="en-US" dirty="0"/>
              <a:t> </a:t>
            </a:r>
            <a:r>
              <a:rPr lang="en-US" dirty="0" smtClean="0"/>
              <a:t>and thus </a:t>
            </a:r>
            <a:r>
              <a:rPr lang="en-US" dirty="0"/>
              <a:t>may be selected early in </a:t>
            </a:r>
            <a:r>
              <a:rPr lang="en-US" dirty="0" smtClean="0"/>
              <a:t>therapy 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but </a:t>
            </a:r>
            <a:r>
              <a:rPr lang="en-US" dirty="0"/>
              <a:t>there </a:t>
            </a:r>
            <a:r>
              <a:rPr lang="en-US" dirty="0" smtClean="0"/>
              <a:t>is </a:t>
            </a:r>
            <a:r>
              <a:rPr lang="en-US" dirty="0"/>
              <a:t>no </a:t>
            </a:r>
            <a:r>
              <a:rPr lang="en-US" dirty="0" smtClean="0"/>
              <a:t>conclusive evidence </a:t>
            </a:r>
            <a:r>
              <a:rPr lang="en-US" dirty="0"/>
              <a:t>to validate </a:t>
            </a:r>
            <a:r>
              <a:rPr lang="en-US" dirty="0" smtClean="0"/>
              <a:t>this.</a:t>
            </a:r>
          </a:p>
          <a:p>
            <a:pPr>
              <a:lnSpc>
                <a:spcPts val="3400"/>
              </a:lnSpc>
            </a:pPr>
            <a:r>
              <a:rPr lang="en-US" dirty="0" err="1" smtClean="0"/>
              <a:t>Safinamide</a:t>
            </a:r>
            <a:r>
              <a:rPr lang="en-US" dirty="0" smtClean="0"/>
              <a:t> is indicated to be used in combination with levodopa/</a:t>
            </a:r>
            <a:r>
              <a:rPr lang="en-US" dirty="0" err="1" smtClean="0"/>
              <a:t>carbidopa</a:t>
            </a:r>
            <a:r>
              <a:rPr lang="en-US" dirty="0" smtClean="0"/>
              <a:t>.</a:t>
            </a:r>
          </a:p>
          <a:p>
            <a:pPr>
              <a:lnSpc>
                <a:spcPts val="34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agonists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Dopamine agonists bind to postsynaptic dopamine </a:t>
            </a:r>
            <a:r>
              <a:rPr lang="en-US" dirty="0" smtClean="0"/>
              <a:t>receptors and </a:t>
            </a:r>
            <a:r>
              <a:rPr lang="en-US" dirty="0"/>
              <a:t>are reasonable as initial therapy. </a:t>
            </a:r>
            <a:endParaRPr lang="en-US" dirty="0" smtClean="0"/>
          </a:p>
          <a:p>
            <a:pPr>
              <a:lnSpc>
                <a:spcPts val="3600"/>
              </a:lnSpc>
            </a:pPr>
            <a:r>
              <a:rPr lang="en-US" dirty="0" smtClean="0"/>
              <a:t>Their </a:t>
            </a:r>
            <a:r>
              <a:rPr lang="en-US" dirty="0"/>
              <a:t>advantages include delay of levodopa therapy and smaller risk of developing </a:t>
            </a:r>
            <a:r>
              <a:rPr lang="en-US" dirty="0" smtClean="0"/>
              <a:t>motor fluctuations </a:t>
            </a:r>
            <a:r>
              <a:rPr lang="en-US" dirty="0"/>
              <a:t>during the first 4 to 5 years of treatment. </a:t>
            </a:r>
            <a:endParaRPr lang="en-US" dirty="0" smtClean="0"/>
          </a:p>
          <a:p>
            <a:pPr lvl="1">
              <a:lnSpc>
                <a:spcPts val="3600"/>
              </a:lnSpc>
            </a:pPr>
            <a:r>
              <a:rPr lang="en-US" dirty="0" smtClean="0"/>
              <a:t>Eventually, they </a:t>
            </a:r>
            <a:r>
              <a:rPr lang="en-US" dirty="0"/>
              <a:t>inadequately control the patient’s symptoms, and </a:t>
            </a:r>
            <a:r>
              <a:rPr lang="en-US" dirty="0" smtClean="0"/>
              <a:t>levodopa is necessary.</a:t>
            </a:r>
          </a:p>
          <a:p>
            <a:pPr>
              <a:lnSpc>
                <a:spcPts val="3600"/>
              </a:lnSpc>
            </a:pPr>
            <a:r>
              <a:rPr lang="en-US" dirty="0"/>
              <a:t>In advanced disease, they can be added to </a:t>
            </a:r>
            <a:r>
              <a:rPr lang="en-US" dirty="0" smtClean="0"/>
              <a:t>levodopa.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agonists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Dopamine agonists </a:t>
            </a:r>
            <a:r>
              <a:rPr lang="en-GB" dirty="0" smtClean="0"/>
              <a:t>include:</a:t>
            </a:r>
          </a:p>
          <a:p>
            <a:pPr marL="627063" indent="-398463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ergot derivatives (</a:t>
            </a:r>
            <a:r>
              <a:rPr lang="en-GB" b="1" dirty="0" err="1"/>
              <a:t>bromocriptine</a:t>
            </a:r>
            <a:r>
              <a:rPr lang="en-GB" dirty="0"/>
              <a:t>) </a:t>
            </a:r>
          </a:p>
          <a:p>
            <a:pPr marL="627063" indent="-398463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err="1" smtClean="0"/>
              <a:t>nonergot</a:t>
            </a:r>
            <a:r>
              <a:rPr lang="en-GB" dirty="0" smtClean="0"/>
              <a:t> </a:t>
            </a:r>
            <a:r>
              <a:rPr lang="en-GB" dirty="0"/>
              <a:t>derivatives (</a:t>
            </a:r>
            <a:r>
              <a:rPr lang="en-GB" b="1" dirty="0" err="1"/>
              <a:t>rotigotine</a:t>
            </a:r>
            <a:r>
              <a:rPr lang="en-GB" dirty="0"/>
              <a:t>, </a:t>
            </a:r>
            <a:r>
              <a:rPr lang="en-GB" b="1" dirty="0" err="1"/>
              <a:t>pramipexole</a:t>
            </a:r>
            <a:r>
              <a:rPr lang="en-GB" dirty="0"/>
              <a:t>, </a:t>
            </a:r>
            <a:r>
              <a:rPr lang="en-GB" b="1" dirty="0" err="1"/>
              <a:t>ropinirole</a:t>
            </a:r>
            <a:r>
              <a:rPr lang="en-GB" dirty="0"/>
              <a:t>, and </a:t>
            </a:r>
            <a:r>
              <a:rPr lang="en-GB" b="1" dirty="0" err="1" smtClean="0"/>
              <a:t>apomorphine</a:t>
            </a:r>
            <a:r>
              <a:rPr lang="en-GB" b="1" dirty="0" smtClean="0"/>
              <a:t>)</a:t>
            </a:r>
            <a:r>
              <a:rPr lang="en-GB" dirty="0" smtClean="0"/>
              <a:t>.</a:t>
            </a:r>
          </a:p>
          <a:p>
            <a:pPr>
              <a:lnSpc>
                <a:spcPts val="36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758951"/>
            <a:ext cx="7543800" cy="31357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Parkinson disease</a:t>
            </a:r>
            <a:endParaRPr lang="en-GB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2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agonists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 marL="52388" indent="0">
              <a:lnSpc>
                <a:spcPts val="3600"/>
              </a:lnSpc>
              <a:buNone/>
            </a:pPr>
            <a:r>
              <a:rPr lang="en-US" dirty="0" smtClean="0"/>
              <a:t>Adverse effects:</a:t>
            </a:r>
          </a:p>
          <a:p>
            <a:pPr lvl="1">
              <a:lnSpc>
                <a:spcPts val="3600"/>
              </a:lnSpc>
            </a:pPr>
            <a:r>
              <a:rPr lang="en-US" dirty="0"/>
              <a:t>nausea (</a:t>
            </a:r>
            <a:r>
              <a:rPr lang="en-US" i="1" dirty="0"/>
              <a:t>most common initial </a:t>
            </a:r>
            <a:r>
              <a:rPr lang="en-US" i="1" dirty="0" smtClean="0"/>
              <a:t>symptom</a:t>
            </a:r>
            <a:r>
              <a:rPr lang="en-US" dirty="0" smtClean="0"/>
              <a:t>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vomiting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sedation </a:t>
            </a:r>
            <a:r>
              <a:rPr lang="en-US" dirty="0"/>
              <a:t>(greatest with </a:t>
            </a:r>
            <a:r>
              <a:rPr lang="en-US" i="1" dirty="0" err="1" smtClean="0"/>
              <a:t>apomorphine</a:t>
            </a:r>
            <a:r>
              <a:rPr lang="en-US" dirty="0" smtClean="0"/>
              <a:t>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pedal edema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orthostatic </a:t>
            </a:r>
            <a:r>
              <a:rPr lang="en-US" dirty="0"/>
              <a:t>hypotension (greatest with </a:t>
            </a:r>
            <a:r>
              <a:rPr lang="en-US" i="1" dirty="0" err="1" smtClean="0"/>
              <a:t>pramipexole</a:t>
            </a:r>
            <a:r>
              <a:rPr lang="en-US" dirty="0" smtClean="0"/>
              <a:t>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psychiatric effects, which are </a:t>
            </a:r>
            <a:r>
              <a:rPr lang="en-US" dirty="0"/>
              <a:t>greater than with levodopa (nightmares, confusion, and </a:t>
            </a:r>
            <a:r>
              <a:rPr lang="en-US" dirty="0" smtClean="0"/>
              <a:t>hallucinations).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Dopamine </a:t>
            </a:r>
            <a:r>
              <a:rPr lang="en-US" dirty="0" err="1" smtClean="0"/>
              <a:t>dysregulation</a:t>
            </a:r>
            <a:r>
              <a:rPr lang="en-US" dirty="0" smtClean="0"/>
              <a:t> syndrome (DDS)</a:t>
            </a:r>
          </a:p>
          <a:p>
            <a:pPr>
              <a:lnSpc>
                <a:spcPts val="36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Levodopa/</a:t>
            </a:r>
            <a:r>
              <a:rPr lang="en-US" dirty="0" err="1"/>
              <a:t>c</a:t>
            </a:r>
            <a:r>
              <a:rPr lang="en-US" dirty="0" err="1" smtClean="0"/>
              <a:t>arbidopa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There is no consensus on the when to </a:t>
            </a:r>
            <a:r>
              <a:rPr lang="en-US" dirty="0"/>
              <a:t>initiate </a:t>
            </a:r>
            <a:r>
              <a:rPr lang="en-US" dirty="0" smtClean="0"/>
              <a:t>levodopa/</a:t>
            </a:r>
            <a:r>
              <a:rPr lang="en-US" dirty="0" err="1" smtClean="0"/>
              <a:t>carbidopa</a:t>
            </a:r>
            <a:r>
              <a:rPr lang="en-US" dirty="0" smtClean="0"/>
              <a:t>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Its </a:t>
            </a:r>
            <a:r>
              <a:rPr lang="en-US" dirty="0" smtClean="0"/>
              <a:t>absorption </a:t>
            </a:r>
            <a:r>
              <a:rPr lang="en-US" dirty="0" smtClean="0"/>
              <a:t>is decrease by </a:t>
            </a:r>
            <a:r>
              <a:rPr lang="en-US" dirty="0"/>
              <a:t>e</a:t>
            </a:r>
            <a:r>
              <a:rPr lang="en-US" dirty="0" smtClean="0"/>
              <a:t>xcess </a:t>
            </a:r>
            <a:r>
              <a:rPr lang="en-US" dirty="0"/>
              <a:t>stomach acid, food, or anticholinergic </a:t>
            </a:r>
            <a:r>
              <a:rPr lang="en-US" dirty="0" smtClean="0"/>
              <a:t>medications.</a:t>
            </a:r>
          </a:p>
          <a:p>
            <a:pPr lvl="1">
              <a:lnSpc>
                <a:spcPts val="3400"/>
              </a:lnSpc>
            </a:pPr>
            <a:r>
              <a:rPr lang="en-US" dirty="0"/>
              <a:t>Antacids improve levodopa absorption, while iron products bind levodopa and reduce </a:t>
            </a:r>
            <a:r>
              <a:rPr lang="en-US" dirty="0" smtClean="0"/>
              <a:t>bioavailability.</a:t>
            </a:r>
          </a:p>
          <a:p>
            <a:pPr>
              <a:lnSpc>
                <a:spcPts val="3400"/>
              </a:lnSpc>
            </a:pPr>
            <a:r>
              <a:rPr lang="en-GB" dirty="0"/>
              <a:t>Levodopa absorption requires active transport by a large neutral amino acid transporter </a:t>
            </a:r>
            <a:r>
              <a:rPr lang="en-GB" dirty="0" smtClean="0"/>
              <a:t>protein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amino </a:t>
            </a:r>
            <a:r>
              <a:rPr lang="en-GB" dirty="0">
                <a:sym typeface="Wingdings" panose="05000000000000000000" pitchFamily="2" charset="2"/>
              </a:rPr>
              <a:t>acids in </a:t>
            </a:r>
            <a:r>
              <a:rPr lang="en-GB" dirty="0" smtClean="0">
                <a:sym typeface="Wingdings" panose="05000000000000000000" pitchFamily="2" charset="2"/>
              </a:rPr>
              <a:t>food compete for this transport mechanism.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Levodopa/</a:t>
            </a:r>
            <a:r>
              <a:rPr lang="en-US" dirty="0" err="1"/>
              <a:t>c</a:t>
            </a:r>
            <a:r>
              <a:rPr lang="en-US" dirty="0" err="1" smtClean="0"/>
              <a:t>arbidopa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1216417"/>
            <a:ext cx="8195733" cy="49689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Levodopa/</a:t>
            </a:r>
            <a:r>
              <a:rPr lang="en-GB" dirty="0" err="1"/>
              <a:t>carbidopa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Levodopa is usually administered as a combination </a:t>
            </a:r>
            <a:r>
              <a:rPr lang="en-US" dirty="0" smtClean="0"/>
              <a:t>product with </a:t>
            </a:r>
            <a:r>
              <a:rPr lang="en-US" i="1" dirty="0" err="1"/>
              <a:t>carbidopa</a:t>
            </a:r>
            <a:r>
              <a:rPr lang="en-US" dirty="0"/>
              <a:t>, a </a:t>
            </a:r>
            <a:r>
              <a:rPr lang="en-US" dirty="0" err="1"/>
              <a:t>dopa</a:t>
            </a:r>
            <a:r>
              <a:rPr lang="en-US" dirty="0"/>
              <a:t>-decarboxylase inhibitor, which </a:t>
            </a:r>
            <a:r>
              <a:rPr lang="en-US" dirty="0" smtClean="0"/>
              <a:t>decreases the </a:t>
            </a:r>
            <a:r>
              <a:rPr lang="en-US" dirty="0"/>
              <a:t>peripheral conversion of levodopa to dopamine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Initial adverse effects: </a:t>
            </a:r>
          </a:p>
          <a:p>
            <a:pPr marL="341313" indent="0">
              <a:buNone/>
            </a:pPr>
            <a:r>
              <a:rPr lang="en-US" dirty="0" smtClean="0"/>
              <a:t>orthostatic </a:t>
            </a:r>
            <a:r>
              <a:rPr lang="en-US" dirty="0"/>
              <a:t>hypotension, dizziness, anorexia, nausea, vomiting, and discoloration of </a:t>
            </a:r>
            <a:r>
              <a:rPr lang="en-US" dirty="0" smtClean="0"/>
              <a:t>urine/sweat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minimized by taking levodopa with food and by slowly titrating the dose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Later side effects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dyskinesias</a:t>
            </a:r>
            <a:r>
              <a:rPr lang="en-US" dirty="0">
                <a:sym typeface="Wingdings" panose="05000000000000000000" pitchFamily="2" charset="2"/>
              </a:rPr>
              <a:t>, sleep </a:t>
            </a:r>
            <a:r>
              <a:rPr lang="en-US" dirty="0" smtClean="0">
                <a:sym typeface="Wingdings" panose="05000000000000000000" pitchFamily="2" charset="2"/>
              </a:rPr>
              <a:t>attacks, </a:t>
            </a:r>
            <a:r>
              <a:rPr lang="en-US" dirty="0">
                <a:sym typeface="Wingdings" panose="05000000000000000000" pitchFamily="2" charset="2"/>
              </a:rPr>
              <a:t>and psychiatric </a:t>
            </a:r>
            <a:r>
              <a:rPr lang="en-US" dirty="0" smtClean="0">
                <a:sym typeface="Wingdings" panose="05000000000000000000" pitchFamily="2" charset="2"/>
              </a:rPr>
              <a:t>effects.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0" y="149407"/>
            <a:ext cx="8983649" cy="826579"/>
          </a:xfrm>
        </p:spPr>
        <p:txBody>
          <a:bodyPr>
            <a:noAutofit/>
          </a:bodyPr>
          <a:lstStyle/>
          <a:p>
            <a:r>
              <a:rPr lang="en-GB" sz="3600" dirty="0" smtClean="0"/>
              <a:t>Catechol-O-</a:t>
            </a:r>
            <a:r>
              <a:rPr lang="en-GB" sz="3600" dirty="0" err="1" smtClean="0"/>
              <a:t>Methyltransferase</a:t>
            </a:r>
            <a:r>
              <a:rPr lang="en-GB" sz="3600" dirty="0" smtClean="0"/>
              <a:t> </a:t>
            </a:r>
            <a:r>
              <a:rPr lang="en-GB" sz="3600" dirty="0"/>
              <a:t>(COMT)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/>
              <a:t>COMT catalyzes </a:t>
            </a:r>
            <a:r>
              <a:rPr lang="en-US" dirty="0" smtClean="0"/>
              <a:t>the conversion </a:t>
            </a:r>
            <a:r>
              <a:rPr lang="en-US" dirty="0" smtClean="0"/>
              <a:t>of levodopa to 3-o-methyldopa.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COMT inhibitors (</a:t>
            </a:r>
            <a:r>
              <a:rPr lang="en-US" b="1" dirty="0" err="1" smtClean="0"/>
              <a:t>entacapone</a:t>
            </a:r>
            <a:r>
              <a:rPr lang="en-US" dirty="0" smtClean="0"/>
              <a:t> or </a:t>
            </a:r>
            <a:r>
              <a:rPr lang="en-US" b="1" dirty="0" err="1" smtClean="0"/>
              <a:t>tolcapone</a:t>
            </a:r>
            <a:r>
              <a:rPr lang="en-US" dirty="0" smtClean="0"/>
              <a:t>) are added to levodopa/</a:t>
            </a:r>
            <a:r>
              <a:rPr lang="en-US" dirty="0" err="1" smtClean="0"/>
              <a:t>carbidopa</a:t>
            </a:r>
            <a:r>
              <a:rPr lang="en-US" dirty="0" smtClean="0"/>
              <a:t> to increase levodopa concentration and extend its half-life.</a:t>
            </a:r>
          </a:p>
          <a:p>
            <a:pPr>
              <a:lnSpc>
                <a:spcPts val="3400"/>
              </a:lnSpc>
            </a:pPr>
            <a:r>
              <a:rPr lang="en-US" dirty="0"/>
              <a:t>Adverse effects: </a:t>
            </a:r>
            <a:r>
              <a:rPr lang="en-US" dirty="0" smtClean="0"/>
              <a:t>diarrhea (worse </a:t>
            </a:r>
            <a:r>
              <a:rPr lang="en-US" dirty="0"/>
              <a:t>with </a:t>
            </a:r>
            <a:r>
              <a:rPr lang="en-US" dirty="0" err="1"/>
              <a:t>tolcapone</a:t>
            </a:r>
            <a:r>
              <a:rPr lang="en-US" dirty="0"/>
              <a:t>), nausea, </a:t>
            </a:r>
            <a:r>
              <a:rPr lang="en-US" dirty="0" smtClean="0"/>
              <a:t>vomiting, </a:t>
            </a:r>
            <a:r>
              <a:rPr lang="en-US" dirty="0" err="1" smtClean="0"/>
              <a:t>dyskinesias</a:t>
            </a:r>
            <a:r>
              <a:rPr lang="en-US" dirty="0" smtClean="0"/>
              <a:t>, urine </a:t>
            </a:r>
            <a:r>
              <a:rPr lang="en-US" dirty="0"/>
              <a:t>discoloration, </a:t>
            </a:r>
            <a:r>
              <a:rPr lang="en-US" dirty="0" smtClean="0"/>
              <a:t>sleepiness</a:t>
            </a:r>
            <a:r>
              <a:rPr lang="en-US" dirty="0"/>
              <a:t>, sleep attacks, </a:t>
            </a:r>
            <a:r>
              <a:rPr lang="en-US" dirty="0" smtClean="0"/>
              <a:t>orthostatic hypotension</a:t>
            </a:r>
            <a:r>
              <a:rPr lang="en-US" dirty="0"/>
              <a:t>, and </a:t>
            </a:r>
            <a:r>
              <a:rPr lang="en-US" dirty="0" smtClean="0"/>
              <a:t>hallucinations.</a:t>
            </a:r>
          </a:p>
          <a:p>
            <a:pPr>
              <a:lnSpc>
                <a:spcPts val="3400"/>
              </a:lnSpc>
            </a:pPr>
            <a:r>
              <a:rPr lang="en-US" dirty="0" err="1" smtClean="0"/>
              <a:t>Tolcapone</a:t>
            </a:r>
            <a:r>
              <a:rPr lang="en-US" dirty="0" smtClean="0"/>
              <a:t> is hepatotoxic </a:t>
            </a:r>
            <a:r>
              <a:rPr lang="en-US" dirty="0" smtClean="0">
                <a:sym typeface="Wingdings" panose="05000000000000000000" pitchFamily="2" charset="2"/>
              </a:rPr>
              <a:t> should be used only if </a:t>
            </a:r>
            <a:r>
              <a:rPr lang="en-US" dirty="0" err="1" smtClean="0">
                <a:sym typeface="Wingdings" panose="05000000000000000000" pitchFamily="2" charset="2"/>
              </a:rPr>
              <a:t>entacapone</a:t>
            </a:r>
            <a:r>
              <a:rPr lang="en-US" dirty="0" smtClean="0">
                <a:sym typeface="Wingdings" panose="05000000000000000000" pitchFamily="2" charset="2"/>
              </a:rPr>
              <a:t> not effective or not tolerable.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nonmotor</a:t>
            </a:r>
            <a:r>
              <a:rPr lang="en-US" dirty="0" smtClean="0"/>
              <a:t>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388" indent="0">
              <a:buNone/>
            </a:pPr>
            <a:r>
              <a:rPr lang="en-US" b="1" dirty="0" smtClean="0"/>
              <a:t>Depression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TCAs are effective, but their side effects are limiting.</a:t>
            </a:r>
          </a:p>
          <a:p>
            <a:r>
              <a:rPr lang="en-US" dirty="0" smtClean="0"/>
              <a:t>SSRIs may be considered due to their increased tolerability.</a:t>
            </a:r>
          </a:p>
          <a:p>
            <a:r>
              <a:rPr lang="en-US" dirty="0"/>
              <a:t>Antidepressants are also useful for the treatment of anxiety </a:t>
            </a:r>
            <a:r>
              <a:rPr lang="en-US" dirty="0" smtClean="0"/>
              <a:t>disorders. </a:t>
            </a:r>
          </a:p>
          <a:p>
            <a:endParaRPr lang="en-US" dirty="0" smtClean="0"/>
          </a:p>
          <a:p>
            <a:pPr marL="52388" indent="0">
              <a:buNone/>
            </a:pPr>
            <a:r>
              <a:rPr lang="en-US" b="1" dirty="0" smtClean="0"/>
              <a:t>Dementia</a:t>
            </a:r>
          </a:p>
          <a:p>
            <a:r>
              <a:rPr lang="en-US" dirty="0"/>
              <a:t>Cholinesterase inhibitors may be </a:t>
            </a:r>
            <a:r>
              <a:rPr lang="en-US" dirty="0" smtClean="0"/>
              <a:t>effective.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5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nonmotor</a:t>
            </a:r>
            <a:r>
              <a:rPr lang="en-US" dirty="0" smtClean="0"/>
              <a:t>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13746"/>
            <a:ext cx="8680173" cy="5174324"/>
          </a:xfrm>
        </p:spPr>
        <p:txBody>
          <a:bodyPr/>
          <a:lstStyle/>
          <a:p>
            <a:pPr marL="52388" indent="0">
              <a:lnSpc>
                <a:spcPts val="3600"/>
              </a:lnSpc>
              <a:buNone/>
            </a:pPr>
            <a:r>
              <a:rPr lang="en-US" b="1" dirty="0" smtClean="0"/>
              <a:t>Psychosis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Treating </a:t>
            </a:r>
            <a:r>
              <a:rPr lang="en-US" dirty="0"/>
              <a:t>psychosis in PD can be </a:t>
            </a:r>
            <a:r>
              <a:rPr lang="en-US" dirty="0" smtClean="0"/>
              <a:t>difficult because: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most </a:t>
            </a:r>
            <a:r>
              <a:rPr lang="en-US" dirty="0"/>
              <a:t>antipsychotics act as dopamine </a:t>
            </a:r>
            <a:r>
              <a:rPr lang="en-US" dirty="0" smtClean="0"/>
              <a:t>antagonists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may </a:t>
            </a:r>
            <a:r>
              <a:rPr lang="en-US" dirty="0"/>
              <a:t>worsen motor </a:t>
            </a:r>
            <a:r>
              <a:rPr lang="en-US" dirty="0" smtClean="0"/>
              <a:t>symptoms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all </a:t>
            </a:r>
            <a:r>
              <a:rPr lang="en-US" dirty="0"/>
              <a:t>antipsychotics carry a black box warning of increased risk of death when used in patients with </a:t>
            </a:r>
            <a:r>
              <a:rPr lang="en-US" dirty="0" smtClean="0"/>
              <a:t>dementia.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First </a:t>
            </a:r>
            <a:r>
              <a:rPr lang="en-US" dirty="0"/>
              <a:t>treat any underlying medical causes for psychosis; then gradually decrease and stop low-efficacy PD </a:t>
            </a:r>
            <a:r>
              <a:rPr lang="en-US" dirty="0" smtClean="0"/>
              <a:t>medications.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Clozapine, </a:t>
            </a:r>
            <a:r>
              <a:rPr lang="en-US" dirty="0" err="1" smtClean="0"/>
              <a:t>quetiapine</a:t>
            </a:r>
            <a:r>
              <a:rPr lang="en-US" dirty="0" smtClean="0"/>
              <a:t> or </a:t>
            </a:r>
            <a:r>
              <a:rPr lang="en-GB" dirty="0" err="1" smtClean="0"/>
              <a:t>pimavanserin</a:t>
            </a:r>
            <a:r>
              <a:rPr lang="en-GB" dirty="0"/>
              <a:t> </a:t>
            </a:r>
            <a:r>
              <a:rPr lang="en-GB" dirty="0" smtClean="0"/>
              <a:t>may be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0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nonmotor</a:t>
            </a:r>
            <a:r>
              <a:rPr lang="en-US" dirty="0" smtClean="0"/>
              <a:t>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13746"/>
            <a:ext cx="8680173" cy="5174324"/>
          </a:xfrm>
        </p:spPr>
        <p:txBody>
          <a:bodyPr/>
          <a:lstStyle/>
          <a:p>
            <a:pPr marL="52388" indent="0">
              <a:lnSpc>
                <a:spcPts val="3600"/>
              </a:lnSpc>
              <a:buNone/>
            </a:pPr>
            <a:r>
              <a:rPr lang="en-US" b="1" dirty="0" smtClean="0"/>
              <a:t>Sleep problems: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Are treated by optimizing PD therapeutic regimen.</a:t>
            </a:r>
          </a:p>
          <a:p>
            <a:pPr>
              <a:lnSpc>
                <a:spcPts val="3600"/>
              </a:lnSpc>
            </a:pPr>
            <a:endParaRPr lang="en-US" dirty="0" smtClean="0"/>
          </a:p>
          <a:p>
            <a:pPr marL="52388" indent="0">
              <a:lnSpc>
                <a:spcPts val="3600"/>
              </a:lnSpc>
              <a:buNone/>
            </a:pPr>
            <a:r>
              <a:rPr lang="en-US" b="1" dirty="0" smtClean="0"/>
              <a:t>Drooling, sexual dysfunction, urine frequency, constipation, sweating</a:t>
            </a:r>
            <a:r>
              <a:rPr lang="en-US" dirty="0" smtClean="0"/>
              <a:t>, and </a:t>
            </a:r>
            <a:r>
              <a:rPr lang="en-US" b="1" dirty="0" err="1" smtClean="0"/>
              <a:t>orthostasis</a:t>
            </a:r>
            <a:r>
              <a:rPr lang="en-US" dirty="0" smtClean="0"/>
              <a:t> should be addressed and treated.</a:t>
            </a:r>
          </a:p>
          <a:p>
            <a:pPr>
              <a:lnSpc>
                <a:spcPts val="36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18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</a:t>
            </a:r>
            <a:r>
              <a:rPr lang="en-GB" dirty="0" smtClean="0"/>
              <a:t>response fluctuations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As the disease progresses, most patients develop response fluctuations.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Treatment </a:t>
            </a:r>
            <a:r>
              <a:rPr lang="en-US" dirty="0"/>
              <a:t>is based on capitalizing </a:t>
            </a:r>
            <a:r>
              <a:rPr lang="en-US" dirty="0" smtClean="0"/>
              <a:t>on the </a:t>
            </a:r>
            <a:r>
              <a:rPr lang="en-US" dirty="0"/>
              <a:t>pharmacokinetic and </a:t>
            </a:r>
            <a:r>
              <a:rPr lang="en-US" dirty="0" err="1"/>
              <a:t>pharmacodynamic</a:t>
            </a:r>
            <a:r>
              <a:rPr lang="en-US" dirty="0"/>
              <a:t> properties of </a:t>
            </a:r>
            <a:r>
              <a:rPr lang="en-US" dirty="0" smtClean="0"/>
              <a:t>PD medications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91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896112"/>
            <a:ext cx="7543800" cy="306628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Alzheimer disease</a:t>
            </a:r>
            <a:endParaRPr lang="en-GB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outcomes of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aintaining </a:t>
            </a:r>
            <a:r>
              <a:rPr lang="en-US" dirty="0"/>
              <a:t>patient independence, ADL, and </a:t>
            </a:r>
            <a:r>
              <a:rPr lang="en-US" dirty="0" smtClean="0"/>
              <a:t>QOL.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inimizing </a:t>
            </a:r>
            <a:r>
              <a:rPr lang="en-US" dirty="0"/>
              <a:t>the development of response fluctuations</a:t>
            </a:r>
          </a:p>
          <a:p>
            <a:pPr>
              <a:lnSpc>
                <a:spcPct val="150000"/>
              </a:lnSpc>
            </a:pPr>
            <a:r>
              <a:rPr lang="en-GB" dirty="0"/>
              <a:t>L</a:t>
            </a:r>
            <a:r>
              <a:rPr lang="en-GB" dirty="0" smtClean="0"/>
              <a:t>imiting </a:t>
            </a:r>
            <a:r>
              <a:rPr lang="en-GB" dirty="0"/>
              <a:t>medication-related adverse </a:t>
            </a:r>
            <a:r>
              <a:rPr lang="en-GB" dirty="0" smtClean="0"/>
              <a:t>effects.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50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3984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Delaying </a:t>
            </a:r>
            <a:r>
              <a:rPr lang="en-US" dirty="0"/>
              <a:t>disease </a:t>
            </a:r>
            <a:r>
              <a:rPr lang="en-US" dirty="0" smtClean="0"/>
              <a:t>progression and </a:t>
            </a:r>
            <a:r>
              <a:rPr lang="en-US" dirty="0"/>
              <a:t>preservation of functioning as long as possible. </a:t>
            </a:r>
            <a:endParaRPr lang="en-US" dirty="0" smtClean="0"/>
          </a:p>
          <a:p>
            <a:pPr marL="566738" indent="-3984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reating </a:t>
            </a:r>
            <a:r>
              <a:rPr lang="en-US" dirty="0"/>
              <a:t>psychiatric and behavioral symptoms </a:t>
            </a:r>
            <a:r>
              <a:rPr lang="en-US" dirty="0" smtClean="0"/>
              <a:t>that may </a:t>
            </a:r>
            <a:r>
              <a:rPr lang="en-US" dirty="0"/>
              <a:t>occur during the course of the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a</a:t>
            </a:r>
            <a:r>
              <a:rPr lang="en-GB" dirty="0" smtClean="0"/>
              <a:t>pproach </a:t>
            </a:r>
            <a:r>
              <a:rPr lang="en-GB" dirty="0"/>
              <a:t>to </a:t>
            </a:r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current gold standard of treatment for </a:t>
            </a:r>
            <a:r>
              <a:rPr lang="en-US" dirty="0" smtClean="0"/>
              <a:t>cognitive symptoms </a:t>
            </a:r>
            <a:r>
              <a:rPr lang="en-US" dirty="0"/>
              <a:t>includes pharmacologic management with a </a:t>
            </a:r>
            <a:r>
              <a:rPr lang="en-US" b="1" dirty="0"/>
              <a:t>cholinesterase (</a:t>
            </a:r>
            <a:r>
              <a:rPr lang="en-US" b="1" dirty="0" err="1"/>
              <a:t>ChE</a:t>
            </a:r>
            <a:r>
              <a:rPr lang="en-US" b="1" dirty="0"/>
              <a:t>) inhibitor </a:t>
            </a:r>
            <a:r>
              <a:rPr lang="en-US" dirty="0"/>
              <a:t>and/or an </a:t>
            </a:r>
            <a:r>
              <a:rPr lang="en-US" b="1" dirty="0"/>
              <a:t>NMDA </a:t>
            </a:r>
            <a:r>
              <a:rPr lang="en-US" b="1" dirty="0" smtClean="0"/>
              <a:t>antagonist.</a:t>
            </a:r>
          </a:p>
          <a:p>
            <a:pPr>
              <a:lnSpc>
                <a:spcPts val="3500"/>
              </a:lnSpc>
            </a:pPr>
            <a:r>
              <a:rPr lang="en-US" dirty="0"/>
              <a:t>There are four agents approved for the treatment of </a:t>
            </a:r>
            <a:r>
              <a:rPr lang="en-US" dirty="0" smtClean="0"/>
              <a:t>Alzheimer disease (AD):</a:t>
            </a:r>
          </a:p>
          <a:p>
            <a:pPr marL="517525" indent="0">
              <a:lnSpc>
                <a:spcPts val="3500"/>
              </a:lnSpc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onepezil	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rivastigmine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7525" indent="0">
              <a:lnSpc>
                <a:spcPts val="3500"/>
              </a:lnSpc>
              <a:buNone/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alantamine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		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memantine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334963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but none </a:t>
            </a:r>
            <a:r>
              <a:rPr lang="en-US" dirty="0"/>
              <a:t>are curative or known to directly reverse the </a:t>
            </a:r>
            <a:r>
              <a:rPr lang="en-US" dirty="0" smtClean="0"/>
              <a:t>disease process.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34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a</a:t>
            </a:r>
            <a:r>
              <a:rPr lang="en-GB" dirty="0" smtClean="0"/>
              <a:t>pproach </a:t>
            </a:r>
            <a:r>
              <a:rPr lang="en-GB" dirty="0"/>
              <a:t>to </a:t>
            </a:r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en-US" dirty="0" smtClean="0"/>
              <a:t>Psychiatric </a:t>
            </a:r>
            <a:r>
              <a:rPr lang="en-US" dirty="0"/>
              <a:t>and behavioral symptoms that </a:t>
            </a:r>
            <a:r>
              <a:rPr lang="en-US" dirty="0" smtClean="0"/>
              <a:t>occur during </a:t>
            </a:r>
            <a:r>
              <a:rPr lang="en-US" dirty="0"/>
              <a:t>the course of the disease should be treated as they </a:t>
            </a:r>
            <a:r>
              <a:rPr lang="en-US" dirty="0" smtClean="0"/>
              <a:t>occur.</a:t>
            </a:r>
          </a:p>
          <a:p>
            <a:pPr>
              <a:lnSpc>
                <a:spcPts val="3900"/>
              </a:lnSpc>
            </a:pPr>
            <a:r>
              <a:rPr lang="en-US" dirty="0"/>
              <a:t>Treatment of AD includes education, communication, </a:t>
            </a:r>
            <a:r>
              <a:rPr lang="en-US" dirty="0" smtClean="0"/>
              <a:t>and planning </a:t>
            </a:r>
            <a:r>
              <a:rPr lang="en-US" dirty="0"/>
              <a:t>with the patient’s family/caregiver. </a:t>
            </a:r>
            <a:endParaRPr lang="en-US" dirty="0" smtClean="0"/>
          </a:p>
          <a:p>
            <a:pPr>
              <a:lnSpc>
                <a:spcPts val="3900"/>
              </a:lnSpc>
            </a:pPr>
            <a:r>
              <a:rPr lang="en-US" dirty="0" smtClean="0"/>
              <a:t>Treatment options, legal </a:t>
            </a:r>
            <a:r>
              <a:rPr lang="en-US" dirty="0"/>
              <a:t>and financial decisions, and course of the illness should </a:t>
            </a:r>
            <a:r>
              <a:rPr lang="en-US" dirty="0" smtClean="0"/>
              <a:t>be discussed </a:t>
            </a:r>
            <a:r>
              <a:rPr lang="en-US" dirty="0"/>
              <a:t>with the patient and family members.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9803" y="1285462"/>
            <a:ext cx="8680173" cy="5174324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200" dirty="0"/>
              <a:t>Using a gentle, calm approach to the patient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Giving </a:t>
            </a:r>
            <a:r>
              <a:rPr lang="en-US" sz="2200" dirty="0"/>
              <a:t>reassurance when needed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Empathizing </a:t>
            </a:r>
            <a:r>
              <a:rPr lang="en-US" sz="2200" dirty="0"/>
              <a:t>with the patient’s concerns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Using </a:t>
            </a:r>
            <a:r>
              <a:rPr lang="en-US" sz="2200" dirty="0"/>
              <a:t>distraction and redirection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Maintaining </a:t>
            </a:r>
            <a:r>
              <a:rPr lang="en-US" sz="2200" dirty="0"/>
              <a:t>daily routines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Providing </a:t>
            </a:r>
            <a:r>
              <a:rPr lang="en-US" sz="2200" dirty="0"/>
              <a:t>a safe environment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Providing </a:t>
            </a:r>
            <a:r>
              <a:rPr lang="en-US" sz="2200" dirty="0"/>
              <a:t>daytime activities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Avoiding </a:t>
            </a:r>
            <a:r>
              <a:rPr lang="en-US" sz="2200" dirty="0"/>
              <a:t>overstimulation</a:t>
            </a:r>
          </a:p>
          <a:p>
            <a:pPr>
              <a:lnSpc>
                <a:spcPts val="2200"/>
              </a:lnSpc>
            </a:pPr>
            <a:r>
              <a:rPr lang="en-US" sz="2200" dirty="0" smtClean="0"/>
              <a:t>Using </a:t>
            </a:r>
            <a:r>
              <a:rPr lang="en-US" sz="2200" dirty="0"/>
              <a:t>familiar decorative items in the living area</a:t>
            </a:r>
          </a:p>
          <a:p>
            <a:pPr>
              <a:lnSpc>
                <a:spcPts val="2600"/>
              </a:lnSpc>
            </a:pPr>
            <a:r>
              <a:rPr lang="en-US" sz="2200" dirty="0" smtClean="0"/>
              <a:t>Bringing </a:t>
            </a:r>
            <a:r>
              <a:rPr lang="en-US" sz="2200" dirty="0"/>
              <a:t>abrupt declines in function and the appearance of </a:t>
            </a:r>
            <a:r>
              <a:rPr lang="en-US" sz="2200" dirty="0" smtClean="0"/>
              <a:t>new symptoms </a:t>
            </a:r>
            <a:r>
              <a:rPr lang="en-US" sz="2200" dirty="0"/>
              <a:t>to professional attention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253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treatment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9" y="1408641"/>
            <a:ext cx="6614587" cy="43891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4133" y="758952"/>
            <a:ext cx="8331200" cy="3051048"/>
          </a:xfrm>
        </p:spPr>
        <p:txBody>
          <a:bodyPr>
            <a:normAutofit/>
          </a:bodyPr>
          <a:lstStyle/>
          <a:p>
            <a:pPr algn="ctr">
              <a:lnSpc>
                <a:spcPts val="6000"/>
              </a:lnSpc>
            </a:pPr>
            <a:r>
              <a:rPr lang="en-GB" sz="4400" dirty="0">
                <a:solidFill>
                  <a:schemeClr val="accent4">
                    <a:lumMod val="75000"/>
                  </a:schemeClr>
                </a:solidFill>
              </a:rPr>
              <a:t>Conventional </a:t>
            </a:r>
            <a:r>
              <a:rPr lang="en-GB" sz="4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sz="4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4400" dirty="0" smtClean="0">
                <a:solidFill>
                  <a:schemeClr val="accent4">
                    <a:lumMod val="75000"/>
                  </a:schemeClr>
                </a:solidFill>
              </a:rPr>
              <a:t>pharmacologic treatment 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</a:rPr>
              <a:t>for </a:t>
            </a:r>
            <a:r>
              <a:rPr lang="en-GB" sz="4400" dirty="0" smtClean="0">
                <a:solidFill>
                  <a:schemeClr val="accent4">
                    <a:lumMod val="75000"/>
                  </a:schemeClr>
                </a:solidFill>
              </a:rPr>
              <a:t>cognitive symptoms of AD</a:t>
            </a:r>
            <a:endParaRPr lang="en-GB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60564"/>
            <a:ext cx="8784866" cy="826579"/>
          </a:xfrm>
        </p:spPr>
        <p:txBody>
          <a:bodyPr>
            <a:noAutofit/>
          </a:bodyPr>
          <a:lstStyle/>
          <a:p>
            <a:r>
              <a:rPr lang="en-GB" sz="4200" dirty="0" smtClean="0"/>
              <a:t>1. </a:t>
            </a:r>
            <a:r>
              <a:rPr lang="en-GB" sz="4200" dirty="0" err="1" smtClean="0"/>
              <a:t>Acetylcholinesterase</a:t>
            </a:r>
            <a:r>
              <a:rPr lang="en-GB" sz="4200" dirty="0" smtClean="0"/>
              <a:t> </a:t>
            </a:r>
            <a:r>
              <a:rPr lang="en-GB" sz="4200" dirty="0"/>
              <a:t>(</a:t>
            </a:r>
            <a:r>
              <a:rPr lang="en-GB" sz="4200" dirty="0" err="1"/>
              <a:t>AChE</a:t>
            </a:r>
            <a:r>
              <a:rPr lang="en-GB" sz="4200" dirty="0"/>
              <a:t>) inhibitors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>
              <a:lnSpc>
                <a:spcPct val="150000"/>
              </a:lnSpc>
            </a:pPr>
            <a:r>
              <a:rPr lang="en-US" dirty="0" smtClean="0"/>
              <a:t>Include: </a:t>
            </a:r>
            <a:r>
              <a:rPr lang="en-US" b="1" dirty="0" err="1"/>
              <a:t>d</a:t>
            </a:r>
            <a:r>
              <a:rPr lang="en-US" b="1" dirty="0" err="1" smtClean="0"/>
              <a:t>onezepil</a:t>
            </a:r>
            <a:r>
              <a:rPr lang="en-US" dirty="0" smtClean="0"/>
              <a:t>, </a:t>
            </a:r>
            <a:r>
              <a:rPr lang="en-US" b="1" dirty="0" err="1" smtClean="0"/>
              <a:t>rivastigmine</a:t>
            </a:r>
            <a:r>
              <a:rPr lang="en-US" dirty="0" smtClean="0"/>
              <a:t> and </a:t>
            </a:r>
            <a:r>
              <a:rPr lang="en-US" b="1" dirty="0" err="1" smtClean="0"/>
              <a:t>galantamine</a:t>
            </a:r>
            <a:r>
              <a:rPr lang="en-US" dirty="0" smtClean="0"/>
              <a:t>.</a:t>
            </a:r>
          </a:p>
          <a:p>
            <a:pPr marL="406400">
              <a:lnSpc>
                <a:spcPct val="150000"/>
              </a:lnSpc>
            </a:pPr>
            <a:r>
              <a:rPr lang="en-US" dirty="0" smtClean="0"/>
              <a:t>No major differences in outcome.</a:t>
            </a:r>
          </a:p>
          <a:p>
            <a:pPr marL="406400">
              <a:lnSpc>
                <a:spcPct val="150000"/>
              </a:lnSpc>
            </a:pPr>
            <a:r>
              <a:rPr lang="en-US" dirty="0" err="1" smtClean="0"/>
              <a:t>AChE</a:t>
            </a:r>
            <a:r>
              <a:rPr lang="en-US" dirty="0" smtClean="0"/>
              <a:t> </a:t>
            </a:r>
            <a:r>
              <a:rPr lang="en-US" dirty="0"/>
              <a:t>inhibitors provide only modest benefit which should be communicated to the patient and </a:t>
            </a:r>
            <a:r>
              <a:rPr lang="en-US" dirty="0" smtClean="0"/>
              <a:t>caregiver.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77497"/>
            <a:ext cx="8784866" cy="826579"/>
          </a:xfrm>
        </p:spPr>
        <p:txBody>
          <a:bodyPr>
            <a:noAutofit/>
          </a:bodyPr>
          <a:lstStyle/>
          <a:p>
            <a:r>
              <a:rPr lang="en-US" dirty="0" err="1" smtClean="0"/>
              <a:t>Donezepil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an </a:t>
            </a:r>
            <a:r>
              <a:rPr lang="en-US" dirty="0" err="1" smtClean="0"/>
              <a:t>AChE</a:t>
            </a:r>
            <a:r>
              <a:rPr lang="en-US" dirty="0" smtClean="0"/>
              <a:t> </a:t>
            </a:r>
            <a:r>
              <a:rPr lang="en-US" dirty="0"/>
              <a:t>inhibitor that reversibly and noncompetitively inhibits centrally active </a:t>
            </a:r>
            <a:r>
              <a:rPr lang="en-US" dirty="0" err="1" smtClean="0"/>
              <a:t>acetylcholinesterase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Effective in patients with either mild-moderate or moderate-severe AD.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Adverse effects: GI symptoms, headache, dizziness, bradycardia, muscle weakness.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Rivastigmine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For mild-moderate AD.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has </a:t>
            </a:r>
            <a:r>
              <a:rPr lang="en-US" dirty="0"/>
              <a:t>central activity for both </a:t>
            </a:r>
            <a:r>
              <a:rPr lang="en-US" dirty="0" err="1" smtClean="0"/>
              <a:t>acetylcholinesterase</a:t>
            </a:r>
            <a:r>
              <a:rPr lang="en-US" dirty="0" smtClean="0"/>
              <a:t> and </a:t>
            </a:r>
            <a:r>
              <a:rPr lang="en-US" dirty="0" err="1" smtClean="0"/>
              <a:t>butyrylcholinesterase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potential broader </a:t>
            </a:r>
            <a:r>
              <a:rPr lang="en-US" dirty="0"/>
              <a:t>efficacy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Available as oral formulation and a patch.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Adverse effects: cholinergic, but well tolerated at therapeutic doses.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Galantamine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For mild-moderate AD.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elevates ACh in the cerebral cortex.</a:t>
            </a:r>
          </a:p>
          <a:p>
            <a:pPr>
              <a:lnSpc>
                <a:spcPct val="150000"/>
              </a:lnSpc>
            </a:pPr>
            <a:r>
              <a:rPr lang="en-US" dirty="0"/>
              <a:t>It also modulates the nicotinic </a:t>
            </a:r>
            <a:r>
              <a:rPr lang="en-US" dirty="0" smtClean="0"/>
              <a:t>ACh </a:t>
            </a:r>
            <a:r>
              <a:rPr lang="en-US" dirty="0"/>
              <a:t>receptors to increase </a:t>
            </a:r>
            <a:r>
              <a:rPr lang="en-US" dirty="0" smtClean="0"/>
              <a:t>ACh </a:t>
            </a:r>
            <a:r>
              <a:rPr lang="en-US" dirty="0"/>
              <a:t>release from surviving presynaptic nerve terminals.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may </a:t>
            </a:r>
            <a:r>
              <a:rPr lang="en-US" dirty="0"/>
              <a:t>also increase glutamate and serotonin </a:t>
            </a:r>
            <a:r>
              <a:rPr lang="en-US" dirty="0" smtClean="0"/>
              <a:t>levels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additional </a:t>
            </a:r>
            <a:r>
              <a:rPr lang="en-US" dirty="0"/>
              <a:t>benefit is unknown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</a:t>
            </a:r>
            <a:r>
              <a:rPr lang="en-GB" dirty="0" smtClean="0"/>
              <a:t>approach </a:t>
            </a:r>
            <a:r>
              <a:rPr lang="en-GB" dirty="0"/>
              <a:t>to </a:t>
            </a:r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Treatment of PD is categorized into three types: </a:t>
            </a:r>
            <a:endParaRPr lang="en-US" dirty="0" smtClean="0"/>
          </a:p>
          <a:p>
            <a:pPr marL="798513" indent="-333375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ifestyle </a:t>
            </a:r>
            <a:r>
              <a:rPr lang="en-US" dirty="0"/>
              <a:t>changes, nutrition, and </a:t>
            </a:r>
            <a:r>
              <a:rPr lang="en-US" dirty="0" smtClean="0"/>
              <a:t>exercise</a:t>
            </a:r>
            <a:endParaRPr lang="en-US" dirty="0"/>
          </a:p>
          <a:p>
            <a:pPr marL="798513" indent="-333375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pharmacologic intervention</a:t>
            </a:r>
            <a:endParaRPr lang="en-US" dirty="0"/>
          </a:p>
          <a:p>
            <a:pPr marL="798513" indent="-333375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surgical treatments </a:t>
            </a:r>
            <a:r>
              <a:rPr lang="en-US" dirty="0"/>
              <a:t>after </a:t>
            </a:r>
            <a:r>
              <a:rPr lang="en-US" dirty="0" smtClean="0"/>
              <a:t>pharmacologic interventions fail.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228296"/>
            <a:ext cx="8784866" cy="692041"/>
          </a:xfrm>
        </p:spPr>
        <p:txBody>
          <a:bodyPr>
            <a:noAutofit/>
          </a:bodyPr>
          <a:lstStyle/>
          <a:p>
            <a:r>
              <a:rPr lang="en-US" sz="4400" dirty="0" smtClean="0"/>
              <a:t>2. NMDA </a:t>
            </a:r>
            <a:r>
              <a:rPr lang="en-US" sz="4400" dirty="0"/>
              <a:t>receptor antagonist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36133"/>
            <a:ext cx="8680173" cy="5223653"/>
          </a:xfrm>
        </p:spPr>
        <p:txBody>
          <a:bodyPr>
            <a:normAutofit/>
          </a:bodyPr>
          <a:lstStyle/>
          <a:p>
            <a:pPr marL="236538" indent="-185738">
              <a:lnSpc>
                <a:spcPts val="3100"/>
              </a:lnSpc>
            </a:pPr>
            <a:r>
              <a:rPr lang="en-US" sz="2400" b="1" dirty="0" err="1" smtClean="0"/>
              <a:t>Memantine</a:t>
            </a:r>
            <a:r>
              <a:rPr lang="en-US" sz="2400" dirty="0" smtClean="0"/>
              <a:t> is a noncompetitive antagonist </a:t>
            </a:r>
            <a:r>
              <a:rPr lang="en-US" sz="2400" dirty="0"/>
              <a:t>of the NMDA type of glutamate receptors </a:t>
            </a:r>
            <a:r>
              <a:rPr lang="en-US" sz="2400" dirty="0" smtClean="0"/>
              <a:t>located </a:t>
            </a:r>
            <a:r>
              <a:rPr lang="en-US" sz="2400" dirty="0"/>
              <a:t>throughout the brain. </a:t>
            </a:r>
            <a:endParaRPr lang="en-US" sz="2400" dirty="0" smtClean="0"/>
          </a:p>
          <a:p>
            <a:pPr>
              <a:lnSpc>
                <a:spcPts val="3100"/>
              </a:lnSpc>
            </a:pPr>
            <a:r>
              <a:rPr lang="en-US" sz="2400" dirty="0" smtClean="0"/>
              <a:t>NMDA </a:t>
            </a:r>
            <a:r>
              <a:rPr lang="en-US" sz="2400" dirty="0"/>
              <a:t>receptors regulate </a:t>
            </a:r>
            <a:r>
              <a:rPr lang="en-US" sz="2400" dirty="0" smtClean="0"/>
              <a:t>activity throughout </a:t>
            </a:r>
            <a:r>
              <a:rPr lang="en-US" sz="2400" dirty="0"/>
              <a:t>the brain by controlling the amount of </a:t>
            </a:r>
            <a:r>
              <a:rPr lang="en-US" sz="2400" dirty="0" smtClean="0"/>
              <a:t>calcium that </a:t>
            </a:r>
            <a:r>
              <a:rPr lang="en-US" sz="2400" dirty="0"/>
              <a:t>enters the nerve </a:t>
            </a:r>
            <a:r>
              <a:rPr lang="en-US" sz="2400" dirty="0" smtClean="0"/>
              <a:t>cell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essential to store information. 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Overstimulation of </a:t>
            </a:r>
            <a:r>
              <a:rPr lang="en-US" dirty="0"/>
              <a:t>the NMDA receptor by excessive glutamate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too much calcium </a:t>
            </a:r>
            <a:r>
              <a:rPr lang="en-US" dirty="0"/>
              <a:t>into the </a:t>
            </a:r>
            <a:r>
              <a:rPr lang="en-US" dirty="0" smtClean="0"/>
              <a:t>cell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disruption of </a:t>
            </a:r>
            <a:r>
              <a:rPr lang="en-US" dirty="0"/>
              <a:t>information processing. </a:t>
            </a:r>
            <a:endParaRPr lang="en-US" dirty="0" smtClean="0"/>
          </a:p>
          <a:p>
            <a:pPr marL="406400" indent="-354013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Blocking NMDA </a:t>
            </a:r>
            <a:r>
              <a:rPr lang="en-US" sz="2400" dirty="0"/>
              <a:t>receptors with </a:t>
            </a:r>
            <a:r>
              <a:rPr lang="en-US" sz="2400" dirty="0" err="1"/>
              <a:t>memantine</a:t>
            </a:r>
            <a:r>
              <a:rPr lang="en-US" sz="2400" dirty="0"/>
              <a:t> may protect neurons </a:t>
            </a:r>
            <a:r>
              <a:rPr lang="en-US" sz="2400" dirty="0" smtClean="0"/>
              <a:t>from the </a:t>
            </a:r>
            <a:r>
              <a:rPr lang="en-US" sz="2400" dirty="0"/>
              <a:t>effects of excessive glutamate without disrupting </a:t>
            </a:r>
            <a:r>
              <a:rPr lang="en-US" sz="2400" dirty="0" smtClean="0"/>
              <a:t>normal neurotransmission.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228296"/>
            <a:ext cx="8784866" cy="692041"/>
          </a:xfrm>
        </p:spPr>
        <p:txBody>
          <a:bodyPr>
            <a:noAutofit/>
          </a:bodyPr>
          <a:lstStyle/>
          <a:p>
            <a:r>
              <a:rPr lang="en-US" sz="4400" dirty="0" smtClean="0"/>
              <a:t>2. NMDA </a:t>
            </a:r>
            <a:r>
              <a:rPr lang="en-US" sz="4400" dirty="0"/>
              <a:t>receptor antagonist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36133"/>
            <a:ext cx="8680173" cy="5223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Approved for moderate-severe AD.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as </a:t>
            </a:r>
            <a:r>
              <a:rPr lang="en-US" dirty="0" err="1" smtClean="0"/>
              <a:t>monotherapy</a:t>
            </a:r>
            <a:r>
              <a:rPr lang="en-US" dirty="0" smtClean="0"/>
              <a:t> </a:t>
            </a:r>
            <a:r>
              <a:rPr lang="en-US" dirty="0" smtClean="0"/>
              <a:t>or in combination with </a:t>
            </a:r>
            <a:r>
              <a:rPr lang="en-US" dirty="0" err="1" smtClean="0"/>
              <a:t>AChE</a:t>
            </a:r>
            <a:r>
              <a:rPr lang="en-US" dirty="0" smtClean="0"/>
              <a:t> inhibitors.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Produces only modest benefit.</a:t>
            </a:r>
          </a:p>
          <a:p>
            <a:pPr>
              <a:lnSpc>
                <a:spcPct val="150000"/>
              </a:lnSpc>
            </a:pPr>
            <a:r>
              <a:rPr lang="en-US" dirty="0"/>
              <a:t>Adverse effects: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constipation, confusion, dizziness, headache, coughing,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hypertension.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behavioral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Nonpharmacological</a:t>
            </a:r>
            <a:r>
              <a:rPr lang="en-US" dirty="0" smtClean="0"/>
              <a:t> treatment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Antipsychotic drugs </a:t>
            </a:r>
            <a:r>
              <a:rPr lang="en-US" dirty="0" smtClean="0">
                <a:sym typeface="Wingdings" panose="05000000000000000000" pitchFamily="2" charset="2"/>
              </a:rPr>
              <a:t> for neuropsychiatric symptoms.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Increase the risk of death.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Antidepressants  for depression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SSRIs are the preferred agents.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Benzodiazepines  for anxiety and agitation.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32009" y="1216150"/>
            <a:ext cx="8444753" cy="2441448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 smtClean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rPr>
              <a:t>Thank you for your attention</a:t>
            </a:r>
            <a:endParaRPr lang="en-GB" sz="4800" b="0" dirty="0"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  <a:cs typeface="MV Boli" panose="02000500030200090000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rPr>
              <a:t>Good luck! 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629" y="831273"/>
            <a:ext cx="8776565" cy="3491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78" y="6337084"/>
            <a:ext cx="9141222" cy="5209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2175" y="6326789"/>
            <a:ext cx="984019" cy="365125"/>
          </a:xfrm>
        </p:spPr>
        <p:txBody>
          <a:bodyPr/>
          <a:lstStyle/>
          <a:p>
            <a:fld id="{A42025B7-2047-4AED-B79E-9162FC345B4D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546984" y="116375"/>
            <a:ext cx="6182217" cy="6644619"/>
            <a:chOff x="1546984" y="83125"/>
            <a:chExt cx="6182217" cy="6644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984" y="83125"/>
              <a:ext cx="6178959" cy="36932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984" y="3779302"/>
              <a:ext cx="6182217" cy="2948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2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015026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</a:rPr>
              <a:t>Nonpharmacologic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 therapy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modifications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8680173" cy="5032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Maintaining: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good nutrition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p</a:t>
            </a:r>
            <a:r>
              <a:rPr lang="en-US" sz="2600" dirty="0" smtClean="0"/>
              <a:t>hysical </a:t>
            </a:r>
            <a:r>
              <a:rPr lang="en-US" sz="2600" dirty="0" smtClean="0"/>
              <a:t>condition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s</a:t>
            </a:r>
            <a:r>
              <a:rPr lang="en-US" sz="2600" dirty="0" smtClean="0"/>
              <a:t>ocial </a:t>
            </a:r>
            <a:r>
              <a:rPr lang="en-US" sz="2600" dirty="0" smtClean="0"/>
              <a:t>interactions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ay improve ADLs, gait, balance and mental health.</a:t>
            </a:r>
          </a:p>
          <a:p>
            <a:pPr>
              <a:lnSpc>
                <a:spcPct val="150000"/>
              </a:lnSpc>
            </a:pPr>
            <a:r>
              <a:rPr lang="en-US" dirty="0"/>
              <a:t>Coordinated care with multiple health care </a:t>
            </a:r>
            <a:r>
              <a:rPr lang="en-US" dirty="0" smtClean="0"/>
              <a:t>professionals maximizes </a:t>
            </a:r>
            <a:r>
              <a:rPr lang="en-US" dirty="0"/>
              <a:t>patient </a:t>
            </a:r>
            <a:r>
              <a:rPr lang="en-US" dirty="0" smtClean="0"/>
              <a:t>outcomes.</a:t>
            </a:r>
          </a:p>
          <a:p>
            <a:pPr marL="52388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8680173" cy="5032211"/>
          </a:xfrm>
        </p:spPr>
        <p:txBody>
          <a:bodyPr/>
          <a:lstStyle/>
          <a:p>
            <a:pPr marL="52388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78" y="6337089"/>
            <a:ext cx="9141222" cy="5209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9629" y="681648"/>
            <a:ext cx="8776565" cy="3491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47" y="66504"/>
            <a:ext cx="5345492" cy="6791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2175" y="6443164"/>
            <a:ext cx="984019" cy="365125"/>
          </a:xfrm>
        </p:spPr>
        <p:txBody>
          <a:bodyPr/>
          <a:lstStyle/>
          <a:p>
            <a:fld id="{A42025B7-2047-4AED-B79E-9162FC345B4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1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364161"/>
          </a:xfrm>
        </p:spPr>
        <p:txBody>
          <a:bodyPr>
            <a:norm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Pharmacologic therapy </a:t>
            </a:r>
            <a:b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for motor symptoms</a:t>
            </a:r>
            <a:endParaRPr lang="en-GB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21003</TotalTime>
  <Words>1660</Words>
  <Application>Microsoft Office PowerPoint</Application>
  <PresentationFormat>On-screen Show (4:3)</PresentationFormat>
  <Paragraphs>234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MV Boli</vt:lpstr>
      <vt:lpstr>Segoe Script</vt:lpstr>
      <vt:lpstr>Wingdings</vt:lpstr>
      <vt:lpstr>Retrospect</vt:lpstr>
      <vt:lpstr>Degenerative diseases of the CNS</vt:lpstr>
      <vt:lpstr>Parkinson disease</vt:lpstr>
      <vt:lpstr>Desired outcomes of treatment</vt:lpstr>
      <vt:lpstr>General approach to treatment</vt:lpstr>
      <vt:lpstr>PowerPoint Presentation</vt:lpstr>
      <vt:lpstr>Nonpharmacologic therapy</vt:lpstr>
      <vt:lpstr>Lifestyle modifications</vt:lpstr>
      <vt:lpstr>PowerPoint Presentation</vt:lpstr>
      <vt:lpstr>Pharmacologic therapy  for motor symptoms</vt:lpstr>
      <vt:lpstr>Pharmacologic therapy of motor symptoms</vt:lpstr>
      <vt:lpstr>Pharmacologic therapy of motor symptoms</vt:lpstr>
      <vt:lpstr>Pharmacologic therapy of motor symptoms</vt:lpstr>
      <vt:lpstr>Drug choice</vt:lpstr>
      <vt:lpstr>Drug choice</vt:lpstr>
      <vt:lpstr>Anticholinergics</vt:lpstr>
      <vt:lpstr>Amantadine</vt:lpstr>
      <vt:lpstr>MAO-B inhibitors </vt:lpstr>
      <vt:lpstr>Dopamine agonists</vt:lpstr>
      <vt:lpstr>Dopamine agonists</vt:lpstr>
      <vt:lpstr>Dopamine agonists</vt:lpstr>
      <vt:lpstr>Levodopa/carbidopa</vt:lpstr>
      <vt:lpstr>Levodopa/carbidopa</vt:lpstr>
      <vt:lpstr>Levodopa/carbidopa</vt:lpstr>
      <vt:lpstr>Catechol-O-Methyltransferase (COMT) Inhibitors</vt:lpstr>
      <vt:lpstr>Treatment of nonmotor symptoms</vt:lpstr>
      <vt:lpstr>Treatment of nonmotor symptoms</vt:lpstr>
      <vt:lpstr>Treatment of nonmotor symptoms</vt:lpstr>
      <vt:lpstr>Treatment of response fluctuations</vt:lpstr>
      <vt:lpstr>Alzheimer disease</vt:lpstr>
      <vt:lpstr>Desired outcomes</vt:lpstr>
      <vt:lpstr>General approach to treatment</vt:lpstr>
      <vt:lpstr>General approach to treatment</vt:lpstr>
      <vt:lpstr>Nonpharmacologic therapy </vt:lpstr>
      <vt:lpstr>Pharmacologic treatment </vt:lpstr>
      <vt:lpstr>Conventional  pharmacologic treatment for cognitive symptoms of AD</vt:lpstr>
      <vt:lpstr>1. Acetylcholinesterase (AChE) inhibitors </vt:lpstr>
      <vt:lpstr>Donezepil</vt:lpstr>
      <vt:lpstr>Rivastigmine </vt:lpstr>
      <vt:lpstr>Galantamine</vt:lpstr>
      <vt:lpstr>2. NMDA receptor antagonist</vt:lpstr>
      <vt:lpstr>2. NMDA receptor antagonist</vt:lpstr>
      <vt:lpstr>Treatment of behavioral symptoms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Fatimah Almahasneh</dc:creator>
  <cp:lastModifiedBy>Dr. Fatimah Almahasneh</cp:lastModifiedBy>
  <cp:revision>541</cp:revision>
  <dcterms:created xsi:type="dcterms:W3CDTF">2021-02-17T06:44:58Z</dcterms:created>
  <dcterms:modified xsi:type="dcterms:W3CDTF">2021-04-05T16:05:13Z</dcterms:modified>
</cp:coreProperties>
</file>