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57" r:id="rId4"/>
    <p:sldId id="267" r:id="rId5"/>
    <p:sldId id="260" r:id="rId6"/>
    <p:sldId id="258" r:id="rId7"/>
    <p:sldId id="259" r:id="rId8"/>
    <p:sldId id="268" r:id="rId9"/>
    <p:sldId id="262" r:id="rId10"/>
    <p:sldId id="263" r:id="rId11"/>
    <p:sldId id="264" r:id="rId12"/>
    <p:sldId id="265" r:id="rId13"/>
    <p:sldId id="271" r:id="rId14"/>
    <p:sldId id="269" r:id="rId15"/>
    <p:sldId id="270" r:id="rId16"/>
    <p:sldId id="272" r:id="rId17"/>
    <p:sldId id="273" r:id="rId18"/>
    <p:sldId id="275" r:id="rId19"/>
    <p:sldId id="276" r:id="rId20"/>
    <p:sldId id="281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9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05AA2B-CFE3-492D-87BB-55AE0F34862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C3330CA-E64E-42B0-A6C4-4EEB06A4A595}">
      <dgm:prSet/>
      <dgm:spPr/>
      <dgm:t>
        <a:bodyPr/>
        <a:lstStyle/>
        <a:p>
          <a:r>
            <a:rPr lang="en-US" b="1"/>
            <a:t>Effect on patients </a:t>
          </a:r>
          <a:r>
            <a:rPr lang="en-US"/>
            <a:t>(if </a:t>
          </a:r>
          <a:r>
            <a:rPr lang="en-GB"/>
            <a:t>discover the breach in confidentiality)</a:t>
          </a:r>
          <a:endParaRPr lang="en-US"/>
        </a:p>
      </dgm:t>
    </dgm:pt>
    <dgm:pt modelId="{20C87284-0D21-42B8-9817-1823E0137999}" type="parTrans" cxnId="{5EA2E0B6-95A8-4A74-8F93-673FF884EB83}">
      <dgm:prSet/>
      <dgm:spPr/>
      <dgm:t>
        <a:bodyPr/>
        <a:lstStyle/>
        <a:p>
          <a:endParaRPr lang="en-US"/>
        </a:p>
      </dgm:t>
    </dgm:pt>
    <dgm:pt modelId="{2C237CD3-A4DE-4224-9D35-7451938CDB18}" type="sibTrans" cxnId="{5EA2E0B6-95A8-4A74-8F93-673FF884EB83}">
      <dgm:prSet/>
      <dgm:spPr/>
      <dgm:t>
        <a:bodyPr/>
        <a:lstStyle/>
        <a:p>
          <a:endParaRPr lang="en-US"/>
        </a:p>
      </dgm:t>
    </dgm:pt>
    <dgm:pt modelId="{AFD18B7A-A926-4E5C-A73E-7DF0D7D89404}">
      <dgm:prSet custT="1"/>
      <dgm:spPr/>
      <dgm:t>
        <a:bodyPr/>
        <a:lstStyle/>
        <a:p>
          <a:r>
            <a:rPr lang="en-GB" sz="1200" dirty="0"/>
            <a:t>Discrimination against them</a:t>
          </a:r>
          <a:endParaRPr lang="en-US" sz="1200" dirty="0"/>
        </a:p>
      </dgm:t>
    </dgm:pt>
    <dgm:pt modelId="{392E8327-2652-4FAA-A93E-96F524A74492}" type="parTrans" cxnId="{731D79FA-3FD6-4FD9-BC4F-50F9EC2DEBF4}">
      <dgm:prSet/>
      <dgm:spPr/>
      <dgm:t>
        <a:bodyPr/>
        <a:lstStyle/>
        <a:p>
          <a:endParaRPr lang="en-US"/>
        </a:p>
      </dgm:t>
    </dgm:pt>
    <dgm:pt modelId="{ACD47826-194B-4651-8B54-64220D3DBCF2}" type="sibTrans" cxnId="{731D79FA-3FD6-4FD9-BC4F-50F9EC2DEBF4}">
      <dgm:prSet/>
      <dgm:spPr/>
      <dgm:t>
        <a:bodyPr/>
        <a:lstStyle/>
        <a:p>
          <a:endParaRPr lang="en-US"/>
        </a:p>
      </dgm:t>
    </dgm:pt>
    <dgm:pt modelId="{D3938486-4A3C-49BB-9C4A-5C3DA1DDF66C}">
      <dgm:prSet custT="1"/>
      <dgm:spPr/>
      <dgm:t>
        <a:bodyPr/>
        <a:lstStyle/>
        <a:p>
          <a:r>
            <a:rPr lang="en-GB" sz="1200" dirty="0"/>
            <a:t>Deprives them from social rights</a:t>
          </a:r>
          <a:endParaRPr lang="en-US" sz="1200" dirty="0"/>
        </a:p>
      </dgm:t>
    </dgm:pt>
    <dgm:pt modelId="{745F7C72-DE6F-4154-AAE4-F2D14C64A6B3}" type="parTrans" cxnId="{48A91207-B7FE-4AC5-B288-4E2B2A84107C}">
      <dgm:prSet/>
      <dgm:spPr/>
      <dgm:t>
        <a:bodyPr/>
        <a:lstStyle/>
        <a:p>
          <a:endParaRPr lang="en-US"/>
        </a:p>
      </dgm:t>
    </dgm:pt>
    <dgm:pt modelId="{CEE6315F-B609-4434-B8AE-DAB440B8CCA0}" type="sibTrans" cxnId="{48A91207-B7FE-4AC5-B288-4E2B2A84107C}">
      <dgm:prSet/>
      <dgm:spPr/>
      <dgm:t>
        <a:bodyPr/>
        <a:lstStyle/>
        <a:p>
          <a:endParaRPr lang="en-US"/>
        </a:p>
      </dgm:t>
    </dgm:pt>
    <dgm:pt modelId="{1D298CB8-C8FC-4D45-818C-DE0E940098C7}">
      <dgm:prSet custT="1"/>
      <dgm:spPr/>
      <dgm:t>
        <a:bodyPr/>
        <a:lstStyle/>
        <a:p>
          <a:r>
            <a:rPr lang="en-GB" sz="1200" dirty="0"/>
            <a:t>Bring physical or emotional harm to them</a:t>
          </a:r>
          <a:endParaRPr lang="en-US" sz="1200" dirty="0"/>
        </a:p>
      </dgm:t>
    </dgm:pt>
    <dgm:pt modelId="{AA05D11A-A659-4043-A33F-375661714F69}" type="parTrans" cxnId="{FA804E73-3E84-4CDD-A574-471942F34C5E}">
      <dgm:prSet/>
      <dgm:spPr/>
      <dgm:t>
        <a:bodyPr/>
        <a:lstStyle/>
        <a:p>
          <a:endParaRPr lang="en-US"/>
        </a:p>
      </dgm:t>
    </dgm:pt>
    <dgm:pt modelId="{6AA4993C-12A5-49B4-914F-45CB55EFEC67}" type="sibTrans" cxnId="{FA804E73-3E84-4CDD-A574-471942F34C5E}">
      <dgm:prSet/>
      <dgm:spPr/>
      <dgm:t>
        <a:bodyPr/>
        <a:lstStyle/>
        <a:p>
          <a:endParaRPr lang="en-US"/>
        </a:p>
      </dgm:t>
    </dgm:pt>
    <dgm:pt modelId="{35AD64BC-6AAF-4621-9A73-E9D86FCC8DE0}">
      <dgm:prSet custT="1"/>
      <dgm:spPr/>
      <dgm:t>
        <a:bodyPr/>
        <a:lstStyle/>
        <a:p>
          <a:r>
            <a:rPr lang="en-GB" sz="1200" dirty="0"/>
            <a:t>Loses </a:t>
          </a:r>
          <a:r>
            <a:rPr lang="en-GB" sz="1200" b="1" dirty="0"/>
            <a:t>trust</a:t>
          </a:r>
          <a:r>
            <a:rPr lang="en-GB" sz="1200" dirty="0"/>
            <a:t> in that particular doctor or in doctors in general</a:t>
          </a:r>
          <a:endParaRPr lang="en-US" sz="1200" dirty="0"/>
        </a:p>
      </dgm:t>
    </dgm:pt>
    <dgm:pt modelId="{9EF213A2-8EB5-47D8-AEE9-84AFD3195C44}" type="parTrans" cxnId="{001C9A82-3AE2-4D09-A678-834A46E07622}">
      <dgm:prSet/>
      <dgm:spPr/>
      <dgm:t>
        <a:bodyPr/>
        <a:lstStyle/>
        <a:p>
          <a:endParaRPr lang="en-US"/>
        </a:p>
      </dgm:t>
    </dgm:pt>
    <dgm:pt modelId="{2EA1813C-39E2-4664-99BE-73CF1FDF9ED2}" type="sibTrans" cxnId="{001C9A82-3AE2-4D09-A678-834A46E07622}">
      <dgm:prSet/>
      <dgm:spPr/>
      <dgm:t>
        <a:bodyPr/>
        <a:lstStyle/>
        <a:p>
          <a:endParaRPr lang="en-US"/>
        </a:p>
      </dgm:t>
    </dgm:pt>
    <dgm:pt modelId="{484799A8-872C-42F8-A131-6D60469340D8}">
      <dgm:prSet custT="1"/>
      <dgm:spPr/>
      <dgm:t>
        <a:bodyPr/>
        <a:lstStyle/>
        <a:p>
          <a:r>
            <a:rPr lang="en-GB" sz="1200" dirty="0"/>
            <a:t>Receiving poorer health care</a:t>
          </a:r>
          <a:endParaRPr lang="en-US" sz="1200" dirty="0"/>
        </a:p>
      </dgm:t>
    </dgm:pt>
    <dgm:pt modelId="{FFB0BAA8-1B36-4B87-9FFF-636B3AD40821}" type="parTrans" cxnId="{D975BF1C-2D9D-40D0-B3C6-21AFB24BD55C}">
      <dgm:prSet/>
      <dgm:spPr/>
      <dgm:t>
        <a:bodyPr/>
        <a:lstStyle/>
        <a:p>
          <a:endParaRPr lang="en-US"/>
        </a:p>
      </dgm:t>
    </dgm:pt>
    <dgm:pt modelId="{8DDCCA7F-C532-4A9F-B707-B4A7E71B6B76}" type="sibTrans" cxnId="{D975BF1C-2D9D-40D0-B3C6-21AFB24BD55C}">
      <dgm:prSet/>
      <dgm:spPr/>
      <dgm:t>
        <a:bodyPr/>
        <a:lstStyle/>
        <a:p>
          <a:endParaRPr lang="en-US"/>
        </a:p>
      </dgm:t>
    </dgm:pt>
    <dgm:pt modelId="{D6301F4E-477F-4FAE-8557-1FE966EFDEED}">
      <dgm:prSet/>
      <dgm:spPr/>
      <dgm:t>
        <a:bodyPr/>
        <a:lstStyle/>
        <a:p>
          <a:r>
            <a:rPr lang="en-GB" b="1"/>
            <a:t>Effect on others</a:t>
          </a:r>
          <a:endParaRPr lang="en-US"/>
        </a:p>
      </dgm:t>
    </dgm:pt>
    <dgm:pt modelId="{C5EBB1D0-19BB-4DF4-BB17-8A98BDC986E5}" type="parTrans" cxnId="{0266B478-1F86-4135-BE72-297DFE07AD98}">
      <dgm:prSet/>
      <dgm:spPr/>
      <dgm:t>
        <a:bodyPr/>
        <a:lstStyle/>
        <a:p>
          <a:endParaRPr lang="en-US"/>
        </a:p>
      </dgm:t>
    </dgm:pt>
    <dgm:pt modelId="{2B250713-8F98-4F6F-A51C-120E6F50D2F9}" type="sibTrans" cxnId="{0266B478-1F86-4135-BE72-297DFE07AD98}">
      <dgm:prSet/>
      <dgm:spPr/>
      <dgm:t>
        <a:bodyPr/>
        <a:lstStyle/>
        <a:p>
          <a:endParaRPr lang="en-US"/>
        </a:p>
      </dgm:t>
    </dgm:pt>
    <dgm:pt modelId="{635A95FC-0551-4500-9F66-85946FD172CB}">
      <dgm:prSet custT="1"/>
      <dgm:spPr/>
      <dgm:t>
        <a:bodyPr/>
        <a:lstStyle/>
        <a:p>
          <a:r>
            <a:rPr lang="en-GB" sz="1200" dirty="0"/>
            <a:t>Patients make a complaint leading to other people losing </a:t>
          </a:r>
          <a:r>
            <a:rPr lang="en-GB" sz="1200" b="1" dirty="0"/>
            <a:t>trust</a:t>
          </a:r>
          <a:r>
            <a:rPr lang="en-GB" sz="1200" dirty="0"/>
            <a:t> in that specific doctor or in doctors generally</a:t>
          </a:r>
          <a:endParaRPr lang="en-US" sz="1200" dirty="0"/>
        </a:p>
      </dgm:t>
    </dgm:pt>
    <dgm:pt modelId="{58766FC6-4380-426E-AFB3-181DC53757D1}" type="parTrans" cxnId="{546F5C97-2A53-4AD8-BF44-71A8C8F1B53B}">
      <dgm:prSet/>
      <dgm:spPr/>
      <dgm:t>
        <a:bodyPr/>
        <a:lstStyle/>
        <a:p>
          <a:endParaRPr lang="en-US"/>
        </a:p>
      </dgm:t>
    </dgm:pt>
    <dgm:pt modelId="{CE9C69A7-8165-4BAA-881E-A43749CE121E}" type="sibTrans" cxnId="{546F5C97-2A53-4AD8-BF44-71A8C8F1B53B}">
      <dgm:prSet/>
      <dgm:spPr/>
      <dgm:t>
        <a:bodyPr/>
        <a:lstStyle/>
        <a:p>
          <a:endParaRPr lang="en-US"/>
        </a:p>
      </dgm:t>
    </dgm:pt>
    <dgm:pt modelId="{E1C3D34A-CB25-4DF3-807F-898FE2234233}">
      <dgm:prSet custT="1"/>
      <dgm:spPr/>
      <dgm:t>
        <a:bodyPr/>
        <a:lstStyle/>
        <a:p>
          <a:r>
            <a:rPr lang="en-GB" sz="1200" dirty="0"/>
            <a:t>Lead to poorer health care for a larger number of people</a:t>
          </a:r>
          <a:endParaRPr lang="en-US" sz="1200" dirty="0"/>
        </a:p>
      </dgm:t>
    </dgm:pt>
    <dgm:pt modelId="{7C08D813-8832-4AE8-8BA0-3596EE53B114}" type="parTrans" cxnId="{3BFCBFD4-AF74-4002-8BB5-008F06592604}">
      <dgm:prSet/>
      <dgm:spPr/>
      <dgm:t>
        <a:bodyPr/>
        <a:lstStyle/>
        <a:p>
          <a:endParaRPr lang="en-US"/>
        </a:p>
      </dgm:t>
    </dgm:pt>
    <dgm:pt modelId="{5F769614-1294-47D4-A5B5-0EF9FA86CB89}" type="sibTrans" cxnId="{3BFCBFD4-AF74-4002-8BB5-008F06592604}">
      <dgm:prSet/>
      <dgm:spPr/>
      <dgm:t>
        <a:bodyPr/>
        <a:lstStyle/>
        <a:p>
          <a:endParaRPr lang="en-US"/>
        </a:p>
      </dgm:t>
    </dgm:pt>
    <dgm:pt modelId="{62D5EADD-FC18-407A-B82D-8D78784246DE}">
      <dgm:prSet custT="1"/>
      <dgm:spPr/>
      <dgm:t>
        <a:bodyPr/>
        <a:lstStyle/>
        <a:p>
          <a:r>
            <a:rPr lang="en-GB" sz="1200" dirty="0"/>
            <a:t>Lead to consequences of untreated illness</a:t>
          </a:r>
          <a:endParaRPr lang="en-US" sz="1200" dirty="0"/>
        </a:p>
      </dgm:t>
    </dgm:pt>
    <dgm:pt modelId="{4E2F8011-5475-4E91-AE68-CA46060AD53D}" type="parTrans" cxnId="{91CD6106-92FD-4C94-8AC9-8D0D6D7C87D9}">
      <dgm:prSet/>
      <dgm:spPr/>
      <dgm:t>
        <a:bodyPr/>
        <a:lstStyle/>
        <a:p>
          <a:endParaRPr lang="en-US"/>
        </a:p>
      </dgm:t>
    </dgm:pt>
    <dgm:pt modelId="{996B3006-6D2F-4DCA-8368-BD6AB83F1B21}" type="sibTrans" cxnId="{91CD6106-92FD-4C94-8AC9-8D0D6D7C87D9}">
      <dgm:prSet/>
      <dgm:spPr/>
      <dgm:t>
        <a:bodyPr/>
        <a:lstStyle/>
        <a:p>
          <a:endParaRPr lang="en-US"/>
        </a:p>
      </dgm:t>
    </dgm:pt>
    <dgm:pt modelId="{D0704C07-4888-4345-A6D9-424521543F0C}">
      <dgm:prSet custT="1"/>
      <dgm:spPr/>
      <dgm:t>
        <a:bodyPr/>
        <a:lstStyle/>
        <a:p>
          <a:r>
            <a:rPr lang="en-GB" sz="1200" dirty="0"/>
            <a:t>E.g. Epilepsy and driving, STDs patients</a:t>
          </a:r>
          <a:endParaRPr lang="en-US" sz="1200" dirty="0"/>
        </a:p>
      </dgm:t>
    </dgm:pt>
    <dgm:pt modelId="{8E2CCE62-ED1C-49E3-A380-0470504F8E99}" type="parTrans" cxnId="{8747C35C-0205-4A70-94DD-962CA4802AE5}">
      <dgm:prSet/>
      <dgm:spPr/>
      <dgm:t>
        <a:bodyPr/>
        <a:lstStyle/>
        <a:p>
          <a:endParaRPr lang="en-US"/>
        </a:p>
      </dgm:t>
    </dgm:pt>
    <dgm:pt modelId="{C254F35F-008B-4403-B728-63CAD172D284}" type="sibTrans" cxnId="{8747C35C-0205-4A70-94DD-962CA4802AE5}">
      <dgm:prSet/>
      <dgm:spPr/>
      <dgm:t>
        <a:bodyPr/>
        <a:lstStyle/>
        <a:p>
          <a:endParaRPr lang="en-US"/>
        </a:p>
      </dgm:t>
    </dgm:pt>
    <dgm:pt modelId="{58445AD9-59B1-45DA-B97D-BEA7CF53C9EC}">
      <dgm:prSet/>
      <dgm:spPr/>
      <dgm:t>
        <a:bodyPr/>
        <a:lstStyle/>
        <a:p>
          <a:r>
            <a:rPr lang="en-GB" dirty="0"/>
            <a:t>It is in the </a:t>
          </a:r>
          <a:r>
            <a:rPr lang="en-GB" b="1" dirty="0"/>
            <a:t>public interest </a:t>
          </a:r>
          <a:r>
            <a:rPr lang="en-GB" dirty="0"/>
            <a:t>for people to </a:t>
          </a:r>
          <a:r>
            <a:rPr lang="en-GB" b="1" dirty="0"/>
            <a:t>trust</a:t>
          </a:r>
          <a:r>
            <a:rPr lang="en-GB" dirty="0"/>
            <a:t> their doctors so that they receive treatment for disease, because:</a:t>
          </a:r>
          <a:endParaRPr lang="en-US" dirty="0"/>
        </a:p>
      </dgm:t>
    </dgm:pt>
    <dgm:pt modelId="{D4E0AD03-C94B-47C5-ABDD-6E68A3E9C06D}" type="parTrans" cxnId="{F43CE02A-E2EC-47B6-B822-A535EF7A5C98}">
      <dgm:prSet/>
      <dgm:spPr/>
      <dgm:t>
        <a:bodyPr/>
        <a:lstStyle/>
        <a:p>
          <a:endParaRPr lang="en-US"/>
        </a:p>
      </dgm:t>
    </dgm:pt>
    <dgm:pt modelId="{E948C656-9E49-4A36-9AC0-8AC2D130B7A4}" type="sibTrans" cxnId="{F43CE02A-E2EC-47B6-B822-A535EF7A5C98}">
      <dgm:prSet/>
      <dgm:spPr/>
      <dgm:t>
        <a:bodyPr/>
        <a:lstStyle/>
        <a:p>
          <a:endParaRPr lang="en-US"/>
        </a:p>
      </dgm:t>
    </dgm:pt>
    <dgm:pt modelId="{582CA0BE-1582-40D8-A35D-64FD659671F6}">
      <dgm:prSet custT="1"/>
      <dgm:spPr/>
      <dgm:t>
        <a:bodyPr/>
        <a:lstStyle/>
        <a:p>
          <a:r>
            <a:rPr lang="en-GB" sz="1200" dirty="0"/>
            <a:t>It is a general public interest for people to receive good health care</a:t>
          </a:r>
          <a:endParaRPr lang="en-US" sz="1200" dirty="0"/>
        </a:p>
      </dgm:t>
    </dgm:pt>
    <dgm:pt modelId="{D1F3DD0F-AC65-4186-ABE9-C52CE3480034}" type="parTrans" cxnId="{36BC672E-8DF0-47AB-8E50-B58CE8D9D91C}">
      <dgm:prSet/>
      <dgm:spPr/>
      <dgm:t>
        <a:bodyPr/>
        <a:lstStyle/>
        <a:p>
          <a:endParaRPr lang="en-US"/>
        </a:p>
      </dgm:t>
    </dgm:pt>
    <dgm:pt modelId="{9E5D2BE0-F778-4793-8BA1-CBB5FA50084C}" type="sibTrans" cxnId="{36BC672E-8DF0-47AB-8E50-B58CE8D9D91C}">
      <dgm:prSet/>
      <dgm:spPr/>
      <dgm:t>
        <a:bodyPr/>
        <a:lstStyle/>
        <a:p>
          <a:endParaRPr lang="en-US"/>
        </a:p>
      </dgm:t>
    </dgm:pt>
    <dgm:pt modelId="{C76C2A73-D44D-4B4C-97FF-392499C32FAF}">
      <dgm:prSet custT="1"/>
      <dgm:spPr/>
      <dgm:t>
        <a:bodyPr/>
        <a:lstStyle/>
        <a:p>
          <a:r>
            <a:rPr lang="en-GB" sz="1200" dirty="0"/>
            <a:t>Consequences of illness on others</a:t>
          </a:r>
          <a:endParaRPr lang="en-US" sz="1200" dirty="0"/>
        </a:p>
      </dgm:t>
    </dgm:pt>
    <dgm:pt modelId="{B0CD3D67-720D-4C0E-8150-0C09B685EC96}" type="parTrans" cxnId="{9AB9CE37-36B5-4895-B8AC-443ABB54F5F7}">
      <dgm:prSet/>
      <dgm:spPr/>
      <dgm:t>
        <a:bodyPr/>
        <a:lstStyle/>
        <a:p>
          <a:endParaRPr lang="en-US"/>
        </a:p>
      </dgm:t>
    </dgm:pt>
    <dgm:pt modelId="{528F5DA5-53F9-4421-9368-23FC476FE1B1}" type="sibTrans" cxnId="{9AB9CE37-36B5-4895-B8AC-443ABB54F5F7}">
      <dgm:prSet/>
      <dgm:spPr/>
      <dgm:t>
        <a:bodyPr/>
        <a:lstStyle/>
        <a:p>
          <a:endParaRPr lang="en-US"/>
        </a:p>
      </dgm:t>
    </dgm:pt>
    <dgm:pt modelId="{012EF0B2-3F4A-411D-94E2-3DE09D985C8F}" type="pres">
      <dgm:prSet presAssocID="{3605AA2B-CFE3-492D-87BB-55AE0F348627}" presName="linear" presStyleCnt="0">
        <dgm:presLayoutVars>
          <dgm:animLvl val="lvl"/>
          <dgm:resizeHandles val="exact"/>
        </dgm:presLayoutVars>
      </dgm:prSet>
      <dgm:spPr/>
    </dgm:pt>
    <dgm:pt modelId="{DC1D70FF-644B-4EDB-B300-A8AED5173B9D}" type="pres">
      <dgm:prSet presAssocID="{CC3330CA-E64E-42B0-A6C4-4EEB06A4A59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3940879-20A4-4250-A95A-2C64E136939D}" type="pres">
      <dgm:prSet presAssocID="{CC3330CA-E64E-42B0-A6C4-4EEB06A4A595}" presName="childText" presStyleLbl="revTx" presStyleIdx="0" presStyleCnt="3">
        <dgm:presLayoutVars>
          <dgm:bulletEnabled val="1"/>
        </dgm:presLayoutVars>
      </dgm:prSet>
      <dgm:spPr/>
    </dgm:pt>
    <dgm:pt modelId="{5F0944EB-3EB5-4A65-A555-71846706CCDF}" type="pres">
      <dgm:prSet presAssocID="{D6301F4E-477F-4FAE-8557-1FE966EFDEED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497310E-4200-4AF5-9497-65C4D18D94B3}" type="pres">
      <dgm:prSet presAssocID="{D6301F4E-477F-4FAE-8557-1FE966EFDEED}" presName="childText" presStyleLbl="revTx" presStyleIdx="1" presStyleCnt="3">
        <dgm:presLayoutVars>
          <dgm:bulletEnabled val="1"/>
        </dgm:presLayoutVars>
      </dgm:prSet>
      <dgm:spPr/>
    </dgm:pt>
    <dgm:pt modelId="{54C9BE4A-11B4-4698-B684-4537D26C4426}" type="pres">
      <dgm:prSet presAssocID="{58445AD9-59B1-45DA-B97D-BEA7CF53C9EC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AC69A87A-91AA-43BE-89FE-19C5B019117A}" type="pres">
      <dgm:prSet presAssocID="{58445AD9-59B1-45DA-B97D-BEA7CF53C9EC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91CD6106-92FD-4C94-8AC9-8D0D6D7C87D9}" srcId="{D6301F4E-477F-4FAE-8557-1FE966EFDEED}" destId="{62D5EADD-FC18-407A-B82D-8D78784246DE}" srcOrd="2" destOrd="0" parTransId="{4E2F8011-5475-4E91-AE68-CA46060AD53D}" sibTransId="{996B3006-6D2F-4DCA-8368-BD6AB83F1B21}"/>
    <dgm:cxn modelId="{48A91207-B7FE-4AC5-B288-4E2B2A84107C}" srcId="{CC3330CA-E64E-42B0-A6C4-4EEB06A4A595}" destId="{D3938486-4A3C-49BB-9C4A-5C3DA1DDF66C}" srcOrd="1" destOrd="0" parTransId="{745F7C72-DE6F-4154-AAE4-F2D14C64A6B3}" sibTransId="{CEE6315F-B609-4434-B8AE-DAB440B8CCA0}"/>
    <dgm:cxn modelId="{BBEE7C09-66DC-4D80-AB4D-9189B0F1A196}" type="presOf" srcId="{582CA0BE-1582-40D8-A35D-64FD659671F6}" destId="{AC69A87A-91AA-43BE-89FE-19C5B019117A}" srcOrd="0" destOrd="0" presId="urn:microsoft.com/office/officeart/2005/8/layout/vList2"/>
    <dgm:cxn modelId="{DF285B0C-F993-4FEA-81BC-3EC87934EB6F}" type="presOf" srcId="{AFD18B7A-A926-4E5C-A73E-7DF0D7D89404}" destId="{73940879-20A4-4250-A95A-2C64E136939D}" srcOrd="0" destOrd="0" presId="urn:microsoft.com/office/officeart/2005/8/layout/vList2"/>
    <dgm:cxn modelId="{75F98E0C-E7DA-487E-AF22-BB5324FB599F}" type="presOf" srcId="{635A95FC-0551-4500-9F66-85946FD172CB}" destId="{B497310E-4200-4AF5-9497-65C4D18D94B3}" srcOrd="0" destOrd="0" presId="urn:microsoft.com/office/officeart/2005/8/layout/vList2"/>
    <dgm:cxn modelId="{D11D5318-1FA6-42D8-B9F3-CB49D9658B9E}" type="presOf" srcId="{1D298CB8-C8FC-4D45-818C-DE0E940098C7}" destId="{73940879-20A4-4250-A95A-2C64E136939D}" srcOrd="0" destOrd="2" presId="urn:microsoft.com/office/officeart/2005/8/layout/vList2"/>
    <dgm:cxn modelId="{D047081C-D6DE-4B42-A7DA-2AD6CFB8E469}" type="presOf" srcId="{3605AA2B-CFE3-492D-87BB-55AE0F348627}" destId="{012EF0B2-3F4A-411D-94E2-3DE09D985C8F}" srcOrd="0" destOrd="0" presId="urn:microsoft.com/office/officeart/2005/8/layout/vList2"/>
    <dgm:cxn modelId="{D975BF1C-2D9D-40D0-B3C6-21AFB24BD55C}" srcId="{CC3330CA-E64E-42B0-A6C4-4EEB06A4A595}" destId="{484799A8-872C-42F8-A131-6D60469340D8}" srcOrd="4" destOrd="0" parTransId="{FFB0BAA8-1B36-4B87-9FFF-636B3AD40821}" sibTransId="{8DDCCA7F-C532-4A9F-B707-B4A7E71B6B76}"/>
    <dgm:cxn modelId="{F43CE02A-E2EC-47B6-B822-A535EF7A5C98}" srcId="{3605AA2B-CFE3-492D-87BB-55AE0F348627}" destId="{58445AD9-59B1-45DA-B97D-BEA7CF53C9EC}" srcOrd="2" destOrd="0" parTransId="{D4E0AD03-C94B-47C5-ABDD-6E68A3E9C06D}" sibTransId="{E948C656-9E49-4A36-9AC0-8AC2D130B7A4}"/>
    <dgm:cxn modelId="{36BC672E-8DF0-47AB-8E50-B58CE8D9D91C}" srcId="{58445AD9-59B1-45DA-B97D-BEA7CF53C9EC}" destId="{582CA0BE-1582-40D8-A35D-64FD659671F6}" srcOrd="0" destOrd="0" parTransId="{D1F3DD0F-AC65-4186-ABE9-C52CE3480034}" sibTransId="{9E5D2BE0-F778-4793-8BA1-CBB5FA50084C}"/>
    <dgm:cxn modelId="{9AB9CE37-36B5-4895-B8AC-443ABB54F5F7}" srcId="{58445AD9-59B1-45DA-B97D-BEA7CF53C9EC}" destId="{C76C2A73-D44D-4B4C-97FF-392499C32FAF}" srcOrd="1" destOrd="0" parTransId="{B0CD3D67-720D-4C0E-8150-0C09B685EC96}" sibTransId="{528F5DA5-53F9-4421-9368-23FC476FE1B1}"/>
    <dgm:cxn modelId="{8747C35C-0205-4A70-94DD-962CA4802AE5}" srcId="{62D5EADD-FC18-407A-B82D-8D78784246DE}" destId="{D0704C07-4888-4345-A6D9-424521543F0C}" srcOrd="0" destOrd="0" parTransId="{8E2CCE62-ED1C-49E3-A380-0470504F8E99}" sibTransId="{C254F35F-008B-4403-B728-63CAD172D284}"/>
    <dgm:cxn modelId="{159FF74D-60DA-41E9-854D-45356C09D455}" type="presOf" srcId="{D0704C07-4888-4345-A6D9-424521543F0C}" destId="{B497310E-4200-4AF5-9497-65C4D18D94B3}" srcOrd="0" destOrd="3" presId="urn:microsoft.com/office/officeart/2005/8/layout/vList2"/>
    <dgm:cxn modelId="{AFBFBC70-001F-4657-B59B-812E414A520F}" type="presOf" srcId="{E1C3D34A-CB25-4DF3-807F-898FE2234233}" destId="{B497310E-4200-4AF5-9497-65C4D18D94B3}" srcOrd="0" destOrd="1" presId="urn:microsoft.com/office/officeart/2005/8/layout/vList2"/>
    <dgm:cxn modelId="{42041B51-4494-4F8F-9745-EC7E9A875B15}" type="presOf" srcId="{D6301F4E-477F-4FAE-8557-1FE966EFDEED}" destId="{5F0944EB-3EB5-4A65-A555-71846706CCDF}" srcOrd="0" destOrd="0" presId="urn:microsoft.com/office/officeart/2005/8/layout/vList2"/>
    <dgm:cxn modelId="{FA804E73-3E84-4CDD-A574-471942F34C5E}" srcId="{CC3330CA-E64E-42B0-A6C4-4EEB06A4A595}" destId="{1D298CB8-C8FC-4D45-818C-DE0E940098C7}" srcOrd="2" destOrd="0" parTransId="{AA05D11A-A659-4043-A33F-375661714F69}" sibTransId="{6AA4993C-12A5-49B4-914F-45CB55EFEC67}"/>
    <dgm:cxn modelId="{113F0455-31D6-43B0-84A9-10C4BC404305}" type="presOf" srcId="{62D5EADD-FC18-407A-B82D-8D78784246DE}" destId="{B497310E-4200-4AF5-9497-65C4D18D94B3}" srcOrd="0" destOrd="2" presId="urn:microsoft.com/office/officeart/2005/8/layout/vList2"/>
    <dgm:cxn modelId="{FB5E8355-7AFB-43DF-83E4-B06434E8AFD5}" type="presOf" srcId="{58445AD9-59B1-45DA-B97D-BEA7CF53C9EC}" destId="{54C9BE4A-11B4-4698-B684-4537D26C4426}" srcOrd="0" destOrd="0" presId="urn:microsoft.com/office/officeart/2005/8/layout/vList2"/>
    <dgm:cxn modelId="{F251A877-4F8A-4B1E-ADF2-15F33622590D}" type="presOf" srcId="{D3938486-4A3C-49BB-9C4A-5C3DA1DDF66C}" destId="{73940879-20A4-4250-A95A-2C64E136939D}" srcOrd="0" destOrd="1" presId="urn:microsoft.com/office/officeart/2005/8/layout/vList2"/>
    <dgm:cxn modelId="{D249EC57-4213-4271-9581-B5DEB87983E4}" type="presOf" srcId="{484799A8-872C-42F8-A131-6D60469340D8}" destId="{73940879-20A4-4250-A95A-2C64E136939D}" srcOrd="0" destOrd="4" presId="urn:microsoft.com/office/officeart/2005/8/layout/vList2"/>
    <dgm:cxn modelId="{0266B478-1F86-4135-BE72-297DFE07AD98}" srcId="{3605AA2B-CFE3-492D-87BB-55AE0F348627}" destId="{D6301F4E-477F-4FAE-8557-1FE966EFDEED}" srcOrd="1" destOrd="0" parTransId="{C5EBB1D0-19BB-4DF4-BB17-8A98BDC986E5}" sibTransId="{2B250713-8F98-4F6F-A51C-120E6F50D2F9}"/>
    <dgm:cxn modelId="{001C9A82-3AE2-4D09-A678-834A46E07622}" srcId="{CC3330CA-E64E-42B0-A6C4-4EEB06A4A595}" destId="{35AD64BC-6AAF-4621-9A73-E9D86FCC8DE0}" srcOrd="3" destOrd="0" parTransId="{9EF213A2-8EB5-47D8-AEE9-84AFD3195C44}" sibTransId="{2EA1813C-39E2-4664-99BE-73CF1FDF9ED2}"/>
    <dgm:cxn modelId="{546F5C97-2A53-4AD8-BF44-71A8C8F1B53B}" srcId="{D6301F4E-477F-4FAE-8557-1FE966EFDEED}" destId="{635A95FC-0551-4500-9F66-85946FD172CB}" srcOrd="0" destOrd="0" parTransId="{58766FC6-4380-426E-AFB3-181DC53757D1}" sibTransId="{CE9C69A7-8165-4BAA-881E-A43749CE121E}"/>
    <dgm:cxn modelId="{9E47FF9D-7B6A-459C-95E2-7237BF38480F}" type="presOf" srcId="{35AD64BC-6AAF-4621-9A73-E9D86FCC8DE0}" destId="{73940879-20A4-4250-A95A-2C64E136939D}" srcOrd="0" destOrd="3" presId="urn:microsoft.com/office/officeart/2005/8/layout/vList2"/>
    <dgm:cxn modelId="{5EA2E0B6-95A8-4A74-8F93-673FF884EB83}" srcId="{3605AA2B-CFE3-492D-87BB-55AE0F348627}" destId="{CC3330CA-E64E-42B0-A6C4-4EEB06A4A595}" srcOrd="0" destOrd="0" parTransId="{20C87284-0D21-42B8-9817-1823E0137999}" sibTransId="{2C237CD3-A4DE-4224-9D35-7451938CDB18}"/>
    <dgm:cxn modelId="{3BFCBFD4-AF74-4002-8BB5-008F06592604}" srcId="{D6301F4E-477F-4FAE-8557-1FE966EFDEED}" destId="{E1C3D34A-CB25-4DF3-807F-898FE2234233}" srcOrd="1" destOrd="0" parTransId="{7C08D813-8832-4AE8-8BA0-3596EE53B114}" sibTransId="{5F769614-1294-47D4-A5B5-0EF9FA86CB89}"/>
    <dgm:cxn modelId="{3AC8A4EF-51DA-46F0-949D-304421588724}" type="presOf" srcId="{CC3330CA-E64E-42B0-A6C4-4EEB06A4A595}" destId="{DC1D70FF-644B-4EDB-B300-A8AED5173B9D}" srcOrd="0" destOrd="0" presId="urn:microsoft.com/office/officeart/2005/8/layout/vList2"/>
    <dgm:cxn modelId="{FB2733F6-2F38-47D0-A8A1-08FDF22623E9}" type="presOf" srcId="{C76C2A73-D44D-4B4C-97FF-392499C32FAF}" destId="{AC69A87A-91AA-43BE-89FE-19C5B019117A}" srcOrd="0" destOrd="1" presId="urn:microsoft.com/office/officeart/2005/8/layout/vList2"/>
    <dgm:cxn modelId="{731D79FA-3FD6-4FD9-BC4F-50F9EC2DEBF4}" srcId="{CC3330CA-E64E-42B0-A6C4-4EEB06A4A595}" destId="{AFD18B7A-A926-4E5C-A73E-7DF0D7D89404}" srcOrd="0" destOrd="0" parTransId="{392E8327-2652-4FAA-A93E-96F524A74492}" sibTransId="{ACD47826-194B-4651-8B54-64220D3DBCF2}"/>
    <dgm:cxn modelId="{B6709198-D69A-482E-911C-7021BAE63EB9}" type="presParOf" srcId="{012EF0B2-3F4A-411D-94E2-3DE09D985C8F}" destId="{DC1D70FF-644B-4EDB-B300-A8AED5173B9D}" srcOrd="0" destOrd="0" presId="urn:microsoft.com/office/officeart/2005/8/layout/vList2"/>
    <dgm:cxn modelId="{9AE2D826-FAA7-4741-9B79-A9F4FCD8FC5E}" type="presParOf" srcId="{012EF0B2-3F4A-411D-94E2-3DE09D985C8F}" destId="{73940879-20A4-4250-A95A-2C64E136939D}" srcOrd="1" destOrd="0" presId="urn:microsoft.com/office/officeart/2005/8/layout/vList2"/>
    <dgm:cxn modelId="{74FA5615-C25B-49F2-8AFC-217893BEED64}" type="presParOf" srcId="{012EF0B2-3F4A-411D-94E2-3DE09D985C8F}" destId="{5F0944EB-3EB5-4A65-A555-71846706CCDF}" srcOrd="2" destOrd="0" presId="urn:microsoft.com/office/officeart/2005/8/layout/vList2"/>
    <dgm:cxn modelId="{DFF9B83A-9972-452E-93C1-D5EDD89BDB17}" type="presParOf" srcId="{012EF0B2-3F4A-411D-94E2-3DE09D985C8F}" destId="{B497310E-4200-4AF5-9497-65C4D18D94B3}" srcOrd="3" destOrd="0" presId="urn:microsoft.com/office/officeart/2005/8/layout/vList2"/>
    <dgm:cxn modelId="{FB46E8AF-57A8-40EB-9C98-045BF9B71CA5}" type="presParOf" srcId="{012EF0B2-3F4A-411D-94E2-3DE09D985C8F}" destId="{54C9BE4A-11B4-4698-B684-4537D26C4426}" srcOrd="4" destOrd="0" presId="urn:microsoft.com/office/officeart/2005/8/layout/vList2"/>
    <dgm:cxn modelId="{93FD0EB7-7E0E-4202-84CC-23A8EFDF4E98}" type="presParOf" srcId="{012EF0B2-3F4A-411D-94E2-3DE09D985C8F}" destId="{AC69A87A-91AA-43BE-89FE-19C5B019117A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3F73716-1B56-42DF-BF65-32E5EAE5B89B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DCB16C6-2BBA-4234-A5BD-3445A37001CA}">
      <dgm:prSet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GB"/>
            <a:t>Disclose information for those who have no right for it, or</a:t>
          </a:r>
          <a:endParaRPr lang="en-US"/>
        </a:p>
      </dgm:t>
    </dgm:pt>
    <dgm:pt modelId="{0EE600F0-B7EA-45EA-B543-D69D2E730AD3}" type="parTrans" cxnId="{00AC24F4-E198-4589-9E67-4DAFDEF980BD}">
      <dgm:prSet/>
      <dgm:spPr/>
      <dgm:t>
        <a:bodyPr/>
        <a:lstStyle/>
        <a:p>
          <a:endParaRPr lang="en-US"/>
        </a:p>
      </dgm:t>
    </dgm:pt>
    <dgm:pt modelId="{FB19F246-B012-4824-8F3C-07B134671807}" type="sibTrans" cxnId="{00AC24F4-E198-4589-9E67-4DAFDEF980BD}">
      <dgm:prSet/>
      <dgm:spPr/>
      <dgm:t>
        <a:bodyPr/>
        <a:lstStyle/>
        <a:p>
          <a:endParaRPr lang="en-US"/>
        </a:p>
      </dgm:t>
    </dgm:pt>
    <dgm:pt modelId="{D706EB47-BF9B-4B54-A835-F4C006705018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GB" dirty="0"/>
            <a:t>Fail to disclose information for those who have the right to know it</a:t>
          </a:r>
          <a:endParaRPr lang="en-US" dirty="0"/>
        </a:p>
      </dgm:t>
    </dgm:pt>
    <dgm:pt modelId="{03346B28-D397-43E8-8C91-832EFF7AA11B}" type="parTrans" cxnId="{B844A833-490B-4FE3-83C3-362484AB4B37}">
      <dgm:prSet/>
      <dgm:spPr/>
      <dgm:t>
        <a:bodyPr/>
        <a:lstStyle/>
        <a:p>
          <a:endParaRPr lang="en-US"/>
        </a:p>
      </dgm:t>
    </dgm:pt>
    <dgm:pt modelId="{1AB5E45E-501D-4169-8479-3476A480E964}" type="sibTrans" cxnId="{B844A833-490B-4FE3-83C3-362484AB4B37}">
      <dgm:prSet/>
      <dgm:spPr/>
      <dgm:t>
        <a:bodyPr/>
        <a:lstStyle/>
        <a:p>
          <a:endParaRPr lang="en-US"/>
        </a:p>
      </dgm:t>
    </dgm:pt>
    <dgm:pt modelId="{6FF98289-CF18-453A-BC39-8ED2F6EB12C5}" type="pres">
      <dgm:prSet presAssocID="{33F73716-1B56-42DF-BF65-32E5EAE5B89B}" presName="linear" presStyleCnt="0">
        <dgm:presLayoutVars>
          <dgm:animLvl val="lvl"/>
          <dgm:resizeHandles val="exact"/>
        </dgm:presLayoutVars>
      </dgm:prSet>
      <dgm:spPr/>
    </dgm:pt>
    <dgm:pt modelId="{36F97B81-B3D7-46F2-B7F0-7E7FD5DDF07C}" type="pres">
      <dgm:prSet presAssocID="{FDCB16C6-2BBA-4234-A5BD-3445A37001CA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7229CEA4-968F-49FC-9986-76835081CAB7}" type="pres">
      <dgm:prSet presAssocID="{FB19F246-B012-4824-8F3C-07B134671807}" presName="spacer" presStyleCnt="0"/>
      <dgm:spPr/>
    </dgm:pt>
    <dgm:pt modelId="{0F21CC7B-D4B1-4153-8AFA-EC81ACDCBAD5}" type="pres">
      <dgm:prSet presAssocID="{D706EB47-BF9B-4B54-A835-F4C006705018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B844A833-490B-4FE3-83C3-362484AB4B37}" srcId="{33F73716-1B56-42DF-BF65-32E5EAE5B89B}" destId="{D706EB47-BF9B-4B54-A835-F4C006705018}" srcOrd="1" destOrd="0" parTransId="{03346B28-D397-43E8-8C91-832EFF7AA11B}" sibTransId="{1AB5E45E-501D-4169-8479-3476A480E964}"/>
    <dgm:cxn modelId="{EA260C8A-A472-4D0E-9813-4EA378E5BBF5}" type="presOf" srcId="{FDCB16C6-2BBA-4234-A5BD-3445A37001CA}" destId="{36F97B81-B3D7-46F2-B7F0-7E7FD5DDF07C}" srcOrd="0" destOrd="0" presId="urn:microsoft.com/office/officeart/2005/8/layout/vList2"/>
    <dgm:cxn modelId="{B462FAAD-ADA3-451B-993C-35F25D93027D}" type="presOf" srcId="{33F73716-1B56-42DF-BF65-32E5EAE5B89B}" destId="{6FF98289-CF18-453A-BC39-8ED2F6EB12C5}" srcOrd="0" destOrd="0" presId="urn:microsoft.com/office/officeart/2005/8/layout/vList2"/>
    <dgm:cxn modelId="{E5B152ED-3064-4706-ACED-9130A88E9BB5}" type="presOf" srcId="{D706EB47-BF9B-4B54-A835-F4C006705018}" destId="{0F21CC7B-D4B1-4153-8AFA-EC81ACDCBAD5}" srcOrd="0" destOrd="0" presId="urn:microsoft.com/office/officeart/2005/8/layout/vList2"/>
    <dgm:cxn modelId="{00AC24F4-E198-4589-9E67-4DAFDEF980BD}" srcId="{33F73716-1B56-42DF-BF65-32E5EAE5B89B}" destId="{FDCB16C6-2BBA-4234-A5BD-3445A37001CA}" srcOrd="0" destOrd="0" parTransId="{0EE600F0-B7EA-45EA-B543-D69D2E730AD3}" sibTransId="{FB19F246-B012-4824-8F3C-07B134671807}"/>
    <dgm:cxn modelId="{5E8F8847-4F78-4AC3-B5D3-7113F43A7953}" type="presParOf" srcId="{6FF98289-CF18-453A-BC39-8ED2F6EB12C5}" destId="{36F97B81-B3D7-46F2-B7F0-7E7FD5DDF07C}" srcOrd="0" destOrd="0" presId="urn:microsoft.com/office/officeart/2005/8/layout/vList2"/>
    <dgm:cxn modelId="{A1F58846-F514-4EEA-80AC-B61EFD9C691F}" type="presParOf" srcId="{6FF98289-CF18-453A-BC39-8ED2F6EB12C5}" destId="{7229CEA4-968F-49FC-9986-76835081CAB7}" srcOrd="1" destOrd="0" presId="urn:microsoft.com/office/officeart/2005/8/layout/vList2"/>
    <dgm:cxn modelId="{EE7186E6-E7CE-4400-BE19-B79AF8A1CF4F}" type="presParOf" srcId="{6FF98289-CF18-453A-BC39-8ED2F6EB12C5}" destId="{0F21CC7B-D4B1-4153-8AFA-EC81ACDCBAD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348A342-E7B0-426E-9D97-B439EB160FB1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4D3E9DC-B4D8-486D-91DA-ED44AAD7448D}">
      <dgm:prSet/>
      <dgm:spPr/>
      <dgm:t>
        <a:bodyPr/>
        <a:lstStyle/>
        <a:p>
          <a:r>
            <a:rPr lang="en-GB"/>
            <a:t>Your 36-year-old patient has just tested positive for HIV. He asks that you not inform his wife of the results and claims he is not ready to tell her yet.</a:t>
          </a:r>
          <a:endParaRPr lang="en-US"/>
        </a:p>
      </dgm:t>
    </dgm:pt>
    <dgm:pt modelId="{E66FB4B9-445B-460F-B9C3-4BF82E711F01}" type="parTrans" cxnId="{7F7E477B-FA3C-4988-A215-573FB556B798}">
      <dgm:prSet/>
      <dgm:spPr/>
      <dgm:t>
        <a:bodyPr/>
        <a:lstStyle/>
        <a:p>
          <a:endParaRPr lang="en-US"/>
        </a:p>
      </dgm:t>
    </dgm:pt>
    <dgm:pt modelId="{389EA53C-AEBB-42E3-926D-87D9CBA7DD90}" type="sibTrans" cxnId="{7F7E477B-FA3C-4988-A215-573FB556B798}">
      <dgm:prSet/>
      <dgm:spPr/>
      <dgm:t>
        <a:bodyPr/>
        <a:lstStyle/>
        <a:p>
          <a:endParaRPr lang="en-US"/>
        </a:p>
      </dgm:t>
    </dgm:pt>
    <dgm:pt modelId="{64475A1A-7C7D-4D80-9028-B8EC46A518CB}">
      <dgm:prSet/>
      <dgm:spPr/>
      <dgm:t>
        <a:bodyPr/>
        <a:lstStyle/>
        <a:p>
          <a:r>
            <a:rPr lang="en-GB" b="1" i="1"/>
            <a:t>What is your role legally? What would you say to your patient?</a:t>
          </a:r>
          <a:endParaRPr lang="en-US"/>
        </a:p>
      </dgm:t>
    </dgm:pt>
    <dgm:pt modelId="{F5FB1D1D-A115-42F4-94A5-3E76014C3206}" type="parTrans" cxnId="{C3944FC4-3824-4325-AB4D-1E43106DC24F}">
      <dgm:prSet/>
      <dgm:spPr/>
      <dgm:t>
        <a:bodyPr/>
        <a:lstStyle/>
        <a:p>
          <a:endParaRPr lang="en-US"/>
        </a:p>
      </dgm:t>
    </dgm:pt>
    <dgm:pt modelId="{4D2B58BA-49E2-44EF-BEBA-E133854FFCDF}" type="sibTrans" cxnId="{C3944FC4-3824-4325-AB4D-1E43106DC24F}">
      <dgm:prSet/>
      <dgm:spPr/>
      <dgm:t>
        <a:bodyPr/>
        <a:lstStyle/>
        <a:p>
          <a:endParaRPr lang="en-US"/>
        </a:p>
      </dgm:t>
    </dgm:pt>
    <dgm:pt modelId="{A5F4A635-F4A4-4350-8C1B-1FB6E4416CF4}" type="pres">
      <dgm:prSet presAssocID="{C348A342-E7B0-426E-9D97-B439EB160FB1}" presName="vert0" presStyleCnt="0">
        <dgm:presLayoutVars>
          <dgm:dir/>
          <dgm:animOne val="branch"/>
          <dgm:animLvl val="lvl"/>
        </dgm:presLayoutVars>
      </dgm:prSet>
      <dgm:spPr/>
    </dgm:pt>
    <dgm:pt modelId="{240B7F38-F98A-4D81-B3B3-0558E100A0E7}" type="pres">
      <dgm:prSet presAssocID="{24D3E9DC-B4D8-486D-91DA-ED44AAD7448D}" presName="thickLine" presStyleLbl="alignNode1" presStyleIdx="0" presStyleCnt="2"/>
      <dgm:spPr/>
    </dgm:pt>
    <dgm:pt modelId="{812E34AF-7EBA-41BC-9F3D-2BC9714183E1}" type="pres">
      <dgm:prSet presAssocID="{24D3E9DC-B4D8-486D-91DA-ED44AAD7448D}" presName="horz1" presStyleCnt="0"/>
      <dgm:spPr/>
    </dgm:pt>
    <dgm:pt modelId="{01A3C21E-8363-463A-9F0D-2D2900F11E34}" type="pres">
      <dgm:prSet presAssocID="{24D3E9DC-B4D8-486D-91DA-ED44AAD7448D}" presName="tx1" presStyleLbl="revTx" presStyleIdx="0" presStyleCnt="2"/>
      <dgm:spPr/>
    </dgm:pt>
    <dgm:pt modelId="{F73F6F92-38CD-442C-8932-2A886C29D206}" type="pres">
      <dgm:prSet presAssocID="{24D3E9DC-B4D8-486D-91DA-ED44AAD7448D}" presName="vert1" presStyleCnt="0"/>
      <dgm:spPr/>
    </dgm:pt>
    <dgm:pt modelId="{13245B1B-25A1-46ED-804A-A25904536AA6}" type="pres">
      <dgm:prSet presAssocID="{64475A1A-7C7D-4D80-9028-B8EC46A518CB}" presName="thickLine" presStyleLbl="alignNode1" presStyleIdx="1" presStyleCnt="2"/>
      <dgm:spPr/>
    </dgm:pt>
    <dgm:pt modelId="{AB6BB3EA-5B40-4784-962F-F78EE2155813}" type="pres">
      <dgm:prSet presAssocID="{64475A1A-7C7D-4D80-9028-B8EC46A518CB}" presName="horz1" presStyleCnt="0"/>
      <dgm:spPr/>
    </dgm:pt>
    <dgm:pt modelId="{1EB39289-0316-4B77-A8BF-BDC491C18AFA}" type="pres">
      <dgm:prSet presAssocID="{64475A1A-7C7D-4D80-9028-B8EC46A518CB}" presName="tx1" presStyleLbl="revTx" presStyleIdx="1" presStyleCnt="2"/>
      <dgm:spPr/>
    </dgm:pt>
    <dgm:pt modelId="{1F3A28A7-38B9-4E27-B6C8-2EEBF526E495}" type="pres">
      <dgm:prSet presAssocID="{64475A1A-7C7D-4D80-9028-B8EC46A518CB}" presName="vert1" presStyleCnt="0"/>
      <dgm:spPr/>
    </dgm:pt>
  </dgm:ptLst>
  <dgm:cxnLst>
    <dgm:cxn modelId="{24C8020F-0D58-4771-A3A4-743CA87BCC2F}" type="presOf" srcId="{64475A1A-7C7D-4D80-9028-B8EC46A518CB}" destId="{1EB39289-0316-4B77-A8BF-BDC491C18AFA}" srcOrd="0" destOrd="0" presId="urn:microsoft.com/office/officeart/2008/layout/LinedList"/>
    <dgm:cxn modelId="{7F7E477B-FA3C-4988-A215-573FB556B798}" srcId="{C348A342-E7B0-426E-9D97-B439EB160FB1}" destId="{24D3E9DC-B4D8-486D-91DA-ED44AAD7448D}" srcOrd="0" destOrd="0" parTransId="{E66FB4B9-445B-460F-B9C3-4BF82E711F01}" sibTransId="{389EA53C-AEBB-42E3-926D-87D9CBA7DD90}"/>
    <dgm:cxn modelId="{508E49AB-8D41-4B45-BD66-4F056BAFC65F}" type="presOf" srcId="{24D3E9DC-B4D8-486D-91DA-ED44AAD7448D}" destId="{01A3C21E-8363-463A-9F0D-2D2900F11E34}" srcOrd="0" destOrd="0" presId="urn:microsoft.com/office/officeart/2008/layout/LinedList"/>
    <dgm:cxn modelId="{C3944FC4-3824-4325-AB4D-1E43106DC24F}" srcId="{C348A342-E7B0-426E-9D97-B439EB160FB1}" destId="{64475A1A-7C7D-4D80-9028-B8EC46A518CB}" srcOrd="1" destOrd="0" parTransId="{F5FB1D1D-A115-42F4-94A5-3E76014C3206}" sibTransId="{4D2B58BA-49E2-44EF-BEBA-E133854FFCDF}"/>
    <dgm:cxn modelId="{254893F2-0C64-4897-B88F-1F0F95AE95BC}" type="presOf" srcId="{C348A342-E7B0-426E-9D97-B439EB160FB1}" destId="{A5F4A635-F4A4-4350-8C1B-1FB6E4416CF4}" srcOrd="0" destOrd="0" presId="urn:microsoft.com/office/officeart/2008/layout/LinedList"/>
    <dgm:cxn modelId="{685961A2-5F14-4936-BBEC-2F2F83844E2C}" type="presParOf" srcId="{A5F4A635-F4A4-4350-8C1B-1FB6E4416CF4}" destId="{240B7F38-F98A-4D81-B3B3-0558E100A0E7}" srcOrd="0" destOrd="0" presId="urn:microsoft.com/office/officeart/2008/layout/LinedList"/>
    <dgm:cxn modelId="{D5E9FE01-7A49-4642-9BBB-73392A81AC0D}" type="presParOf" srcId="{A5F4A635-F4A4-4350-8C1B-1FB6E4416CF4}" destId="{812E34AF-7EBA-41BC-9F3D-2BC9714183E1}" srcOrd="1" destOrd="0" presId="urn:microsoft.com/office/officeart/2008/layout/LinedList"/>
    <dgm:cxn modelId="{C692A179-3969-479D-8C53-A9A5BE2EAB86}" type="presParOf" srcId="{812E34AF-7EBA-41BC-9F3D-2BC9714183E1}" destId="{01A3C21E-8363-463A-9F0D-2D2900F11E34}" srcOrd="0" destOrd="0" presId="urn:microsoft.com/office/officeart/2008/layout/LinedList"/>
    <dgm:cxn modelId="{74913A06-981B-4F6A-904B-90FB897BD1AA}" type="presParOf" srcId="{812E34AF-7EBA-41BC-9F3D-2BC9714183E1}" destId="{F73F6F92-38CD-442C-8932-2A886C29D206}" srcOrd="1" destOrd="0" presId="urn:microsoft.com/office/officeart/2008/layout/LinedList"/>
    <dgm:cxn modelId="{5ADC19EC-1A58-4FC2-BB0D-22FB69108B31}" type="presParOf" srcId="{A5F4A635-F4A4-4350-8C1B-1FB6E4416CF4}" destId="{13245B1B-25A1-46ED-804A-A25904536AA6}" srcOrd="2" destOrd="0" presId="urn:microsoft.com/office/officeart/2008/layout/LinedList"/>
    <dgm:cxn modelId="{D142BDEC-391A-4DA0-B2AF-CE358585F1C1}" type="presParOf" srcId="{A5F4A635-F4A4-4350-8C1B-1FB6E4416CF4}" destId="{AB6BB3EA-5B40-4784-962F-F78EE2155813}" srcOrd="3" destOrd="0" presId="urn:microsoft.com/office/officeart/2008/layout/LinedList"/>
    <dgm:cxn modelId="{9E991F40-4FF1-4105-8DF7-0FA2FB1ACA5A}" type="presParOf" srcId="{AB6BB3EA-5B40-4784-962F-F78EE2155813}" destId="{1EB39289-0316-4B77-A8BF-BDC491C18AFA}" srcOrd="0" destOrd="0" presId="urn:microsoft.com/office/officeart/2008/layout/LinedList"/>
    <dgm:cxn modelId="{7F7901E5-DD66-4A19-950C-47CF9DB175B0}" type="presParOf" srcId="{AB6BB3EA-5B40-4784-962F-F78EE2155813}" destId="{1F3A28A7-38B9-4E27-B6C8-2EEBF526E49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BE616B5-6D1A-4DEF-9B14-B84B01944DDD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4A0E928-4014-452E-87D1-3CC520515EFD}">
      <dgm:prSet/>
      <dgm:spPr/>
      <dgm:t>
        <a:bodyPr/>
        <a:lstStyle/>
        <a:p>
          <a:r>
            <a:rPr lang="en-GB"/>
            <a:t>Because the patient's wife is at serious risk for being infected with HIV, you have a duty to ensure that she knows of the risk</a:t>
          </a:r>
          <a:endParaRPr lang="en-US"/>
        </a:p>
      </dgm:t>
    </dgm:pt>
    <dgm:pt modelId="{75EACCD6-4F8B-4E08-AB3B-C2B516DBEBE4}" type="parTrans" cxnId="{F42C39D1-5221-4C43-946A-5E188588F481}">
      <dgm:prSet/>
      <dgm:spPr/>
      <dgm:t>
        <a:bodyPr/>
        <a:lstStyle/>
        <a:p>
          <a:endParaRPr lang="en-US"/>
        </a:p>
      </dgm:t>
    </dgm:pt>
    <dgm:pt modelId="{CDF8C65C-1588-4257-A332-63D93ECEC4A1}" type="sibTrans" cxnId="{F42C39D1-5221-4C43-946A-5E188588F481}">
      <dgm:prSet/>
      <dgm:spPr/>
      <dgm:t>
        <a:bodyPr/>
        <a:lstStyle/>
        <a:p>
          <a:endParaRPr lang="en-US"/>
        </a:p>
      </dgm:t>
    </dgm:pt>
    <dgm:pt modelId="{77470CE5-EF89-4547-8E1A-3192C7081BC7}">
      <dgm:prSet/>
      <dgm:spPr/>
      <dgm:t>
        <a:bodyPr/>
        <a:lstStyle/>
        <a:p>
          <a:r>
            <a:rPr lang="en-GB"/>
            <a:t>It is generally advisable to encourage the patient to share this information with his wife on his own, giving him a bit more time if necessary</a:t>
          </a:r>
          <a:endParaRPr lang="en-US"/>
        </a:p>
      </dgm:t>
    </dgm:pt>
    <dgm:pt modelId="{6C4E61DD-9479-4E29-A343-0FFB1101E703}" type="parTrans" cxnId="{F30FB136-0835-43C8-9E10-27B4A46B4E6D}">
      <dgm:prSet/>
      <dgm:spPr/>
      <dgm:t>
        <a:bodyPr/>
        <a:lstStyle/>
        <a:p>
          <a:endParaRPr lang="en-US"/>
        </a:p>
      </dgm:t>
    </dgm:pt>
    <dgm:pt modelId="{DEF62524-9556-4075-B590-880295F5000B}" type="sibTrans" cxnId="{F30FB136-0835-43C8-9E10-27B4A46B4E6D}">
      <dgm:prSet/>
      <dgm:spPr/>
      <dgm:t>
        <a:bodyPr/>
        <a:lstStyle/>
        <a:p>
          <a:endParaRPr lang="en-US"/>
        </a:p>
      </dgm:t>
    </dgm:pt>
    <dgm:pt modelId="{D4F2C902-A657-42FE-BD17-B170AF81AA5F}" type="pres">
      <dgm:prSet presAssocID="{3BE616B5-6D1A-4DEF-9B14-B84B01944DDD}" presName="vert0" presStyleCnt="0">
        <dgm:presLayoutVars>
          <dgm:dir/>
          <dgm:animOne val="branch"/>
          <dgm:animLvl val="lvl"/>
        </dgm:presLayoutVars>
      </dgm:prSet>
      <dgm:spPr/>
    </dgm:pt>
    <dgm:pt modelId="{A29929A0-740F-424A-89BA-DE8C418493A5}" type="pres">
      <dgm:prSet presAssocID="{E4A0E928-4014-452E-87D1-3CC520515EFD}" presName="thickLine" presStyleLbl="alignNode1" presStyleIdx="0" presStyleCnt="2"/>
      <dgm:spPr/>
    </dgm:pt>
    <dgm:pt modelId="{834EDC65-F8F2-4A7B-8779-F6D0147AD348}" type="pres">
      <dgm:prSet presAssocID="{E4A0E928-4014-452E-87D1-3CC520515EFD}" presName="horz1" presStyleCnt="0"/>
      <dgm:spPr/>
    </dgm:pt>
    <dgm:pt modelId="{A8B1EA2A-E4E5-46F8-BCF0-EBAF1945EC24}" type="pres">
      <dgm:prSet presAssocID="{E4A0E928-4014-452E-87D1-3CC520515EFD}" presName="tx1" presStyleLbl="revTx" presStyleIdx="0" presStyleCnt="2"/>
      <dgm:spPr/>
    </dgm:pt>
    <dgm:pt modelId="{8CE9459B-09AA-4E90-ABF5-680DE1F63D53}" type="pres">
      <dgm:prSet presAssocID="{E4A0E928-4014-452E-87D1-3CC520515EFD}" presName="vert1" presStyleCnt="0"/>
      <dgm:spPr/>
    </dgm:pt>
    <dgm:pt modelId="{BFCC97AF-5B1E-4588-B586-F41BE88C879F}" type="pres">
      <dgm:prSet presAssocID="{77470CE5-EF89-4547-8E1A-3192C7081BC7}" presName="thickLine" presStyleLbl="alignNode1" presStyleIdx="1" presStyleCnt="2"/>
      <dgm:spPr/>
    </dgm:pt>
    <dgm:pt modelId="{799EA078-C555-47CB-9FD5-3EF5D18BCF17}" type="pres">
      <dgm:prSet presAssocID="{77470CE5-EF89-4547-8E1A-3192C7081BC7}" presName="horz1" presStyleCnt="0"/>
      <dgm:spPr/>
    </dgm:pt>
    <dgm:pt modelId="{A93C757B-2F35-4AE4-B487-AB852BD28BE4}" type="pres">
      <dgm:prSet presAssocID="{77470CE5-EF89-4547-8E1A-3192C7081BC7}" presName="tx1" presStyleLbl="revTx" presStyleIdx="1" presStyleCnt="2"/>
      <dgm:spPr/>
    </dgm:pt>
    <dgm:pt modelId="{56E5703E-97DC-489C-A0B7-42D35DA7C86A}" type="pres">
      <dgm:prSet presAssocID="{77470CE5-EF89-4547-8E1A-3192C7081BC7}" presName="vert1" presStyleCnt="0"/>
      <dgm:spPr/>
    </dgm:pt>
  </dgm:ptLst>
  <dgm:cxnLst>
    <dgm:cxn modelId="{F30FB136-0835-43C8-9E10-27B4A46B4E6D}" srcId="{3BE616B5-6D1A-4DEF-9B14-B84B01944DDD}" destId="{77470CE5-EF89-4547-8E1A-3192C7081BC7}" srcOrd="1" destOrd="0" parTransId="{6C4E61DD-9479-4E29-A343-0FFB1101E703}" sibTransId="{DEF62524-9556-4075-B590-880295F5000B}"/>
    <dgm:cxn modelId="{3F337551-437D-44A0-B2DF-F0C8B2EB839E}" type="presOf" srcId="{E4A0E928-4014-452E-87D1-3CC520515EFD}" destId="{A8B1EA2A-E4E5-46F8-BCF0-EBAF1945EC24}" srcOrd="0" destOrd="0" presId="urn:microsoft.com/office/officeart/2008/layout/LinedList"/>
    <dgm:cxn modelId="{F30AE18C-682A-4FB0-890E-EC364880C269}" type="presOf" srcId="{77470CE5-EF89-4547-8E1A-3192C7081BC7}" destId="{A93C757B-2F35-4AE4-B487-AB852BD28BE4}" srcOrd="0" destOrd="0" presId="urn:microsoft.com/office/officeart/2008/layout/LinedList"/>
    <dgm:cxn modelId="{F42C39D1-5221-4C43-946A-5E188588F481}" srcId="{3BE616B5-6D1A-4DEF-9B14-B84B01944DDD}" destId="{E4A0E928-4014-452E-87D1-3CC520515EFD}" srcOrd="0" destOrd="0" parTransId="{75EACCD6-4F8B-4E08-AB3B-C2B516DBEBE4}" sibTransId="{CDF8C65C-1588-4257-A332-63D93ECEC4A1}"/>
    <dgm:cxn modelId="{D8F091F4-3761-4737-A2A8-0E05DEA3F4A7}" type="presOf" srcId="{3BE616B5-6D1A-4DEF-9B14-B84B01944DDD}" destId="{D4F2C902-A657-42FE-BD17-B170AF81AA5F}" srcOrd="0" destOrd="0" presId="urn:microsoft.com/office/officeart/2008/layout/LinedList"/>
    <dgm:cxn modelId="{948DD89B-6E27-4D45-8D43-2713A6153DCB}" type="presParOf" srcId="{D4F2C902-A657-42FE-BD17-B170AF81AA5F}" destId="{A29929A0-740F-424A-89BA-DE8C418493A5}" srcOrd="0" destOrd="0" presId="urn:microsoft.com/office/officeart/2008/layout/LinedList"/>
    <dgm:cxn modelId="{941BD8B3-1326-41F6-BAB6-CF4CD6929922}" type="presParOf" srcId="{D4F2C902-A657-42FE-BD17-B170AF81AA5F}" destId="{834EDC65-F8F2-4A7B-8779-F6D0147AD348}" srcOrd="1" destOrd="0" presId="urn:microsoft.com/office/officeart/2008/layout/LinedList"/>
    <dgm:cxn modelId="{2B6BA5F4-0FE0-4D51-A6F2-860AA7CED25B}" type="presParOf" srcId="{834EDC65-F8F2-4A7B-8779-F6D0147AD348}" destId="{A8B1EA2A-E4E5-46F8-BCF0-EBAF1945EC24}" srcOrd="0" destOrd="0" presId="urn:microsoft.com/office/officeart/2008/layout/LinedList"/>
    <dgm:cxn modelId="{763B48D6-CA9D-4F20-B22B-B668F18AE922}" type="presParOf" srcId="{834EDC65-F8F2-4A7B-8779-F6D0147AD348}" destId="{8CE9459B-09AA-4E90-ABF5-680DE1F63D53}" srcOrd="1" destOrd="0" presId="urn:microsoft.com/office/officeart/2008/layout/LinedList"/>
    <dgm:cxn modelId="{1335889F-AE53-41E5-AFF2-C478E01EC2EF}" type="presParOf" srcId="{D4F2C902-A657-42FE-BD17-B170AF81AA5F}" destId="{BFCC97AF-5B1E-4588-B586-F41BE88C879F}" srcOrd="2" destOrd="0" presId="urn:microsoft.com/office/officeart/2008/layout/LinedList"/>
    <dgm:cxn modelId="{E5956410-D3EF-4D72-AA7C-D1234FC8E0CF}" type="presParOf" srcId="{D4F2C902-A657-42FE-BD17-B170AF81AA5F}" destId="{799EA078-C555-47CB-9FD5-3EF5D18BCF17}" srcOrd="3" destOrd="0" presId="urn:microsoft.com/office/officeart/2008/layout/LinedList"/>
    <dgm:cxn modelId="{F12A4E48-A4E8-46FE-9052-AC64DF061D6E}" type="presParOf" srcId="{799EA078-C555-47CB-9FD5-3EF5D18BCF17}" destId="{A93C757B-2F35-4AE4-B487-AB852BD28BE4}" srcOrd="0" destOrd="0" presId="urn:microsoft.com/office/officeart/2008/layout/LinedList"/>
    <dgm:cxn modelId="{7B6DD59E-A092-4D8C-992E-7ABA3560B7D1}" type="presParOf" srcId="{799EA078-C555-47CB-9FD5-3EF5D18BCF17}" destId="{56E5703E-97DC-489C-A0B7-42D35DA7C86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B57001A-83AE-455E-9725-84DAAC139DC3}" type="doc">
      <dgm:prSet loTypeId="urn:microsoft.com/office/officeart/2005/8/layout/vList5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37FC9288-C3BB-4F45-A3D6-2002EF688B5F}">
      <dgm:prSet/>
      <dgm:spPr/>
      <dgm:t>
        <a:bodyPr/>
        <a:lstStyle/>
        <a:p>
          <a:r>
            <a:rPr lang="en-GB"/>
            <a:t>For reasons of </a:t>
          </a:r>
          <a:r>
            <a:rPr lang="en-GB" b="1"/>
            <a:t>autonomy</a:t>
          </a:r>
          <a:endParaRPr lang="en-US"/>
        </a:p>
      </dgm:t>
    </dgm:pt>
    <dgm:pt modelId="{3F376F8E-1DA4-49BB-95D0-62615EDF8339}" type="parTrans" cxnId="{3B38FBFE-F617-40E4-99DC-9EE55923B4F3}">
      <dgm:prSet/>
      <dgm:spPr/>
      <dgm:t>
        <a:bodyPr/>
        <a:lstStyle/>
        <a:p>
          <a:endParaRPr lang="en-US"/>
        </a:p>
      </dgm:t>
    </dgm:pt>
    <dgm:pt modelId="{95E34855-63C1-469A-9068-62CA3E1913AD}" type="sibTrans" cxnId="{3B38FBFE-F617-40E4-99DC-9EE55923B4F3}">
      <dgm:prSet/>
      <dgm:spPr/>
      <dgm:t>
        <a:bodyPr/>
        <a:lstStyle/>
        <a:p>
          <a:endParaRPr lang="en-US"/>
        </a:p>
      </dgm:t>
    </dgm:pt>
    <dgm:pt modelId="{80F71778-1E56-4080-A34F-3D0B8C2D0F98}">
      <dgm:prSet/>
      <dgm:spPr/>
      <dgm:t>
        <a:bodyPr/>
        <a:lstStyle/>
        <a:p>
          <a:r>
            <a:rPr lang="en-GB"/>
            <a:t>Truthful information helps patients to decide how to proceed with treatment</a:t>
          </a:r>
          <a:endParaRPr lang="en-US"/>
        </a:p>
      </dgm:t>
    </dgm:pt>
    <dgm:pt modelId="{7BD5694A-7305-4D80-ABBD-1487F9B4CB6D}" type="parTrans" cxnId="{88BC8ABC-ADDD-4777-81CF-270CBB395FD6}">
      <dgm:prSet/>
      <dgm:spPr/>
      <dgm:t>
        <a:bodyPr/>
        <a:lstStyle/>
        <a:p>
          <a:endParaRPr lang="en-US"/>
        </a:p>
      </dgm:t>
    </dgm:pt>
    <dgm:pt modelId="{2C9A9E16-4486-4242-9AEA-45FF7BA5208C}" type="sibTrans" cxnId="{88BC8ABC-ADDD-4777-81CF-270CBB395FD6}">
      <dgm:prSet/>
      <dgm:spPr/>
      <dgm:t>
        <a:bodyPr/>
        <a:lstStyle/>
        <a:p>
          <a:endParaRPr lang="en-US"/>
        </a:p>
      </dgm:t>
    </dgm:pt>
    <dgm:pt modelId="{27B666D4-5041-43A2-90AB-156732168513}">
      <dgm:prSet/>
      <dgm:spPr/>
      <dgm:t>
        <a:bodyPr/>
        <a:lstStyle/>
        <a:p>
          <a:r>
            <a:rPr lang="en-GB"/>
            <a:t>Patient may still wish to know information about their health, because their health is intricately linked with their sense of self</a:t>
          </a:r>
          <a:endParaRPr lang="en-US"/>
        </a:p>
      </dgm:t>
    </dgm:pt>
    <dgm:pt modelId="{6C114F29-9857-4F17-B9E1-89A597B2FA6B}" type="parTrans" cxnId="{152F2FC4-7256-45DD-83B2-0602F2018224}">
      <dgm:prSet/>
      <dgm:spPr/>
      <dgm:t>
        <a:bodyPr/>
        <a:lstStyle/>
        <a:p>
          <a:endParaRPr lang="en-US"/>
        </a:p>
      </dgm:t>
    </dgm:pt>
    <dgm:pt modelId="{6665C6BA-E604-4D48-9F53-7AE16CD9072C}" type="sibTrans" cxnId="{152F2FC4-7256-45DD-83B2-0602F2018224}">
      <dgm:prSet/>
      <dgm:spPr/>
      <dgm:t>
        <a:bodyPr/>
        <a:lstStyle/>
        <a:p>
          <a:endParaRPr lang="en-US"/>
        </a:p>
      </dgm:t>
    </dgm:pt>
    <dgm:pt modelId="{7E9B18CC-C3A1-4C9F-919D-0F5189ABC7B9}">
      <dgm:prSet/>
      <dgm:spPr/>
      <dgm:t>
        <a:bodyPr/>
        <a:lstStyle/>
        <a:p>
          <a:r>
            <a:rPr lang="en-GB"/>
            <a:t>For reasons of </a:t>
          </a:r>
          <a:r>
            <a:rPr lang="en-GB" b="1"/>
            <a:t>trust</a:t>
          </a:r>
          <a:endParaRPr lang="en-US"/>
        </a:p>
      </dgm:t>
    </dgm:pt>
    <dgm:pt modelId="{1759FB37-4E96-4B9B-A18B-B0EB4E9178DB}" type="parTrans" cxnId="{11A2ABE7-D12B-4CDE-AAEB-272E1F93BD19}">
      <dgm:prSet/>
      <dgm:spPr/>
      <dgm:t>
        <a:bodyPr/>
        <a:lstStyle/>
        <a:p>
          <a:endParaRPr lang="en-US"/>
        </a:p>
      </dgm:t>
    </dgm:pt>
    <dgm:pt modelId="{C960B65C-CB9A-4FB2-AF6E-5B6F9DB5EB83}" type="sibTrans" cxnId="{11A2ABE7-D12B-4CDE-AAEB-272E1F93BD19}">
      <dgm:prSet/>
      <dgm:spPr/>
      <dgm:t>
        <a:bodyPr/>
        <a:lstStyle/>
        <a:p>
          <a:endParaRPr lang="en-US"/>
        </a:p>
      </dgm:t>
    </dgm:pt>
    <dgm:pt modelId="{AFD8BBBD-0497-4D39-9CD4-338360AC3D13}">
      <dgm:prSet/>
      <dgm:spPr/>
      <dgm:t>
        <a:bodyPr/>
        <a:lstStyle/>
        <a:p>
          <a:r>
            <a:rPr lang="en-GB"/>
            <a:t>It is generally accepted that truth-telling promotes a sense of trust between both the doctor and their patient, and in general between doctors and the public at large</a:t>
          </a:r>
          <a:endParaRPr lang="en-US"/>
        </a:p>
      </dgm:t>
    </dgm:pt>
    <dgm:pt modelId="{266522FD-C53C-4DFD-940F-8E64F57F2E56}" type="parTrans" cxnId="{3D02AFB2-0A9F-4B74-80FE-3CFF627A0E33}">
      <dgm:prSet/>
      <dgm:spPr/>
      <dgm:t>
        <a:bodyPr/>
        <a:lstStyle/>
        <a:p>
          <a:endParaRPr lang="en-US"/>
        </a:p>
      </dgm:t>
    </dgm:pt>
    <dgm:pt modelId="{0045BF63-5A8A-4A4F-AC2F-43FD5F87A873}" type="sibTrans" cxnId="{3D02AFB2-0A9F-4B74-80FE-3CFF627A0E33}">
      <dgm:prSet/>
      <dgm:spPr/>
      <dgm:t>
        <a:bodyPr/>
        <a:lstStyle/>
        <a:p>
          <a:endParaRPr lang="en-US"/>
        </a:p>
      </dgm:t>
    </dgm:pt>
    <dgm:pt modelId="{DBB4BBA3-41D8-42AB-93CC-049748B21215}" type="pres">
      <dgm:prSet presAssocID="{1B57001A-83AE-455E-9725-84DAAC139DC3}" presName="Name0" presStyleCnt="0">
        <dgm:presLayoutVars>
          <dgm:dir/>
          <dgm:animLvl val="lvl"/>
          <dgm:resizeHandles val="exact"/>
        </dgm:presLayoutVars>
      </dgm:prSet>
      <dgm:spPr/>
    </dgm:pt>
    <dgm:pt modelId="{23036457-64A6-4E3E-AB5B-BD22848D6976}" type="pres">
      <dgm:prSet presAssocID="{37FC9288-C3BB-4F45-A3D6-2002EF688B5F}" presName="linNode" presStyleCnt="0"/>
      <dgm:spPr/>
    </dgm:pt>
    <dgm:pt modelId="{0B1A2A24-7B8C-473D-8121-4EC0136D1F2F}" type="pres">
      <dgm:prSet presAssocID="{37FC9288-C3BB-4F45-A3D6-2002EF688B5F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081730A5-88C8-4482-B164-7A22A3B35F05}" type="pres">
      <dgm:prSet presAssocID="{37FC9288-C3BB-4F45-A3D6-2002EF688B5F}" presName="descendantText" presStyleLbl="alignAccFollowNode1" presStyleIdx="0" presStyleCnt="2">
        <dgm:presLayoutVars>
          <dgm:bulletEnabled val="1"/>
        </dgm:presLayoutVars>
      </dgm:prSet>
      <dgm:spPr/>
    </dgm:pt>
    <dgm:pt modelId="{F9E820C8-B489-496E-85D5-6E3D583BA256}" type="pres">
      <dgm:prSet presAssocID="{95E34855-63C1-469A-9068-62CA3E1913AD}" presName="sp" presStyleCnt="0"/>
      <dgm:spPr/>
    </dgm:pt>
    <dgm:pt modelId="{41EFEC02-0588-4305-BD79-BA2461077D36}" type="pres">
      <dgm:prSet presAssocID="{7E9B18CC-C3A1-4C9F-919D-0F5189ABC7B9}" presName="linNode" presStyleCnt="0"/>
      <dgm:spPr/>
    </dgm:pt>
    <dgm:pt modelId="{B2727DAB-E000-4A92-BC50-221B6E410D23}" type="pres">
      <dgm:prSet presAssocID="{7E9B18CC-C3A1-4C9F-919D-0F5189ABC7B9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BF71A08D-8809-4BD5-AD60-BA74D702E6A4}" type="pres">
      <dgm:prSet presAssocID="{7E9B18CC-C3A1-4C9F-919D-0F5189ABC7B9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41CA9615-6A82-4378-AD8A-1F7206B2221E}" type="presOf" srcId="{27B666D4-5041-43A2-90AB-156732168513}" destId="{081730A5-88C8-4482-B164-7A22A3B35F05}" srcOrd="0" destOrd="1" presId="urn:microsoft.com/office/officeart/2005/8/layout/vList5"/>
    <dgm:cxn modelId="{DAB1265F-6367-434F-BE49-BFBF4A490760}" type="presOf" srcId="{1B57001A-83AE-455E-9725-84DAAC139DC3}" destId="{DBB4BBA3-41D8-42AB-93CC-049748B21215}" srcOrd="0" destOrd="0" presId="urn:microsoft.com/office/officeart/2005/8/layout/vList5"/>
    <dgm:cxn modelId="{9F133964-3FC7-4419-B0FC-7196662F8F1D}" type="presOf" srcId="{37FC9288-C3BB-4F45-A3D6-2002EF688B5F}" destId="{0B1A2A24-7B8C-473D-8121-4EC0136D1F2F}" srcOrd="0" destOrd="0" presId="urn:microsoft.com/office/officeart/2005/8/layout/vList5"/>
    <dgm:cxn modelId="{B480106A-1B65-4148-9607-33196A369DD3}" type="presOf" srcId="{80F71778-1E56-4080-A34F-3D0B8C2D0F98}" destId="{081730A5-88C8-4482-B164-7A22A3B35F05}" srcOrd="0" destOrd="0" presId="urn:microsoft.com/office/officeart/2005/8/layout/vList5"/>
    <dgm:cxn modelId="{6D581271-4094-41F5-8771-DDA2B9B138C0}" type="presOf" srcId="{AFD8BBBD-0497-4D39-9CD4-338360AC3D13}" destId="{BF71A08D-8809-4BD5-AD60-BA74D702E6A4}" srcOrd="0" destOrd="0" presId="urn:microsoft.com/office/officeart/2005/8/layout/vList5"/>
    <dgm:cxn modelId="{3D02AFB2-0A9F-4B74-80FE-3CFF627A0E33}" srcId="{7E9B18CC-C3A1-4C9F-919D-0F5189ABC7B9}" destId="{AFD8BBBD-0497-4D39-9CD4-338360AC3D13}" srcOrd="0" destOrd="0" parTransId="{266522FD-C53C-4DFD-940F-8E64F57F2E56}" sibTransId="{0045BF63-5A8A-4A4F-AC2F-43FD5F87A873}"/>
    <dgm:cxn modelId="{88BC8ABC-ADDD-4777-81CF-270CBB395FD6}" srcId="{37FC9288-C3BB-4F45-A3D6-2002EF688B5F}" destId="{80F71778-1E56-4080-A34F-3D0B8C2D0F98}" srcOrd="0" destOrd="0" parTransId="{7BD5694A-7305-4D80-ABBD-1487F9B4CB6D}" sibTransId="{2C9A9E16-4486-4242-9AEA-45FF7BA5208C}"/>
    <dgm:cxn modelId="{4F0697C2-1E4F-4DBA-A261-7B49171C7F29}" type="presOf" srcId="{7E9B18CC-C3A1-4C9F-919D-0F5189ABC7B9}" destId="{B2727DAB-E000-4A92-BC50-221B6E410D23}" srcOrd="0" destOrd="0" presId="urn:microsoft.com/office/officeart/2005/8/layout/vList5"/>
    <dgm:cxn modelId="{152F2FC4-7256-45DD-83B2-0602F2018224}" srcId="{37FC9288-C3BB-4F45-A3D6-2002EF688B5F}" destId="{27B666D4-5041-43A2-90AB-156732168513}" srcOrd="1" destOrd="0" parTransId="{6C114F29-9857-4F17-B9E1-89A597B2FA6B}" sibTransId="{6665C6BA-E604-4D48-9F53-7AE16CD9072C}"/>
    <dgm:cxn modelId="{11A2ABE7-D12B-4CDE-AAEB-272E1F93BD19}" srcId="{1B57001A-83AE-455E-9725-84DAAC139DC3}" destId="{7E9B18CC-C3A1-4C9F-919D-0F5189ABC7B9}" srcOrd="1" destOrd="0" parTransId="{1759FB37-4E96-4B9B-A18B-B0EB4E9178DB}" sibTransId="{C960B65C-CB9A-4FB2-AF6E-5B6F9DB5EB83}"/>
    <dgm:cxn modelId="{3B38FBFE-F617-40E4-99DC-9EE55923B4F3}" srcId="{1B57001A-83AE-455E-9725-84DAAC139DC3}" destId="{37FC9288-C3BB-4F45-A3D6-2002EF688B5F}" srcOrd="0" destOrd="0" parTransId="{3F376F8E-1DA4-49BB-95D0-62615EDF8339}" sibTransId="{95E34855-63C1-469A-9068-62CA3E1913AD}"/>
    <dgm:cxn modelId="{BAD18DCD-EC76-4AB2-A8BA-A67DC5C6201D}" type="presParOf" srcId="{DBB4BBA3-41D8-42AB-93CC-049748B21215}" destId="{23036457-64A6-4E3E-AB5B-BD22848D6976}" srcOrd="0" destOrd="0" presId="urn:microsoft.com/office/officeart/2005/8/layout/vList5"/>
    <dgm:cxn modelId="{EDC87F5D-B7D4-485D-8964-F9EC781534B2}" type="presParOf" srcId="{23036457-64A6-4E3E-AB5B-BD22848D6976}" destId="{0B1A2A24-7B8C-473D-8121-4EC0136D1F2F}" srcOrd="0" destOrd="0" presId="urn:microsoft.com/office/officeart/2005/8/layout/vList5"/>
    <dgm:cxn modelId="{501B0AB8-77D9-4FA9-BE34-1E97D17687A0}" type="presParOf" srcId="{23036457-64A6-4E3E-AB5B-BD22848D6976}" destId="{081730A5-88C8-4482-B164-7A22A3B35F05}" srcOrd="1" destOrd="0" presId="urn:microsoft.com/office/officeart/2005/8/layout/vList5"/>
    <dgm:cxn modelId="{EA1DA3BA-D9E1-4805-860B-123942A96FCB}" type="presParOf" srcId="{DBB4BBA3-41D8-42AB-93CC-049748B21215}" destId="{F9E820C8-B489-496E-85D5-6E3D583BA256}" srcOrd="1" destOrd="0" presId="urn:microsoft.com/office/officeart/2005/8/layout/vList5"/>
    <dgm:cxn modelId="{CD28AA77-C724-4309-9697-904344059CD9}" type="presParOf" srcId="{DBB4BBA3-41D8-42AB-93CC-049748B21215}" destId="{41EFEC02-0588-4305-BD79-BA2461077D36}" srcOrd="2" destOrd="0" presId="urn:microsoft.com/office/officeart/2005/8/layout/vList5"/>
    <dgm:cxn modelId="{A50250B2-26AA-4375-899B-9C9C4149902B}" type="presParOf" srcId="{41EFEC02-0588-4305-BD79-BA2461077D36}" destId="{B2727DAB-E000-4A92-BC50-221B6E410D23}" srcOrd="0" destOrd="0" presId="urn:microsoft.com/office/officeart/2005/8/layout/vList5"/>
    <dgm:cxn modelId="{3E270E70-31B6-4DC9-AF54-5667D6BC82ED}" type="presParOf" srcId="{41EFEC02-0588-4305-BD79-BA2461077D36}" destId="{BF71A08D-8809-4BD5-AD60-BA74D702E6A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64A0824-1C89-47FC-84B6-C267902847ED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02CBE14-A453-4A96-AC80-098E31F9D17C}">
      <dgm:prSet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GB"/>
            <a:t>If the physicians has compelling evidence that disclosure will cause real and predictable harm, truthful disclosure may be withheld</a:t>
          </a:r>
          <a:endParaRPr lang="en-US"/>
        </a:p>
      </dgm:t>
    </dgm:pt>
    <dgm:pt modelId="{2CDBFC3F-752D-4C43-B4F2-BF21FDF0D19F}" type="parTrans" cxnId="{3ECBA1BE-5DA3-43BC-9037-5E5CC238DD44}">
      <dgm:prSet/>
      <dgm:spPr/>
      <dgm:t>
        <a:bodyPr/>
        <a:lstStyle/>
        <a:p>
          <a:endParaRPr lang="en-US"/>
        </a:p>
      </dgm:t>
    </dgm:pt>
    <dgm:pt modelId="{5B326BF8-D9F6-4966-89A4-A89CEFBDB9C0}" type="sibTrans" cxnId="{3ECBA1BE-5DA3-43BC-9037-5E5CC238DD44}">
      <dgm:prSet/>
      <dgm:spPr/>
      <dgm:t>
        <a:bodyPr/>
        <a:lstStyle/>
        <a:p>
          <a:endParaRPr lang="en-US"/>
        </a:p>
      </dgm:t>
    </dgm:pt>
    <dgm:pt modelId="{D8B4641E-09C2-400B-AD1A-6C65F51D99E2}">
      <dgm:prSet/>
      <dgm:spPr/>
      <dgm:t>
        <a:bodyPr/>
        <a:lstStyle/>
        <a:p>
          <a:r>
            <a:rPr lang="en-GB" dirty="0"/>
            <a:t>if the patient him- or herself states an informed preference not to be told the truth </a:t>
          </a:r>
          <a:endParaRPr lang="en-US" dirty="0"/>
        </a:p>
      </dgm:t>
    </dgm:pt>
    <dgm:pt modelId="{78DFC0EF-0C7E-45E1-8E31-90228877067C}" type="parTrans" cxnId="{070E6BB7-622B-441D-8CD5-96E8CD0CC86D}">
      <dgm:prSet/>
      <dgm:spPr/>
      <dgm:t>
        <a:bodyPr/>
        <a:lstStyle/>
        <a:p>
          <a:endParaRPr lang="en-US"/>
        </a:p>
      </dgm:t>
    </dgm:pt>
    <dgm:pt modelId="{FC717511-D91C-4905-959A-C2D6B75E4290}" type="sibTrans" cxnId="{070E6BB7-622B-441D-8CD5-96E8CD0CC86D}">
      <dgm:prSet/>
      <dgm:spPr/>
      <dgm:t>
        <a:bodyPr/>
        <a:lstStyle/>
        <a:p>
          <a:endParaRPr lang="en-US"/>
        </a:p>
      </dgm:t>
    </dgm:pt>
    <dgm:pt modelId="{140D3767-F6E7-40FB-A03F-D28B15981613}" type="pres">
      <dgm:prSet presAssocID="{464A0824-1C89-47FC-84B6-C267902847ED}" presName="linear" presStyleCnt="0">
        <dgm:presLayoutVars>
          <dgm:animLvl val="lvl"/>
          <dgm:resizeHandles val="exact"/>
        </dgm:presLayoutVars>
      </dgm:prSet>
      <dgm:spPr/>
    </dgm:pt>
    <dgm:pt modelId="{6ACFF1FA-97B8-4D3C-BEBF-47B171D12D3E}" type="pres">
      <dgm:prSet presAssocID="{C02CBE14-A453-4A96-AC80-098E31F9D17C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872CF40D-E2DB-4706-A4D2-8A297C975438}" type="pres">
      <dgm:prSet presAssocID="{5B326BF8-D9F6-4966-89A4-A89CEFBDB9C0}" presName="spacer" presStyleCnt="0"/>
      <dgm:spPr/>
    </dgm:pt>
    <dgm:pt modelId="{00292B92-B294-4754-A5AC-BBA2E156C6A2}" type="pres">
      <dgm:prSet presAssocID="{D8B4641E-09C2-400B-AD1A-6C65F51D99E2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C667171B-E0DF-418E-B8EA-A6A9AFE5F496}" type="presOf" srcId="{464A0824-1C89-47FC-84B6-C267902847ED}" destId="{140D3767-F6E7-40FB-A03F-D28B15981613}" srcOrd="0" destOrd="0" presId="urn:microsoft.com/office/officeart/2005/8/layout/vList2"/>
    <dgm:cxn modelId="{772AB043-30DB-4E6B-8F1C-CB5A1B96D84E}" type="presOf" srcId="{D8B4641E-09C2-400B-AD1A-6C65F51D99E2}" destId="{00292B92-B294-4754-A5AC-BBA2E156C6A2}" srcOrd="0" destOrd="0" presId="urn:microsoft.com/office/officeart/2005/8/layout/vList2"/>
    <dgm:cxn modelId="{070E6BB7-622B-441D-8CD5-96E8CD0CC86D}" srcId="{464A0824-1C89-47FC-84B6-C267902847ED}" destId="{D8B4641E-09C2-400B-AD1A-6C65F51D99E2}" srcOrd="1" destOrd="0" parTransId="{78DFC0EF-0C7E-45E1-8E31-90228877067C}" sibTransId="{FC717511-D91C-4905-959A-C2D6B75E4290}"/>
    <dgm:cxn modelId="{3ECBA1BE-5DA3-43BC-9037-5E5CC238DD44}" srcId="{464A0824-1C89-47FC-84B6-C267902847ED}" destId="{C02CBE14-A453-4A96-AC80-098E31F9D17C}" srcOrd="0" destOrd="0" parTransId="{2CDBFC3F-752D-4C43-B4F2-BF21FDF0D19F}" sibTransId="{5B326BF8-D9F6-4966-89A4-A89CEFBDB9C0}"/>
    <dgm:cxn modelId="{8F45C7CD-FF6A-4454-AD26-99BD3ECC3F95}" type="presOf" srcId="{C02CBE14-A453-4A96-AC80-098E31F9D17C}" destId="{6ACFF1FA-97B8-4D3C-BEBF-47B171D12D3E}" srcOrd="0" destOrd="0" presId="urn:microsoft.com/office/officeart/2005/8/layout/vList2"/>
    <dgm:cxn modelId="{2CD42096-DD4D-4694-A9D8-43DB649C20FE}" type="presParOf" srcId="{140D3767-F6E7-40FB-A03F-D28B15981613}" destId="{6ACFF1FA-97B8-4D3C-BEBF-47B171D12D3E}" srcOrd="0" destOrd="0" presId="urn:microsoft.com/office/officeart/2005/8/layout/vList2"/>
    <dgm:cxn modelId="{8F546488-F380-4DCA-8F50-E1B01E52427F}" type="presParOf" srcId="{140D3767-F6E7-40FB-A03F-D28B15981613}" destId="{872CF40D-E2DB-4706-A4D2-8A297C975438}" srcOrd="1" destOrd="0" presId="urn:microsoft.com/office/officeart/2005/8/layout/vList2"/>
    <dgm:cxn modelId="{49C5AD69-A4C9-44F3-9E3C-A64BCE434FAC}" type="presParOf" srcId="{140D3767-F6E7-40FB-A03F-D28B15981613}" destId="{00292B92-B294-4754-A5AC-BBA2E156C6A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1D70FF-644B-4EDB-B300-A8AED5173B9D}">
      <dsp:nvSpPr>
        <dsp:cNvPr id="0" name=""/>
        <dsp:cNvSpPr/>
      </dsp:nvSpPr>
      <dsp:spPr>
        <a:xfrm>
          <a:off x="0" y="209144"/>
          <a:ext cx="7948296" cy="3118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/>
            <a:t>Effect on patients </a:t>
          </a:r>
          <a:r>
            <a:rPr lang="en-US" sz="1300" kern="1200"/>
            <a:t>(if </a:t>
          </a:r>
          <a:r>
            <a:rPr lang="en-GB" sz="1300" kern="1200"/>
            <a:t>discover the breach in confidentiality)</a:t>
          </a:r>
          <a:endParaRPr lang="en-US" sz="1300" kern="1200"/>
        </a:p>
      </dsp:txBody>
      <dsp:txXfrm>
        <a:off x="15221" y="224365"/>
        <a:ext cx="7917854" cy="281363"/>
      </dsp:txXfrm>
    </dsp:sp>
    <dsp:sp modelId="{73940879-20A4-4250-A95A-2C64E136939D}">
      <dsp:nvSpPr>
        <dsp:cNvPr id="0" name=""/>
        <dsp:cNvSpPr/>
      </dsp:nvSpPr>
      <dsp:spPr>
        <a:xfrm>
          <a:off x="0" y="520949"/>
          <a:ext cx="7948296" cy="10225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2358" tIns="15240" rIns="85344" bIns="1524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200" kern="1200" dirty="0"/>
            <a:t>Discrimination against them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200" kern="1200" dirty="0"/>
            <a:t>Deprives them from social rights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200" kern="1200" dirty="0"/>
            <a:t>Bring physical or emotional harm to them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200" kern="1200" dirty="0"/>
            <a:t>Loses </a:t>
          </a:r>
          <a:r>
            <a:rPr lang="en-GB" sz="1200" b="1" kern="1200" dirty="0"/>
            <a:t>trust</a:t>
          </a:r>
          <a:r>
            <a:rPr lang="en-GB" sz="1200" kern="1200" dirty="0"/>
            <a:t> in that particular doctor or in doctors in general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200" kern="1200" dirty="0"/>
            <a:t>Receiving poorer health care</a:t>
          </a:r>
          <a:endParaRPr lang="en-US" sz="1200" kern="1200" dirty="0"/>
        </a:p>
      </dsp:txBody>
      <dsp:txXfrm>
        <a:off x="0" y="520949"/>
        <a:ext cx="7948296" cy="1022580"/>
      </dsp:txXfrm>
    </dsp:sp>
    <dsp:sp modelId="{5F0944EB-3EB5-4A65-A555-71846706CCDF}">
      <dsp:nvSpPr>
        <dsp:cNvPr id="0" name=""/>
        <dsp:cNvSpPr/>
      </dsp:nvSpPr>
      <dsp:spPr>
        <a:xfrm>
          <a:off x="0" y="1543530"/>
          <a:ext cx="7948296" cy="3118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1" kern="1200"/>
            <a:t>Effect on others</a:t>
          </a:r>
          <a:endParaRPr lang="en-US" sz="1300" kern="1200"/>
        </a:p>
      </dsp:txBody>
      <dsp:txXfrm>
        <a:off x="15221" y="1558751"/>
        <a:ext cx="7917854" cy="281363"/>
      </dsp:txXfrm>
    </dsp:sp>
    <dsp:sp modelId="{B497310E-4200-4AF5-9497-65C4D18D94B3}">
      <dsp:nvSpPr>
        <dsp:cNvPr id="0" name=""/>
        <dsp:cNvSpPr/>
      </dsp:nvSpPr>
      <dsp:spPr>
        <a:xfrm>
          <a:off x="0" y="1855335"/>
          <a:ext cx="7948296" cy="8207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2358" tIns="15240" rIns="85344" bIns="1524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200" kern="1200" dirty="0"/>
            <a:t>Patients make a complaint leading to other people losing </a:t>
          </a:r>
          <a:r>
            <a:rPr lang="en-GB" sz="1200" b="1" kern="1200" dirty="0"/>
            <a:t>trust</a:t>
          </a:r>
          <a:r>
            <a:rPr lang="en-GB" sz="1200" kern="1200" dirty="0"/>
            <a:t> in that specific doctor or in doctors generally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200" kern="1200" dirty="0"/>
            <a:t>Lead to poorer health care for a larger number of people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200" kern="1200" dirty="0"/>
            <a:t>Lead to consequences of untreated illness</a:t>
          </a:r>
          <a:endParaRPr lang="en-US" sz="1200" kern="1200" dirty="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200" kern="1200" dirty="0"/>
            <a:t>E.g. Epilepsy and driving, STDs patients</a:t>
          </a:r>
          <a:endParaRPr lang="en-US" sz="1200" kern="1200" dirty="0"/>
        </a:p>
      </dsp:txBody>
      <dsp:txXfrm>
        <a:off x="0" y="1855335"/>
        <a:ext cx="7948296" cy="820754"/>
      </dsp:txXfrm>
    </dsp:sp>
    <dsp:sp modelId="{54C9BE4A-11B4-4698-B684-4537D26C4426}">
      <dsp:nvSpPr>
        <dsp:cNvPr id="0" name=""/>
        <dsp:cNvSpPr/>
      </dsp:nvSpPr>
      <dsp:spPr>
        <a:xfrm>
          <a:off x="0" y="2676090"/>
          <a:ext cx="7948296" cy="3118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It is in the </a:t>
          </a:r>
          <a:r>
            <a:rPr lang="en-GB" sz="1300" b="1" kern="1200" dirty="0"/>
            <a:t>public interest </a:t>
          </a:r>
          <a:r>
            <a:rPr lang="en-GB" sz="1300" kern="1200" dirty="0"/>
            <a:t>for people to </a:t>
          </a:r>
          <a:r>
            <a:rPr lang="en-GB" sz="1300" b="1" kern="1200" dirty="0"/>
            <a:t>trust</a:t>
          </a:r>
          <a:r>
            <a:rPr lang="en-GB" sz="1300" kern="1200" dirty="0"/>
            <a:t> their doctors so that they receive treatment for disease, because:</a:t>
          </a:r>
          <a:endParaRPr lang="en-US" sz="1300" kern="1200" dirty="0"/>
        </a:p>
      </dsp:txBody>
      <dsp:txXfrm>
        <a:off x="15221" y="2691311"/>
        <a:ext cx="7917854" cy="281363"/>
      </dsp:txXfrm>
    </dsp:sp>
    <dsp:sp modelId="{AC69A87A-91AA-43BE-89FE-19C5B019117A}">
      <dsp:nvSpPr>
        <dsp:cNvPr id="0" name=""/>
        <dsp:cNvSpPr/>
      </dsp:nvSpPr>
      <dsp:spPr>
        <a:xfrm>
          <a:off x="0" y="2987895"/>
          <a:ext cx="7948296" cy="4036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2358" tIns="15240" rIns="85344" bIns="1524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200" kern="1200" dirty="0"/>
            <a:t>It is a general public interest for people to receive good health care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200" kern="1200" dirty="0"/>
            <a:t>Consequences of illness on others</a:t>
          </a:r>
          <a:endParaRPr lang="en-US" sz="1200" kern="1200" dirty="0"/>
        </a:p>
      </dsp:txBody>
      <dsp:txXfrm>
        <a:off x="0" y="2987895"/>
        <a:ext cx="7948296" cy="4036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F97B81-B3D7-46F2-B7F0-7E7FD5DDF07C}">
      <dsp:nvSpPr>
        <dsp:cNvPr id="0" name=""/>
        <dsp:cNvSpPr/>
      </dsp:nvSpPr>
      <dsp:spPr>
        <a:xfrm>
          <a:off x="0" y="5597"/>
          <a:ext cx="5278040" cy="2677325"/>
        </a:xfrm>
        <a:prstGeom prst="roundRect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800" kern="1200"/>
            <a:t>Disclose information for those who have no right for it, or</a:t>
          </a:r>
          <a:endParaRPr lang="en-US" sz="3800" kern="1200"/>
        </a:p>
      </dsp:txBody>
      <dsp:txXfrm>
        <a:off x="130696" y="136293"/>
        <a:ext cx="5016648" cy="2415933"/>
      </dsp:txXfrm>
    </dsp:sp>
    <dsp:sp modelId="{0F21CC7B-D4B1-4153-8AFA-EC81ACDCBAD5}">
      <dsp:nvSpPr>
        <dsp:cNvPr id="0" name=""/>
        <dsp:cNvSpPr/>
      </dsp:nvSpPr>
      <dsp:spPr>
        <a:xfrm>
          <a:off x="0" y="2792363"/>
          <a:ext cx="5278040" cy="2677325"/>
        </a:xfrm>
        <a:prstGeom prst="roundRect">
          <a:avLst/>
        </a:prstGeom>
        <a:solidFill>
          <a:schemeClr val="accent3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800" kern="1200" dirty="0"/>
            <a:t>Fail to disclose information for those who have the right to know it</a:t>
          </a:r>
          <a:endParaRPr lang="en-US" sz="3800" kern="1200" dirty="0"/>
        </a:p>
      </dsp:txBody>
      <dsp:txXfrm>
        <a:off x="130696" y="2923059"/>
        <a:ext cx="5016648" cy="241593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0B7F38-F98A-4D81-B3B3-0558E100A0E7}">
      <dsp:nvSpPr>
        <dsp:cNvPr id="0" name=""/>
        <dsp:cNvSpPr/>
      </dsp:nvSpPr>
      <dsp:spPr>
        <a:xfrm>
          <a:off x="0" y="0"/>
          <a:ext cx="78867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A3C21E-8363-463A-9F0D-2D2900F11E34}">
      <dsp:nvSpPr>
        <dsp:cNvPr id="0" name=""/>
        <dsp:cNvSpPr/>
      </dsp:nvSpPr>
      <dsp:spPr>
        <a:xfrm>
          <a:off x="0" y="0"/>
          <a:ext cx="7886700" cy="21756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kern="1200"/>
            <a:t>Your 36-year-old patient has just tested positive for HIV. He asks that you not inform his wife of the results and claims he is not ready to tell her yet.</a:t>
          </a:r>
          <a:endParaRPr lang="en-US" sz="3400" kern="1200"/>
        </a:p>
      </dsp:txBody>
      <dsp:txXfrm>
        <a:off x="0" y="0"/>
        <a:ext cx="7886700" cy="2175669"/>
      </dsp:txXfrm>
    </dsp:sp>
    <dsp:sp modelId="{13245B1B-25A1-46ED-804A-A25904536AA6}">
      <dsp:nvSpPr>
        <dsp:cNvPr id="0" name=""/>
        <dsp:cNvSpPr/>
      </dsp:nvSpPr>
      <dsp:spPr>
        <a:xfrm>
          <a:off x="0" y="2175669"/>
          <a:ext cx="78867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B39289-0316-4B77-A8BF-BDC491C18AFA}">
      <dsp:nvSpPr>
        <dsp:cNvPr id="0" name=""/>
        <dsp:cNvSpPr/>
      </dsp:nvSpPr>
      <dsp:spPr>
        <a:xfrm>
          <a:off x="0" y="2175669"/>
          <a:ext cx="7886700" cy="21756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b="1" i="1" kern="1200"/>
            <a:t>What is your role legally? What would you say to your patient?</a:t>
          </a:r>
          <a:endParaRPr lang="en-US" sz="3400" kern="1200"/>
        </a:p>
      </dsp:txBody>
      <dsp:txXfrm>
        <a:off x="0" y="2175669"/>
        <a:ext cx="7886700" cy="217566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9929A0-740F-424A-89BA-DE8C418493A5}">
      <dsp:nvSpPr>
        <dsp:cNvPr id="0" name=""/>
        <dsp:cNvSpPr/>
      </dsp:nvSpPr>
      <dsp:spPr>
        <a:xfrm>
          <a:off x="0" y="0"/>
          <a:ext cx="78867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B1EA2A-E4E5-46F8-BCF0-EBAF1945EC24}">
      <dsp:nvSpPr>
        <dsp:cNvPr id="0" name=""/>
        <dsp:cNvSpPr/>
      </dsp:nvSpPr>
      <dsp:spPr>
        <a:xfrm>
          <a:off x="0" y="0"/>
          <a:ext cx="7886700" cy="21756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kern="1200"/>
            <a:t>Because the patient's wife is at serious risk for being infected with HIV, you have a duty to ensure that she knows of the risk</a:t>
          </a:r>
          <a:endParaRPr lang="en-US" sz="3400" kern="1200"/>
        </a:p>
      </dsp:txBody>
      <dsp:txXfrm>
        <a:off x="0" y="0"/>
        <a:ext cx="7886700" cy="2175669"/>
      </dsp:txXfrm>
    </dsp:sp>
    <dsp:sp modelId="{BFCC97AF-5B1E-4588-B586-F41BE88C879F}">
      <dsp:nvSpPr>
        <dsp:cNvPr id="0" name=""/>
        <dsp:cNvSpPr/>
      </dsp:nvSpPr>
      <dsp:spPr>
        <a:xfrm>
          <a:off x="0" y="2175669"/>
          <a:ext cx="78867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3C757B-2F35-4AE4-B487-AB852BD28BE4}">
      <dsp:nvSpPr>
        <dsp:cNvPr id="0" name=""/>
        <dsp:cNvSpPr/>
      </dsp:nvSpPr>
      <dsp:spPr>
        <a:xfrm>
          <a:off x="0" y="2175669"/>
          <a:ext cx="7886700" cy="21756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kern="1200"/>
            <a:t>It is generally advisable to encourage the patient to share this information with his wife on his own, giving him a bit more time if necessary</a:t>
          </a:r>
          <a:endParaRPr lang="en-US" sz="3400" kern="1200"/>
        </a:p>
      </dsp:txBody>
      <dsp:txXfrm>
        <a:off x="0" y="2175669"/>
        <a:ext cx="7886700" cy="217566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1730A5-88C8-4482-B164-7A22A3B35F05}">
      <dsp:nvSpPr>
        <dsp:cNvPr id="0" name=""/>
        <dsp:cNvSpPr/>
      </dsp:nvSpPr>
      <dsp:spPr>
        <a:xfrm rot="5400000">
          <a:off x="2520745" y="-353503"/>
          <a:ext cx="2136645" cy="3377946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700" kern="1200"/>
            <a:t>Truthful information helps patients to decide how to proceed with treatment</a:t>
          </a: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700" kern="1200"/>
            <a:t>Patient may still wish to know information about their health, because their health is intricately linked with their sense of self</a:t>
          </a:r>
          <a:endParaRPr lang="en-US" sz="1700" kern="1200"/>
        </a:p>
      </dsp:txBody>
      <dsp:txXfrm rot="-5400000">
        <a:off x="1900095" y="371449"/>
        <a:ext cx="3273644" cy="1928041"/>
      </dsp:txXfrm>
    </dsp:sp>
    <dsp:sp modelId="{0B1A2A24-7B8C-473D-8121-4EC0136D1F2F}">
      <dsp:nvSpPr>
        <dsp:cNvPr id="0" name=""/>
        <dsp:cNvSpPr/>
      </dsp:nvSpPr>
      <dsp:spPr>
        <a:xfrm>
          <a:off x="0" y="66"/>
          <a:ext cx="1900094" cy="2670806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/>
            <a:t>For reasons of </a:t>
          </a:r>
          <a:r>
            <a:rPr lang="en-GB" sz="2700" b="1" kern="1200"/>
            <a:t>autonomy</a:t>
          </a:r>
          <a:endParaRPr lang="en-US" sz="2700" kern="1200"/>
        </a:p>
      </dsp:txBody>
      <dsp:txXfrm>
        <a:off x="92755" y="92821"/>
        <a:ext cx="1714584" cy="2485296"/>
      </dsp:txXfrm>
    </dsp:sp>
    <dsp:sp modelId="{BF71A08D-8809-4BD5-AD60-BA74D702E6A4}">
      <dsp:nvSpPr>
        <dsp:cNvPr id="0" name=""/>
        <dsp:cNvSpPr/>
      </dsp:nvSpPr>
      <dsp:spPr>
        <a:xfrm rot="5400000">
          <a:off x="2520745" y="2450843"/>
          <a:ext cx="2136645" cy="3377946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700" kern="1200"/>
            <a:t>It is generally accepted that truth-telling promotes a sense of trust between both the doctor and their patient, and in general between doctors and the public at large</a:t>
          </a:r>
          <a:endParaRPr lang="en-US" sz="1700" kern="1200"/>
        </a:p>
      </dsp:txBody>
      <dsp:txXfrm rot="-5400000">
        <a:off x="1900095" y="3175795"/>
        <a:ext cx="3273644" cy="1928041"/>
      </dsp:txXfrm>
    </dsp:sp>
    <dsp:sp modelId="{B2727DAB-E000-4A92-BC50-221B6E410D23}">
      <dsp:nvSpPr>
        <dsp:cNvPr id="0" name=""/>
        <dsp:cNvSpPr/>
      </dsp:nvSpPr>
      <dsp:spPr>
        <a:xfrm>
          <a:off x="0" y="2804413"/>
          <a:ext cx="1900094" cy="2670806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/>
            <a:t>For reasons of </a:t>
          </a:r>
          <a:r>
            <a:rPr lang="en-GB" sz="2700" b="1" kern="1200"/>
            <a:t>trust</a:t>
          </a:r>
          <a:endParaRPr lang="en-US" sz="2700" kern="1200"/>
        </a:p>
      </dsp:txBody>
      <dsp:txXfrm>
        <a:off x="92755" y="2897168"/>
        <a:ext cx="1714584" cy="248529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CFF1FA-97B8-4D3C-BEBF-47B171D12D3E}">
      <dsp:nvSpPr>
        <dsp:cNvPr id="0" name=""/>
        <dsp:cNvSpPr/>
      </dsp:nvSpPr>
      <dsp:spPr>
        <a:xfrm>
          <a:off x="0" y="9023"/>
          <a:ext cx="5278040" cy="2683979"/>
        </a:xfrm>
        <a:prstGeom prst="roundRect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/>
            <a:t>If the physicians has compelling evidence that disclosure will cause real and predictable harm, truthful disclosure may be withheld</a:t>
          </a:r>
          <a:endParaRPr lang="en-US" sz="3100" kern="1200"/>
        </a:p>
      </dsp:txBody>
      <dsp:txXfrm>
        <a:off x="131021" y="140044"/>
        <a:ext cx="5015998" cy="2421937"/>
      </dsp:txXfrm>
    </dsp:sp>
    <dsp:sp modelId="{00292B92-B294-4754-A5AC-BBA2E156C6A2}">
      <dsp:nvSpPr>
        <dsp:cNvPr id="0" name=""/>
        <dsp:cNvSpPr/>
      </dsp:nvSpPr>
      <dsp:spPr>
        <a:xfrm>
          <a:off x="0" y="2782283"/>
          <a:ext cx="5278040" cy="2683979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if the patient him- or herself states an informed preference not to be told the truth </a:t>
          </a:r>
          <a:endParaRPr lang="en-US" sz="3100" kern="1200" dirty="0"/>
        </a:p>
      </dsp:txBody>
      <dsp:txXfrm>
        <a:off x="131021" y="2913304"/>
        <a:ext cx="5015998" cy="24219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2FE8F-C5A5-40CC-9D07-7D831B43B55F}" type="datetimeFigureOut">
              <a:rPr lang="ar-JO" smtClean="0"/>
              <a:t>19/08/1442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EF333-D68A-42CB-825D-C7721DD6363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384013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2FE8F-C5A5-40CC-9D07-7D831B43B55F}" type="datetimeFigureOut">
              <a:rPr lang="ar-JO" smtClean="0"/>
              <a:t>19/08/1442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EF333-D68A-42CB-825D-C7721DD6363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682580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2FE8F-C5A5-40CC-9D07-7D831B43B55F}" type="datetimeFigureOut">
              <a:rPr lang="ar-JO" smtClean="0"/>
              <a:t>19/08/1442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EF333-D68A-42CB-825D-C7721DD6363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075520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400" b="1" kern="1200" dirty="0">
                <a:solidFill>
                  <a:schemeClr val="tx1"/>
                </a:solidFill>
                <a:latin typeface="UniversLTStd-BoldCn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just" rtl="0">
              <a:defRPr/>
            </a:lvl1pPr>
            <a:lvl2pPr algn="l" rtl="0">
              <a:defRPr/>
            </a:lvl2pPr>
            <a:lvl3pPr algn="l" rtl="0">
              <a:defRPr/>
            </a:lvl3pPr>
            <a:lvl4pPr algn="l" rtl="0">
              <a:defRPr/>
            </a:lvl4pPr>
            <a:lvl5pPr algn="l" rtl="0"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2FE8F-C5A5-40CC-9D07-7D831B43B55F}" type="datetimeFigureOut">
              <a:rPr lang="ar-JO" smtClean="0"/>
              <a:t>19/08/1442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EF333-D68A-42CB-825D-C7721DD6363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779745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2FE8F-C5A5-40CC-9D07-7D831B43B55F}" type="datetimeFigureOut">
              <a:rPr lang="ar-JO" smtClean="0"/>
              <a:t>19/08/1442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EF333-D68A-42CB-825D-C7721DD6363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34021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2FE8F-C5A5-40CC-9D07-7D831B43B55F}" type="datetimeFigureOut">
              <a:rPr lang="ar-JO" smtClean="0"/>
              <a:t>19/08/1442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EF333-D68A-42CB-825D-C7721DD6363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009089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2FE8F-C5A5-40CC-9D07-7D831B43B55F}" type="datetimeFigureOut">
              <a:rPr lang="ar-JO" smtClean="0"/>
              <a:t>19/08/1442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EF333-D68A-42CB-825D-C7721DD6363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47485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2FE8F-C5A5-40CC-9D07-7D831B43B55F}" type="datetimeFigureOut">
              <a:rPr lang="ar-JO" smtClean="0"/>
              <a:t>19/08/1442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EF333-D68A-42CB-825D-C7721DD6363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084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2FE8F-C5A5-40CC-9D07-7D831B43B55F}" type="datetimeFigureOut">
              <a:rPr lang="ar-JO" smtClean="0"/>
              <a:t>19/08/1442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EF333-D68A-42CB-825D-C7721DD6363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131863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2FE8F-C5A5-40CC-9D07-7D831B43B55F}" type="datetimeFigureOut">
              <a:rPr lang="ar-JO" smtClean="0"/>
              <a:t>19/08/1442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EF333-D68A-42CB-825D-C7721DD6363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938648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2FE8F-C5A5-40CC-9D07-7D831B43B55F}" type="datetimeFigureOut">
              <a:rPr lang="ar-JO" smtClean="0"/>
              <a:t>19/08/1442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EF333-D68A-42CB-825D-C7721DD6363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1033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2FE8F-C5A5-40CC-9D07-7D831B43B55F}" type="datetimeFigureOut">
              <a:rPr lang="ar-JO" smtClean="0"/>
              <a:t>19/08/1442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EF333-D68A-42CB-825D-C7721DD6363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359281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DA1A2E9-63FE-408D-A803-8E306ECAB4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6543" y="450221"/>
            <a:ext cx="6748272" cy="3918123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EE4063-CD66-4888-9A1E-E049490367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5501" y="1111086"/>
            <a:ext cx="5767578" cy="2623885"/>
          </a:xfrm>
        </p:spPr>
        <p:txBody>
          <a:bodyPr anchor="ctr">
            <a:normAutofit fontScale="90000"/>
          </a:bodyPr>
          <a:lstStyle/>
          <a:p>
            <a:pPr algn="l"/>
            <a:r>
              <a:rPr lang="en-US" sz="57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Confidentiality, Telling the truth and Withholding Information</a:t>
            </a:r>
            <a:endParaRPr lang="ar-JO" sz="5700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27CAFC9-A675-4314-84EF-236FFA58A3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14508" y="2490532"/>
            <a:ext cx="1582948" cy="1877811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BE9F90C-C163-435B-9A68-D15C92D1CF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2900" y="4521269"/>
            <a:ext cx="8458200" cy="1877811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C68DD5-D710-42C0-AC74-EACA55EA50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9624" y="4843002"/>
            <a:ext cx="7509510" cy="1234345"/>
          </a:xfrm>
        </p:spPr>
        <p:txBody>
          <a:bodyPr anchor="ctr">
            <a:normAutofit/>
          </a:bodyPr>
          <a:lstStyle/>
          <a:p>
            <a:pPr lvl="0" algn="l"/>
            <a:r>
              <a:rPr lang="en-GB" sz="2100" b="1" dirty="0">
                <a:solidFill>
                  <a:srgbClr val="1B1B1B"/>
                </a:solidFill>
              </a:rPr>
              <a:t>Medical Ethics</a:t>
            </a:r>
          </a:p>
          <a:p>
            <a:pPr lvl="0" algn="l"/>
            <a:r>
              <a:rPr lang="en-GB" sz="2100" dirty="0" err="1">
                <a:solidFill>
                  <a:srgbClr val="1B1B1B"/>
                </a:solidFill>
              </a:rPr>
              <a:t>Dr.</a:t>
            </a:r>
            <a:r>
              <a:rPr lang="en-GB" sz="2100" dirty="0">
                <a:solidFill>
                  <a:srgbClr val="1B1B1B"/>
                </a:solidFill>
              </a:rPr>
              <a:t> Reema Karasneh</a:t>
            </a:r>
          </a:p>
          <a:p>
            <a:pPr algn="l"/>
            <a:endParaRPr lang="ar-JO" sz="2100" dirty="0">
              <a:solidFill>
                <a:srgbClr val="1B1B1B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A882A9F-F4E9-4E23-8F0B-20B5DF42E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14508" y="450221"/>
            <a:ext cx="1586592" cy="1890204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Stethoscope">
            <a:extLst>
              <a:ext uri="{FF2B5EF4-FFF2-40B4-BE49-F238E27FC236}">
                <a16:creationId xmlns:a16="http://schemas.microsoft.com/office/drawing/2014/main" id="{81335F48-DF83-40AF-AD0D-BD6E0C24EF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23249" y="2746712"/>
            <a:ext cx="1364575" cy="136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710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758" y="448055"/>
            <a:ext cx="2560777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37B0DA-8960-4F85-A5B8-93F12796C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930" y="731519"/>
            <a:ext cx="2133893" cy="3237579"/>
          </a:xfrm>
        </p:spPr>
        <p:txBody>
          <a:bodyPr>
            <a:normAutofit/>
          </a:bodyPr>
          <a:lstStyle/>
          <a:p>
            <a:r>
              <a:rPr lang="en-GB" sz="2300">
                <a:solidFill>
                  <a:srgbClr val="FFFFFF"/>
                </a:solidFill>
              </a:rPr>
              <a:t>When doctors should not breach confidentiality (unless with consent of patient)</a:t>
            </a:r>
            <a:endParaRPr lang="ar-JO" sz="2300">
              <a:solidFill>
                <a:srgbClr val="FFFFFF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757" y="4419227"/>
            <a:ext cx="2560777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3452" y="448055"/>
            <a:ext cx="5766356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CEA16A-FAEA-4EFD-9541-E5C50024A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4781" y="686862"/>
            <a:ext cx="5278194" cy="5475129"/>
          </a:xfrm>
        </p:spPr>
        <p:txBody>
          <a:bodyPr anchor="ctr">
            <a:normAutofit/>
          </a:bodyPr>
          <a:lstStyle/>
          <a:p>
            <a:r>
              <a:rPr lang="en-GB" sz="1600"/>
              <a:t>'Casual breaches', e.g. for amusement, or carelessly</a:t>
            </a:r>
          </a:p>
          <a:p>
            <a:endParaRPr lang="en-GB" sz="1600"/>
          </a:p>
          <a:p>
            <a:r>
              <a:rPr lang="en-GB" sz="1600"/>
              <a:t>Simply to satisfy another person's curiosity</a:t>
            </a:r>
          </a:p>
          <a:p>
            <a:endParaRPr lang="en-GB" sz="1600"/>
          </a:p>
          <a:p>
            <a:r>
              <a:rPr lang="en-GB" sz="1600"/>
              <a:t>To prevent minor crime, or to help conviction in the case of minor crime (e.g. crime against property)</a:t>
            </a:r>
          </a:p>
          <a:p>
            <a:endParaRPr lang="en-GB" sz="1600"/>
          </a:p>
          <a:p>
            <a:r>
              <a:rPr lang="en-GB" sz="1600"/>
              <a:t>To prevent minor harm to someone else</a:t>
            </a:r>
          </a:p>
          <a:p>
            <a:endParaRPr lang="en-GB" sz="1600"/>
          </a:p>
          <a:p>
            <a:r>
              <a:rPr lang="en-GB" sz="1600"/>
              <a:t>In the case of doctors working in a genitourinary clinic, no information that might identify a patient examined or treated for any sexually transmitted disease should be provided to a third party, except in a few specific situations</a:t>
            </a:r>
          </a:p>
          <a:p>
            <a:endParaRPr lang="en-GB" sz="1600"/>
          </a:p>
          <a:p>
            <a:r>
              <a:rPr lang="en-GB" sz="1600"/>
              <a:t>A doctor should not write a report, or fill in a form, disclosing confidential information without the patient's consent (preferably written)</a:t>
            </a:r>
            <a:endParaRPr lang="ar-JO" sz="1600"/>
          </a:p>
        </p:txBody>
      </p:sp>
    </p:spTree>
    <p:extLst>
      <p:ext uri="{BB962C8B-B14F-4D97-AF65-F5344CB8AC3E}">
        <p14:creationId xmlns:p14="http://schemas.microsoft.com/office/powerpoint/2010/main" val="18862650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758" y="448055"/>
            <a:ext cx="2560777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449D28-2576-43BA-8439-EF19077B5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930" y="731519"/>
            <a:ext cx="2133893" cy="3237579"/>
          </a:xfrm>
        </p:spPr>
        <p:txBody>
          <a:bodyPr>
            <a:normAutofit/>
          </a:bodyPr>
          <a:lstStyle/>
          <a:p>
            <a:r>
              <a:rPr lang="en-GB" sz="2300">
                <a:solidFill>
                  <a:srgbClr val="FFFFFF"/>
                </a:solidFill>
              </a:rPr>
              <a:t>When doctors must breach confidentiality </a:t>
            </a:r>
            <a:br>
              <a:rPr lang="en-GB" sz="2300">
                <a:solidFill>
                  <a:srgbClr val="FFFFFF"/>
                </a:solidFill>
              </a:rPr>
            </a:br>
            <a:r>
              <a:rPr lang="en-GB" sz="2300">
                <a:solidFill>
                  <a:srgbClr val="FFFFFF"/>
                </a:solidFill>
              </a:rPr>
              <a:t>(to specific authorities only)</a:t>
            </a:r>
            <a:endParaRPr lang="ar-JO" sz="2300">
              <a:solidFill>
                <a:srgbClr val="FFFFFF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757" y="4419227"/>
            <a:ext cx="2560777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3452" y="448055"/>
            <a:ext cx="5766356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8941DB-FA6D-45A0-951A-4A359BDF8C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4781" y="686862"/>
            <a:ext cx="5278194" cy="5475129"/>
          </a:xfrm>
        </p:spPr>
        <p:txBody>
          <a:bodyPr anchor="ctr">
            <a:normAutofit fontScale="92500"/>
          </a:bodyPr>
          <a:lstStyle/>
          <a:p>
            <a:r>
              <a:rPr lang="en-GB" sz="2300" dirty="0"/>
              <a:t>Reportable diseases</a:t>
            </a:r>
          </a:p>
          <a:p>
            <a:pPr lvl="1"/>
            <a:r>
              <a:rPr lang="en-GB" sz="1900" dirty="0"/>
              <a:t>Communicable/infectious</a:t>
            </a:r>
          </a:p>
          <a:p>
            <a:pPr lvl="1"/>
            <a:r>
              <a:rPr lang="en-GB" sz="2000" dirty="0"/>
              <a:t>measles, rabies, anthrax, botulism, STDs, and TB</a:t>
            </a:r>
          </a:p>
          <a:p>
            <a:pPr lvl="1"/>
            <a:endParaRPr lang="en-GB" sz="2000" dirty="0"/>
          </a:p>
          <a:p>
            <a:r>
              <a:rPr lang="en-GB" sz="2300" dirty="0"/>
              <a:t>Termination of pregnancy</a:t>
            </a:r>
          </a:p>
          <a:p>
            <a:endParaRPr lang="en-GB" sz="2300" dirty="0"/>
          </a:p>
          <a:p>
            <a:r>
              <a:rPr lang="en-GB" sz="2300" dirty="0"/>
              <a:t>Suspected cases of child or elder abuse</a:t>
            </a:r>
          </a:p>
          <a:p>
            <a:endParaRPr lang="en-GB" sz="2300" dirty="0"/>
          </a:p>
          <a:p>
            <a:r>
              <a:rPr lang="en-GB" sz="2300" dirty="0"/>
              <a:t>Gunshot wounds </a:t>
            </a:r>
          </a:p>
          <a:p>
            <a:endParaRPr lang="en-GB" sz="2300" dirty="0"/>
          </a:p>
          <a:p>
            <a:r>
              <a:rPr lang="en-GB" sz="2300" dirty="0"/>
              <a:t>Births/ Deaths</a:t>
            </a:r>
          </a:p>
          <a:p>
            <a:endParaRPr lang="en-GB" sz="2300" dirty="0"/>
          </a:p>
          <a:p>
            <a:r>
              <a:rPr lang="en-GB" sz="2300" dirty="0"/>
              <a:t>To police, on request/ Under court orders</a:t>
            </a:r>
            <a:endParaRPr lang="ar-JO" sz="2300" dirty="0"/>
          </a:p>
        </p:txBody>
      </p:sp>
    </p:spTree>
    <p:extLst>
      <p:ext uri="{BB962C8B-B14F-4D97-AF65-F5344CB8AC3E}">
        <p14:creationId xmlns:p14="http://schemas.microsoft.com/office/powerpoint/2010/main" val="30704792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758" y="448055"/>
            <a:ext cx="2560777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F9F595-7B9D-4282-BCAF-FB3608657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930" y="731519"/>
            <a:ext cx="2133893" cy="3237579"/>
          </a:xfrm>
        </p:spPr>
        <p:txBody>
          <a:bodyPr>
            <a:normAutofit/>
          </a:bodyPr>
          <a:lstStyle/>
          <a:p>
            <a:r>
              <a:rPr lang="en-US" sz="3100">
                <a:solidFill>
                  <a:srgbClr val="FFFFFF"/>
                </a:solidFill>
              </a:rPr>
              <a:t>When doctors have discretion</a:t>
            </a:r>
            <a:br>
              <a:rPr lang="en-US" sz="3100">
                <a:solidFill>
                  <a:srgbClr val="FFFFFF"/>
                </a:solidFill>
              </a:rPr>
            </a:br>
            <a:r>
              <a:rPr lang="en-US" sz="3100">
                <a:solidFill>
                  <a:srgbClr val="FFFFFF"/>
                </a:solidFill>
              </a:rPr>
              <a:t>(Based on public interest)</a:t>
            </a:r>
            <a:endParaRPr lang="ar-JO" sz="3100">
              <a:solidFill>
                <a:srgbClr val="FFFFFF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757" y="4419227"/>
            <a:ext cx="2560777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3452" y="448055"/>
            <a:ext cx="5766356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B0190A-D659-48F1-86B1-A97524D2B3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4781" y="686862"/>
            <a:ext cx="5278194" cy="5475129"/>
          </a:xfrm>
        </p:spPr>
        <p:txBody>
          <a:bodyPr anchor="ctr">
            <a:normAutofit/>
          </a:bodyPr>
          <a:lstStyle/>
          <a:p>
            <a:r>
              <a:rPr lang="en-GB" sz="1800"/>
              <a:t>Sharing information with other members of the healthcare team in the interests of the patient</a:t>
            </a:r>
          </a:p>
          <a:p>
            <a:endParaRPr lang="en-GB" sz="1800"/>
          </a:p>
          <a:p>
            <a:r>
              <a:rPr lang="en-GB" sz="1800"/>
              <a:t>Cases involve threat of violence against identifiable third parties</a:t>
            </a:r>
          </a:p>
          <a:p>
            <a:pPr lvl="1"/>
            <a:r>
              <a:rPr lang="en-GB" sz="1800"/>
              <a:t>Patient continuing to drive who is not medically fit to do so</a:t>
            </a:r>
          </a:p>
          <a:p>
            <a:pPr lvl="1"/>
            <a:r>
              <a:rPr lang="en-GB" sz="1800"/>
              <a:t>Homicidal ideation, when the patient shares a specific plan with a physician or psychotherapist to harm a particular individual</a:t>
            </a:r>
          </a:p>
          <a:p>
            <a:endParaRPr lang="en-GB" sz="1800"/>
          </a:p>
          <a:p>
            <a:r>
              <a:rPr lang="en-GB" sz="1800"/>
              <a:t>When a third party is at significant risk of harm</a:t>
            </a:r>
          </a:p>
          <a:p>
            <a:pPr lvl="1"/>
            <a:r>
              <a:rPr lang="en-GB" sz="1800"/>
              <a:t>e.g. spouse of HIV-positive person</a:t>
            </a:r>
          </a:p>
          <a:p>
            <a:endParaRPr lang="en-GB" sz="1800"/>
          </a:p>
          <a:p>
            <a:r>
              <a:rPr lang="en-GB" sz="1800"/>
              <a:t>The detection or prevention of serious crime</a:t>
            </a:r>
            <a:endParaRPr lang="ar-JO" sz="1800"/>
          </a:p>
        </p:txBody>
      </p:sp>
    </p:spTree>
    <p:extLst>
      <p:ext uri="{BB962C8B-B14F-4D97-AF65-F5344CB8AC3E}">
        <p14:creationId xmlns:p14="http://schemas.microsoft.com/office/powerpoint/2010/main" val="19908603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758" y="448055"/>
            <a:ext cx="2560777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82833B-58C0-4BB6-9EF5-2F062315C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930" y="731519"/>
            <a:ext cx="2133893" cy="3237579"/>
          </a:xfrm>
        </p:spPr>
        <p:txBody>
          <a:bodyPr>
            <a:normAutofit/>
          </a:bodyPr>
          <a:lstStyle/>
          <a:p>
            <a:r>
              <a:rPr lang="en-GB" sz="3300">
                <a:solidFill>
                  <a:srgbClr val="FFFFFF"/>
                </a:solidFill>
              </a:rPr>
              <a:t>Types of errors</a:t>
            </a:r>
            <a:endParaRPr lang="ar-JO" sz="3300">
              <a:solidFill>
                <a:srgbClr val="FFFFFF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757" y="4419227"/>
            <a:ext cx="2560777" cy="1979852"/>
          </a:xfrm>
          <a:prstGeom prst="rect">
            <a:avLst/>
          </a:prstGeom>
          <a:solidFill>
            <a:schemeClr val="accent5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3452" y="448055"/>
            <a:ext cx="5766356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5A9EE5F-AC69-4EA8-B6AA-569DF0503E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7374758"/>
              </p:ext>
            </p:extLst>
          </p:nvPr>
        </p:nvGraphicFramePr>
        <p:xfrm>
          <a:off x="3284934" y="687388"/>
          <a:ext cx="5278041" cy="5475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588AFA2C-76A9-49C3-8937-B89DB4BBC506}"/>
              </a:ext>
            </a:extLst>
          </p:cNvPr>
          <p:cNvSpPr txBox="1"/>
          <p:nvPr/>
        </p:nvSpPr>
        <p:spPr>
          <a:xfrm>
            <a:off x="344192" y="4631469"/>
            <a:ext cx="163552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There are two types of errors physicians may make:</a:t>
            </a:r>
          </a:p>
        </p:txBody>
      </p:sp>
    </p:spTree>
    <p:extLst>
      <p:ext uri="{BB962C8B-B14F-4D97-AF65-F5344CB8AC3E}">
        <p14:creationId xmlns:p14="http://schemas.microsoft.com/office/powerpoint/2010/main" val="34216172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191" y="453981"/>
            <a:ext cx="5006340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188F54-30E8-46D9-B97A-0BDEBCA06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731520"/>
            <a:ext cx="4567428" cy="1426464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Electronic Medical Records </a:t>
            </a:r>
            <a:endParaRPr lang="ar-JO">
              <a:solidFill>
                <a:srgbClr val="FFFFFF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57825" y="461737"/>
            <a:ext cx="1612020" cy="1870055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0326" y="453155"/>
            <a:ext cx="1612018" cy="1878638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190" y="2480956"/>
            <a:ext cx="8448154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C44EB0-3A9A-459E-94E1-1900F02488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092" y="2798385"/>
            <a:ext cx="7948296" cy="3283260"/>
          </a:xfrm>
        </p:spPr>
        <p:txBody>
          <a:bodyPr anchor="ctr">
            <a:normAutofit/>
          </a:bodyPr>
          <a:lstStyle/>
          <a:p>
            <a:r>
              <a:rPr lang="en-GB" sz="2300" dirty="0"/>
              <a:t>Electronic medical records can pose challenges to confidentiality</a:t>
            </a:r>
          </a:p>
          <a:p>
            <a:endParaRPr lang="en-GB" sz="2300" dirty="0"/>
          </a:p>
          <a:p>
            <a:r>
              <a:rPr lang="en-GB" sz="2300" dirty="0"/>
              <a:t>Institutions are required to have policies to protect the privacy of patients’ electronic information, including procedures for computer access and security</a:t>
            </a:r>
            <a:endParaRPr lang="ar-JO" sz="2300" dirty="0"/>
          </a:p>
        </p:txBody>
      </p:sp>
    </p:spTree>
    <p:extLst>
      <p:ext uri="{BB962C8B-B14F-4D97-AF65-F5344CB8AC3E}">
        <p14:creationId xmlns:p14="http://schemas.microsoft.com/office/powerpoint/2010/main" val="37630386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758" y="448055"/>
            <a:ext cx="2560777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CFD51B-276E-45AA-884E-58FFF2045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930" y="731519"/>
            <a:ext cx="2133893" cy="3237579"/>
          </a:xfrm>
        </p:spPr>
        <p:txBody>
          <a:bodyPr>
            <a:normAutofit/>
          </a:bodyPr>
          <a:lstStyle/>
          <a:p>
            <a:r>
              <a:rPr lang="en-GB" sz="3300" i="1">
                <a:solidFill>
                  <a:srgbClr val="FFFFFF"/>
                </a:solidFill>
              </a:rPr>
              <a:t>What if a family member asks how the patient is doing?</a:t>
            </a:r>
            <a:endParaRPr lang="ar-JO" sz="3300" i="1">
              <a:solidFill>
                <a:srgbClr val="FFFFFF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757" y="4419227"/>
            <a:ext cx="2560777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3452" y="448055"/>
            <a:ext cx="5766356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AD3C7F-BF37-4045-A574-4E6E8ECCCC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4781" y="686862"/>
            <a:ext cx="5278194" cy="5475129"/>
          </a:xfrm>
        </p:spPr>
        <p:txBody>
          <a:bodyPr anchor="ctr">
            <a:normAutofit/>
          </a:bodyPr>
          <a:lstStyle/>
          <a:p>
            <a:r>
              <a:rPr lang="en-GB" sz="2300"/>
              <a:t>If there is not </a:t>
            </a:r>
            <a:r>
              <a:rPr lang="en-GB" sz="2300" b="1"/>
              <a:t>explicit</a:t>
            </a:r>
            <a:r>
              <a:rPr lang="en-GB" sz="2300"/>
              <a:t> (or </a:t>
            </a:r>
            <a:r>
              <a:rPr lang="en-GB" sz="2300" b="1"/>
              <a:t>implied</a:t>
            </a:r>
            <a:r>
              <a:rPr lang="en-GB" sz="2300"/>
              <a:t> as with children) permission from the patient to share information with family member, it is generally not ethically justifiable to do so</a:t>
            </a:r>
          </a:p>
          <a:p>
            <a:endParaRPr lang="en-GB" sz="2300"/>
          </a:p>
          <a:p>
            <a:r>
              <a:rPr lang="en-GB" sz="2300"/>
              <a:t>Except in cases where the spouse is at specific risk of harm directly related to the diagnosis</a:t>
            </a:r>
            <a:endParaRPr lang="ar-JO" sz="2300"/>
          </a:p>
        </p:txBody>
      </p:sp>
    </p:spTree>
    <p:extLst>
      <p:ext uri="{BB962C8B-B14F-4D97-AF65-F5344CB8AC3E}">
        <p14:creationId xmlns:p14="http://schemas.microsoft.com/office/powerpoint/2010/main" val="38983230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DDFAF-FAEF-488F-B1EE-5BA4DE1413D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n-GB" dirty="0"/>
              <a:t>Case study</a:t>
            </a:r>
            <a:endParaRPr lang="ar-JO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C8042A9-6E3F-4942-9689-16FD885972C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248872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E603D-A30D-41EA-A7F4-2613107B434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n-US" dirty="0"/>
              <a:t>Case Discussion</a:t>
            </a:r>
            <a:endParaRPr lang="ar-JO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09CE193-E8EA-4DC1-8590-AFE85EC130C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285316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DA1A2E9-63FE-408D-A803-8E306ECAB4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6543" y="450221"/>
            <a:ext cx="6748272" cy="3918123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FDC89EB-E7AC-4DCA-A10B-329A5EF0E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5501" y="1111086"/>
            <a:ext cx="5767578" cy="262388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n-US" sz="57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Truth-telling and Withholding Information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27CAFC9-A675-4314-84EF-236FFA58A3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14508" y="2490532"/>
            <a:ext cx="1582948" cy="1877811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BE9F90C-C163-435B-9A68-D15C92D1CF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2900" y="4521269"/>
            <a:ext cx="8458200" cy="1877811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A882A9F-F4E9-4E23-8F0B-20B5DF42E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14508" y="450221"/>
            <a:ext cx="1586592" cy="1890204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Graphic 7" descr="Scales of Justice">
            <a:extLst>
              <a:ext uri="{FF2B5EF4-FFF2-40B4-BE49-F238E27FC236}">
                <a16:creationId xmlns:a16="http://schemas.microsoft.com/office/drawing/2014/main" id="{4CC7C218-7026-4E66-9D17-FE286EBC92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23249" y="2746712"/>
            <a:ext cx="1364575" cy="136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1923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758" y="448055"/>
            <a:ext cx="2560777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BFDE894-F481-47B1-AC54-43527E026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930" y="731519"/>
            <a:ext cx="2133893" cy="3237579"/>
          </a:xfrm>
        </p:spPr>
        <p:txBody>
          <a:bodyPr>
            <a:normAutofit/>
          </a:bodyPr>
          <a:lstStyle/>
          <a:p>
            <a:r>
              <a:rPr lang="en-GB" sz="3100">
                <a:solidFill>
                  <a:srgbClr val="FFFFFF"/>
                </a:solidFill>
              </a:rPr>
              <a:t>Do patients want to know the truth about their condition?</a:t>
            </a:r>
            <a:endParaRPr lang="ar-JO" sz="3100">
              <a:solidFill>
                <a:srgbClr val="FFFFFF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757" y="4419227"/>
            <a:ext cx="2560777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3452" y="448055"/>
            <a:ext cx="5766356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97669A9-692D-47A6-AA39-F26A678FF9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4781" y="686862"/>
            <a:ext cx="5278194" cy="5475129"/>
          </a:xfrm>
        </p:spPr>
        <p:txBody>
          <a:bodyPr anchor="ctr">
            <a:normAutofit/>
          </a:bodyPr>
          <a:lstStyle/>
          <a:p>
            <a:r>
              <a:rPr lang="en-GB" sz="1800"/>
              <a:t>When physicians communicate with patients, </a:t>
            </a:r>
            <a:r>
              <a:rPr lang="en-GB" sz="1800" b="1"/>
              <a:t>being honest </a:t>
            </a:r>
            <a:r>
              <a:rPr lang="en-GB" sz="1800"/>
              <a:t>is an important way to foster trust and show respect for the patient</a:t>
            </a:r>
          </a:p>
          <a:p>
            <a:endParaRPr lang="en-GB" sz="1800"/>
          </a:p>
          <a:p>
            <a:r>
              <a:rPr lang="en-GB" sz="1800"/>
              <a:t>A number of studies have demonstrated that patients do want their physicians to tell them the truth about diagnosis, prognosis, and therapy. </a:t>
            </a:r>
          </a:p>
          <a:p>
            <a:pPr lvl="1"/>
            <a:r>
              <a:rPr lang="en-GB" sz="1800"/>
              <a:t>90% of patients surveyed said they would want to be told of a diagnosis of cancer or Alzheimer's disease</a:t>
            </a:r>
          </a:p>
          <a:p>
            <a:pPr marL="457200" lvl="1" indent="0">
              <a:buNone/>
            </a:pPr>
            <a:r>
              <a:rPr lang="en-GB" sz="1800"/>
              <a:t> </a:t>
            </a:r>
          </a:p>
          <a:p>
            <a:r>
              <a:rPr lang="en-GB" sz="1800"/>
              <a:t>A number of studies of physician attitudes reveal support for truthful disclosure</a:t>
            </a:r>
          </a:p>
          <a:p>
            <a:pPr lvl="1"/>
            <a:r>
              <a:rPr lang="en-GB" sz="1800"/>
              <a:t>In 1961 only 10% of physicians surveyed believed it was correct to tell a patient of a fatal cancer diagnosis, by 1979 97% felt that such disclosure was correct</a:t>
            </a:r>
            <a:endParaRPr lang="ar-JO" sz="1800"/>
          </a:p>
        </p:txBody>
      </p:sp>
    </p:spTree>
    <p:extLst>
      <p:ext uri="{BB962C8B-B14F-4D97-AF65-F5344CB8AC3E}">
        <p14:creationId xmlns:p14="http://schemas.microsoft.com/office/powerpoint/2010/main" val="388019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DA1A2E9-63FE-408D-A803-8E306ECAB4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6543" y="450221"/>
            <a:ext cx="6748272" cy="3918123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BFE8353-6A68-4F9A-B5DC-C56AEF9CD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5501" y="1111086"/>
            <a:ext cx="5767578" cy="262388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rtl="0"/>
            <a:r>
              <a:rPr lang="en-US" sz="5700" b="1" kern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Confidentiality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7CAFC9-A675-4314-84EF-236FFA58A3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14508" y="2490532"/>
            <a:ext cx="1582948" cy="1877811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BE9F90C-C163-435B-9A68-D15C92D1CF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2900" y="4521269"/>
            <a:ext cx="8458200" cy="1877811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A026B2-3D80-4C0C-8AED-D77BF84012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9624" y="4843002"/>
            <a:ext cx="7509510" cy="123434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rtl="0"/>
            <a:endParaRPr lang="en-US" sz="2300" kern="1200">
              <a:solidFill>
                <a:srgbClr val="1B1B1B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A882A9F-F4E9-4E23-8F0B-20B5DF42E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14508" y="450221"/>
            <a:ext cx="1586592" cy="1890204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Graphic 8" descr="Lock">
            <a:extLst>
              <a:ext uri="{FF2B5EF4-FFF2-40B4-BE49-F238E27FC236}">
                <a16:creationId xmlns:a16="http://schemas.microsoft.com/office/drawing/2014/main" id="{7A6244F5-C311-44DB-93D3-6C56CBACD4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23249" y="2746712"/>
            <a:ext cx="1364575" cy="136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7372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758" y="448055"/>
            <a:ext cx="2560777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A4DA2D-0832-4C0A-B478-03F5099DC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930" y="731519"/>
            <a:ext cx="2133893" cy="3237579"/>
          </a:xfrm>
        </p:spPr>
        <p:txBody>
          <a:bodyPr>
            <a:normAutofit/>
          </a:bodyPr>
          <a:lstStyle/>
          <a:p>
            <a:r>
              <a:rPr lang="en-GB" sz="3300">
                <a:solidFill>
                  <a:srgbClr val="FFFFFF"/>
                </a:solidFill>
              </a:rPr>
              <a:t>Why it is important to tell the truth?</a:t>
            </a:r>
            <a:endParaRPr lang="ar-JO" sz="3300">
              <a:solidFill>
                <a:srgbClr val="FFFFFF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757" y="4419227"/>
            <a:ext cx="2560777" cy="1979852"/>
          </a:xfrm>
          <a:prstGeom prst="rect">
            <a:avLst/>
          </a:prstGeom>
          <a:solidFill>
            <a:schemeClr val="accent5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3452" y="448055"/>
            <a:ext cx="5766356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A52EDB83-4D1E-4BB6-BDE1-32DA28C452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8560017"/>
              </p:ext>
            </p:extLst>
          </p:nvPr>
        </p:nvGraphicFramePr>
        <p:xfrm>
          <a:off x="3284934" y="687388"/>
          <a:ext cx="5278041" cy="5475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D6746404-2C72-4640-99DF-67CD890840C2}"/>
              </a:ext>
            </a:extLst>
          </p:cNvPr>
          <p:cNvSpPr txBox="1"/>
          <p:nvPr/>
        </p:nvSpPr>
        <p:spPr>
          <a:xfrm>
            <a:off x="388776" y="4611923"/>
            <a:ext cx="252175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From an ethical perspective, truthful information is important for several reasons:</a:t>
            </a:r>
          </a:p>
        </p:txBody>
      </p:sp>
    </p:spTree>
    <p:extLst>
      <p:ext uri="{BB962C8B-B14F-4D97-AF65-F5344CB8AC3E}">
        <p14:creationId xmlns:p14="http://schemas.microsoft.com/office/powerpoint/2010/main" val="34240886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758" y="448055"/>
            <a:ext cx="2560777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7B23B1B-6B38-4C1A-A55C-986315DD8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930" y="731519"/>
            <a:ext cx="2133893" cy="3237579"/>
          </a:xfrm>
        </p:spPr>
        <p:txBody>
          <a:bodyPr>
            <a:normAutofit/>
          </a:bodyPr>
          <a:lstStyle/>
          <a:p>
            <a:r>
              <a:rPr lang="en-GB" sz="3300">
                <a:solidFill>
                  <a:srgbClr val="FFFFFF"/>
                </a:solidFill>
              </a:rPr>
              <a:t>What if the truth could be harmful?</a:t>
            </a:r>
            <a:endParaRPr lang="ar-JO" sz="3300">
              <a:solidFill>
                <a:srgbClr val="FFFFFF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757" y="4419227"/>
            <a:ext cx="2560777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3452" y="448055"/>
            <a:ext cx="5766356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045EED-8592-4198-B8E1-D1551BAD99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4781" y="686862"/>
            <a:ext cx="5278194" cy="5475129"/>
          </a:xfrm>
        </p:spPr>
        <p:txBody>
          <a:bodyPr anchor="ctr">
            <a:normAutofit/>
          </a:bodyPr>
          <a:lstStyle/>
          <a:p>
            <a:r>
              <a:rPr lang="en-GB" sz="2300"/>
              <a:t>There is still uncertainty among health care workers (physicians) on how to communicate bad news to patients (e.g. Incurable cancer, Pregnant with handicapped fetus)</a:t>
            </a:r>
          </a:p>
          <a:p>
            <a:pPr lvl="1"/>
            <a:endParaRPr lang="en-GB" sz="2300"/>
          </a:p>
          <a:p>
            <a:r>
              <a:rPr lang="en-GB" sz="2300"/>
              <a:t>It all depends on how you tell the truth. </a:t>
            </a:r>
          </a:p>
          <a:p>
            <a:pPr lvl="1"/>
            <a:r>
              <a:rPr lang="en-GB" sz="2300"/>
              <a:t>Physicians should discuss the information in a gentle manner (sensitivity, caring, provide full support and not abandon their patients)</a:t>
            </a:r>
          </a:p>
          <a:p>
            <a:pPr lvl="1"/>
            <a:endParaRPr lang="en-GB" sz="2300"/>
          </a:p>
        </p:txBody>
      </p:sp>
    </p:spTree>
    <p:extLst>
      <p:ext uri="{BB962C8B-B14F-4D97-AF65-F5344CB8AC3E}">
        <p14:creationId xmlns:p14="http://schemas.microsoft.com/office/powerpoint/2010/main" val="16963428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758" y="448055"/>
            <a:ext cx="2560777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869E13-96D6-407F-ADE3-65EB0E728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930" y="731519"/>
            <a:ext cx="2133893" cy="3237579"/>
          </a:xfrm>
        </p:spPr>
        <p:txBody>
          <a:bodyPr>
            <a:normAutofit/>
          </a:bodyPr>
          <a:lstStyle/>
          <a:p>
            <a:r>
              <a:rPr lang="en-GB" sz="3100">
                <a:solidFill>
                  <a:srgbClr val="FFFFFF"/>
                </a:solidFill>
              </a:rPr>
              <a:t>When is it justified for me to withhold the truth from a patient?</a:t>
            </a:r>
            <a:endParaRPr lang="ar-JO" sz="3100">
              <a:solidFill>
                <a:srgbClr val="FFFFFF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757" y="4419227"/>
            <a:ext cx="2560777" cy="1979852"/>
          </a:xfrm>
          <a:prstGeom prst="rect">
            <a:avLst/>
          </a:prstGeom>
          <a:solidFill>
            <a:schemeClr val="accent5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3452" y="448055"/>
            <a:ext cx="5766356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F33B61CC-F9BA-4B46-8153-F55C451EEF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3789091"/>
              </p:ext>
            </p:extLst>
          </p:nvPr>
        </p:nvGraphicFramePr>
        <p:xfrm>
          <a:off x="3284934" y="687388"/>
          <a:ext cx="5278041" cy="5475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50CC6ED3-456D-4E28-A247-6DEA0598C74E}"/>
              </a:ext>
            </a:extLst>
          </p:cNvPr>
          <p:cNvSpPr txBox="1"/>
          <p:nvPr/>
        </p:nvSpPr>
        <p:spPr>
          <a:xfrm>
            <a:off x="344192" y="4532776"/>
            <a:ext cx="256077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There are two main situations in which it is justified to withhold the truth from a patient: </a:t>
            </a:r>
          </a:p>
        </p:txBody>
      </p:sp>
    </p:spTree>
    <p:extLst>
      <p:ext uri="{BB962C8B-B14F-4D97-AF65-F5344CB8AC3E}">
        <p14:creationId xmlns:p14="http://schemas.microsoft.com/office/powerpoint/2010/main" val="15477201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191" y="453981"/>
            <a:ext cx="5006340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D4B859-BD7A-4F3A-8464-B1011A5BC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731520"/>
            <a:ext cx="4567428" cy="1426464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Withholding the truth includes:</a:t>
            </a:r>
            <a:endParaRPr lang="ar-JO">
              <a:solidFill>
                <a:srgbClr val="FFFFFF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57825" y="461737"/>
            <a:ext cx="1612020" cy="1870055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0326" y="453155"/>
            <a:ext cx="1612018" cy="1878638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190" y="2480956"/>
            <a:ext cx="8448154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0A9BD-BC20-4D5A-A04C-CEAC355D4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092" y="2798385"/>
            <a:ext cx="7948296" cy="3283260"/>
          </a:xfrm>
        </p:spPr>
        <p:txBody>
          <a:bodyPr anchor="ctr">
            <a:normAutofit/>
          </a:bodyPr>
          <a:lstStyle/>
          <a:p>
            <a:r>
              <a:rPr lang="en-GB" sz="2300" dirty="0"/>
              <a:t>Outright lies</a:t>
            </a:r>
          </a:p>
          <a:p>
            <a:r>
              <a:rPr lang="en-GB" sz="2300" dirty="0"/>
              <a:t>Temporary deception</a:t>
            </a:r>
          </a:p>
          <a:p>
            <a:r>
              <a:rPr lang="en-GB" sz="2300" dirty="0"/>
              <a:t>Not answering direct questions</a:t>
            </a:r>
          </a:p>
          <a:p>
            <a:r>
              <a:rPr lang="en-GB" sz="2300" dirty="0"/>
              <a:t>Giving false hope</a:t>
            </a:r>
          </a:p>
          <a:p>
            <a:endParaRPr lang="en-GB" sz="2300" dirty="0"/>
          </a:p>
          <a:p>
            <a:r>
              <a:rPr lang="en-GB" sz="2300" dirty="0"/>
              <a:t>The long-term effect of lying is severe to patient, family and society</a:t>
            </a:r>
          </a:p>
          <a:p>
            <a:endParaRPr lang="ar-JO" sz="2300" dirty="0"/>
          </a:p>
        </p:txBody>
      </p:sp>
    </p:spTree>
    <p:extLst>
      <p:ext uri="{BB962C8B-B14F-4D97-AF65-F5344CB8AC3E}">
        <p14:creationId xmlns:p14="http://schemas.microsoft.com/office/powerpoint/2010/main" val="234287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191" y="453981"/>
            <a:ext cx="5006340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0DCF43-71EF-4AA9-9654-84DE9671C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731520"/>
            <a:ext cx="4567428" cy="1426464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FFFFFF"/>
                </a:solidFill>
                <a:latin typeface="UniversLTStd-BoldCn"/>
              </a:rPr>
              <a:t>Confidentiality</a:t>
            </a:r>
            <a:endParaRPr lang="ar-JO" b="1">
              <a:solidFill>
                <a:srgbClr val="FFFFFF"/>
              </a:solidFill>
              <a:latin typeface="UniversLTStd-BoldCn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57825" y="461737"/>
            <a:ext cx="1612020" cy="1870055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0326" y="453155"/>
            <a:ext cx="1612018" cy="1878638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190" y="2480956"/>
            <a:ext cx="8448154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10A527-C14D-4B5D-9793-EE7CE63D2B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092" y="2798385"/>
            <a:ext cx="7948296" cy="3283260"/>
          </a:xfrm>
        </p:spPr>
        <p:txBody>
          <a:bodyPr anchor="ctr">
            <a:normAutofit/>
          </a:bodyPr>
          <a:lstStyle/>
          <a:p>
            <a:pPr rtl="0"/>
            <a:r>
              <a:rPr lang="en-GB" sz="2300"/>
              <a:t>Confidentiality is one of the core duties of medical practice. </a:t>
            </a:r>
          </a:p>
          <a:p>
            <a:pPr rtl="0"/>
            <a:endParaRPr lang="en-GB" sz="2300"/>
          </a:p>
          <a:p>
            <a:pPr rtl="0"/>
            <a:r>
              <a:rPr lang="en-GB" sz="2300"/>
              <a:t>It requires health care providers to keep a patient’s personal health information private unless consent to release the information is provided by the patient.</a:t>
            </a:r>
            <a:endParaRPr lang="ar-JO" sz="2300"/>
          </a:p>
        </p:txBody>
      </p:sp>
    </p:spTree>
    <p:extLst>
      <p:ext uri="{BB962C8B-B14F-4D97-AF65-F5344CB8AC3E}">
        <p14:creationId xmlns:p14="http://schemas.microsoft.com/office/powerpoint/2010/main" val="560185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191" y="453981"/>
            <a:ext cx="5006340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161C78-7595-45C3-9730-E4D03370A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731520"/>
            <a:ext cx="4567428" cy="1426464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The limits of confidentiality</a:t>
            </a:r>
            <a:endParaRPr lang="ar-JO">
              <a:solidFill>
                <a:srgbClr val="FFFFFF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57825" y="461737"/>
            <a:ext cx="1612020" cy="1870055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0326" y="453155"/>
            <a:ext cx="1612018" cy="1878638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190" y="2480956"/>
            <a:ext cx="8448154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443A0C-B775-4290-A70C-E3FDA57C8F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092" y="2798385"/>
            <a:ext cx="7948296" cy="3283260"/>
          </a:xfrm>
        </p:spPr>
        <p:txBody>
          <a:bodyPr anchor="ctr">
            <a:normAutofit/>
          </a:bodyPr>
          <a:lstStyle/>
          <a:p>
            <a:r>
              <a:rPr lang="en-GB" sz="2300"/>
              <a:t>The rule of confidentiality is that all health care workers (physicians)  are </a:t>
            </a:r>
            <a:r>
              <a:rPr lang="en-GB" sz="2300" b="1"/>
              <a:t>ethically obliged </a:t>
            </a:r>
            <a:r>
              <a:rPr lang="en-GB" sz="2300"/>
              <a:t>not to release to a third party any information about patient that was obtained during the course of treatment</a:t>
            </a:r>
          </a:p>
          <a:p>
            <a:endParaRPr lang="ar-JO" sz="2300"/>
          </a:p>
        </p:txBody>
      </p:sp>
    </p:spTree>
    <p:extLst>
      <p:ext uri="{BB962C8B-B14F-4D97-AF65-F5344CB8AC3E}">
        <p14:creationId xmlns:p14="http://schemas.microsoft.com/office/powerpoint/2010/main" val="1073636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191" y="453981"/>
            <a:ext cx="5006340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809352-28B7-4865-B710-46F508511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731520"/>
            <a:ext cx="4567428" cy="1426464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Principles of confidentiality</a:t>
            </a:r>
            <a:endParaRPr lang="ar-JO">
              <a:solidFill>
                <a:srgbClr val="FFFFFF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57825" y="461737"/>
            <a:ext cx="1612020" cy="1870055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0326" y="453155"/>
            <a:ext cx="1612018" cy="1878638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190" y="2480956"/>
            <a:ext cx="8448154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25B352-3D4E-4A94-9600-16041B8FFC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092" y="2798385"/>
            <a:ext cx="7948296" cy="3283260"/>
          </a:xfrm>
        </p:spPr>
        <p:txBody>
          <a:bodyPr anchor="ctr">
            <a:normAutofit/>
          </a:bodyPr>
          <a:lstStyle/>
          <a:p>
            <a:r>
              <a:rPr lang="en-GB" sz="1300" b="1" dirty="0"/>
              <a:t>If you were asked to provide information about patients you should: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300" dirty="0"/>
              <a:t>Seek the patient's consent to disclosure of information wherever possible, whether or not you judge that the patient can be identified from the disclosure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300" dirty="0"/>
              <a:t>Anonymize data, where unidentifiable data will serve the purpose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300" dirty="0"/>
              <a:t>Keep disclosures to the minimum necessary</a:t>
            </a:r>
          </a:p>
          <a:p>
            <a:pPr marL="514350" indent="-514350">
              <a:buFont typeface="+mj-lt"/>
              <a:buAutoNum type="arabicPeriod"/>
            </a:pPr>
            <a:endParaRPr lang="en-GB" sz="1300" dirty="0"/>
          </a:p>
          <a:p>
            <a:r>
              <a:rPr lang="en-GB" sz="1300" b="1" dirty="0"/>
              <a:t>Note:</a:t>
            </a:r>
            <a:r>
              <a:rPr lang="en-GB" sz="1300" dirty="0"/>
              <a:t> Information about patients is requested for a wide variety of purposes, including education, research, monitoring and epidemiology, public health surveillance, clinical audit, administration and planning</a:t>
            </a:r>
          </a:p>
          <a:p>
            <a:endParaRPr lang="en-GB" sz="1300" dirty="0"/>
          </a:p>
          <a:p>
            <a:r>
              <a:rPr lang="en-GB" sz="1300" dirty="0"/>
              <a:t>No breach of confidentiality has occurred if:</a:t>
            </a:r>
          </a:p>
          <a:p>
            <a:pPr lvl="1"/>
            <a:r>
              <a:rPr lang="en-GB" sz="1300" dirty="0"/>
              <a:t>A patient gives consent, or</a:t>
            </a:r>
          </a:p>
          <a:p>
            <a:pPr lvl="1"/>
            <a:r>
              <a:rPr lang="en-GB" sz="1300" dirty="0"/>
              <a:t>The patient cannot be identified</a:t>
            </a:r>
            <a:endParaRPr lang="ar-JO" sz="1300" dirty="0"/>
          </a:p>
        </p:txBody>
      </p:sp>
    </p:spTree>
    <p:extLst>
      <p:ext uri="{BB962C8B-B14F-4D97-AF65-F5344CB8AC3E}">
        <p14:creationId xmlns:p14="http://schemas.microsoft.com/office/powerpoint/2010/main" val="3747134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191" y="453981"/>
            <a:ext cx="5006340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92D407-E7CD-4665-8EE1-FAE9309CE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731520"/>
            <a:ext cx="4567428" cy="1426464"/>
          </a:xfrm>
        </p:spPr>
        <p:txBody>
          <a:bodyPr>
            <a:normAutofit/>
          </a:bodyPr>
          <a:lstStyle/>
          <a:p>
            <a:r>
              <a:rPr lang="en-GB" sz="3100">
                <a:solidFill>
                  <a:srgbClr val="FFFFFF"/>
                </a:solidFill>
              </a:rPr>
              <a:t>Four grounds for the importance of confidentiality</a:t>
            </a:r>
            <a:endParaRPr lang="ar-JO" sz="3100" b="1">
              <a:solidFill>
                <a:srgbClr val="FFFFFF"/>
              </a:solidFill>
              <a:latin typeface="UniversLTStd-BoldCn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57825" y="461737"/>
            <a:ext cx="1612020" cy="1870055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0326" y="453155"/>
            <a:ext cx="1612018" cy="1878638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190" y="2480956"/>
            <a:ext cx="8448154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EF9094-3CEE-46D7-9ECF-C80BCB987D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092" y="2798385"/>
            <a:ext cx="7948296" cy="3283260"/>
          </a:xfrm>
        </p:spPr>
        <p:txBody>
          <a:bodyPr anchor="ctr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1400" b="1"/>
              <a:t>Respect for patient autonomy</a:t>
            </a:r>
          </a:p>
          <a:p>
            <a:pPr lvl="1"/>
            <a:r>
              <a:rPr lang="en-GB" sz="1400"/>
              <a:t>Patients’ rights to control personal information and protects privacy</a:t>
            </a:r>
          </a:p>
          <a:p>
            <a:pPr marL="457200" lvl="1" indent="0">
              <a:buNone/>
            </a:pPr>
            <a:endParaRPr lang="en-US" sz="1400"/>
          </a:p>
          <a:p>
            <a:pPr marL="514350" indent="-514350">
              <a:buFont typeface="+mj-lt"/>
              <a:buAutoNum type="arabicPeriod"/>
            </a:pPr>
            <a:r>
              <a:rPr lang="en-US" sz="1400" b="1"/>
              <a:t>Implied promise</a:t>
            </a:r>
          </a:p>
          <a:p>
            <a:pPr lvl="1"/>
            <a:r>
              <a:rPr lang="en-GB" sz="1400"/>
              <a:t>Depends on a concept of the doctor-patient relationship (the moral relationship in medicine) : patient required to reveal intimate information and  physicians required to keep them</a:t>
            </a:r>
          </a:p>
          <a:p>
            <a:pPr lvl="1"/>
            <a:endParaRPr lang="en-US" sz="1400"/>
          </a:p>
          <a:p>
            <a:pPr marL="514350" indent="-514350">
              <a:buFont typeface="+mj-lt"/>
              <a:buAutoNum type="arabicPeriod"/>
            </a:pPr>
            <a:r>
              <a:rPr lang="en-US" sz="1400" b="1"/>
              <a:t>Virtue ethics</a:t>
            </a:r>
          </a:p>
          <a:p>
            <a:pPr lvl="1"/>
            <a:r>
              <a:rPr lang="en-GB" sz="1400"/>
              <a:t>Focuses on the position of the doctor </a:t>
            </a:r>
          </a:p>
          <a:p>
            <a:pPr marL="457200" lvl="1" indent="0">
              <a:buNone/>
            </a:pPr>
            <a:endParaRPr lang="en-GB" sz="1400"/>
          </a:p>
          <a:p>
            <a:pPr marL="514350" indent="-514350">
              <a:buFont typeface="+mj-lt"/>
              <a:buAutoNum type="arabicPeriod"/>
            </a:pPr>
            <a:r>
              <a:rPr lang="en-US" sz="1400" b="1"/>
              <a:t>Consequentialism</a:t>
            </a:r>
          </a:p>
          <a:p>
            <a:pPr lvl="1"/>
            <a:r>
              <a:rPr lang="en-GB" sz="1400"/>
              <a:t>The consequences of the breach of confidentiality that determine the seriousness of the breach</a:t>
            </a:r>
            <a:endParaRPr lang="ar-JO" sz="1400"/>
          </a:p>
        </p:txBody>
      </p:sp>
    </p:spTree>
    <p:extLst>
      <p:ext uri="{BB962C8B-B14F-4D97-AF65-F5344CB8AC3E}">
        <p14:creationId xmlns:p14="http://schemas.microsoft.com/office/powerpoint/2010/main" val="440546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191" y="453981"/>
            <a:ext cx="5006340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B25713-529E-4B74-B1D2-FAED265BD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731520"/>
            <a:ext cx="4567428" cy="1426464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Types of consequences</a:t>
            </a:r>
            <a:endParaRPr lang="ar-JO">
              <a:solidFill>
                <a:srgbClr val="FFFFFF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57825" y="461737"/>
            <a:ext cx="1612020" cy="1870055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0326" y="453155"/>
            <a:ext cx="1612018" cy="1878638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190" y="2480956"/>
            <a:ext cx="8448154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" name="Content Placeholder 2">
            <a:extLst>
              <a:ext uri="{FF2B5EF4-FFF2-40B4-BE49-F238E27FC236}">
                <a16:creationId xmlns:a16="http://schemas.microsoft.com/office/drawing/2014/main" id="{C2EB1F17-BB73-4EF6-818B-9186329BFD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0713467"/>
              </p:ext>
            </p:extLst>
          </p:nvPr>
        </p:nvGraphicFramePr>
        <p:xfrm>
          <a:off x="592092" y="2480955"/>
          <a:ext cx="7948296" cy="36006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87307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191" y="453981"/>
            <a:ext cx="5006340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C285F6-E0CA-4B0A-84E4-530CFB5C6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731520"/>
            <a:ext cx="4567428" cy="1426464"/>
          </a:xfrm>
        </p:spPr>
        <p:txBody>
          <a:bodyPr>
            <a:normAutofit/>
          </a:bodyPr>
          <a:lstStyle/>
          <a:p>
            <a:r>
              <a:rPr lang="en-GB" sz="3700">
                <a:solidFill>
                  <a:srgbClr val="FFFFFF"/>
                </a:solidFill>
              </a:rPr>
              <a:t>The Child and Incompetent Patient</a:t>
            </a:r>
            <a:endParaRPr lang="ar-JO" sz="3700">
              <a:solidFill>
                <a:srgbClr val="FFFFFF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57825" y="461737"/>
            <a:ext cx="1612020" cy="1870055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0326" y="453155"/>
            <a:ext cx="1612018" cy="1878638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190" y="2480956"/>
            <a:ext cx="8448154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65807-55B8-4193-82B7-DCF5A4BEB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092" y="2480955"/>
            <a:ext cx="7948296" cy="3915308"/>
          </a:xfrm>
        </p:spPr>
        <p:txBody>
          <a:bodyPr anchor="ctr">
            <a:normAutofit lnSpcReduction="10000"/>
          </a:bodyPr>
          <a:lstStyle/>
          <a:p>
            <a:r>
              <a:rPr lang="en-GB" sz="1600" dirty="0"/>
              <a:t>The child and incompetent patient cannot give consent for information to be passed on to someone else</a:t>
            </a:r>
          </a:p>
          <a:p>
            <a:endParaRPr lang="en-GB" sz="1600" dirty="0"/>
          </a:p>
          <a:p>
            <a:r>
              <a:rPr lang="en-GB" sz="1600" dirty="0"/>
              <a:t>They may be harmed by confidentiality</a:t>
            </a:r>
          </a:p>
          <a:p>
            <a:endParaRPr lang="en-GB" sz="1600" dirty="0"/>
          </a:p>
          <a:p>
            <a:r>
              <a:rPr lang="en-GB" sz="1600" dirty="0"/>
              <a:t>Doctors act in the patient's best interests </a:t>
            </a:r>
          </a:p>
          <a:p>
            <a:endParaRPr lang="en-GB" sz="1600" dirty="0"/>
          </a:p>
          <a:p>
            <a:r>
              <a:rPr lang="en-GB" sz="1600" dirty="0"/>
              <a:t>Sharing information (diagnosis, treatment, prognosis) with close relatives or key carers would normally be seen as in a patient's best interests</a:t>
            </a:r>
          </a:p>
          <a:p>
            <a:pPr marL="0" indent="0">
              <a:buNone/>
            </a:pPr>
            <a:r>
              <a:rPr lang="en-GB" sz="1600" dirty="0"/>
              <a:t> </a:t>
            </a:r>
          </a:p>
          <a:p>
            <a:r>
              <a:rPr lang="en-GB" sz="1600" dirty="0"/>
              <a:t>An incompetent patient has the same legal protection from:</a:t>
            </a:r>
          </a:p>
          <a:p>
            <a:pPr lvl="1"/>
            <a:r>
              <a:rPr lang="en-GB" sz="1600" dirty="0"/>
              <a:t>Casual breaches of confidentiality</a:t>
            </a:r>
          </a:p>
          <a:p>
            <a:pPr lvl="1"/>
            <a:r>
              <a:rPr lang="en-GB" sz="1600" dirty="0"/>
              <a:t>Being harmed through a breach of confidentiality</a:t>
            </a:r>
            <a:endParaRPr lang="ar-JO" sz="1600" dirty="0"/>
          </a:p>
        </p:txBody>
      </p:sp>
    </p:spTree>
    <p:extLst>
      <p:ext uri="{BB962C8B-B14F-4D97-AF65-F5344CB8AC3E}">
        <p14:creationId xmlns:p14="http://schemas.microsoft.com/office/powerpoint/2010/main" val="3010944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191" y="453981"/>
            <a:ext cx="5006340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205214-4B80-43E8-AB33-A4615EB95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731520"/>
            <a:ext cx="4567428" cy="1426464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Key legal aspects of confidentiality</a:t>
            </a:r>
            <a:endParaRPr lang="ar-JO">
              <a:solidFill>
                <a:srgbClr val="FFFFFF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57825" y="461737"/>
            <a:ext cx="1612020" cy="1870055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0326" y="453155"/>
            <a:ext cx="1612018" cy="1878638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190" y="2480956"/>
            <a:ext cx="8448154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69B744-CD6B-434E-8612-CB9B8D98EA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092" y="2798385"/>
            <a:ext cx="7948296" cy="3283260"/>
          </a:xfrm>
        </p:spPr>
        <p:txBody>
          <a:bodyPr anchor="ctr">
            <a:normAutofit/>
          </a:bodyPr>
          <a:lstStyle/>
          <a:p>
            <a:r>
              <a:rPr lang="en-GB" sz="1800"/>
              <a:t>There is a general legal obligation for doctors to keep confidential what patients tell them. This obligation is not absolute:</a:t>
            </a:r>
          </a:p>
          <a:p>
            <a:pPr lvl="1"/>
            <a:r>
              <a:rPr lang="en-GB" sz="1800"/>
              <a:t>There are situations when the law obliges doctors to breach confidentiality.</a:t>
            </a:r>
          </a:p>
          <a:p>
            <a:pPr lvl="1"/>
            <a:r>
              <a:rPr lang="en-GB" sz="1800"/>
              <a:t>There are situations when the law allows doctors to breach confidentiality.</a:t>
            </a:r>
          </a:p>
          <a:p>
            <a:pPr lvl="1"/>
            <a:endParaRPr lang="en-GB" sz="1800"/>
          </a:p>
          <a:p>
            <a:r>
              <a:rPr lang="en-GB" sz="1800"/>
              <a:t>In both of these situations it is important that the doctor breaches confidentiality only to the relevant person(s) or authority(ies).</a:t>
            </a:r>
          </a:p>
          <a:p>
            <a:endParaRPr lang="en-GB" sz="1800"/>
          </a:p>
          <a:p>
            <a:r>
              <a:rPr lang="en-GB" sz="1800"/>
              <a:t>Therefore, the issue of when it is lawful, and when not lawful, for a doctor to breach confidentiality is often a question of </a:t>
            </a:r>
            <a:r>
              <a:rPr lang="en-GB" sz="1800" b="1"/>
              <a:t>balancing public interests</a:t>
            </a:r>
            <a:endParaRPr lang="ar-JO" sz="1800" b="1"/>
          </a:p>
        </p:txBody>
      </p:sp>
    </p:spTree>
    <p:extLst>
      <p:ext uri="{BB962C8B-B14F-4D97-AF65-F5344CB8AC3E}">
        <p14:creationId xmlns:p14="http://schemas.microsoft.com/office/powerpoint/2010/main" val="3204202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2640</TotalTime>
  <Words>1490</Words>
  <Application>Microsoft Office PowerPoint</Application>
  <PresentationFormat>On-screen Show (4:3)</PresentationFormat>
  <Paragraphs>155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Bahnschrift</vt:lpstr>
      <vt:lpstr>Calibri</vt:lpstr>
      <vt:lpstr>Calibri Light</vt:lpstr>
      <vt:lpstr>UniversLTStd-BoldCn</vt:lpstr>
      <vt:lpstr>Office Theme</vt:lpstr>
      <vt:lpstr>Confidentiality, Telling the truth and Withholding Information</vt:lpstr>
      <vt:lpstr>Confidentiality</vt:lpstr>
      <vt:lpstr>Confidentiality</vt:lpstr>
      <vt:lpstr>The limits of confidentiality</vt:lpstr>
      <vt:lpstr>Principles of confidentiality</vt:lpstr>
      <vt:lpstr>Four grounds for the importance of confidentiality</vt:lpstr>
      <vt:lpstr>Types of consequences</vt:lpstr>
      <vt:lpstr>The Child and Incompetent Patient</vt:lpstr>
      <vt:lpstr>Key legal aspects of confidentiality</vt:lpstr>
      <vt:lpstr>When doctors should not breach confidentiality (unless with consent of patient)</vt:lpstr>
      <vt:lpstr>When doctors must breach confidentiality  (to specific authorities only)</vt:lpstr>
      <vt:lpstr>When doctors have discretion (Based on public interest)</vt:lpstr>
      <vt:lpstr>Types of errors</vt:lpstr>
      <vt:lpstr>Electronic Medical Records </vt:lpstr>
      <vt:lpstr>What if a family member asks how the patient is doing?</vt:lpstr>
      <vt:lpstr>Case study</vt:lpstr>
      <vt:lpstr>Case Discussion</vt:lpstr>
      <vt:lpstr>Truth-telling and Withholding Information</vt:lpstr>
      <vt:lpstr>Do patients want to know the truth about their condition?</vt:lpstr>
      <vt:lpstr>Why it is important to tell the truth?</vt:lpstr>
      <vt:lpstr>What if the truth could be harmful?</vt:lpstr>
      <vt:lpstr>When is it justified for me to withhold the truth from a patient?</vt:lpstr>
      <vt:lpstr>Withholding the truth includes: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Medical Ethics</dc:title>
  <dc:creator>Reema Karasneh</dc:creator>
  <cp:lastModifiedBy>Sayer Al-Azzam</cp:lastModifiedBy>
  <cp:revision>57</cp:revision>
  <dcterms:created xsi:type="dcterms:W3CDTF">2018-03-06T15:05:35Z</dcterms:created>
  <dcterms:modified xsi:type="dcterms:W3CDTF">2021-04-01T07:37:23Z</dcterms:modified>
</cp:coreProperties>
</file>