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57" r:id="rId6"/>
    <p:sldId id="270" r:id="rId7"/>
    <p:sldId id="271" r:id="rId8"/>
    <p:sldId id="259" r:id="rId9"/>
    <p:sldId id="260" r:id="rId10"/>
    <p:sldId id="265" r:id="rId11"/>
    <p:sldId id="258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FE46-7121-41F0-9BE8-CA4B63D46BA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F8AB-8888-46BE-945C-A33F004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4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1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EB7F-313F-4B90-8A1C-3A366D53FB4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14CD-AAE5-4E0C-8A83-9FA2C765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52749"/>
            <a:ext cx="9144000" cy="11637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Communication &amp; teamwork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1178"/>
            <a:ext cx="9144000" cy="102662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Lec</a:t>
            </a:r>
            <a:r>
              <a:rPr lang="en-US" dirty="0"/>
              <a:t> 6</a:t>
            </a:r>
          </a:p>
          <a:p>
            <a:r>
              <a:rPr lang="en-US" dirty="0"/>
              <a:t>MED 311</a:t>
            </a:r>
          </a:p>
          <a:p>
            <a:r>
              <a:rPr lang="en-US" dirty="0"/>
              <a:t>Dr. Ola </a:t>
            </a:r>
            <a:r>
              <a:rPr lang="en-US" dirty="0" err="1"/>
              <a:t>Soudah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Call-Out and Check-Back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62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call-out </a:t>
            </a:r>
            <a:r>
              <a:rPr lang="en-US" dirty="0"/>
              <a:t>is a strategy used to communicate </a:t>
            </a:r>
            <a:r>
              <a:rPr lang="en-US" dirty="0" smtClean="0"/>
              <a:t>important or </a:t>
            </a:r>
            <a:r>
              <a:rPr lang="en-US" dirty="0"/>
              <a:t>critical information.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call-out:</a:t>
            </a:r>
          </a:p>
          <a:p>
            <a:pPr lvl="1"/>
            <a:r>
              <a:rPr lang="en-US" dirty="0" smtClean="0"/>
              <a:t>Informs </a:t>
            </a:r>
            <a:r>
              <a:rPr lang="en-US" dirty="0"/>
              <a:t>all team members </a:t>
            </a:r>
            <a:r>
              <a:rPr lang="en-US" dirty="0" smtClean="0"/>
              <a:t>simultaneously during </a:t>
            </a:r>
            <a:r>
              <a:rPr lang="en-US" dirty="0"/>
              <a:t>situations.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team members anticipate next steps.</a:t>
            </a:r>
          </a:p>
          <a:p>
            <a:pPr lvl="1"/>
            <a:r>
              <a:rPr lang="en-US" dirty="0" smtClean="0"/>
              <a:t>Directs </a:t>
            </a:r>
            <a:r>
              <a:rPr lang="en-US" dirty="0"/>
              <a:t>responsibility to a specific individual </a:t>
            </a:r>
            <a:r>
              <a:rPr lang="en-US" dirty="0" smtClean="0"/>
              <a:t>assigned to </a:t>
            </a:r>
            <a:r>
              <a:rPr lang="en-US" dirty="0"/>
              <a:t>carrying out the task.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check-back </a:t>
            </a:r>
            <a:r>
              <a:rPr lang="en-US" dirty="0"/>
              <a:t>ensures that information conveyed by </a:t>
            </a:r>
            <a:r>
              <a:rPr lang="en-US" dirty="0" smtClean="0"/>
              <a:t>the sender </a:t>
            </a:r>
            <a:r>
              <a:rPr lang="en-US" dirty="0"/>
              <a:t>is understood by the receiver as intended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443" y="4843980"/>
            <a:ext cx="6252001" cy="19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Closed-Loop Communication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189" y="1571106"/>
            <a:ext cx="7963593" cy="5104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985" y="2573503"/>
            <a:ext cx="2313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DIN-Regular"/>
              </a:rPr>
              <a:t>Use closed loop communication in every clinical</a:t>
            </a:r>
          </a:p>
          <a:p>
            <a:r>
              <a:rPr lang="en-US" sz="2400" dirty="0">
                <a:solidFill>
                  <a:srgbClr val="00B050"/>
                </a:solidFill>
                <a:latin typeface="DIN-Regular"/>
              </a:rPr>
              <a:t>and non-clinical setting.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SBAR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2037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SBAR</a:t>
            </a:r>
            <a:r>
              <a:rPr lang="en-US" b="1" dirty="0"/>
              <a:t> </a:t>
            </a:r>
            <a:r>
              <a:rPr lang="en-US" dirty="0"/>
              <a:t>is a technique for communicating </a:t>
            </a:r>
            <a:r>
              <a:rPr lang="en-US" dirty="0" smtClean="0"/>
              <a:t>critical information </a:t>
            </a:r>
            <a:r>
              <a:rPr lang="en-US" dirty="0"/>
              <a:t>that requires immediate attention and </a:t>
            </a:r>
            <a:r>
              <a:rPr lang="en-US" dirty="0" smtClean="0"/>
              <a:t>action concerning </a:t>
            </a:r>
            <a:r>
              <a:rPr lang="en-US" dirty="0"/>
              <a:t>a patient’s </a:t>
            </a:r>
            <a:r>
              <a:rPr lang="en-US" dirty="0" smtClean="0"/>
              <a:t>condition.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Situation</a:t>
            </a:r>
            <a:r>
              <a:rPr lang="en-US" b="1" dirty="0" smtClean="0"/>
              <a:t> </a:t>
            </a:r>
            <a:r>
              <a:rPr lang="en-US" dirty="0"/>
              <a:t>- What is going on with the patient?</a:t>
            </a:r>
          </a:p>
          <a:p>
            <a:pPr lvl="2"/>
            <a:r>
              <a:rPr lang="en-US" dirty="0"/>
              <a:t>“Dr. Smith, this is Barb on 2 West. I am </a:t>
            </a:r>
            <a:r>
              <a:rPr lang="en-US" dirty="0" smtClean="0"/>
              <a:t>calling about </a:t>
            </a:r>
            <a:r>
              <a:rPr lang="en-US" dirty="0"/>
              <a:t>Mrs. Joseph in room 251. Chief </a:t>
            </a:r>
            <a:r>
              <a:rPr lang="en-US" dirty="0" smtClean="0"/>
              <a:t>complaint is </a:t>
            </a:r>
            <a:r>
              <a:rPr lang="en-US" dirty="0"/>
              <a:t>shortness of breath of new onset.”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Background</a:t>
            </a:r>
            <a:r>
              <a:rPr lang="en-US" b="1" dirty="0" smtClean="0"/>
              <a:t> </a:t>
            </a:r>
            <a:r>
              <a:rPr lang="en-US" dirty="0"/>
              <a:t>- What is the clinical background or context?</a:t>
            </a:r>
          </a:p>
          <a:p>
            <a:pPr lvl="2"/>
            <a:r>
              <a:rPr lang="en-US" dirty="0"/>
              <a:t>“Patient is a 62-year-old female post-op day </a:t>
            </a:r>
            <a:r>
              <a:rPr lang="en-US" dirty="0" smtClean="0"/>
              <a:t>one from </a:t>
            </a:r>
            <a:r>
              <a:rPr lang="en-US" dirty="0"/>
              <a:t>abdominal surgery. No prior history of </a:t>
            </a:r>
            <a:r>
              <a:rPr lang="en-US" dirty="0" smtClean="0"/>
              <a:t>cardiac or </a:t>
            </a:r>
            <a:r>
              <a:rPr lang="en-US" dirty="0"/>
              <a:t>lung disease.”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Assessment</a:t>
            </a:r>
            <a:r>
              <a:rPr lang="en-US" b="1" dirty="0" smtClean="0"/>
              <a:t> </a:t>
            </a:r>
            <a:r>
              <a:rPr lang="en-US" dirty="0"/>
              <a:t>- What do I think the problem is?</a:t>
            </a:r>
          </a:p>
          <a:p>
            <a:pPr lvl="2"/>
            <a:r>
              <a:rPr lang="en-US" dirty="0"/>
              <a:t>“Breath sounds are decreased on the right </a:t>
            </a:r>
            <a:r>
              <a:rPr lang="en-US" dirty="0" smtClean="0"/>
              <a:t>side with </a:t>
            </a:r>
            <a:r>
              <a:rPr lang="en-US" dirty="0"/>
              <a:t>acknowledgement of pain. Would like to </a:t>
            </a:r>
            <a:r>
              <a:rPr lang="en-US" dirty="0" smtClean="0"/>
              <a:t>rule out </a:t>
            </a:r>
            <a:r>
              <a:rPr lang="en-US" dirty="0"/>
              <a:t>pneumothorax.”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Recommendation </a:t>
            </a:r>
            <a:r>
              <a:rPr lang="en-US" b="1" dirty="0">
                <a:solidFill>
                  <a:srgbClr val="FF0000"/>
                </a:solidFill>
              </a:rPr>
              <a:t>and Request </a:t>
            </a:r>
            <a:r>
              <a:rPr lang="en-US" dirty="0"/>
              <a:t>- What should I do </a:t>
            </a:r>
            <a:r>
              <a:rPr lang="en-US" dirty="0" smtClean="0"/>
              <a:t>to correct </a:t>
            </a:r>
            <a:r>
              <a:rPr lang="en-US" dirty="0"/>
              <a:t>it?</a:t>
            </a:r>
          </a:p>
          <a:p>
            <a:pPr lvl="2"/>
            <a:r>
              <a:rPr lang="en-US" dirty="0"/>
              <a:t>“I feel strongly the patient should be assessed </a:t>
            </a:r>
            <a:r>
              <a:rPr lang="en-US" dirty="0" smtClean="0"/>
              <a:t>now. Can </a:t>
            </a:r>
            <a:r>
              <a:rPr lang="en-US" dirty="0"/>
              <a:t>you come to room 251 now?”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7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Handover ( For in patients 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Handover</a:t>
            </a:r>
            <a:r>
              <a:rPr lang="en-US" dirty="0"/>
              <a:t> is the transfer of information (along </a:t>
            </a:r>
            <a:r>
              <a:rPr lang="en-US" dirty="0" smtClean="0"/>
              <a:t>with authority </a:t>
            </a:r>
            <a:r>
              <a:rPr lang="en-US" dirty="0"/>
              <a:t>and responsibility) during transitions in </a:t>
            </a:r>
            <a:r>
              <a:rPr lang="en-US" dirty="0" smtClean="0"/>
              <a:t>care across </a:t>
            </a:r>
            <a:r>
              <a:rPr lang="en-US" dirty="0"/>
              <a:t>the continuum. It includes an opportunity to </a:t>
            </a:r>
            <a:r>
              <a:rPr lang="en-US" dirty="0" smtClean="0"/>
              <a:t>ask questions</a:t>
            </a:r>
            <a:r>
              <a:rPr lang="en-US" dirty="0"/>
              <a:t>, clarify, and confirm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One useful handover tool is </a:t>
            </a:r>
            <a:r>
              <a:rPr lang="en-US" b="1" dirty="0">
                <a:solidFill>
                  <a:srgbClr val="FF0000"/>
                </a:solidFill>
              </a:rPr>
              <a:t>“I PASS THE BATON</a:t>
            </a:r>
            <a:r>
              <a:rPr lang="en-US" b="1" dirty="0" smtClean="0">
                <a:solidFill>
                  <a:srgbClr val="FF0000"/>
                </a:solidFill>
              </a:rPr>
              <a:t>.” </a:t>
            </a:r>
            <a:r>
              <a:rPr lang="en-US" dirty="0" smtClean="0"/>
              <a:t>It </a:t>
            </a:r>
            <a:r>
              <a:rPr lang="en-US" dirty="0"/>
              <a:t>enhances information exchange during </a:t>
            </a:r>
            <a:r>
              <a:rPr lang="en-US" dirty="0" smtClean="0"/>
              <a:t>transitions of </a:t>
            </a:r>
            <a:r>
              <a:rPr lang="en-US" dirty="0"/>
              <a:t>care.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4531822"/>
            <a:ext cx="7096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“I PASS THE BATON.”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150" y="1626924"/>
            <a:ext cx="7290261" cy="4818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780" y="2795447"/>
            <a:ext cx="1446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PASS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1" y="131734"/>
            <a:ext cx="3820731" cy="3117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9691" y="1180408"/>
            <a:ext cx="7065113" cy="4830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9774" y="3111331"/>
            <a:ext cx="16614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BATON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McKinsey Bryant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230" y="1690688"/>
            <a:ext cx="6265470" cy="44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348" y="614700"/>
            <a:ext cx="9268691" cy="59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7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Effective Communication Matters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9619"/>
          </a:xfrm>
        </p:spPr>
        <p:txBody>
          <a:bodyPr>
            <a:normAutofit/>
          </a:bodyPr>
          <a:lstStyle/>
          <a:p>
            <a:r>
              <a:rPr lang="en-US" dirty="0"/>
              <a:t>Communication is a process whereby information is conveyed between a </a:t>
            </a:r>
            <a:r>
              <a:rPr lang="en-US" b="1" dirty="0"/>
              <a:t>sender </a:t>
            </a:r>
            <a:r>
              <a:rPr lang="en-US" dirty="0" smtClean="0"/>
              <a:t>and a </a:t>
            </a:r>
            <a:r>
              <a:rPr lang="en-US" b="1" dirty="0"/>
              <a:t>receiver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Sender: </a:t>
            </a:r>
            <a:r>
              <a:rPr lang="en-US" dirty="0" smtClean="0"/>
              <a:t>The </a:t>
            </a:r>
            <a:r>
              <a:rPr lang="en-US" dirty="0"/>
              <a:t>producer of </a:t>
            </a:r>
            <a:r>
              <a:rPr lang="en-US" dirty="0" smtClean="0"/>
              <a:t>a message.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Receiver: </a:t>
            </a:r>
            <a:r>
              <a:rPr lang="en-US" dirty="0" smtClean="0"/>
              <a:t>One </a:t>
            </a:r>
            <a:r>
              <a:rPr lang="en-US" dirty="0"/>
              <a:t>who is given </a:t>
            </a:r>
            <a:r>
              <a:rPr lang="en-US" dirty="0" smtClean="0"/>
              <a:t>the message </a:t>
            </a:r>
            <a:r>
              <a:rPr lang="en-US" dirty="0"/>
              <a:t>produced </a:t>
            </a:r>
            <a:r>
              <a:rPr lang="en-US" dirty="0" smtClean="0"/>
              <a:t>by the sender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Effective communication: </a:t>
            </a:r>
            <a:r>
              <a:rPr lang="en-US" dirty="0" smtClean="0"/>
              <a:t>Communication in which </a:t>
            </a:r>
            <a:r>
              <a:rPr lang="en-US" dirty="0"/>
              <a:t>the receiver </a:t>
            </a:r>
            <a:r>
              <a:rPr lang="en-US" dirty="0" smtClean="0"/>
              <a:t>receives and understands the </a:t>
            </a:r>
            <a:r>
              <a:rPr lang="en-US" dirty="0"/>
              <a:t>message </a:t>
            </a:r>
            <a:r>
              <a:rPr lang="en-US" dirty="0" smtClean="0"/>
              <a:t>as the </a:t>
            </a:r>
            <a:r>
              <a:rPr lang="en-US" dirty="0"/>
              <a:t>sender intended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1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Communication model in HCOs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35" y="1961803"/>
            <a:ext cx="7597832" cy="399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0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ACTIVE LISTENING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5552901"/>
          </a:xfrm>
        </p:spPr>
        <p:txBody>
          <a:bodyPr>
            <a:normAutofit/>
          </a:bodyPr>
          <a:lstStyle/>
          <a:p>
            <a:r>
              <a:rPr lang="en-US" dirty="0"/>
              <a:t>A key component of communication is the receiver’s ability to accurately hear what the </a:t>
            </a:r>
            <a:r>
              <a:rPr lang="en-US" dirty="0" smtClean="0"/>
              <a:t>sender is </a:t>
            </a:r>
            <a:r>
              <a:rPr lang="en-US" dirty="0"/>
              <a:t>saying</a:t>
            </a:r>
            <a:r>
              <a:rPr lang="en-US" dirty="0" smtClean="0"/>
              <a:t>.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Active listening </a:t>
            </a:r>
            <a:r>
              <a:rPr lang="en-US" dirty="0" smtClean="0"/>
              <a:t>The </a:t>
            </a:r>
            <a:r>
              <a:rPr lang="en-US" dirty="0"/>
              <a:t>process of </a:t>
            </a:r>
            <a:r>
              <a:rPr lang="en-US" dirty="0" smtClean="0"/>
              <a:t>paying close </a:t>
            </a:r>
            <a:r>
              <a:rPr lang="en-US" dirty="0"/>
              <a:t>attention to </a:t>
            </a:r>
            <a:r>
              <a:rPr lang="en-US" dirty="0" smtClean="0"/>
              <a:t>a message </a:t>
            </a:r>
            <a:r>
              <a:rPr lang="en-US" dirty="0"/>
              <a:t>so </a:t>
            </a:r>
            <a:r>
              <a:rPr lang="en-US" dirty="0" smtClean="0"/>
              <a:t>that </a:t>
            </a:r>
            <a:r>
              <a:rPr lang="en-US" dirty="0"/>
              <a:t>it </a:t>
            </a:r>
            <a:r>
              <a:rPr lang="en-US" dirty="0" smtClean="0"/>
              <a:t>is sent </a:t>
            </a:r>
            <a:r>
              <a:rPr lang="en-US" dirty="0"/>
              <a:t>and </a:t>
            </a:r>
            <a:r>
              <a:rPr lang="en-US" dirty="0" smtClean="0"/>
              <a:t>received accurately.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0070C0"/>
                </a:solidFill>
              </a:rPr>
              <a:t>Active listener do communicate by:</a:t>
            </a:r>
          </a:p>
          <a:p>
            <a:pPr lvl="2"/>
            <a:r>
              <a:rPr lang="en-US" sz="2400" b="1" i="1" dirty="0"/>
              <a:t>Nonverbal </a:t>
            </a:r>
            <a:r>
              <a:rPr lang="en-US" sz="2400" b="1" i="1" dirty="0" smtClean="0"/>
              <a:t>cues </a:t>
            </a:r>
            <a:r>
              <a:rPr lang="en-US" sz="2400" dirty="0" smtClean="0"/>
              <a:t>(e.g., Body language, posture</a:t>
            </a:r>
            <a:r>
              <a:rPr lang="en-US" sz="2400" dirty="0"/>
              <a:t>, and facial </a:t>
            </a:r>
            <a:r>
              <a:rPr lang="en-US" sz="2400" dirty="0" smtClean="0"/>
              <a:t>expressions like eye contact &amp; nodding).</a:t>
            </a:r>
          </a:p>
          <a:p>
            <a:pPr lvl="2"/>
            <a:r>
              <a:rPr lang="en-US" sz="2400" b="1" dirty="0"/>
              <a:t>V</a:t>
            </a:r>
            <a:r>
              <a:rPr lang="en-US" sz="2400" b="1" dirty="0" smtClean="0"/>
              <a:t>erbal </a:t>
            </a:r>
            <a:r>
              <a:rPr lang="en-US" sz="2400" b="1" dirty="0"/>
              <a:t>cues </a:t>
            </a:r>
            <a:r>
              <a:rPr lang="en-US" sz="2400" dirty="0"/>
              <a:t>(e.g., repeating the information back to the speaker, </a:t>
            </a:r>
            <a:r>
              <a:rPr lang="en-US" sz="2400" dirty="0" smtClean="0"/>
              <a:t>asking relevant </a:t>
            </a:r>
            <a:r>
              <a:rPr lang="en-US" sz="2400" dirty="0"/>
              <a:t>questions)</a:t>
            </a:r>
          </a:p>
        </p:txBody>
      </p:sp>
    </p:spTree>
    <p:extLst>
      <p:ext uri="{BB962C8B-B14F-4D97-AF65-F5344CB8AC3E}">
        <p14:creationId xmlns:p14="http://schemas.microsoft.com/office/powerpoint/2010/main" val="338668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INTERNAL AND EXTERNAL COMMUNICATIONS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4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Downward communication </a:t>
            </a:r>
            <a:r>
              <a:rPr lang="en-US" dirty="0" smtClean="0"/>
              <a:t>the sender primarily in superior organization position (e.g. from department head manager to employee). </a:t>
            </a:r>
            <a:r>
              <a:rPr lang="en-US" dirty="0"/>
              <a:t>Such communications are not solely face-to-face </a:t>
            </a:r>
            <a:r>
              <a:rPr lang="en-US" dirty="0" smtClean="0"/>
              <a:t>interaction also include written forms of communications like e-mails.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Upward </a:t>
            </a:r>
            <a:r>
              <a:rPr lang="en-US" b="1" dirty="0">
                <a:solidFill>
                  <a:srgbClr val="0070C0"/>
                </a:solidFill>
              </a:rPr>
              <a:t>communications </a:t>
            </a:r>
            <a:r>
              <a:rPr lang="en-US" dirty="0"/>
              <a:t>primarily let managers know about staff issues. </a:t>
            </a:r>
            <a:r>
              <a:rPr lang="en-US" dirty="0" smtClean="0"/>
              <a:t>Katz (1974</a:t>
            </a:r>
            <a:r>
              <a:rPr lang="en-US" dirty="0"/>
              <a:t>) suggests that face-to-face communication in the form of open meetings to </a:t>
            </a:r>
            <a:r>
              <a:rPr lang="en-US" dirty="0" smtClean="0"/>
              <a:t>discuss employees</a:t>
            </a:r>
            <a:r>
              <a:rPr lang="en-US" dirty="0"/>
              <a:t>’ concerns, open-door policies, and walking the halls help create </a:t>
            </a:r>
            <a:r>
              <a:rPr lang="en-US" dirty="0" smtClean="0"/>
              <a:t>effective forums </a:t>
            </a:r>
            <a:r>
              <a:rPr lang="en-US" dirty="0"/>
              <a:t>for this type of communication.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Lateral </a:t>
            </a:r>
            <a:r>
              <a:rPr lang="en-US" b="1" dirty="0">
                <a:solidFill>
                  <a:srgbClr val="0070C0"/>
                </a:solidFill>
              </a:rPr>
              <a:t>communication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/>
              <a:t>usually focused on work processes. How the </a:t>
            </a:r>
            <a:r>
              <a:rPr lang="en-US" dirty="0" smtClean="0"/>
              <a:t>work may </a:t>
            </a:r>
            <a:r>
              <a:rPr lang="en-US" dirty="0"/>
              <a:t>be made more efficient, more customer friendly, and more patient </a:t>
            </a:r>
            <a:r>
              <a:rPr lang="en-US" dirty="0" smtClean="0"/>
              <a:t>centered.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6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0070C0"/>
              </a:buClr>
              <a:buSzPts val="4400"/>
            </a:pPr>
            <a:r>
              <a:rPr lang="en-US" b="1">
                <a:solidFill>
                  <a:srgbClr val="0070C0"/>
                </a:solidFill>
              </a:rPr>
              <a:t>TEAM COMMUNICATION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Frequent, positive communications improve team interactions and increase trust.</a:t>
            </a:r>
            <a:endParaRPr dirty="0"/>
          </a:p>
          <a:p>
            <a:pPr marL="342900" indent="-15494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342900" indent="-342900">
              <a:spcBef>
                <a:spcPts val="592"/>
              </a:spcBef>
              <a:buClr>
                <a:schemeClr val="dk1"/>
              </a:buClr>
              <a:buSzPts val="2960"/>
            </a:pPr>
            <a:r>
              <a:rPr lang="en-US" sz="2960" dirty="0"/>
              <a:t>Pilots are trained to be team players because a plane full of people may die if they don’t pay attention to their teammates’ observations. </a:t>
            </a:r>
            <a:endParaRPr sz="2960" dirty="0"/>
          </a:p>
          <a:p>
            <a:pPr marL="1200150" lvl="2" indent="-285750">
              <a:spcBef>
                <a:spcPts val="518"/>
              </a:spcBef>
              <a:buClr>
                <a:srgbClr val="00B0F0"/>
              </a:buClr>
              <a:buSzPts val="2590"/>
              <a:buChar char="–"/>
            </a:pPr>
            <a:r>
              <a:rPr lang="en-US" sz="2190" b="1" dirty="0">
                <a:solidFill>
                  <a:srgbClr val="00B0F0"/>
                </a:solidFill>
              </a:rPr>
              <a:t>Crew resource management (CRM)</a:t>
            </a:r>
            <a:r>
              <a:rPr lang="en-US" sz="2190" b="1" dirty="0"/>
              <a:t> </a:t>
            </a:r>
            <a:r>
              <a:rPr lang="en-US" sz="2190" dirty="0"/>
              <a:t>has been developed to address attitudes, change behavior, and improve performance. </a:t>
            </a:r>
            <a:r>
              <a:rPr lang="en-US" sz="2190" b="1" dirty="0">
                <a:solidFill>
                  <a:srgbClr val="00B050"/>
                </a:solidFill>
              </a:rPr>
              <a:t>Anyone can and should speak up if they have safety concerns</a:t>
            </a:r>
            <a:r>
              <a:rPr lang="en-US" sz="2190" dirty="0"/>
              <a:t>, from co-pilot to flight attendant.</a:t>
            </a:r>
            <a:endParaRPr sz="219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8" y="4349634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body" idx="1"/>
          </p:nvPr>
        </p:nvSpPr>
        <p:spPr>
          <a:xfrm>
            <a:off x="1981200" y="274639"/>
            <a:ext cx="82296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/>
              <a:t>The military and aviation concepts of CRM and interprofessional teamwork training were picked up and expanded into </a:t>
            </a:r>
            <a:r>
              <a:rPr lang="en-US" b="1">
                <a:solidFill>
                  <a:srgbClr val="00B0F0"/>
                </a:solidFill>
              </a:rPr>
              <a:t>TeamSTEPPS.</a:t>
            </a:r>
            <a:endParaRPr/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b="1">
              <a:solidFill>
                <a:srgbClr val="00B0F0"/>
              </a:solidFill>
            </a:endParaRPr>
          </a:p>
          <a:p>
            <a:pPr marL="742950" lvl="1" indent="-285750">
              <a:spcBef>
                <a:spcPts val="560"/>
              </a:spcBef>
              <a:buClr>
                <a:srgbClr val="00B0F0"/>
              </a:buClr>
              <a:buSzPts val="2800"/>
              <a:buChar char="–"/>
            </a:pPr>
            <a:r>
              <a:rPr lang="en-US" b="1">
                <a:solidFill>
                  <a:srgbClr val="00B0F0"/>
                </a:solidFill>
              </a:rPr>
              <a:t>TeamSTEPPS: </a:t>
            </a:r>
            <a:r>
              <a:rPr lang="en-US"/>
              <a:t>A teamwork system designed for health care professionals that is evidence-based and intended to improve communication and teamwork skills among health care professionals.</a:t>
            </a:r>
            <a:endParaRPr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92" t="6297" r="5419" b="9572"/>
          <a:stretch/>
        </p:blipFill>
        <p:spPr>
          <a:xfrm>
            <a:off x="1978429" y="3674225"/>
            <a:ext cx="8653550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694</Words>
  <Application>Microsoft Office PowerPoint</Application>
  <PresentationFormat>Widescreen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DIN-Regular</vt:lpstr>
      <vt:lpstr>Office Theme</vt:lpstr>
      <vt:lpstr>Communication &amp; teamwork</vt:lpstr>
      <vt:lpstr>McKinsey Bryant</vt:lpstr>
      <vt:lpstr>PowerPoint Presentation</vt:lpstr>
      <vt:lpstr>Effective Communication Matters</vt:lpstr>
      <vt:lpstr>Communication model in HCOs</vt:lpstr>
      <vt:lpstr>ACTIVE LISTENING </vt:lpstr>
      <vt:lpstr>INTERNAL AND EXTERNAL COMMUNICATIONS</vt:lpstr>
      <vt:lpstr>TEAM COMMUNICATION</vt:lpstr>
      <vt:lpstr>PowerPoint Presentation</vt:lpstr>
      <vt:lpstr>Call-Out and Check-Back</vt:lpstr>
      <vt:lpstr>Closed-Loop Communication</vt:lpstr>
      <vt:lpstr>SBAR</vt:lpstr>
      <vt:lpstr>Handover ( For in patients )</vt:lpstr>
      <vt:lpstr>“I PASS THE BATON.”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&amp; teamwork</dc:title>
  <dc:creator>Maher</dc:creator>
  <cp:lastModifiedBy>Maher</cp:lastModifiedBy>
  <cp:revision>14</cp:revision>
  <dcterms:created xsi:type="dcterms:W3CDTF">2021-03-29T09:23:51Z</dcterms:created>
  <dcterms:modified xsi:type="dcterms:W3CDTF">2021-04-05T08:39:09Z</dcterms:modified>
</cp:coreProperties>
</file>