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2"/>
  </p:notes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7" r:id="rId15"/>
    <p:sldId id="308" r:id="rId16"/>
    <p:sldId id="306" r:id="rId17"/>
    <p:sldId id="310" r:id="rId18"/>
    <p:sldId id="311" r:id="rId19"/>
    <p:sldId id="309" r:id="rId20"/>
    <p:sldId id="312" r:id="rId21"/>
    <p:sldId id="313" r:id="rId22"/>
    <p:sldId id="314" r:id="rId23"/>
    <p:sldId id="315" r:id="rId24"/>
    <p:sldId id="316" r:id="rId25"/>
    <p:sldId id="317" r:id="rId26"/>
    <p:sldId id="319" r:id="rId27"/>
    <p:sldId id="318" r:id="rId28"/>
    <p:sldId id="320" r:id="rId29"/>
    <p:sldId id="321" r:id="rId30"/>
    <p:sldId id="29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441" autoAdjust="0"/>
    <p:restoredTop sz="94660"/>
  </p:normalViewPr>
  <p:slideViewPr>
    <p:cSldViewPr snapToGrid="0">
      <p:cViewPr varScale="1">
        <p:scale>
          <a:sx n="71" d="100"/>
          <a:sy n="71" d="100"/>
        </p:scale>
        <p:origin x="87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C7558-6C7F-4EE4-BCCB-D7D45FFD5DFB}" type="datetimeFigureOut">
              <a:rPr lang="en-GB" smtClean="0"/>
              <a:t>03/04/2021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F2B3C-C924-4250-B88B-58549DBF7B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645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="1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accent5">
                    <a:lumMod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C007B339-F503-4F7C-804C-F836914BE1C1}" type="datetime1">
              <a:rPr lang="en-GB" smtClean="0"/>
              <a:t>03/04/2021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403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899E4FA7-192D-4A81-A380-414966003AC4}" type="datetime1">
              <a:rPr lang="en-GB" smtClean="0"/>
              <a:t>03/04/2021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304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89C9B663-41CC-49AA-82C6-B3CDBF5FE258}" type="datetime1">
              <a:rPr lang="en-GB" smtClean="0"/>
              <a:t>03/04/2021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31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0988" indent="-228600">
              <a:buClr>
                <a:schemeClr val="accent2"/>
              </a:buClr>
              <a:buFont typeface="Arial" panose="020B0604020202020204" pitchFamily="34" charset="0"/>
              <a:buChar char="•"/>
              <a:defRPr/>
            </a:lvl1pPr>
            <a:lvl2pPr marL="457200" indent="-257175">
              <a:buClr>
                <a:schemeClr val="accent2"/>
              </a:buClr>
              <a:defRPr/>
            </a:lvl2pPr>
            <a:lvl3pPr marL="633413" indent="-249238">
              <a:buClr>
                <a:schemeClr val="accent2"/>
              </a:buClr>
              <a:defRPr/>
            </a:lvl3pPr>
            <a:lvl4pPr marL="795338" indent="-228600">
              <a:buClr>
                <a:schemeClr val="accent2"/>
              </a:buClr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0C16FD26-C4CE-4459-9991-BC53CF5D9189}" type="datetime1">
              <a:rPr lang="en-GB" smtClean="0"/>
              <a:t>03/04/2021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423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CA24E2EA-2DEF-4F07-86AE-0F7602A4416E}" type="datetime1">
              <a:rPr lang="en-GB" smtClean="0"/>
              <a:t>03/04/2021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27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8C7A4521-A393-4C39-A757-3F91D76FB399}" type="datetime1">
              <a:rPr lang="en-GB" smtClean="0"/>
              <a:t>03/04/2021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79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C51DEFB0-2334-4C49-8356-B28ECB847FFD}" type="datetime1">
              <a:rPr lang="en-GB" smtClean="0"/>
              <a:t>03/04/2021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04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32A37CBD-2EB7-4C99-A891-02FE4F0D68C3}" type="datetime1">
              <a:rPr lang="en-GB" smtClean="0"/>
              <a:t>03/04/2021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93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95F30672-BAD0-4689-9283-377C32A88F5D}" type="datetime1">
              <a:rPr lang="en-GB" smtClean="0"/>
              <a:t>03/04/2021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92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F4BA5BCC-21EB-419C-B684-FF7DFD771DF8}" type="datetime1">
              <a:rPr lang="en-GB" smtClean="0"/>
              <a:t>03/04/2021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85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0D01FE49-C0DB-4A49-A7C3-65F858C80891}" type="datetime1">
              <a:rPr lang="en-GB" smtClean="0"/>
              <a:t>03/04/2021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64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351" y="167336"/>
            <a:ext cx="8784866" cy="8265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5043" y="1285462"/>
            <a:ext cx="8680173" cy="481031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2175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A42025B7-2047-4AED-B79E-9162FC345B4D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72280" y="993915"/>
            <a:ext cx="8772936" cy="26504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65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423" y="530353"/>
            <a:ext cx="7720539" cy="3566160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Cholinergic antagonists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485" y="4724561"/>
            <a:ext cx="7543800" cy="1143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Dr. Fatimah Almahasneh</a:t>
            </a:r>
          </a:p>
          <a:p>
            <a:r>
              <a:rPr lang="en-US" b="1" dirty="0" smtClean="0"/>
              <a:t>Department of Basic Medical Sciences</a:t>
            </a:r>
          </a:p>
          <a:p>
            <a:r>
              <a:rPr lang="en-US" b="1" dirty="0" smtClean="0"/>
              <a:t>Faculty of Medicine – Yarmouk University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8499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Atropine – Actions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10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34563" y="1194022"/>
            <a:ext cx="8661151" cy="5174324"/>
          </a:xfrm>
        </p:spPr>
        <p:txBody>
          <a:bodyPr>
            <a:normAutofit/>
          </a:bodyPr>
          <a:lstStyle/>
          <a:p>
            <a:pPr marL="457200" indent="-406400">
              <a:lnSpc>
                <a:spcPct val="110000"/>
              </a:lnSpc>
              <a:buFont typeface="+mj-lt"/>
              <a:buAutoNum type="arabicPeriod" startAt="2"/>
            </a:pPr>
            <a:r>
              <a:rPr lang="en-US" b="1" dirty="0" smtClean="0"/>
              <a:t>Gastrointestinal</a:t>
            </a:r>
          </a:p>
          <a:p>
            <a:pPr marL="457200" indent="-288925">
              <a:lnSpc>
                <a:spcPct val="110000"/>
              </a:lnSpc>
            </a:pPr>
            <a:r>
              <a:rPr lang="en-US" i="1" dirty="0"/>
              <a:t>Atropine</a:t>
            </a:r>
            <a:r>
              <a:rPr lang="en-US" dirty="0"/>
              <a:t> </a:t>
            </a:r>
            <a:r>
              <a:rPr lang="en-US" dirty="0" smtClean="0"/>
              <a:t>and its active isomer, </a:t>
            </a:r>
            <a:r>
              <a:rPr lang="en-US" i="1" dirty="0" smtClean="0"/>
              <a:t>L-</a:t>
            </a:r>
            <a:r>
              <a:rPr lang="en-US" i="1" dirty="0" err="1" smtClean="0"/>
              <a:t>hyoscyamine</a:t>
            </a:r>
            <a:r>
              <a:rPr lang="en-US" dirty="0" smtClean="0"/>
              <a:t> can </a:t>
            </a:r>
            <a:r>
              <a:rPr lang="en-US" dirty="0"/>
              <a:t>be used as an </a:t>
            </a:r>
            <a:r>
              <a:rPr lang="en-US" dirty="0" smtClean="0"/>
              <a:t>antispasmodic </a:t>
            </a:r>
            <a:r>
              <a:rPr lang="en-US" dirty="0"/>
              <a:t>to </a:t>
            </a:r>
            <a:r>
              <a:rPr lang="en-US" dirty="0" smtClean="0"/>
              <a:t>reduce activity </a:t>
            </a:r>
            <a:r>
              <a:rPr lang="en-US" dirty="0"/>
              <a:t>of the GI </a:t>
            </a:r>
            <a:r>
              <a:rPr lang="en-US" dirty="0" smtClean="0"/>
              <a:t>tract.</a:t>
            </a:r>
          </a:p>
          <a:p>
            <a:pPr marL="633412" lvl="1" indent="-288925">
              <a:lnSpc>
                <a:spcPct val="110000"/>
              </a:lnSpc>
            </a:pPr>
            <a:r>
              <a:rPr lang="en-US" b="1" dirty="0"/>
              <a:t>Atropine</a:t>
            </a:r>
            <a:r>
              <a:rPr lang="en-US" dirty="0"/>
              <a:t> and </a:t>
            </a:r>
            <a:r>
              <a:rPr lang="en-US" b="1" dirty="0"/>
              <a:t>scopolamine</a:t>
            </a:r>
            <a:r>
              <a:rPr lang="en-US" dirty="0"/>
              <a:t> </a:t>
            </a:r>
            <a:r>
              <a:rPr lang="en-US" dirty="0" smtClean="0"/>
              <a:t>are </a:t>
            </a:r>
            <a:r>
              <a:rPr lang="en-US" dirty="0"/>
              <a:t>probably the most potent antispasmodic drugs </a:t>
            </a:r>
            <a:r>
              <a:rPr lang="en-US" dirty="0" smtClean="0"/>
              <a:t>available </a:t>
            </a:r>
            <a:endParaRPr lang="en-US" dirty="0"/>
          </a:p>
          <a:p>
            <a:pPr marL="457200" indent="-288925">
              <a:lnSpc>
                <a:spcPct val="110000"/>
              </a:lnSpc>
            </a:pPr>
            <a:r>
              <a:rPr lang="en-US" dirty="0" err="1" smtClean="0"/>
              <a:t>HCl</a:t>
            </a:r>
            <a:r>
              <a:rPr lang="en-US" dirty="0" smtClean="0"/>
              <a:t> production is </a:t>
            </a:r>
            <a:r>
              <a:rPr lang="en-US" dirty="0"/>
              <a:t>not significantly </a:t>
            </a:r>
            <a:r>
              <a:rPr lang="en-US" dirty="0" smtClean="0"/>
              <a:t>affected </a:t>
            </a:r>
            <a:r>
              <a:rPr lang="en-US" dirty="0" smtClean="0">
                <a:sym typeface="Wingdings" panose="05000000000000000000" pitchFamily="2" charset="2"/>
              </a:rPr>
              <a:t> not effective </a:t>
            </a:r>
            <a:r>
              <a:rPr lang="en-US" dirty="0">
                <a:sym typeface="Wingdings" panose="05000000000000000000" pitchFamily="2" charset="2"/>
              </a:rPr>
              <a:t>for the treatment of peptic ulcer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pPr marL="457200" indent="-288925">
              <a:lnSpc>
                <a:spcPct val="110000"/>
              </a:lnSpc>
            </a:pPr>
            <a:r>
              <a:rPr lang="en-US" dirty="0" smtClean="0"/>
              <a:t>Doses of </a:t>
            </a:r>
            <a:r>
              <a:rPr lang="en-US" dirty="0"/>
              <a:t>atropine that reduce spasms also reduce saliva </a:t>
            </a:r>
            <a:r>
              <a:rPr lang="en-US" dirty="0" smtClean="0"/>
              <a:t>secretion, ocular </a:t>
            </a:r>
            <a:r>
              <a:rPr lang="en-US" dirty="0"/>
              <a:t>accommodation, and </a:t>
            </a:r>
            <a:r>
              <a:rPr lang="en-US" dirty="0" smtClean="0"/>
              <a:t>urination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poor compliance.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52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Atropine – Actions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11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34563" y="1194022"/>
            <a:ext cx="8661151" cy="5174324"/>
          </a:xfrm>
        </p:spPr>
        <p:txBody>
          <a:bodyPr>
            <a:normAutofit/>
          </a:bodyPr>
          <a:lstStyle/>
          <a:p>
            <a:pPr marL="396875" indent="-346075">
              <a:lnSpc>
                <a:spcPct val="110000"/>
              </a:lnSpc>
              <a:buFont typeface="+mj-lt"/>
              <a:buAutoNum type="arabicPeriod" startAt="3"/>
            </a:pPr>
            <a:r>
              <a:rPr lang="en-US" b="1" dirty="0" smtClean="0"/>
              <a:t>Cardiovascular</a:t>
            </a:r>
          </a:p>
          <a:p>
            <a:pPr marL="457200" indent="-288925">
              <a:lnSpc>
                <a:spcPct val="110000"/>
              </a:lnSpc>
            </a:pPr>
            <a:r>
              <a:rPr lang="en-US" i="1" dirty="0" smtClean="0"/>
              <a:t>Atropine </a:t>
            </a:r>
            <a:r>
              <a:rPr lang="en-US" dirty="0" smtClean="0"/>
              <a:t>produces divergent </a:t>
            </a:r>
            <a:r>
              <a:rPr lang="en-US" dirty="0"/>
              <a:t>effects on </a:t>
            </a:r>
            <a:r>
              <a:rPr lang="en-US" dirty="0" smtClean="0"/>
              <a:t>the cardiovascular </a:t>
            </a:r>
            <a:r>
              <a:rPr lang="en-US" dirty="0"/>
              <a:t>system, depending on the </a:t>
            </a:r>
            <a:r>
              <a:rPr lang="en-US" dirty="0" smtClean="0"/>
              <a:t>dose. </a:t>
            </a:r>
          </a:p>
          <a:p>
            <a:pPr marL="457200" indent="-288925">
              <a:lnSpc>
                <a:spcPct val="110000"/>
              </a:lnSpc>
            </a:pPr>
            <a:r>
              <a:rPr lang="en-US" dirty="0"/>
              <a:t>At low doses, the predominant effect is a slight decrease in </a:t>
            </a:r>
            <a:r>
              <a:rPr lang="en-US" dirty="0" smtClean="0"/>
              <a:t>heart rate</a:t>
            </a:r>
            <a:r>
              <a:rPr lang="en-US" dirty="0"/>
              <a:t>. </a:t>
            </a:r>
            <a:endParaRPr lang="en-US" dirty="0" smtClean="0"/>
          </a:p>
          <a:p>
            <a:pPr marL="633412" lvl="1" indent="-288925">
              <a:lnSpc>
                <a:spcPct val="110000"/>
              </a:lnSpc>
            </a:pPr>
            <a:r>
              <a:rPr lang="en-US" dirty="0" smtClean="0"/>
              <a:t>results </a:t>
            </a:r>
            <a:r>
              <a:rPr lang="en-US" dirty="0"/>
              <a:t>from blockade of the M</a:t>
            </a:r>
            <a:r>
              <a:rPr lang="en-US" baseline="-25000" dirty="0"/>
              <a:t>1</a:t>
            </a:r>
            <a:r>
              <a:rPr lang="en-US" dirty="0"/>
              <a:t> receptors on </a:t>
            </a:r>
            <a:r>
              <a:rPr lang="en-US" dirty="0" smtClean="0"/>
              <a:t>the inhibitory presynaptic </a:t>
            </a:r>
            <a:r>
              <a:rPr lang="en-US" dirty="0"/>
              <a:t>neurons, thus </a:t>
            </a:r>
            <a:r>
              <a:rPr lang="en-US" dirty="0" smtClean="0"/>
              <a:t>permitting increased </a:t>
            </a:r>
            <a:r>
              <a:rPr lang="en-US" dirty="0"/>
              <a:t>ACh </a:t>
            </a:r>
            <a:r>
              <a:rPr lang="en-US" dirty="0" smtClean="0"/>
              <a:t>release.</a:t>
            </a:r>
          </a:p>
          <a:p>
            <a:pPr marL="457200" indent="-288925">
              <a:lnSpc>
                <a:spcPct val="110000"/>
              </a:lnSpc>
            </a:pPr>
            <a:r>
              <a:rPr lang="en-US" dirty="0"/>
              <a:t>Higher doses of atropine cause </a:t>
            </a:r>
            <a:r>
              <a:rPr lang="en-US" dirty="0" smtClean="0"/>
              <a:t>a progressive </a:t>
            </a:r>
            <a:r>
              <a:rPr lang="en-US" dirty="0"/>
              <a:t>increase in heart rate </a:t>
            </a:r>
            <a:endParaRPr lang="en-US" dirty="0" smtClean="0"/>
          </a:p>
          <a:p>
            <a:pPr marL="633412" lvl="1" indent="-288925">
              <a:lnSpc>
                <a:spcPct val="110000"/>
              </a:lnSpc>
            </a:pPr>
            <a:r>
              <a:rPr lang="en-US" dirty="0" smtClean="0"/>
              <a:t>by </a:t>
            </a:r>
            <a:r>
              <a:rPr lang="en-US" dirty="0"/>
              <a:t>blocking the M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receptors on </a:t>
            </a:r>
            <a:r>
              <a:rPr lang="en-US" dirty="0"/>
              <a:t>the </a:t>
            </a:r>
            <a:r>
              <a:rPr lang="en-US" dirty="0" smtClean="0"/>
              <a:t>SA node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345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Atropine – Actions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12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34563" y="1194022"/>
            <a:ext cx="8661151" cy="5174324"/>
          </a:xfrm>
        </p:spPr>
        <p:txBody>
          <a:bodyPr>
            <a:normAutofit/>
          </a:bodyPr>
          <a:lstStyle/>
          <a:p>
            <a:pPr marL="457200" indent="-406400">
              <a:lnSpc>
                <a:spcPts val="3800"/>
              </a:lnSpc>
              <a:buFont typeface="+mj-lt"/>
              <a:buAutoNum type="arabicPeriod" startAt="4"/>
            </a:pPr>
            <a:r>
              <a:rPr lang="en-US" b="1" dirty="0" smtClean="0"/>
              <a:t>Secretions</a:t>
            </a:r>
          </a:p>
          <a:p>
            <a:pPr marL="457200" indent="-288925">
              <a:lnSpc>
                <a:spcPts val="3800"/>
              </a:lnSpc>
            </a:pPr>
            <a:r>
              <a:rPr lang="en-US" dirty="0"/>
              <a:t>Atropine blocks muscarinic receptors in the </a:t>
            </a:r>
            <a:r>
              <a:rPr lang="en-US" dirty="0" smtClean="0"/>
              <a:t>salivary glands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dryness </a:t>
            </a:r>
            <a:r>
              <a:rPr lang="en-US" dirty="0"/>
              <a:t>of the mouth (</a:t>
            </a:r>
            <a:r>
              <a:rPr lang="en-US" dirty="0" err="1"/>
              <a:t>xerostomia</a:t>
            </a:r>
            <a:r>
              <a:rPr lang="en-US" dirty="0"/>
              <a:t>). </a:t>
            </a:r>
            <a:endParaRPr lang="en-US" dirty="0" smtClean="0"/>
          </a:p>
          <a:p>
            <a:pPr marL="457200" indent="-288925">
              <a:lnSpc>
                <a:spcPts val="3800"/>
              </a:lnSpc>
            </a:pPr>
            <a:r>
              <a:rPr lang="en-US" dirty="0" smtClean="0"/>
              <a:t>The salivary </a:t>
            </a:r>
            <a:r>
              <a:rPr lang="en-US" dirty="0"/>
              <a:t>glands are exquisitely sensitive to </a:t>
            </a:r>
            <a:r>
              <a:rPr lang="en-US" dirty="0" smtClean="0"/>
              <a:t>atropine.</a:t>
            </a:r>
          </a:p>
          <a:p>
            <a:pPr marL="457200" indent="-288925">
              <a:lnSpc>
                <a:spcPts val="3800"/>
              </a:lnSpc>
            </a:pPr>
            <a:r>
              <a:rPr lang="en-US" dirty="0" smtClean="0"/>
              <a:t>Sweat and lacrimal </a:t>
            </a:r>
            <a:r>
              <a:rPr lang="en-US" dirty="0"/>
              <a:t>glands are similarly affected. </a:t>
            </a:r>
            <a:endParaRPr lang="en-US" dirty="0" smtClean="0"/>
          </a:p>
          <a:p>
            <a:pPr marL="633412" lvl="1" indent="-288925">
              <a:lnSpc>
                <a:spcPts val="3800"/>
              </a:lnSpc>
            </a:pPr>
            <a:r>
              <a:rPr lang="en-US" sz="2600" i="1" dirty="0" smtClean="0"/>
              <a:t>Note</a:t>
            </a:r>
            <a:r>
              <a:rPr lang="en-US" sz="2600" i="1" dirty="0"/>
              <a:t>: </a:t>
            </a:r>
            <a:r>
              <a:rPr lang="en-US" sz="2600" dirty="0"/>
              <a:t>Inhibition of </a:t>
            </a:r>
            <a:r>
              <a:rPr lang="en-US" sz="2600" dirty="0" smtClean="0"/>
              <a:t>secretions by </a:t>
            </a:r>
            <a:r>
              <a:rPr lang="en-US" sz="2600" dirty="0"/>
              <a:t>sweat glands can cause elevated body </a:t>
            </a:r>
            <a:r>
              <a:rPr lang="en-US" sz="2600" dirty="0" smtClean="0"/>
              <a:t>temperature, which </a:t>
            </a:r>
            <a:r>
              <a:rPr lang="en-US" sz="2600" dirty="0"/>
              <a:t>can be dangerous in children and the </a:t>
            </a:r>
            <a:r>
              <a:rPr lang="en-US" sz="2600" dirty="0" smtClean="0"/>
              <a:t>elderly.</a:t>
            </a:r>
          </a:p>
        </p:txBody>
      </p:sp>
    </p:spTree>
    <p:extLst>
      <p:ext uri="{BB962C8B-B14F-4D97-AF65-F5344CB8AC3E}">
        <p14:creationId xmlns:p14="http://schemas.microsoft.com/office/powerpoint/2010/main" val="391328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Atropine – Therapeutic 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5174324"/>
          </a:xfrm>
        </p:spPr>
        <p:txBody>
          <a:bodyPr>
            <a:normAutofit/>
          </a:bodyPr>
          <a:lstStyle/>
          <a:p>
            <a:pPr marL="403225" indent="-350838">
              <a:buFont typeface="+mj-lt"/>
              <a:buAutoNum type="arabicPeriod"/>
            </a:pPr>
            <a:r>
              <a:rPr lang="en-US" b="1" dirty="0" smtClean="0"/>
              <a:t>Ophthalmic </a:t>
            </a:r>
          </a:p>
          <a:p>
            <a:pPr marL="403225">
              <a:lnSpc>
                <a:spcPts val="3800"/>
              </a:lnSpc>
            </a:pPr>
            <a:r>
              <a:rPr lang="en-US" dirty="0"/>
              <a:t>Topical atropine exerts both </a:t>
            </a:r>
            <a:r>
              <a:rPr lang="en-US" i="1" dirty="0" err="1"/>
              <a:t>mydriatic</a:t>
            </a:r>
            <a:r>
              <a:rPr lang="en-US" dirty="0"/>
              <a:t> and </a:t>
            </a:r>
            <a:r>
              <a:rPr lang="en-US" i="1" dirty="0" err="1" smtClean="0"/>
              <a:t>cycloplegic</a:t>
            </a:r>
            <a:r>
              <a:rPr lang="en-US" dirty="0" smtClean="0"/>
              <a:t> effects</a:t>
            </a:r>
            <a:r>
              <a:rPr lang="en-US" dirty="0"/>
              <a:t>, and it permits the measurement of </a:t>
            </a:r>
            <a:r>
              <a:rPr lang="en-US" dirty="0" smtClean="0"/>
              <a:t>refractive errors </a:t>
            </a:r>
            <a:r>
              <a:rPr lang="en-US" dirty="0"/>
              <a:t>without interference by the accommodative capacity </a:t>
            </a:r>
            <a:r>
              <a:rPr lang="en-US" dirty="0" smtClean="0"/>
              <a:t>of the </a:t>
            </a:r>
            <a:r>
              <a:rPr lang="en-US" dirty="0"/>
              <a:t>eye</a:t>
            </a:r>
            <a:r>
              <a:rPr lang="en-US" dirty="0" smtClean="0"/>
              <a:t>.</a:t>
            </a:r>
          </a:p>
          <a:p>
            <a:pPr marL="403225">
              <a:lnSpc>
                <a:spcPts val="3800"/>
              </a:lnSpc>
            </a:pPr>
            <a:r>
              <a:rPr lang="en-US" dirty="0"/>
              <a:t>Shorter-acting </a:t>
            </a:r>
            <a:r>
              <a:rPr lang="en-US" dirty="0" err="1"/>
              <a:t>antimuscarinics</a:t>
            </a:r>
            <a:r>
              <a:rPr lang="en-US" dirty="0"/>
              <a:t> (</a:t>
            </a:r>
            <a:r>
              <a:rPr lang="en-US" b="1" dirty="0" err="1"/>
              <a:t>cyclopentolate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err="1" smtClean="0"/>
              <a:t>tropicamide</a:t>
            </a:r>
            <a:r>
              <a:rPr lang="en-US" dirty="0"/>
              <a:t>) have largely replaced atropine due to </a:t>
            </a:r>
            <a:r>
              <a:rPr lang="en-US" dirty="0" smtClean="0"/>
              <a:t>prolonged </a:t>
            </a:r>
            <a:r>
              <a:rPr lang="en-US" dirty="0" err="1" smtClean="0"/>
              <a:t>mydriasis</a:t>
            </a:r>
            <a:r>
              <a:rPr lang="en-US" dirty="0" smtClean="0"/>
              <a:t> </a:t>
            </a:r>
            <a:r>
              <a:rPr lang="en-US" dirty="0"/>
              <a:t>observed </a:t>
            </a:r>
            <a:r>
              <a:rPr lang="en-US" dirty="0" smtClean="0"/>
              <a:t> with </a:t>
            </a:r>
            <a:r>
              <a:rPr lang="en-US" dirty="0"/>
              <a:t>atropine (</a:t>
            </a:r>
            <a:r>
              <a:rPr lang="en-US" dirty="0" smtClean="0"/>
              <a:t>7-14 </a:t>
            </a:r>
            <a:r>
              <a:rPr lang="en-US" dirty="0"/>
              <a:t>days </a:t>
            </a:r>
            <a:r>
              <a:rPr lang="en-US" i="1" dirty="0"/>
              <a:t>vs. </a:t>
            </a:r>
            <a:r>
              <a:rPr lang="en-US" dirty="0" smtClean="0"/>
              <a:t>6-24 hours with </a:t>
            </a:r>
            <a:r>
              <a:rPr lang="en-US" dirty="0"/>
              <a:t>other agents</a:t>
            </a:r>
            <a:r>
              <a:rPr lang="en-US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46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Atropine – Therapeutic 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5174324"/>
          </a:xfrm>
        </p:spPr>
        <p:txBody>
          <a:bodyPr>
            <a:normAutofit/>
          </a:bodyPr>
          <a:lstStyle/>
          <a:p>
            <a:pPr marL="396875" indent="-336550">
              <a:buFont typeface="+mj-lt"/>
              <a:buAutoNum type="arabicPeriod" startAt="2"/>
            </a:pPr>
            <a:r>
              <a:rPr lang="en-US" b="1" dirty="0" smtClean="0"/>
              <a:t>Antispasmodic</a:t>
            </a:r>
          </a:p>
          <a:p>
            <a:pPr marL="577850">
              <a:lnSpc>
                <a:spcPts val="3800"/>
              </a:lnSpc>
            </a:pPr>
            <a:r>
              <a:rPr lang="en-US" dirty="0" smtClean="0"/>
              <a:t>To relax the GI tract.</a:t>
            </a:r>
            <a:endParaRPr lang="en-US" dirty="0"/>
          </a:p>
          <a:p>
            <a:pPr marL="396875" indent="-344488">
              <a:lnSpc>
                <a:spcPts val="3800"/>
              </a:lnSpc>
              <a:buFont typeface="+mj-lt"/>
              <a:buAutoNum type="arabicPeriod" startAt="3"/>
            </a:pPr>
            <a:r>
              <a:rPr lang="en-US" b="1" dirty="0" smtClean="0"/>
              <a:t>Cardiovascular</a:t>
            </a:r>
          </a:p>
          <a:p>
            <a:pPr marL="631825">
              <a:lnSpc>
                <a:spcPts val="3800"/>
              </a:lnSpc>
            </a:pPr>
            <a:r>
              <a:rPr lang="en-US" dirty="0" smtClean="0"/>
              <a:t>to </a:t>
            </a:r>
            <a:r>
              <a:rPr lang="en-US" dirty="0"/>
              <a:t>treat bradycardia of </a:t>
            </a:r>
            <a:r>
              <a:rPr lang="en-US" dirty="0" smtClean="0"/>
              <a:t>varying etiologies.</a:t>
            </a:r>
            <a:endParaRPr lang="en-US" dirty="0"/>
          </a:p>
          <a:p>
            <a:pPr marL="403225" indent="-350838">
              <a:lnSpc>
                <a:spcPts val="3800"/>
              </a:lnSpc>
              <a:buFont typeface="+mj-lt"/>
              <a:buAutoNum type="arabicPeriod" startAt="4"/>
            </a:pPr>
            <a:r>
              <a:rPr lang="en-US" b="1" dirty="0" err="1" smtClean="0"/>
              <a:t>Antisecretory</a:t>
            </a:r>
            <a:endParaRPr lang="en-US" b="1" dirty="0" smtClean="0"/>
          </a:p>
          <a:p>
            <a:pPr marL="631825">
              <a:lnSpc>
                <a:spcPts val="3800"/>
              </a:lnSpc>
            </a:pPr>
            <a:r>
              <a:rPr lang="en-US" dirty="0"/>
              <a:t>Atropine is sometimes used as an </a:t>
            </a:r>
            <a:r>
              <a:rPr lang="en-US" dirty="0" err="1" smtClean="0"/>
              <a:t>antisecretory</a:t>
            </a:r>
            <a:r>
              <a:rPr lang="en-US" dirty="0" smtClean="0"/>
              <a:t> agent </a:t>
            </a:r>
            <a:r>
              <a:rPr lang="en-US" dirty="0"/>
              <a:t>to block secretions in the upper and lower </a:t>
            </a:r>
            <a:r>
              <a:rPr lang="en-US" dirty="0" smtClean="0"/>
              <a:t>respiratory tracts </a:t>
            </a:r>
            <a:r>
              <a:rPr lang="en-US" dirty="0"/>
              <a:t>prior to </a:t>
            </a:r>
            <a:r>
              <a:rPr lang="en-US" dirty="0" smtClean="0"/>
              <a:t>surgery.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89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Atropine – Therapeutic 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5343938"/>
          </a:xfrm>
        </p:spPr>
        <p:txBody>
          <a:bodyPr>
            <a:normAutofit/>
          </a:bodyPr>
          <a:lstStyle/>
          <a:p>
            <a:pPr marL="403225" indent="-342900">
              <a:buFont typeface="+mj-lt"/>
              <a:buAutoNum type="arabicPeriod" startAt="5"/>
            </a:pPr>
            <a:r>
              <a:rPr lang="en-US" b="1" dirty="0" smtClean="0"/>
              <a:t>Antidote for cholinergic agonists</a:t>
            </a:r>
          </a:p>
          <a:p>
            <a:pPr marL="403225">
              <a:lnSpc>
                <a:spcPts val="3800"/>
              </a:lnSpc>
            </a:pPr>
            <a:r>
              <a:rPr lang="en-US" sz="2500" dirty="0"/>
              <a:t>treatment of organophosphate (insecticides, nerve gases) </a:t>
            </a:r>
            <a:r>
              <a:rPr lang="en-US" sz="2500" dirty="0" smtClean="0"/>
              <a:t>poisoning, of </a:t>
            </a:r>
            <a:r>
              <a:rPr lang="en-US" sz="2500" dirty="0"/>
              <a:t>overdose of clinically used anticholinesterases </a:t>
            </a:r>
            <a:r>
              <a:rPr lang="en-US" sz="2500" dirty="0" smtClean="0"/>
              <a:t>such as </a:t>
            </a:r>
            <a:r>
              <a:rPr lang="en-US" sz="2500" i="1" dirty="0" err="1"/>
              <a:t>physostigmine</a:t>
            </a:r>
            <a:r>
              <a:rPr lang="en-US" sz="2500" dirty="0"/>
              <a:t>, and in some types of mushroom </a:t>
            </a:r>
            <a:r>
              <a:rPr lang="en-US" sz="2500" dirty="0" smtClean="0"/>
              <a:t>poisoning </a:t>
            </a:r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</a:rPr>
              <a:t>(certain 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</a:rPr>
              <a:t>mushrooms contain cholinergic substances that </a:t>
            </a:r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</a:rPr>
              <a:t>block </a:t>
            </a:r>
            <a:r>
              <a:rPr lang="en-US" sz="2400" i="1" dirty="0" err="1" smtClean="0">
                <a:solidFill>
                  <a:schemeClr val="accent4">
                    <a:lumMod val="75000"/>
                  </a:schemeClr>
                </a:solidFill>
              </a:rPr>
              <a:t>cholinesterases</a:t>
            </a:r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</a:rPr>
              <a:t>).</a:t>
            </a:r>
          </a:p>
          <a:p>
            <a:pPr marL="403225">
              <a:lnSpc>
                <a:spcPts val="3800"/>
              </a:lnSpc>
            </a:pPr>
            <a:r>
              <a:rPr lang="en-US" sz="2500" dirty="0"/>
              <a:t>The </a:t>
            </a:r>
            <a:r>
              <a:rPr lang="en-US" sz="2500" dirty="0" smtClean="0"/>
              <a:t>ability of </a:t>
            </a:r>
            <a:r>
              <a:rPr lang="en-US" sz="2500" dirty="0"/>
              <a:t>atropine to enter the central nervous system (CNS) </a:t>
            </a:r>
            <a:r>
              <a:rPr lang="en-US" sz="2500" dirty="0" smtClean="0"/>
              <a:t>is of </a:t>
            </a:r>
            <a:r>
              <a:rPr lang="en-US" sz="2500" dirty="0"/>
              <a:t>particular importance in treating central toxic effects </a:t>
            </a:r>
            <a:r>
              <a:rPr lang="en-US" sz="2500" dirty="0" smtClean="0"/>
              <a:t>of anticholinesterases</a:t>
            </a:r>
            <a:r>
              <a:rPr lang="en-US" sz="2500" dirty="0"/>
              <a:t>.</a:t>
            </a:r>
            <a:endParaRPr lang="en-US" sz="2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11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Atropine - Pharmacokinetics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It is readily </a:t>
            </a:r>
            <a:r>
              <a:rPr lang="en-US" dirty="0"/>
              <a:t>absorbed, partially </a:t>
            </a:r>
            <a:r>
              <a:rPr lang="en-US" dirty="0" smtClean="0"/>
              <a:t>metabolized by </a:t>
            </a:r>
            <a:r>
              <a:rPr lang="en-US" dirty="0"/>
              <a:t>the liver, and eliminated primarily in urine.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It </a:t>
            </a:r>
            <a:r>
              <a:rPr lang="en-US" dirty="0"/>
              <a:t>has a </a:t>
            </a:r>
            <a:r>
              <a:rPr lang="en-US" dirty="0" smtClean="0"/>
              <a:t>half-life of </a:t>
            </a:r>
            <a:r>
              <a:rPr lang="en-US" dirty="0"/>
              <a:t>about 4 hours.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95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Atropine </a:t>
            </a:r>
            <a:r>
              <a:rPr lang="en-US" dirty="0" smtClean="0"/>
              <a:t>– Adverse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49" y="1165412"/>
            <a:ext cx="8680173" cy="524058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/>
              <a:t>Depending on the dose, atropine may </a:t>
            </a:r>
            <a:r>
              <a:rPr lang="en-US" sz="2500" dirty="0" smtClean="0"/>
              <a:t>cause dry </a:t>
            </a:r>
            <a:r>
              <a:rPr lang="en-US" sz="2500" dirty="0"/>
              <a:t>mouth, blurred vision, “sandy eyes,” tachycardia, </a:t>
            </a:r>
            <a:r>
              <a:rPr lang="en-US" sz="2500" dirty="0" smtClean="0"/>
              <a:t>urinary retention</a:t>
            </a:r>
            <a:r>
              <a:rPr lang="en-US" sz="2500" dirty="0"/>
              <a:t>, and constipation. </a:t>
            </a:r>
            <a:endParaRPr lang="en-US" sz="2500" dirty="0" smtClean="0"/>
          </a:p>
          <a:p>
            <a:pPr>
              <a:lnSpc>
                <a:spcPct val="150000"/>
              </a:lnSpc>
            </a:pPr>
            <a:r>
              <a:rPr lang="en-US" sz="2500" dirty="0" smtClean="0"/>
              <a:t>Effects </a:t>
            </a:r>
            <a:r>
              <a:rPr lang="en-US" sz="2500" dirty="0"/>
              <a:t>on the CNS include </a:t>
            </a:r>
            <a:r>
              <a:rPr lang="en-US" sz="2500" dirty="0" smtClean="0"/>
              <a:t>restlessness, confusion</a:t>
            </a:r>
            <a:r>
              <a:rPr lang="en-US" sz="2500" dirty="0"/>
              <a:t>, hallucinations, and </a:t>
            </a:r>
            <a:r>
              <a:rPr lang="en-US" sz="2500" dirty="0" smtClean="0"/>
              <a:t>delirium </a:t>
            </a:r>
            <a:r>
              <a:rPr lang="en-US" sz="2500" dirty="0" smtClean="0">
                <a:sym typeface="Wingdings" panose="05000000000000000000" pitchFamily="2" charset="2"/>
              </a:rPr>
              <a:t> </a:t>
            </a:r>
            <a:r>
              <a:rPr lang="en-US" sz="2500" dirty="0" smtClean="0"/>
              <a:t>may progress to </a:t>
            </a:r>
            <a:r>
              <a:rPr lang="en-US" sz="2500" dirty="0"/>
              <a:t>depression, collapse of the circulatory and </a:t>
            </a:r>
            <a:r>
              <a:rPr lang="en-US" sz="2500" dirty="0" smtClean="0"/>
              <a:t>respiratory systems</a:t>
            </a:r>
            <a:r>
              <a:rPr lang="en-US" sz="2500" dirty="0"/>
              <a:t>, and </a:t>
            </a:r>
            <a:r>
              <a:rPr lang="en-US" sz="2500" dirty="0" smtClean="0"/>
              <a:t>death.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Atropine may also induce troublesome urinary retention. </a:t>
            </a:r>
          </a:p>
          <a:p>
            <a:pPr marL="52388" indent="0">
              <a:lnSpc>
                <a:spcPct val="150000"/>
              </a:lnSpc>
              <a:buNone/>
            </a:pPr>
            <a:endParaRPr lang="en-US" sz="2500" dirty="0" smtClean="0"/>
          </a:p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01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Atropine </a:t>
            </a:r>
            <a:r>
              <a:rPr lang="en-US" dirty="0" smtClean="0"/>
              <a:t>– Adverse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51743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drug may </a:t>
            </a:r>
            <a:r>
              <a:rPr lang="en-US" dirty="0"/>
              <a:t>be dangerous in children, because they are sensitive to </a:t>
            </a:r>
            <a:r>
              <a:rPr lang="en-US" dirty="0" smtClean="0"/>
              <a:t>its effects</a:t>
            </a:r>
            <a:r>
              <a:rPr lang="en-US" dirty="0"/>
              <a:t>, particularly to rapid increases in body temperature that </a:t>
            </a:r>
            <a:r>
              <a:rPr lang="en-US" dirty="0" smtClean="0"/>
              <a:t>it may </a:t>
            </a:r>
            <a:r>
              <a:rPr lang="en-US" dirty="0"/>
              <a:t>elicit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Low doses of cholinesterase inhibitors, such as </a:t>
            </a:r>
            <a:r>
              <a:rPr lang="en-US" b="1" dirty="0" err="1"/>
              <a:t>physostigmine</a:t>
            </a:r>
            <a:r>
              <a:rPr lang="en-US" dirty="0"/>
              <a:t>, may be used to overcome atropine toxicity.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74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Scopolamine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It is a tertiary amine alkaloid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Produces peripheral effects similar to those of atropine.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Scopolamine has a longer duration of action and a greater action on the CNS than atropine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CNS effects </a:t>
            </a:r>
            <a:r>
              <a:rPr lang="en-US" dirty="0"/>
              <a:t>are observed at therapeutic </a:t>
            </a:r>
            <a:r>
              <a:rPr lang="en-US" dirty="0" smtClean="0"/>
              <a:t>doses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51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Cholinergic </a:t>
            </a:r>
            <a:r>
              <a:rPr lang="en-GB" dirty="0" smtClean="0"/>
              <a:t>antagonists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5174324"/>
          </a:xfrm>
        </p:spPr>
        <p:txBody>
          <a:bodyPr/>
          <a:lstStyle/>
          <a:p>
            <a:pPr marL="52388" indent="0">
              <a:lnSpc>
                <a:spcPts val="3800"/>
              </a:lnSpc>
              <a:buNone/>
            </a:pPr>
            <a:r>
              <a:rPr lang="en-US" dirty="0" smtClean="0"/>
              <a:t>Are agents that bind to </a:t>
            </a:r>
            <a:r>
              <a:rPr lang="en-US" dirty="0" err="1" smtClean="0"/>
              <a:t>cholinoceptors</a:t>
            </a:r>
            <a:r>
              <a:rPr lang="en-US" dirty="0" smtClean="0"/>
              <a:t> (muscarinic or nicotinic) and prevent the effects of ACh and other cholinergic agents.</a:t>
            </a:r>
          </a:p>
          <a:p>
            <a:pPr marL="566738" indent="-338138">
              <a:lnSpc>
                <a:spcPts val="3800"/>
              </a:lnSpc>
              <a:buFont typeface="+mj-lt"/>
              <a:buAutoNum type="arabicPeriod"/>
            </a:pPr>
            <a:r>
              <a:rPr lang="en-US" b="1" dirty="0" err="1" smtClean="0"/>
              <a:t>Antimuscarinic</a:t>
            </a:r>
            <a:r>
              <a:rPr lang="en-US" b="1" dirty="0" smtClean="0"/>
              <a:t> agents </a:t>
            </a:r>
            <a:r>
              <a:rPr lang="en-US" dirty="0" smtClean="0"/>
              <a:t>(also known as </a:t>
            </a:r>
            <a:r>
              <a:rPr lang="en-US" b="1" dirty="0" smtClean="0"/>
              <a:t>anticholinergic agents </a:t>
            </a:r>
            <a:r>
              <a:rPr lang="en-US" dirty="0" smtClean="0"/>
              <a:t>or</a:t>
            </a:r>
            <a:r>
              <a:rPr lang="en-US" b="1" dirty="0" smtClean="0"/>
              <a:t> </a:t>
            </a:r>
            <a:r>
              <a:rPr lang="en-GB" b="1" dirty="0" err="1" smtClean="0"/>
              <a:t>parasympatholytics</a:t>
            </a:r>
            <a:r>
              <a:rPr lang="en-US" dirty="0" smtClean="0"/>
              <a:t>) are the </a:t>
            </a:r>
            <a:r>
              <a:rPr lang="en-US" dirty="0"/>
              <a:t>most </a:t>
            </a:r>
            <a:r>
              <a:rPr lang="en-US" dirty="0" smtClean="0"/>
              <a:t>clinically useful cholinergic antagonists and are </a:t>
            </a:r>
            <a:r>
              <a:rPr lang="en-US" dirty="0"/>
              <a:t>selective blockers of muscarinic </a:t>
            </a:r>
            <a:r>
              <a:rPr lang="en-US" dirty="0" smtClean="0"/>
              <a:t>receptors.</a:t>
            </a:r>
          </a:p>
          <a:p>
            <a:pPr marL="693738" indent="-300038">
              <a:lnSpc>
                <a:spcPts val="3800"/>
              </a:lnSpc>
            </a:pPr>
            <a:r>
              <a:rPr lang="en-US" dirty="0" smtClean="0"/>
              <a:t>The </a:t>
            </a:r>
            <a:r>
              <a:rPr lang="en-US" dirty="0"/>
              <a:t>effects </a:t>
            </a:r>
            <a:r>
              <a:rPr lang="en-US" dirty="0" smtClean="0"/>
              <a:t>of parasympathetic </a:t>
            </a:r>
            <a:r>
              <a:rPr lang="en-US" dirty="0"/>
              <a:t>innervation </a:t>
            </a:r>
            <a:r>
              <a:rPr lang="en-US" dirty="0" smtClean="0"/>
              <a:t>are interrupted</a:t>
            </a:r>
            <a:r>
              <a:rPr lang="en-US" dirty="0"/>
              <a:t>, and the actions </a:t>
            </a:r>
            <a:r>
              <a:rPr lang="en-US" dirty="0" smtClean="0"/>
              <a:t>of sympathetic </a:t>
            </a:r>
            <a:r>
              <a:rPr lang="en-US" dirty="0"/>
              <a:t>stimulation are left </a:t>
            </a:r>
            <a:r>
              <a:rPr lang="en-US" dirty="0" smtClean="0"/>
              <a:t>unopposed.</a:t>
            </a:r>
          </a:p>
          <a:p>
            <a:pPr lvl="1"/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363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Scopolamine –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51743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Scopolamine is one of the most effective </a:t>
            </a:r>
            <a:r>
              <a:rPr lang="en-US" dirty="0" smtClean="0"/>
              <a:t>anti–motion sickness </a:t>
            </a:r>
            <a:r>
              <a:rPr lang="en-US" dirty="0"/>
              <a:t>drugs </a:t>
            </a:r>
            <a:r>
              <a:rPr lang="en-US" dirty="0" smtClean="0"/>
              <a:t>available.</a:t>
            </a:r>
          </a:p>
          <a:p>
            <a:pPr>
              <a:lnSpc>
                <a:spcPct val="150000"/>
              </a:lnSpc>
            </a:pPr>
            <a:r>
              <a:rPr lang="en-US" dirty="0"/>
              <a:t>It </a:t>
            </a:r>
            <a:r>
              <a:rPr lang="en-US" dirty="0" smtClean="0"/>
              <a:t>has </a:t>
            </a:r>
            <a:r>
              <a:rPr lang="en-US" dirty="0"/>
              <a:t>the </a:t>
            </a:r>
            <a:r>
              <a:rPr lang="en-US" dirty="0" smtClean="0"/>
              <a:t>unusual effect </a:t>
            </a:r>
            <a:r>
              <a:rPr lang="en-US" dirty="0"/>
              <a:t>of blocking short-term memory.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In </a:t>
            </a:r>
            <a:r>
              <a:rPr lang="en-US" dirty="0"/>
              <a:t>contrast to </a:t>
            </a:r>
            <a:r>
              <a:rPr lang="en-US" dirty="0" smtClean="0"/>
              <a:t>atropine, scopolamine produces </a:t>
            </a:r>
            <a:r>
              <a:rPr lang="en-US" dirty="0"/>
              <a:t>sedation, but at higher doses, it can </a:t>
            </a:r>
            <a:r>
              <a:rPr lang="en-US" dirty="0" smtClean="0"/>
              <a:t>produce excitement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Scopolamine </a:t>
            </a:r>
            <a:r>
              <a:rPr lang="en-US" dirty="0"/>
              <a:t>may produce euphoria and is </a:t>
            </a:r>
            <a:r>
              <a:rPr lang="en-US" dirty="0" smtClean="0"/>
              <a:t>susceptible to </a:t>
            </a:r>
            <a:r>
              <a:rPr lang="en-US" dirty="0"/>
              <a:t>abuse.</a:t>
            </a:r>
            <a:endParaRPr lang="en-US" dirty="0" smtClean="0"/>
          </a:p>
          <a:p>
            <a:pPr lvl="1"/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26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Scopolamine – Therapeutic 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5174324"/>
          </a:xfrm>
        </p:spPr>
        <p:txBody>
          <a:bodyPr>
            <a:normAutofit/>
          </a:bodyPr>
          <a:lstStyle/>
          <a:p>
            <a:r>
              <a:rPr lang="en-US" dirty="0" smtClean="0"/>
              <a:t>Prevention </a:t>
            </a:r>
            <a:r>
              <a:rPr lang="en-US" dirty="0"/>
              <a:t>of motion sickness and postoperative nausea </a:t>
            </a:r>
            <a:r>
              <a:rPr lang="en-US" dirty="0" smtClean="0"/>
              <a:t>and vomiting.</a:t>
            </a:r>
          </a:p>
          <a:p>
            <a:r>
              <a:rPr lang="en-US" dirty="0"/>
              <a:t>For motion sickness, it is available as a topical patch </a:t>
            </a:r>
            <a:r>
              <a:rPr lang="en-US" dirty="0" smtClean="0"/>
              <a:t>that provides </a:t>
            </a:r>
            <a:r>
              <a:rPr lang="en-US" dirty="0"/>
              <a:t>effects for up to 3 days. </a:t>
            </a:r>
          </a:p>
          <a:p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is much more effective prophylactically than </a:t>
            </a:r>
            <a:r>
              <a:rPr lang="en-US" dirty="0" smtClean="0"/>
              <a:t>for treating </a:t>
            </a:r>
            <a:r>
              <a:rPr lang="en-US" dirty="0"/>
              <a:t>motion sickness once it occurs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52388" indent="0">
              <a:buNone/>
            </a:pPr>
            <a:r>
              <a:rPr lang="en-US" b="1" dirty="0" smtClean="0"/>
              <a:t>Adverse effects</a:t>
            </a:r>
          </a:p>
          <a:p>
            <a:r>
              <a:rPr lang="en-US" dirty="0" smtClean="0"/>
              <a:t>Similar to atropine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08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Ipratropium and </a:t>
            </a:r>
            <a:r>
              <a:rPr lang="en-GB" dirty="0" err="1"/>
              <a:t>tiotropium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Quaternary derivatives of atropine.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Approved as bronchodilators for the treatment of bronchospasm in COPD.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574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Tropicamide</a:t>
            </a:r>
            <a:r>
              <a:rPr lang="en-GB" dirty="0"/>
              <a:t> and </a:t>
            </a:r>
            <a:r>
              <a:rPr lang="en-GB" dirty="0" err="1"/>
              <a:t>cyclopentolate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Used </a:t>
            </a:r>
            <a:r>
              <a:rPr lang="en-US" dirty="0"/>
              <a:t>as ophthalmic solutions </a:t>
            </a:r>
            <a:r>
              <a:rPr lang="en-US" dirty="0" smtClean="0"/>
              <a:t>to produce </a:t>
            </a:r>
            <a:r>
              <a:rPr lang="en-US" dirty="0" err="1" smtClean="0"/>
              <a:t>mydriasis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cycloplegia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err="1" smtClean="0"/>
              <a:t>Tropicamide</a:t>
            </a:r>
            <a:r>
              <a:rPr lang="en-US" dirty="0" smtClean="0"/>
              <a:t> produces </a:t>
            </a:r>
            <a:r>
              <a:rPr lang="en-US" dirty="0" err="1"/>
              <a:t>mydriasis</a:t>
            </a:r>
            <a:r>
              <a:rPr lang="en-US" dirty="0"/>
              <a:t> for 6 hours and </a:t>
            </a:r>
            <a:r>
              <a:rPr lang="en-US" b="1" dirty="0" err="1"/>
              <a:t>cyclopentolate</a:t>
            </a:r>
            <a:r>
              <a:rPr lang="en-US" dirty="0"/>
              <a:t> for 24 hours.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267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Benztropine</a:t>
            </a:r>
            <a:r>
              <a:rPr lang="en-GB" dirty="0"/>
              <a:t> and </a:t>
            </a:r>
            <a:r>
              <a:rPr lang="en-GB" dirty="0" err="1"/>
              <a:t>trihexyphenidyl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Are adjuncts to other </a:t>
            </a:r>
            <a:r>
              <a:rPr lang="en-US" dirty="0" err="1" smtClean="0"/>
              <a:t>antiparkinsonian</a:t>
            </a:r>
            <a:r>
              <a:rPr lang="en-US" dirty="0" smtClean="0"/>
              <a:t> agents to treat Parkinson disease and to treat antipsychotic-induced extrapyramidal symptoms.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7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336"/>
            <a:ext cx="9144000" cy="826579"/>
          </a:xfrm>
        </p:spPr>
        <p:txBody>
          <a:bodyPr>
            <a:noAutofit/>
          </a:bodyPr>
          <a:lstStyle/>
          <a:p>
            <a:r>
              <a:rPr lang="en-GB" sz="3600" dirty="0"/>
              <a:t>Oxybutynin, </a:t>
            </a:r>
            <a:r>
              <a:rPr lang="en-GB" sz="3600" dirty="0" err="1"/>
              <a:t>solifenacin</a:t>
            </a:r>
            <a:r>
              <a:rPr lang="en-GB" sz="3600" dirty="0"/>
              <a:t>, </a:t>
            </a:r>
            <a:r>
              <a:rPr lang="en-GB" sz="3600" dirty="0" err="1"/>
              <a:t>tolterodine</a:t>
            </a:r>
            <a:r>
              <a:rPr lang="en-GB" sz="3600" dirty="0"/>
              <a:t>, and </a:t>
            </a:r>
            <a:r>
              <a:rPr lang="en-GB" sz="3600" dirty="0" err="1"/>
              <a:t>trospium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4989214"/>
          </a:xfrm>
        </p:spPr>
        <p:txBody>
          <a:bodyPr>
            <a:normAutofit/>
          </a:bodyPr>
          <a:lstStyle/>
          <a:p>
            <a:pPr>
              <a:lnSpc>
                <a:spcPts val="3300"/>
              </a:lnSpc>
            </a:pPr>
            <a:r>
              <a:rPr lang="en-US" dirty="0"/>
              <a:t>These </a:t>
            </a:r>
            <a:r>
              <a:rPr lang="en-US" dirty="0" smtClean="0"/>
              <a:t>are synthetic </a:t>
            </a:r>
            <a:r>
              <a:rPr lang="en-US" dirty="0"/>
              <a:t>atropine-like drugs </a:t>
            </a:r>
            <a:r>
              <a:rPr lang="en-US" dirty="0" smtClean="0"/>
              <a:t>used </a:t>
            </a:r>
            <a:r>
              <a:rPr lang="en-US" dirty="0"/>
              <a:t>to treat overactive bladder</a:t>
            </a:r>
            <a:r>
              <a:rPr lang="en-US" dirty="0" smtClean="0"/>
              <a:t>.</a:t>
            </a:r>
          </a:p>
          <a:p>
            <a:pPr>
              <a:lnSpc>
                <a:spcPts val="3300"/>
              </a:lnSpc>
            </a:pPr>
            <a:r>
              <a:rPr lang="en-US" dirty="0"/>
              <a:t>By blocking muscarinic receptors in the </a:t>
            </a:r>
            <a:r>
              <a:rPr lang="en-US" dirty="0" smtClean="0"/>
              <a:t>bladder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</a:p>
          <a:p>
            <a:pPr lvl="1">
              <a:lnSpc>
                <a:spcPts val="3300"/>
              </a:lnSpc>
            </a:pPr>
            <a:r>
              <a:rPr lang="en-US" dirty="0" err="1" smtClean="0"/>
              <a:t>intravesical</a:t>
            </a:r>
            <a:r>
              <a:rPr lang="en-US" dirty="0" smtClean="0"/>
              <a:t> pressure is lowered</a:t>
            </a:r>
          </a:p>
          <a:p>
            <a:pPr lvl="1">
              <a:lnSpc>
                <a:spcPts val="3300"/>
              </a:lnSpc>
            </a:pPr>
            <a:r>
              <a:rPr lang="en-US" dirty="0" smtClean="0"/>
              <a:t>bladder </a:t>
            </a:r>
            <a:r>
              <a:rPr lang="en-US" dirty="0"/>
              <a:t>capacity is </a:t>
            </a:r>
            <a:r>
              <a:rPr lang="en-US" dirty="0" smtClean="0"/>
              <a:t>increased</a:t>
            </a:r>
          </a:p>
          <a:p>
            <a:pPr lvl="1">
              <a:lnSpc>
                <a:spcPts val="3300"/>
              </a:lnSpc>
            </a:pPr>
            <a:r>
              <a:rPr lang="en-US" dirty="0" smtClean="0"/>
              <a:t>frequency of bladder </a:t>
            </a:r>
            <a:r>
              <a:rPr lang="en-US" dirty="0"/>
              <a:t>contractions is reduced</a:t>
            </a:r>
            <a:r>
              <a:rPr lang="en-US" dirty="0" smtClean="0"/>
              <a:t>.</a:t>
            </a:r>
          </a:p>
          <a:p>
            <a:pPr marL="52388" indent="0">
              <a:lnSpc>
                <a:spcPts val="3300"/>
              </a:lnSpc>
              <a:buNone/>
            </a:pPr>
            <a:r>
              <a:rPr lang="en-US" b="1" dirty="0" smtClean="0"/>
              <a:t>Adverse effects</a:t>
            </a:r>
          </a:p>
          <a:p>
            <a:pPr>
              <a:lnSpc>
                <a:spcPts val="3300"/>
              </a:lnSpc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dry mouth,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constipation, and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blurred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vision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/>
              <a:t>limit </a:t>
            </a:r>
            <a:r>
              <a:rPr lang="en-US" sz="2400" dirty="0"/>
              <a:t>tolerability of these agents </a:t>
            </a:r>
            <a:r>
              <a:rPr lang="en-US" sz="2400" dirty="0" smtClean="0"/>
              <a:t>if used continually.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39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261255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</a:rPr>
              <a:t>Ganglionic blockers</a:t>
            </a:r>
            <a:endParaRPr lang="en-GB" sz="4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0571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Ganglionic blockers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1"/>
            <a:ext cx="8680173" cy="5174325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en-US" dirty="0"/>
              <a:t>Ganglionic blockers specifically act on the </a:t>
            </a:r>
            <a:r>
              <a:rPr lang="en-US" i="1" dirty="0"/>
              <a:t>nicotinic receptors </a:t>
            </a:r>
            <a:r>
              <a:rPr lang="en-US" dirty="0"/>
              <a:t>of both </a:t>
            </a:r>
            <a:r>
              <a:rPr lang="en-US" dirty="0" smtClean="0"/>
              <a:t>parasympathetic and </a:t>
            </a:r>
            <a:r>
              <a:rPr lang="en-US" dirty="0"/>
              <a:t>sympathetic autonomic </a:t>
            </a:r>
            <a:r>
              <a:rPr lang="en-US" dirty="0" smtClean="0"/>
              <a:t>ganglia.</a:t>
            </a:r>
          </a:p>
          <a:p>
            <a:pPr lvl="1">
              <a:lnSpc>
                <a:spcPts val="3200"/>
              </a:lnSpc>
            </a:pPr>
            <a:r>
              <a:rPr lang="en-US" dirty="0" smtClean="0"/>
              <a:t>Some </a:t>
            </a:r>
            <a:r>
              <a:rPr lang="en-US" dirty="0"/>
              <a:t>also block </a:t>
            </a:r>
            <a:r>
              <a:rPr lang="en-US" dirty="0" smtClean="0"/>
              <a:t>the ion </a:t>
            </a:r>
            <a:r>
              <a:rPr lang="en-US" dirty="0"/>
              <a:t>channels of the autonomic </a:t>
            </a:r>
            <a:r>
              <a:rPr lang="en-US" dirty="0" smtClean="0"/>
              <a:t>ganglia.</a:t>
            </a:r>
          </a:p>
          <a:p>
            <a:pPr>
              <a:lnSpc>
                <a:spcPts val="3200"/>
              </a:lnSpc>
            </a:pPr>
            <a:r>
              <a:rPr lang="en-US" dirty="0" smtClean="0"/>
              <a:t>These </a:t>
            </a:r>
            <a:r>
              <a:rPr lang="en-US" dirty="0"/>
              <a:t>drugs show no </a:t>
            </a:r>
            <a:r>
              <a:rPr lang="en-US" dirty="0" smtClean="0"/>
              <a:t>selectivity toward </a:t>
            </a:r>
            <a:r>
              <a:rPr lang="en-US" dirty="0"/>
              <a:t>the parasympathetic or sympathetic ganglia and are not </a:t>
            </a:r>
            <a:r>
              <a:rPr lang="en-US" dirty="0" smtClean="0"/>
              <a:t>effective as </a:t>
            </a:r>
            <a:r>
              <a:rPr lang="en-US" dirty="0"/>
              <a:t>neuromuscular </a:t>
            </a:r>
            <a:r>
              <a:rPr lang="en-US" dirty="0" smtClean="0"/>
              <a:t>antagonists.</a:t>
            </a:r>
          </a:p>
          <a:p>
            <a:pPr>
              <a:lnSpc>
                <a:spcPts val="3200"/>
              </a:lnSpc>
            </a:pPr>
            <a:r>
              <a:rPr lang="en-US" dirty="0"/>
              <a:t>Except </a:t>
            </a:r>
            <a:r>
              <a:rPr lang="en-US" dirty="0" smtClean="0"/>
              <a:t>for nicotine</a:t>
            </a:r>
            <a:r>
              <a:rPr lang="en-US" dirty="0"/>
              <a:t>, the other drugs mentioned in this category are </a:t>
            </a:r>
            <a:r>
              <a:rPr lang="en-US" dirty="0" err="1" smtClean="0"/>
              <a:t>nondepolarizing</a:t>
            </a:r>
            <a:r>
              <a:rPr lang="en-US" dirty="0" smtClean="0"/>
              <a:t>, competitive antagonists.</a:t>
            </a:r>
          </a:p>
          <a:p>
            <a:pPr>
              <a:lnSpc>
                <a:spcPts val="3200"/>
              </a:lnSpc>
            </a:pPr>
            <a:r>
              <a:rPr lang="en-US" dirty="0" smtClean="0"/>
              <a:t>Ganglionic blockade is </a:t>
            </a:r>
            <a:r>
              <a:rPr lang="en-US" dirty="0"/>
              <a:t>rarely used therapeutically, but often serves as a tool in </a:t>
            </a:r>
            <a:r>
              <a:rPr lang="en-US" dirty="0" smtClean="0"/>
              <a:t>experimental pharmacology</a:t>
            </a:r>
            <a:r>
              <a:rPr lang="en-US" dirty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0021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Nicotine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Nicotine depolarizes </a:t>
            </a:r>
            <a:r>
              <a:rPr lang="en-US" dirty="0"/>
              <a:t>autonomic ganglia, resulting first in stimulation and </a:t>
            </a:r>
            <a:r>
              <a:rPr lang="en-US" dirty="0" smtClean="0"/>
              <a:t>then in </a:t>
            </a:r>
            <a:r>
              <a:rPr lang="en-US" dirty="0"/>
              <a:t>paralysis of all ganglia.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stimulatory effects are complex </a:t>
            </a:r>
            <a:r>
              <a:rPr lang="en-US" dirty="0" smtClean="0"/>
              <a:t>and result </a:t>
            </a:r>
            <a:r>
              <a:rPr lang="en-US" dirty="0"/>
              <a:t>from increased release of neurotransmitters, </a:t>
            </a:r>
            <a:r>
              <a:rPr lang="en-US" dirty="0" smtClean="0"/>
              <a:t>due to </a:t>
            </a:r>
            <a:r>
              <a:rPr lang="en-US" dirty="0"/>
              <a:t>effects on both sympathetic and parasympathetic </a:t>
            </a:r>
            <a:r>
              <a:rPr lang="en-US" dirty="0" smtClean="0"/>
              <a:t>ganglia.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overall </a:t>
            </a:r>
            <a:r>
              <a:rPr lang="en-US" dirty="0"/>
              <a:t>response of a physiologic system is a summation of the </a:t>
            </a:r>
            <a:r>
              <a:rPr lang="en-US" dirty="0" smtClean="0"/>
              <a:t>stimulatory and </a:t>
            </a:r>
            <a:r>
              <a:rPr lang="en-US" dirty="0"/>
              <a:t>inhibitory effects of </a:t>
            </a:r>
            <a:r>
              <a:rPr lang="en-US" dirty="0" smtClean="0"/>
              <a:t>nicotine.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4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Nicotine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29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30" y="1784632"/>
            <a:ext cx="3413557" cy="3701773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4871491" y="1132530"/>
            <a:ext cx="3616216" cy="5116180"/>
            <a:chOff x="5123743" y="1132530"/>
            <a:chExt cx="3616216" cy="511618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3743" y="1132530"/>
              <a:ext cx="3616216" cy="736637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3743" y="1838635"/>
              <a:ext cx="3590925" cy="44100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6739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Cholinergic </a:t>
            </a:r>
            <a:r>
              <a:rPr lang="en-GB" dirty="0" smtClean="0"/>
              <a:t>antagonists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4993418"/>
          </a:xfrm>
        </p:spPr>
        <p:txBody>
          <a:bodyPr>
            <a:normAutofit/>
          </a:bodyPr>
          <a:lstStyle/>
          <a:p>
            <a:pPr marL="350838" indent="-298450">
              <a:lnSpc>
                <a:spcPts val="3400"/>
              </a:lnSpc>
              <a:buFont typeface="+mj-lt"/>
              <a:buAutoNum type="arabicPeriod" startAt="2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/>
              <a:t>ganglionic </a:t>
            </a:r>
            <a:r>
              <a:rPr lang="en-US" b="1" dirty="0" smtClean="0"/>
              <a:t>blockers</a:t>
            </a:r>
            <a:r>
              <a:rPr lang="en-US" dirty="0"/>
              <a:t> </a:t>
            </a:r>
            <a:r>
              <a:rPr lang="en-US" dirty="0" smtClean="0"/>
              <a:t>show </a:t>
            </a:r>
            <a:r>
              <a:rPr lang="en-US" dirty="0"/>
              <a:t>a preference for the nicotinic </a:t>
            </a:r>
            <a:r>
              <a:rPr lang="en-US" dirty="0" smtClean="0"/>
              <a:t>receptors of </a:t>
            </a:r>
            <a:r>
              <a:rPr lang="en-US" dirty="0"/>
              <a:t>the sympathetic and parasympathetic </a:t>
            </a:r>
            <a:r>
              <a:rPr lang="en-US" dirty="0" smtClean="0"/>
              <a:t>ganglia.</a:t>
            </a:r>
          </a:p>
          <a:p>
            <a:pPr lvl="1">
              <a:lnSpc>
                <a:spcPts val="3400"/>
              </a:lnSpc>
            </a:pPr>
            <a:r>
              <a:rPr lang="en-US" dirty="0" smtClean="0"/>
              <a:t>They are </a:t>
            </a:r>
            <a:r>
              <a:rPr lang="en-US" dirty="0"/>
              <a:t>the least </a:t>
            </a:r>
            <a:r>
              <a:rPr lang="en-US" dirty="0" smtClean="0"/>
              <a:t>clinically important </a:t>
            </a:r>
            <a:r>
              <a:rPr lang="en-US" dirty="0"/>
              <a:t>of the cholinergic </a:t>
            </a:r>
            <a:r>
              <a:rPr lang="en-US" dirty="0" smtClean="0"/>
              <a:t>antagonists.</a:t>
            </a:r>
          </a:p>
          <a:p>
            <a:pPr marL="396875" indent="-344488">
              <a:lnSpc>
                <a:spcPts val="3400"/>
              </a:lnSpc>
              <a:buFont typeface="+mj-lt"/>
              <a:buAutoNum type="arabicPeriod" startAt="3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/>
              <a:t>neuromuscular-blocking agents </a:t>
            </a:r>
            <a:r>
              <a:rPr lang="en-US" dirty="0"/>
              <a:t>(mostly </a:t>
            </a:r>
            <a:r>
              <a:rPr lang="en-US" dirty="0" smtClean="0"/>
              <a:t>nicotinic antagonists), interfere </a:t>
            </a:r>
            <a:r>
              <a:rPr lang="en-US" dirty="0"/>
              <a:t>with transmission of efferent impulses to </a:t>
            </a:r>
            <a:r>
              <a:rPr lang="en-US" dirty="0" smtClean="0"/>
              <a:t>skeletal muscles</a:t>
            </a:r>
            <a:r>
              <a:rPr lang="en-US" dirty="0"/>
              <a:t>. </a:t>
            </a:r>
            <a:endParaRPr lang="en-US" dirty="0" smtClean="0"/>
          </a:p>
          <a:p>
            <a:pPr lvl="1">
              <a:lnSpc>
                <a:spcPts val="3400"/>
              </a:lnSpc>
            </a:pPr>
            <a:r>
              <a:rPr lang="en-US" dirty="0" smtClean="0"/>
              <a:t>These </a:t>
            </a:r>
            <a:r>
              <a:rPr lang="en-US" dirty="0"/>
              <a:t>agents are used as skeletal muscle relaxant </a:t>
            </a:r>
            <a:r>
              <a:rPr lang="en-US" dirty="0" smtClean="0"/>
              <a:t>adjuvants in </a:t>
            </a:r>
            <a:r>
              <a:rPr lang="en-US" dirty="0"/>
              <a:t>anesthesia during surgery, intubation, and various orthopedic </a:t>
            </a:r>
            <a:r>
              <a:rPr lang="en-US" dirty="0" smtClean="0"/>
              <a:t>procedures.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40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76516" y="1296832"/>
            <a:ext cx="8444753" cy="2441448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Ink Free" panose="03080402000500000000" pitchFamily="66" charset="0"/>
              </a:rPr>
              <a:t>Thank you for your attention</a:t>
            </a:r>
            <a:endParaRPr lang="en-GB" sz="4800" dirty="0">
              <a:solidFill>
                <a:schemeClr val="accent4">
                  <a:lumMod val="75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98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278880"/>
            <a:ext cx="9144000" cy="5791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42175" y="6353106"/>
            <a:ext cx="984019" cy="365125"/>
          </a:xfrm>
        </p:spPr>
        <p:txBody>
          <a:bodyPr/>
          <a:lstStyle/>
          <a:p>
            <a:fld id="{A42025B7-2047-4AED-B79E-9162FC345B4D}" type="slidenum">
              <a:rPr lang="en-GB" smtClean="0"/>
              <a:t>4</a:t>
            </a:fld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0351" y="182577"/>
            <a:ext cx="8784866" cy="625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u="sng" dirty="0" smtClean="0"/>
              <a:t>Cholinergic antagonists</a:t>
            </a:r>
            <a:endParaRPr lang="en-GB" sz="4400" u="sn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57" y="1082992"/>
            <a:ext cx="7553325" cy="551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1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157728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>
                <a:solidFill>
                  <a:schemeClr val="accent4">
                    <a:lumMod val="75000"/>
                  </a:schemeClr>
                </a:solidFill>
              </a:rPr>
              <a:t>Antimuscarinic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</a:rPr>
              <a:t> agents</a:t>
            </a:r>
            <a:endParaRPr lang="en-GB" sz="4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62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Antimuscarinic</a:t>
            </a:r>
            <a:r>
              <a:rPr lang="en-GB" dirty="0"/>
              <a:t>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702" y="1231674"/>
            <a:ext cx="8680173" cy="5174324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dirty="0"/>
              <a:t>Commonly known as </a:t>
            </a:r>
            <a:r>
              <a:rPr lang="en-US" i="1" dirty="0"/>
              <a:t>anticholinergic </a:t>
            </a:r>
            <a:r>
              <a:rPr lang="en-US" i="1" dirty="0" smtClean="0"/>
              <a:t>drugs</a:t>
            </a:r>
            <a:r>
              <a:rPr lang="en-US" dirty="0" smtClean="0"/>
              <a:t>.</a:t>
            </a:r>
          </a:p>
          <a:p>
            <a:pPr>
              <a:lnSpc>
                <a:spcPts val="3600"/>
              </a:lnSpc>
            </a:pPr>
            <a:r>
              <a:rPr lang="en-US" dirty="0" smtClean="0"/>
              <a:t>They block </a:t>
            </a:r>
            <a:r>
              <a:rPr lang="en-US" dirty="0"/>
              <a:t>muscarinic receptors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inhibition </a:t>
            </a:r>
            <a:r>
              <a:rPr lang="en-US" dirty="0"/>
              <a:t>of muscarinic functions. </a:t>
            </a:r>
            <a:endParaRPr lang="en-US" dirty="0" smtClean="0"/>
          </a:p>
          <a:p>
            <a:pPr>
              <a:lnSpc>
                <a:spcPts val="3600"/>
              </a:lnSpc>
            </a:pPr>
            <a:r>
              <a:rPr lang="en-US" dirty="0" smtClean="0"/>
              <a:t>They also block the few </a:t>
            </a:r>
            <a:r>
              <a:rPr lang="en-US" dirty="0"/>
              <a:t>exceptional sympathetic neurons that are cholinergic, such as </a:t>
            </a:r>
            <a:r>
              <a:rPr lang="en-US" dirty="0" smtClean="0"/>
              <a:t>those innervating the sweat glands.</a:t>
            </a:r>
          </a:p>
          <a:p>
            <a:pPr>
              <a:lnSpc>
                <a:spcPts val="3600"/>
              </a:lnSpc>
            </a:pPr>
            <a:r>
              <a:rPr lang="en-US" dirty="0" smtClean="0"/>
              <a:t>They have </a:t>
            </a:r>
            <a:r>
              <a:rPr lang="en-US" dirty="0"/>
              <a:t>little or no action at skeletal neuromuscular junctions (</a:t>
            </a:r>
            <a:r>
              <a:rPr lang="en-US" dirty="0" smtClean="0"/>
              <a:t>NMJs) or </a:t>
            </a:r>
            <a:r>
              <a:rPr lang="en-US" dirty="0"/>
              <a:t>autonomic </a:t>
            </a:r>
            <a:r>
              <a:rPr lang="en-US" dirty="0" smtClean="0"/>
              <a:t>ganglia.</a:t>
            </a:r>
          </a:p>
          <a:p>
            <a:pPr marL="579438">
              <a:lnSpc>
                <a:spcPts val="3600"/>
              </a:lnSpc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Note: A number of antihistamines and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antidepressants (mainly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tricyclic antidepressants) also have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</a:rPr>
              <a:t>antimuscarinic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activity.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3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Atropine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285462"/>
            <a:ext cx="8680173" cy="5023898"/>
          </a:xfrm>
        </p:spPr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dirty="0" smtClean="0"/>
              <a:t>It is </a:t>
            </a:r>
            <a:r>
              <a:rPr lang="en-US" dirty="0"/>
              <a:t>a tertiary amine belladonna alkaloid </a:t>
            </a:r>
            <a:r>
              <a:rPr lang="en-US" dirty="0" smtClean="0"/>
              <a:t>with a </a:t>
            </a:r>
            <a:r>
              <a:rPr lang="en-US" dirty="0"/>
              <a:t>high affinity for muscarinic </a:t>
            </a:r>
            <a:r>
              <a:rPr lang="en-US" dirty="0" smtClean="0"/>
              <a:t>receptors.</a:t>
            </a:r>
          </a:p>
          <a:p>
            <a:pPr>
              <a:lnSpc>
                <a:spcPts val="3400"/>
              </a:lnSpc>
            </a:pPr>
            <a:r>
              <a:rPr lang="en-GB" dirty="0"/>
              <a:t>It binds competitively </a:t>
            </a:r>
            <a:r>
              <a:rPr lang="en-GB" dirty="0" smtClean="0"/>
              <a:t>and </a:t>
            </a:r>
            <a:r>
              <a:rPr lang="en-US" dirty="0" smtClean="0"/>
              <a:t>prevents </a:t>
            </a:r>
            <a:r>
              <a:rPr lang="en-US" dirty="0"/>
              <a:t>ACh from binding to those </a:t>
            </a:r>
            <a:r>
              <a:rPr lang="en-US" dirty="0" smtClean="0"/>
              <a:t>sites.</a:t>
            </a:r>
          </a:p>
          <a:p>
            <a:pPr>
              <a:lnSpc>
                <a:spcPts val="3400"/>
              </a:lnSpc>
            </a:pPr>
            <a:r>
              <a:rPr lang="en-US" dirty="0" smtClean="0"/>
              <a:t>It acts both centrally and peripherally.</a:t>
            </a:r>
          </a:p>
          <a:p>
            <a:pPr>
              <a:lnSpc>
                <a:spcPts val="3400"/>
              </a:lnSpc>
            </a:pPr>
            <a:r>
              <a:rPr lang="en-US" dirty="0"/>
              <a:t>Its general actions last about 4 </a:t>
            </a:r>
            <a:r>
              <a:rPr lang="en-US" dirty="0" smtClean="0"/>
              <a:t>hours, except </a:t>
            </a:r>
            <a:r>
              <a:rPr lang="en-US" dirty="0"/>
              <a:t>when placed topically in the eye, where the action may last </a:t>
            </a:r>
            <a:r>
              <a:rPr lang="en-US" dirty="0" smtClean="0"/>
              <a:t>for days.</a:t>
            </a:r>
          </a:p>
          <a:p>
            <a:pPr>
              <a:lnSpc>
                <a:spcPts val="3400"/>
              </a:lnSpc>
            </a:pPr>
            <a:r>
              <a:rPr lang="en-US" dirty="0" smtClean="0"/>
              <a:t>The greatest </a:t>
            </a:r>
            <a:r>
              <a:rPr lang="en-US" dirty="0"/>
              <a:t>inhibitory effects are on bronchial tissue and the secretion </a:t>
            </a:r>
            <a:r>
              <a:rPr lang="en-US" dirty="0" smtClean="0"/>
              <a:t>of sweat </a:t>
            </a:r>
            <a:r>
              <a:rPr lang="en-US" dirty="0"/>
              <a:t>and </a:t>
            </a:r>
            <a:r>
              <a:rPr lang="en-US" dirty="0" smtClean="0"/>
              <a:t>saliva.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300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Atropine – Actions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8</a:t>
            </a:fld>
            <a:endParaRPr lang="en-GB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880" y="1297305"/>
            <a:ext cx="3250883" cy="4907187"/>
          </a:xfrm>
        </p:spPr>
      </p:pic>
    </p:spTree>
    <p:extLst>
      <p:ext uri="{BB962C8B-B14F-4D97-AF65-F5344CB8AC3E}">
        <p14:creationId xmlns:p14="http://schemas.microsoft.com/office/powerpoint/2010/main" val="3664713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Atropine – Actions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25B7-2047-4AED-B79E-9162FC345B4D}" type="slidenum">
              <a:rPr lang="en-GB" smtClean="0"/>
              <a:t>9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5043" y="1285462"/>
            <a:ext cx="8661151" cy="4810316"/>
          </a:xfrm>
        </p:spPr>
        <p:txBody>
          <a:bodyPr/>
          <a:lstStyle/>
          <a:p>
            <a:pPr marL="396875" indent="-344488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/>
              <a:t>Eye</a:t>
            </a:r>
          </a:p>
          <a:p>
            <a:pPr marL="349250">
              <a:lnSpc>
                <a:spcPct val="150000"/>
              </a:lnSpc>
            </a:pPr>
            <a:r>
              <a:rPr lang="en-US" dirty="0"/>
              <a:t>Atropine blocks muscarinic activity in the eye, </a:t>
            </a:r>
            <a:r>
              <a:rPr lang="en-US" dirty="0" smtClean="0"/>
              <a:t>resulting in </a:t>
            </a:r>
            <a:r>
              <a:rPr lang="en-US" dirty="0" err="1"/>
              <a:t>mydriasis</a:t>
            </a:r>
            <a:r>
              <a:rPr lang="en-US" dirty="0"/>
              <a:t> (dilation of the pupil), unresponsiveness to </a:t>
            </a:r>
            <a:r>
              <a:rPr lang="en-US" dirty="0" smtClean="0"/>
              <a:t>light, and </a:t>
            </a:r>
            <a:r>
              <a:rPr lang="en-US" dirty="0" err="1"/>
              <a:t>cycloplegia</a:t>
            </a:r>
            <a:r>
              <a:rPr lang="en-US" dirty="0"/>
              <a:t> (inability to focus for near vision). </a:t>
            </a:r>
            <a:endParaRPr lang="en-US" dirty="0" smtClean="0"/>
          </a:p>
          <a:p>
            <a:pPr marL="349250">
              <a:lnSpc>
                <a:spcPct val="150000"/>
              </a:lnSpc>
            </a:pPr>
            <a:r>
              <a:rPr lang="en-US" dirty="0" smtClean="0"/>
              <a:t>In patients with </a:t>
            </a:r>
            <a:r>
              <a:rPr lang="en-US" dirty="0"/>
              <a:t>angle-closure glaucoma, intraocular pressure may </a:t>
            </a:r>
            <a:r>
              <a:rPr lang="en-US" dirty="0" smtClean="0"/>
              <a:t>rise dangerously.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748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17713</TotalTime>
  <Words>1335</Words>
  <Application>Microsoft Office PowerPoint</Application>
  <PresentationFormat>On-screen Show (4:3)</PresentationFormat>
  <Paragraphs>153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Ink Free</vt:lpstr>
      <vt:lpstr>Wingdings</vt:lpstr>
      <vt:lpstr>Retrospect</vt:lpstr>
      <vt:lpstr>Cholinergic antagonists</vt:lpstr>
      <vt:lpstr>Cholinergic antagonists</vt:lpstr>
      <vt:lpstr>Cholinergic antagonists</vt:lpstr>
      <vt:lpstr>PowerPoint Presentation</vt:lpstr>
      <vt:lpstr>Antimuscarinic agents</vt:lpstr>
      <vt:lpstr>Antimuscarinic agents</vt:lpstr>
      <vt:lpstr>Atropine</vt:lpstr>
      <vt:lpstr>Atropine – Actions </vt:lpstr>
      <vt:lpstr>Atropine – Actions </vt:lpstr>
      <vt:lpstr>Atropine – Actions </vt:lpstr>
      <vt:lpstr>Atropine – Actions </vt:lpstr>
      <vt:lpstr>Atropine – Actions </vt:lpstr>
      <vt:lpstr>Atropine – Therapeutic uses</vt:lpstr>
      <vt:lpstr>Atropine – Therapeutic uses</vt:lpstr>
      <vt:lpstr>Atropine – Therapeutic uses</vt:lpstr>
      <vt:lpstr>Atropine - Pharmacokinetics</vt:lpstr>
      <vt:lpstr>Atropine – Adverse effects</vt:lpstr>
      <vt:lpstr>Atropine – Adverse effects</vt:lpstr>
      <vt:lpstr>Scopolamine</vt:lpstr>
      <vt:lpstr>Scopolamine – Actions</vt:lpstr>
      <vt:lpstr>Scopolamine – Therapeutic uses</vt:lpstr>
      <vt:lpstr>Ipratropium and tiotropium</vt:lpstr>
      <vt:lpstr>Tropicamide and cyclopentolate</vt:lpstr>
      <vt:lpstr>Benztropine and trihexyphenidyl</vt:lpstr>
      <vt:lpstr>Oxybutynin, solifenacin, tolterodine, and trospium</vt:lpstr>
      <vt:lpstr>Ganglionic blockers</vt:lpstr>
      <vt:lpstr>Ganglionic blockers</vt:lpstr>
      <vt:lpstr>Nicotine</vt:lpstr>
      <vt:lpstr>Nicotine</vt:lpstr>
      <vt:lpstr>Thank you for your attention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Fatimah Almahasneh</dc:creator>
  <cp:lastModifiedBy>Dr. Fatimah Almahasneh</cp:lastModifiedBy>
  <cp:revision>392</cp:revision>
  <dcterms:created xsi:type="dcterms:W3CDTF">2021-02-17T06:44:58Z</dcterms:created>
  <dcterms:modified xsi:type="dcterms:W3CDTF">2021-04-03T19:30:16Z</dcterms:modified>
</cp:coreProperties>
</file>