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6"/>
  </p:notesMasterIdLst>
  <p:sldIdLst>
    <p:sldId id="256" r:id="rId2"/>
    <p:sldId id="294" r:id="rId3"/>
    <p:sldId id="296" r:id="rId4"/>
    <p:sldId id="295" r:id="rId5"/>
    <p:sldId id="297" r:id="rId6"/>
    <p:sldId id="298" r:id="rId7"/>
    <p:sldId id="299" r:id="rId8"/>
    <p:sldId id="300" r:id="rId9"/>
    <p:sldId id="301" r:id="rId10"/>
    <p:sldId id="303" r:id="rId11"/>
    <p:sldId id="304" r:id="rId12"/>
    <p:sldId id="305" r:id="rId13"/>
    <p:sldId id="306" r:id="rId14"/>
    <p:sldId id="308" r:id="rId15"/>
    <p:sldId id="309" r:id="rId16"/>
    <p:sldId id="310" r:id="rId17"/>
    <p:sldId id="311" r:id="rId18"/>
    <p:sldId id="312" r:id="rId19"/>
    <p:sldId id="307" r:id="rId20"/>
    <p:sldId id="313" r:id="rId21"/>
    <p:sldId id="314" r:id="rId22"/>
    <p:sldId id="302" r:id="rId23"/>
    <p:sldId id="316" r:id="rId24"/>
    <p:sldId id="317" r:id="rId25"/>
    <p:sldId id="318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29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06" autoAdjust="0"/>
    <p:restoredTop sz="94660"/>
  </p:normalViewPr>
  <p:slideViewPr>
    <p:cSldViewPr snapToGrid="0">
      <p:cViewPr varScale="1">
        <p:scale>
          <a:sx n="71" d="100"/>
          <a:sy n="71" d="100"/>
        </p:scale>
        <p:origin x="7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C7558-6C7F-4EE4-BCCB-D7D45FFD5DFB}" type="datetimeFigureOut">
              <a:rPr lang="en-GB" smtClean="0"/>
              <a:t>03/04/2021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F2B3C-C924-4250-B88B-58549DBF7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64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="1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C007B339-F503-4F7C-804C-F836914BE1C1}" type="datetime1">
              <a:rPr lang="en-GB" smtClean="0"/>
              <a:t>03/04/2021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40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899E4FA7-192D-4A81-A380-414966003AC4}" type="datetime1">
              <a:rPr lang="en-GB" smtClean="0"/>
              <a:t>03/04/2021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30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89C9B663-41CC-49AA-82C6-B3CDBF5FE258}" type="datetime1">
              <a:rPr lang="en-GB" smtClean="0"/>
              <a:t>03/04/2021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31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1pPr>
            <a:lvl2pPr marL="457200" indent="-257175">
              <a:buClr>
                <a:schemeClr val="accent2"/>
              </a:buClr>
              <a:defRPr/>
            </a:lvl2pPr>
            <a:lvl3pPr marL="633413" indent="-249238">
              <a:buClr>
                <a:schemeClr val="accent2"/>
              </a:buClr>
              <a:defRPr/>
            </a:lvl3pPr>
            <a:lvl4pPr marL="795338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0C16FD26-C4CE-4459-9991-BC53CF5D9189}" type="datetime1">
              <a:rPr lang="en-GB" smtClean="0"/>
              <a:t>03/04/2021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2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CA24E2EA-2DEF-4F07-86AE-0F7602A4416E}" type="datetime1">
              <a:rPr lang="en-GB" smtClean="0"/>
              <a:t>03/04/2021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27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8C7A4521-A393-4C39-A757-3F91D76FB399}" type="datetime1">
              <a:rPr lang="en-GB" smtClean="0"/>
              <a:t>03/04/2021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79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C51DEFB0-2334-4C49-8356-B28ECB847FFD}" type="datetime1">
              <a:rPr lang="en-GB" smtClean="0"/>
              <a:t>03/04/2021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04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32A37CBD-2EB7-4C99-A891-02FE4F0D68C3}" type="datetime1">
              <a:rPr lang="en-GB" smtClean="0"/>
              <a:t>03/04/2021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93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95F30672-BAD0-4689-9283-377C32A88F5D}" type="datetime1">
              <a:rPr lang="en-GB" smtClean="0"/>
              <a:t>03/04/2021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92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F4BA5BCC-21EB-419C-B684-FF7DFD771DF8}" type="datetime1">
              <a:rPr lang="en-GB" smtClean="0"/>
              <a:t>03/04/2021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5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0D01FE49-C0DB-4A49-A7C3-65F858C80891}" type="datetime1">
              <a:rPr lang="en-GB" smtClean="0"/>
              <a:t>03/04/2021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64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351" y="167336"/>
            <a:ext cx="8784866" cy="826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043" y="1285462"/>
            <a:ext cx="8680173" cy="48103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2175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42025B7-2047-4AED-B79E-9162FC345B4D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2280" y="993915"/>
            <a:ext cx="8772936" cy="2650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65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423" y="530353"/>
            <a:ext cx="7720539" cy="356616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Adrenergic antagonists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485" y="4724561"/>
            <a:ext cx="75438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Dr. Fatimah Almahasneh</a:t>
            </a:r>
          </a:p>
          <a:p>
            <a:r>
              <a:rPr lang="en-US" b="1" dirty="0" smtClean="0"/>
              <a:t>Department of Basic Medical Sciences</a:t>
            </a:r>
          </a:p>
          <a:p>
            <a:r>
              <a:rPr lang="en-US" b="1" dirty="0" smtClean="0"/>
              <a:t>Faculty of Medicine – Yarmouk University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849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96" y="120038"/>
            <a:ext cx="8945217" cy="826579"/>
          </a:xfrm>
        </p:spPr>
        <p:txBody>
          <a:bodyPr>
            <a:noAutofit/>
          </a:bodyPr>
          <a:lstStyle/>
          <a:p>
            <a:r>
              <a:rPr lang="en-GB" sz="3200" dirty="0" err="1"/>
              <a:t>Prazosin</a:t>
            </a:r>
            <a:r>
              <a:rPr lang="en-GB" sz="3200" dirty="0"/>
              <a:t>, terazosin, </a:t>
            </a:r>
            <a:r>
              <a:rPr lang="en-GB" sz="3200" dirty="0" err="1"/>
              <a:t>doxazosin</a:t>
            </a:r>
            <a:r>
              <a:rPr lang="en-GB" sz="3200" dirty="0"/>
              <a:t>, </a:t>
            </a:r>
            <a:r>
              <a:rPr lang="en-GB" sz="3200" dirty="0" err="1"/>
              <a:t>tamsulosin</a:t>
            </a:r>
            <a:r>
              <a:rPr lang="en-GB" sz="3200" dirty="0"/>
              <a:t>, and </a:t>
            </a:r>
            <a:r>
              <a:rPr lang="en-GB" sz="3200" dirty="0" err="1"/>
              <a:t>alfuzosin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70" y="1321165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b="1" dirty="0" err="1"/>
              <a:t>Tamsulosin</a:t>
            </a:r>
            <a:r>
              <a:rPr lang="en-US" dirty="0"/>
              <a:t> has the least effect on blood pressure because it is less selective for α</a:t>
            </a:r>
            <a:r>
              <a:rPr lang="en-US" baseline="-25000" dirty="0"/>
              <a:t>1B</a:t>
            </a:r>
            <a:r>
              <a:rPr lang="en-US" dirty="0"/>
              <a:t> receptors found in the blood vessels and more selective for α</a:t>
            </a:r>
            <a:r>
              <a:rPr lang="en-US" baseline="-25000" dirty="0"/>
              <a:t>1A</a:t>
            </a:r>
            <a:r>
              <a:rPr lang="en-US" dirty="0"/>
              <a:t> receptors in the prostate and bladder.</a:t>
            </a:r>
          </a:p>
          <a:p>
            <a:pPr lvl="1">
              <a:lnSpc>
                <a:spcPts val="3600"/>
              </a:lnSpc>
            </a:pPr>
            <a:r>
              <a:rPr lang="en-US" dirty="0"/>
              <a:t>Blockade of the α</a:t>
            </a:r>
            <a:r>
              <a:rPr lang="en-US" baseline="-25000" dirty="0"/>
              <a:t>1A</a:t>
            </a:r>
            <a:r>
              <a:rPr lang="en-US" dirty="0"/>
              <a:t> receptors decreases tone in the smooth muscle of the bladder neck and prostate and improves urine flow.</a:t>
            </a:r>
            <a:endParaRPr lang="en-GB" dirty="0"/>
          </a:p>
          <a:p>
            <a:pPr marL="52388" indent="0">
              <a:buNone/>
            </a:pPr>
            <a:endParaRPr lang="en-GB" b="1" dirty="0" smtClean="0"/>
          </a:p>
          <a:p>
            <a:pPr marL="52388" indent="0">
              <a:buNone/>
            </a:pPr>
            <a:r>
              <a:rPr lang="en-GB" b="1" dirty="0" smtClean="0"/>
              <a:t>Therapeutic </a:t>
            </a:r>
            <a:r>
              <a:rPr lang="en-GB" b="1" dirty="0" smtClean="0"/>
              <a:t>uses</a:t>
            </a:r>
          </a:p>
          <a:p>
            <a:pPr marL="511175" indent="-282575"/>
            <a:r>
              <a:rPr lang="en-US" dirty="0" smtClean="0"/>
              <a:t>Treatment of </a:t>
            </a:r>
            <a:r>
              <a:rPr lang="en-US" dirty="0"/>
              <a:t>hypertension </a:t>
            </a:r>
            <a:r>
              <a:rPr lang="en-US" dirty="0" smtClean="0"/>
              <a:t>(</a:t>
            </a:r>
            <a:r>
              <a:rPr lang="en-US" dirty="0" err="1" smtClean="0"/>
              <a:t>prazosin</a:t>
            </a:r>
            <a:r>
              <a:rPr lang="en-US" dirty="0"/>
              <a:t>, terazosin, </a:t>
            </a:r>
            <a:r>
              <a:rPr lang="en-US" dirty="0" err="1" smtClean="0"/>
              <a:t>doxazosin</a:t>
            </a:r>
            <a:r>
              <a:rPr lang="en-US" dirty="0" smtClean="0"/>
              <a:t>).</a:t>
            </a:r>
          </a:p>
          <a:p>
            <a:pPr marL="511175" indent="-282575"/>
            <a:r>
              <a:rPr lang="en-US" dirty="0" smtClean="0"/>
              <a:t>Treatment </a:t>
            </a:r>
            <a:r>
              <a:rPr lang="en-US" dirty="0"/>
              <a:t>of benign prostatic </a:t>
            </a:r>
            <a:r>
              <a:rPr lang="en-US" dirty="0" smtClean="0"/>
              <a:t>hyperplasia (BPH).</a:t>
            </a:r>
          </a:p>
          <a:p>
            <a:pPr marL="5238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7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96" y="120038"/>
            <a:ext cx="8945217" cy="826579"/>
          </a:xfrm>
        </p:spPr>
        <p:txBody>
          <a:bodyPr>
            <a:noAutofit/>
          </a:bodyPr>
          <a:lstStyle/>
          <a:p>
            <a:r>
              <a:rPr lang="en-GB" sz="3200" dirty="0" err="1"/>
              <a:t>Prazosin</a:t>
            </a:r>
            <a:r>
              <a:rPr lang="en-GB" sz="3200" dirty="0"/>
              <a:t>, terazosin, </a:t>
            </a:r>
            <a:r>
              <a:rPr lang="en-GB" sz="3200" dirty="0" err="1"/>
              <a:t>doxazosin</a:t>
            </a:r>
            <a:r>
              <a:rPr lang="en-GB" sz="3200" dirty="0"/>
              <a:t>, </a:t>
            </a:r>
            <a:r>
              <a:rPr lang="en-GB" sz="3200" dirty="0" err="1"/>
              <a:t>tamsulosin</a:t>
            </a:r>
            <a:r>
              <a:rPr lang="en-GB" sz="3200" dirty="0"/>
              <a:t>, and </a:t>
            </a:r>
            <a:r>
              <a:rPr lang="en-GB" sz="3200" dirty="0" err="1"/>
              <a:t>alfuzosin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11" y="1324303"/>
            <a:ext cx="8680173" cy="5103951"/>
          </a:xfrm>
        </p:spPr>
        <p:txBody>
          <a:bodyPr>
            <a:normAutofit/>
          </a:bodyPr>
          <a:lstStyle/>
          <a:p>
            <a:pPr marL="52388" indent="0">
              <a:buNone/>
            </a:pPr>
            <a:r>
              <a:rPr lang="en-US" b="1" dirty="0" smtClean="0"/>
              <a:t>Adverse effects</a:t>
            </a:r>
          </a:p>
          <a:p>
            <a:pPr>
              <a:lnSpc>
                <a:spcPts val="4000"/>
              </a:lnSpc>
            </a:pPr>
            <a:r>
              <a:rPr lang="en-US" dirty="0" smtClean="0"/>
              <a:t>the </a:t>
            </a:r>
            <a:r>
              <a:rPr lang="en-US" dirty="0"/>
              <a:t>first dose of these drugs may produce an exaggerated </a:t>
            </a:r>
            <a:r>
              <a:rPr lang="en-US" dirty="0" smtClean="0"/>
              <a:t>orthostatic hypotensive response (first-dose effect).</a:t>
            </a:r>
          </a:p>
          <a:p>
            <a:pPr>
              <a:lnSpc>
                <a:spcPts val="4000"/>
              </a:lnSpc>
            </a:pPr>
            <a:r>
              <a:rPr lang="en-US" dirty="0"/>
              <a:t>dizziness, </a:t>
            </a:r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energy, headache, drowsiness</a:t>
            </a:r>
            <a:r>
              <a:rPr lang="en-US" dirty="0"/>
              <a:t>, and orthostatic </a:t>
            </a:r>
            <a:r>
              <a:rPr lang="en-US" dirty="0" smtClean="0"/>
              <a:t>hypotension.</a:t>
            </a:r>
          </a:p>
          <a:p>
            <a:pPr>
              <a:lnSpc>
                <a:spcPts val="4000"/>
              </a:lnSpc>
            </a:pPr>
            <a:r>
              <a:rPr lang="en-US" dirty="0"/>
              <a:t>additive antihypertensive effect </a:t>
            </a:r>
            <a:r>
              <a:rPr lang="en-US" dirty="0" smtClean="0"/>
              <a:t>when used along with </a:t>
            </a:r>
            <a:r>
              <a:rPr lang="en-US" dirty="0"/>
              <a:t>vasodilators such as nitrates or PDE-5 </a:t>
            </a:r>
            <a:r>
              <a:rPr lang="en-US" dirty="0" smtClean="0"/>
              <a:t>inhibitors.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87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213958"/>
          </a:xfrm>
        </p:spPr>
        <p:txBody>
          <a:bodyPr>
            <a:normAutofit/>
          </a:bodyPr>
          <a:lstStyle/>
          <a:p>
            <a:r>
              <a:rPr lang="el-GR" sz="4800" b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sz="4800" b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-Adrenergic blocking agents</a:t>
            </a:r>
            <a:endParaRPr lang="en-GB" sz="4800" b="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3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β-</a:t>
            </a:r>
            <a:r>
              <a:rPr lang="en-GB" dirty="0"/>
              <a:t>Adrenergic blocking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dirty="0"/>
              <a:t>All of the clinically available β-blockers are competitive antagonists.</a:t>
            </a:r>
          </a:p>
          <a:p>
            <a:pPr>
              <a:lnSpc>
                <a:spcPts val="3400"/>
              </a:lnSpc>
            </a:pPr>
            <a:r>
              <a:rPr lang="en-US" dirty="0"/>
              <a:t>Nonselective β-blockers act at both β</a:t>
            </a:r>
            <a:r>
              <a:rPr lang="en-US" baseline="-25000" dirty="0"/>
              <a:t>1</a:t>
            </a:r>
            <a:r>
              <a:rPr lang="en-US" dirty="0"/>
              <a:t> and β</a:t>
            </a:r>
            <a:r>
              <a:rPr lang="en-US" baseline="-25000" dirty="0"/>
              <a:t>2</a:t>
            </a:r>
            <a:r>
              <a:rPr lang="en-US" dirty="0"/>
              <a:t> receptors, whereas </a:t>
            </a:r>
            <a:r>
              <a:rPr lang="en-US" dirty="0" err="1" smtClean="0"/>
              <a:t>cardioselective</a:t>
            </a:r>
            <a:r>
              <a:rPr lang="en-US" dirty="0" smtClean="0"/>
              <a:t> β </a:t>
            </a:r>
            <a:r>
              <a:rPr lang="en-US" dirty="0"/>
              <a:t>antagonists primarily block β</a:t>
            </a:r>
            <a:r>
              <a:rPr lang="en-US" baseline="-25000" dirty="0"/>
              <a:t>1</a:t>
            </a:r>
            <a:r>
              <a:rPr lang="en-US" dirty="0"/>
              <a:t> receptors</a:t>
            </a:r>
            <a:r>
              <a:rPr lang="en-US" dirty="0" smtClean="0"/>
              <a:t>.</a:t>
            </a:r>
          </a:p>
          <a:p>
            <a:pPr>
              <a:lnSpc>
                <a:spcPts val="3400"/>
              </a:lnSpc>
            </a:pPr>
            <a:r>
              <a:rPr lang="en-US" dirty="0"/>
              <a:t>Although all </a:t>
            </a:r>
            <a:r>
              <a:rPr lang="en-US" dirty="0" smtClean="0"/>
              <a:t>β-blockers lower </a:t>
            </a:r>
            <a:r>
              <a:rPr lang="en-US" dirty="0"/>
              <a:t>blood pressure, they do not induce postural hypotension, </a:t>
            </a:r>
            <a:r>
              <a:rPr lang="en-US" dirty="0" smtClean="0"/>
              <a:t>because the </a:t>
            </a:r>
            <a:r>
              <a:rPr lang="en-US" dirty="0"/>
              <a:t>α </a:t>
            </a:r>
            <a:r>
              <a:rPr lang="en-US" dirty="0" err="1"/>
              <a:t>adrenoceptors</a:t>
            </a:r>
            <a:r>
              <a:rPr lang="en-US" dirty="0"/>
              <a:t> remain functional. </a:t>
            </a:r>
            <a:endParaRPr lang="en-US" dirty="0" smtClean="0"/>
          </a:p>
          <a:p>
            <a:pPr lvl="1">
              <a:lnSpc>
                <a:spcPts val="3400"/>
              </a:lnSpc>
            </a:pPr>
            <a:r>
              <a:rPr lang="en-US" dirty="0" smtClean="0"/>
              <a:t>Therefore</a:t>
            </a:r>
            <a:r>
              <a:rPr lang="en-US" dirty="0"/>
              <a:t>, normal </a:t>
            </a:r>
            <a:r>
              <a:rPr lang="en-US" dirty="0" smtClean="0"/>
              <a:t>sympathetic control </a:t>
            </a:r>
            <a:r>
              <a:rPr lang="en-US" dirty="0"/>
              <a:t>of the vasculature is </a:t>
            </a:r>
            <a:r>
              <a:rPr lang="en-US" dirty="0" smtClean="0"/>
              <a:t>maintained.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7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β-</a:t>
            </a:r>
            <a:r>
              <a:rPr lang="en-GB" dirty="0"/>
              <a:t>Adrenergic blocking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l-GR" dirty="0"/>
              <a:t>β-</a:t>
            </a:r>
            <a:r>
              <a:rPr lang="en-GB" dirty="0"/>
              <a:t>Blockers are effective in </a:t>
            </a:r>
            <a:r>
              <a:rPr lang="en-GB" dirty="0" smtClean="0"/>
              <a:t>treating:</a:t>
            </a:r>
            <a:endParaRPr lang="en-GB" dirty="0"/>
          </a:p>
          <a:p>
            <a:pPr lvl="1">
              <a:lnSpc>
                <a:spcPts val="3800"/>
              </a:lnSpc>
            </a:pPr>
            <a:r>
              <a:rPr lang="en-GB" dirty="0"/>
              <a:t>h</a:t>
            </a:r>
            <a:r>
              <a:rPr lang="en-GB" dirty="0" smtClean="0"/>
              <a:t>ypertension</a:t>
            </a:r>
          </a:p>
          <a:p>
            <a:pPr lvl="1">
              <a:lnSpc>
                <a:spcPts val="3800"/>
              </a:lnSpc>
            </a:pPr>
            <a:r>
              <a:rPr lang="en-GB" dirty="0"/>
              <a:t>a</a:t>
            </a:r>
            <a:r>
              <a:rPr lang="en-GB" dirty="0" smtClean="0"/>
              <a:t>ngina</a:t>
            </a:r>
          </a:p>
          <a:p>
            <a:pPr lvl="1">
              <a:lnSpc>
                <a:spcPts val="3800"/>
              </a:lnSpc>
            </a:pPr>
            <a:r>
              <a:rPr lang="en-GB" dirty="0" smtClean="0"/>
              <a:t>cardiac arrhythmias</a:t>
            </a:r>
          </a:p>
          <a:p>
            <a:pPr lvl="1">
              <a:lnSpc>
                <a:spcPts val="3800"/>
              </a:lnSpc>
            </a:pPr>
            <a:r>
              <a:rPr lang="en-GB" dirty="0" smtClean="0"/>
              <a:t>myocardial </a:t>
            </a:r>
            <a:r>
              <a:rPr lang="en-GB" dirty="0"/>
              <a:t>infarction,</a:t>
            </a:r>
          </a:p>
          <a:p>
            <a:pPr lvl="1">
              <a:lnSpc>
                <a:spcPts val="3800"/>
              </a:lnSpc>
            </a:pPr>
            <a:r>
              <a:rPr lang="en-GB" dirty="0"/>
              <a:t>heart </a:t>
            </a:r>
            <a:r>
              <a:rPr lang="en-GB" dirty="0" smtClean="0"/>
              <a:t>failure</a:t>
            </a:r>
          </a:p>
          <a:p>
            <a:pPr lvl="1">
              <a:lnSpc>
                <a:spcPts val="3800"/>
              </a:lnSpc>
            </a:pPr>
            <a:r>
              <a:rPr lang="en-GB" dirty="0"/>
              <a:t>h</a:t>
            </a:r>
            <a:r>
              <a:rPr lang="en-GB" dirty="0" smtClean="0"/>
              <a:t>yperthyroidism</a:t>
            </a:r>
          </a:p>
          <a:p>
            <a:pPr lvl="1">
              <a:lnSpc>
                <a:spcPts val="3800"/>
              </a:lnSpc>
            </a:pPr>
            <a:r>
              <a:rPr lang="en-GB" dirty="0" smtClean="0"/>
              <a:t>glaucoma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0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Propranolol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It is </a:t>
            </a:r>
            <a:r>
              <a:rPr lang="en-US" dirty="0"/>
              <a:t>the prototype β-adrenergic </a:t>
            </a:r>
            <a:r>
              <a:rPr lang="en-US" dirty="0" smtClean="0"/>
              <a:t>antagonist and </a:t>
            </a:r>
            <a:r>
              <a:rPr lang="en-US" dirty="0"/>
              <a:t>blocks both β</a:t>
            </a:r>
            <a:r>
              <a:rPr lang="en-US" baseline="-25000" dirty="0"/>
              <a:t>1</a:t>
            </a:r>
            <a:r>
              <a:rPr lang="en-US" dirty="0"/>
              <a:t> and β</a:t>
            </a:r>
            <a:r>
              <a:rPr lang="en-US" baseline="-25000" dirty="0"/>
              <a:t>2</a:t>
            </a:r>
            <a:r>
              <a:rPr lang="en-US" dirty="0"/>
              <a:t> receptors with equal affinity.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Sustained-release preparations </a:t>
            </a:r>
            <a:r>
              <a:rPr lang="en-US" dirty="0"/>
              <a:t>for once-a-day dosing are </a:t>
            </a:r>
            <a:r>
              <a:rPr lang="en-US" dirty="0" smtClean="0"/>
              <a:t>available.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319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Propranolol -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It has both </a:t>
            </a:r>
            <a:r>
              <a:rPr lang="en-US" dirty="0"/>
              <a:t>negative inotropic and </a:t>
            </a:r>
            <a:r>
              <a:rPr lang="en-US" dirty="0" err="1"/>
              <a:t>chronotropic</a:t>
            </a:r>
            <a:r>
              <a:rPr lang="en-US" dirty="0"/>
              <a:t> </a:t>
            </a:r>
            <a:r>
              <a:rPr lang="en-US" dirty="0" smtClean="0"/>
              <a:t>effects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sym typeface="Wingdings" panose="05000000000000000000" pitchFamily="2" charset="2"/>
              </a:rPr>
              <a:t>↓ </a:t>
            </a:r>
            <a:r>
              <a:rPr lang="en-US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CO.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directly </a:t>
            </a:r>
            <a:r>
              <a:rPr lang="en-US" dirty="0"/>
              <a:t>depresses </a:t>
            </a:r>
            <a:r>
              <a:rPr lang="en-US" dirty="0" smtClean="0"/>
              <a:t>SA and AV nodal </a:t>
            </a:r>
            <a:r>
              <a:rPr lang="en-US" dirty="0"/>
              <a:t>activity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attenuates the expected increased in HR during exercise </a:t>
            </a:r>
            <a:r>
              <a:rPr lang="en-US" dirty="0" smtClean="0">
                <a:sym typeface="Wingdings" panose="05000000000000000000" pitchFamily="2" charset="2"/>
              </a:rPr>
              <a:t> useful in the treatment of angina.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Effective against supraventricular arrhythmias.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Propranolol -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en-GB" dirty="0"/>
              <a:t>Nonselective blockade </a:t>
            </a:r>
            <a:r>
              <a:rPr lang="en-GB" dirty="0" smtClean="0"/>
              <a:t>of </a:t>
            </a:r>
            <a:r>
              <a:rPr lang="el-GR" dirty="0" smtClean="0"/>
              <a:t>β </a:t>
            </a:r>
            <a:r>
              <a:rPr lang="en-GB" dirty="0"/>
              <a:t>receptors prevents </a:t>
            </a:r>
            <a:r>
              <a:rPr lang="el-GR" dirty="0"/>
              <a:t>β</a:t>
            </a:r>
            <a:r>
              <a:rPr lang="el-GR" baseline="-25000" dirty="0"/>
              <a:t>2</a:t>
            </a:r>
            <a:r>
              <a:rPr lang="el-GR" dirty="0"/>
              <a:t>-</a:t>
            </a:r>
            <a:r>
              <a:rPr lang="en-GB" dirty="0"/>
              <a:t>mediated vasodilation in skeletal </a:t>
            </a:r>
            <a:r>
              <a:rPr lang="en-GB" dirty="0" smtClean="0"/>
              <a:t>muscles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sym typeface="Wingdings" panose="05000000000000000000" pitchFamily="2" charset="2"/>
              </a:rPr>
              <a:t>↑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smtClean="0"/>
              <a:t>peripheral </a:t>
            </a:r>
            <a:r>
              <a:rPr lang="en-GB" dirty="0"/>
              <a:t>vascular </a:t>
            </a:r>
            <a:r>
              <a:rPr lang="en-GB" dirty="0" smtClean="0"/>
              <a:t>resistance.</a:t>
            </a:r>
          </a:p>
          <a:p>
            <a:pPr>
              <a:lnSpc>
                <a:spcPts val="3800"/>
              </a:lnSpc>
            </a:pPr>
            <a:r>
              <a:rPr lang="en-US" dirty="0" smtClean="0"/>
              <a:t>The reduction </a:t>
            </a:r>
            <a:r>
              <a:rPr lang="en-US" dirty="0"/>
              <a:t>in </a:t>
            </a:r>
            <a:r>
              <a:rPr lang="en-US" dirty="0" smtClean="0"/>
              <a:t>CO produced </a:t>
            </a:r>
            <a:r>
              <a:rPr lang="en-US" dirty="0"/>
              <a:t>by all β-blockers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sym typeface="Wingdings" panose="05000000000000000000" pitchFamily="2" charset="2"/>
              </a:rPr>
              <a:t>↓</a:t>
            </a:r>
            <a:r>
              <a:rPr lang="en-US" dirty="0" smtClean="0">
                <a:sym typeface="Wingdings" panose="05000000000000000000" pitchFamily="2" charset="2"/>
              </a:rPr>
              <a:t> BP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triggers </a:t>
            </a:r>
            <a:r>
              <a:rPr lang="en-US" dirty="0"/>
              <a:t>a reflex </a:t>
            </a:r>
            <a:r>
              <a:rPr lang="en-US" dirty="0" smtClean="0"/>
              <a:t>peripheral vasoconstriction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sym typeface="Wingdings" panose="05000000000000000000" pitchFamily="2" charset="2"/>
              </a:rPr>
              <a:t>↓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blood </a:t>
            </a:r>
            <a:r>
              <a:rPr lang="en-US" dirty="0"/>
              <a:t>flow to </a:t>
            </a:r>
            <a:r>
              <a:rPr lang="en-US" dirty="0" smtClean="0"/>
              <a:t>the periphery.</a:t>
            </a:r>
          </a:p>
          <a:p>
            <a:pPr lvl="1">
              <a:lnSpc>
                <a:spcPts val="3800"/>
              </a:lnSpc>
            </a:pPr>
            <a:r>
              <a:rPr lang="en-US" dirty="0"/>
              <a:t>In patients with hypertension, total peripheral </a:t>
            </a:r>
            <a:r>
              <a:rPr lang="en-US" dirty="0" smtClean="0"/>
              <a:t>resistance returns </a:t>
            </a:r>
            <a:r>
              <a:rPr lang="en-US" dirty="0"/>
              <a:t>to normal or decreases with long term use </a:t>
            </a:r>
            <a:r>
              <a:rPr lang="en-US" dirty="0" smtClean="0"/>
              <a:t>of propranolol.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859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Propranolol -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Bronchoconstriction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Disturbances in glucose metabolism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β blockade leads </a:t>
            </a:r>
            <a:r>
              <a:rPr lang="en-US" dirty="0" smtClean="0"/>
              <a:t>to decreased </a:t>
            </a:r>
            <a:r>
              <a:rPr lang="en-US" dirty="0" err="1"/>
              <a:t>glycogenolysis</a:t>
            </a:r>
            <a:r>
              <a:rPr lang="en-US" dirty="0"/>
              <a:t> and decreased glucagon </a:t>
            </a:r>
            <a:r>
              <a:rPr lang="en-US" dirty="0" smtClean="0"/>
              <a:t>secretion </a:t>
            </a:r>
            <a:r>
              <a:rPr lang="en-US" dirty="0" smtClean="0">
                <a:sym typeface="Wingdings" panose="05000000000000000000" pitchFamily="2" charset="2"/>
              </a:rPr>
              <a:t> may cause hypoglycemia in patients on insulin.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392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Propranolol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58568"/>
            <a:ext cx="8680173" cy="5174324"/>
          </a:xfrm>
        </p:spPr>
        <p:txBody>
          <a:bodyPr>
            <a:normAutofit/>
          </a:bodyPr>
          <a:lstStyle/>
          <a:p>
            <a:pPr marL="393700" indent="-341313">
              <a:buFont typeface="+mj-lt"/>
              <a:buAutoNum type="arabicPeriod"/>
            </a:pPr>
            <a:r>
              <a:rPr lang="en-US" b="1" dirty="0" smtClean="0"/>
              <a:t>Hypertension </a:t>
            </a:r>
          </a:p>
          <a:p>
            <a:pPr marL="568325"/>
            <a:r>
              <a:rPr lang="en-US" dirty="0" err="1" smtClean="0"/>
              <a:t>Propranol</a:t>
            </a:r>
            <a:r>
              <a:rPr lang="en-US" dirty="0" smtClean="0"/>
              <a:t> lowers BP in HTN by</a:t>
            </a:r>
          </a:p>
          <a:p>
            <a:pPr marL="803275" lvl="1">
              <a:tabLst>
                <a:tab pos="850900" algn="l"/>
              </a:tabLst>
            </a:pPr>
            <a:r>
              <a:rPr lang="en-US" dirty="0" smtClean="0"/>
              <a:t>decreasing CO</a:t>
            </a:r>
          </a:p>
          <a:p>
            <a:pPr marL="803275" lvl="1">
              <a:tabLst>
                <a:tab pos="850900" algn="l"/>
              </a:tabLst>
            </a:pPr>
            <a:r>
              <a:rPr lang="en-US" dirty="0" smtClean="0"/>
              <a:t>inhibition of renin release from the kidney</a:t>
            </a:r>
          </a:p>
          <a:p>
            <a:pPr marL="803275" lvl="1">
              <a:tabLst>
                <a:tab pos="850900" algn="l"/>
              </a:tabLst>
            </a:pPr>
            <a:r>
              <a:rPr lang="en-US" dirty="0" smtClean="0"/>
              <a:t>decrease in TPR with long-term use</a:t>
            </a:r>
          </a:p>
          <a:p>
            <a:pPr marL="803275" lvl="1">
              <a:tabLst>
                <a:tab pos="850900" algn="l"/>
              </a:tabLst>
            </a:pPr>
            <a:r>
              <a:rPr lang="en-US" dirty="0" smtClean="0"/>
              <a:t>decreased sympathetic outflow from the CNS.</a:t>
            </a:r>
          </a:p>
          <a:p>
            <a:pPr marL="803275" lvl="1">
              <a:tabLst>
                <a:tab pos="850900" algn="l"/>
              </a:tabLst>
            </a:pPr>
            <a:endParaRPr lang="en-US" dirty="0" smtClean="0"/>
          </a:p>
          <a:p>
            <a:pPr marL="393700" indent="-341313">
              <a:buFont typeface="+mj-lt"/>
              <a:buAutoNum type="arabicPeriod" startAt="2"/>
            </a:pPr>
            <a:r>
              <a:rPr lang="en-US" b="1" dirty="0" smtClean="0"/>
              <a:t>Angina pectoris </a:t>
            </a:r>
          </a:p>
          <a:p>
            <a:pPr marL="568325"/>
            <a:r>
              <a:rPr lang="en-US" dirty="0" smtClean="0"/>
              <a:t>Propranolol reduced chest pain by decreasing the oxygen requirement of heart muscle.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1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</a:t>
            </a:r>
            <a:r>
              <a:rPr lang="en-US" b="1" dirty="0"/>
              <a:t>adrenergic antagonists </a:t>
            </a:r>
            <a:r>
              <a:rPr lang="en-US" dirty="0"/>
              <a:t>(also called </a:t>
            </a:r>
            <a:r>
              <a:rPr lang="en-US" i="1" dirty="0"/>
              <a:t>adrenergic blockers </a:t>
            </a:r>
            <a:r>
              <a:rPr lang="en-US" dirty="0" smtClean="0"/>
              <a:t>or </a:t>
            </a:r>
            <a:r>
              <a:rPr lang="en-US" i="1" dirty="0" err="1" smtClean="0"/>
              <a:t>sympatholytics</a:t>
            </a:r>
            <a:r>
              <a:rPr lang="en-US" dirty="0" smtClean="0"/>
              <a:t>) bind </a:t>
            </a:r>
            <a:r>
              <a:rPr lang="en-GB" dirty="0"/>
              <a:t>reversibly or </a:t>
            </a:r>
            <a:r>
              <a:rPr lang="en-GB" dirty="0" smtClean="0"/>
              <a:t>irreversibly </a:t>
            </a:r>
            <a:r>
              <a:rPr lang="en-US" dirty="0" smtClean="0"/>
              <a:t>to </a:t>
            </a:r>
            <a:r>
              <a:rPr lang="en-US" dirty="0" err="1" smtClean="0"/>
              <a:t>adrenoceptors</a:t>
            </a:r>
            <a:r>
              <a:rPr lang="en-US" dirty="0" smtClean="0"/>
              <a:t> preventing activation by endogenous </a:t>
            </a:r>
            <a:r>
              <a:rPr lang="en-US" dirty="0" err="1" smtClean="0"/>
              <a:t>catecholamines</a:t>
            </a:r>
            <a:r>
              <a:rPr lang="en-US" dirty="0" smtClean="0"/>
              <a:t>.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They are classified as </a:t>
            </a:r>
            <a:r>
              <a:rPr lang="el-GR" dirty="0"/>
              <a:t>α </a:t>
            </a:r>
            <a:r>
              <a:rPr lang="en-US" dirty="0"/>
              <a:t>or </a:t>
            </a:r>
            <a:r>
              <a:rPr lang="el-GR" dirty="0" smtClean="0"/>
              <a:t>β</a:t>
            </a:r>
            <a:r>
              <a:rPr lang="en-US" dirty="0" smtClean="0"/>
              <a:t> antagonists.</a:t>
            </a:r>
          </a:p>
          <a:p>
            <a:endParaRPr lang="ar-J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57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Propranolol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>
            <a:normAutofit/>
          </a:bodyPr>
          <a:lstStyle/>
          <a:p>
            <a:pPr marL="457200" indent="-404813">
              <a:buFont typeface="+mj-lt"/>
              <a:buAutoNum type="arabicPeriod" startAt="3"/>
            </a:pPr>
            <a:r>
              <a:rPr lang="en-US" b="1" dirty="0" smtClean="0"/>
              <a:t>Myocardial infarction (MI)</a:t>
            </a:r>
          </a:p>
          <a:p>
            <a:r>
              <a:rPr lang="en-US" sz="2500" dirty="0"/>
              <a:t>Propranolol and other β-blockers </a:t>
            </a:r>
            <a:r>
              <a:rPr lang="en-US" sz="2500" dirty="0" smtClean="0"/>
              <a:t>have a </a:t>
            </a:r>
            <a:r>
              <a:rPr lang="en-US" sz="2500" dirty="0"/>
              <a:t>protective effect on the </a:t>
            </a:r>
            <a:r>
              <a:rPr lang="en-US" sz="2500" dirty="0" smtClean="0"/>
              <a:t>myocardium </a:t>
            </a:r>
            <a:r>
              <a:rPr lang="en-US" sz="2500" dirty="0" smtClean="0">
                <a:sym typeface="Wingdings" panose="05000000000000000000" pitchFamily="2" charset="2"/>
              </a:rPr>
              <a:t> indicated after a MI to prevent a second heart attack.</a:t>
            </a:r>
          </a:p>
          <a:p>
            <a:r>
              <a:rPr lang="en-US" sz="2500" dirty="0" smtClean="0"/>
              <a:t>Administration </a:t>
            </a:r>
            <a:r>
              <a:rPr lang="en-US" sz="2500" dirty="0"/>
              <a:t>of a β-blocker immediately following </a:t>
            </a:r>
            <a:r>
              <a:rPr lang="en-US" sz="2500" dirty="0" smtClean="0"/>
              <a:t>a MI reduces </a:t>
            </a:r>
            <a:r>
              <a:rPr lang="en-US" sz="2500" dirty="0"/>
              <a:t>infarct size and hastens recovery.</a:t>
            </a:r>
          </a:p>
          <a:p>
            <a:pPr lvl="1"/>
            <a:r>
              <a:rPr lang="en-US" dirty="0"/>
              <a:t>The mechanism for these effects may be a blocking of </a:t>
            </a:r>
            <a:r>
              <a:rPr lang="en-US" dirty="0" smtClean="0"/>
              <a:t>the actions </a:t>
            </a:r>
            <a:r>
              <a:rPr lang="en-US" dirty="0"/>
              <a:t>of circulating </a:t>
            </a:r>
            <a:r>
              <a:rPr lang="en-US" dirty="0" err="1"/>
              <a:t>catecholamines</a:t>
            </a:r>
            <a:r>
              <a:rPr lang="en-US" dirty="0"/>
              <a:t>, which would </a:t>
            </a:r>
            <a:r>
              <a:rPr lang="en-US" dirty="0" smtClean="0"/>
              <a:t>increase the </a:t>
            </a:r>
            <a:r>
              <a:rPr lang="en-US" dirty="0"/>
              <a:t>oxygen demand in an already ischemic heart muscle.</a:t>
            </a:r>
          </a:p>
          <a:p>
            <a:r>
              <a:rPr lang="en-US" sz="2500" dirty="0"/>
              <a:t>Propranolol also reduces the incidence of sudden </a:t>
            </a:r>
            <a:r>
              <a:rPr lang="en-US" sz="2500" dirty="0" smtClean="0"/>
              <a:t>arrhythmic death after MI.</a:t>
            </a:r>
            <a:endParaRPr lang="en-GB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Propranolol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>
            <a:normAutofit/>
          </a:bodyPr>
          <a:lstStyle/>
          <a:p>
            <a:pPr marL="393700" indent="-342900">
              <a:buFont typeface="+mj-lt"/>
              <a:buAutoNum type="arabicPeriod" startAt="4"/>
            </a:pPr>
            <a:r>
              <a:rPr lang="en-US" b="1" dirty="0" smtClean="0"/>
              <a:t>Migraine</a:t>
            </a:r>
          </a:p>
          <a:p>
            <a:pPr marL="393700" indent="-220663"/>
            <a:r>
              <a:rPr lang="en-US" sz="2500" dirty="0"/>
              <a:t>Propranolol is effective in reducing migraine </a:t>
            </a:r>
            <a:r>
              <a:rPr lang="en-US" sz="2500" dirty="0" smtClean="0"/>
              <a:t>episodes when </a:t>
            </a:r>
            <a:r>
              <a:rPr lang="en-US" sz="2500" dirty="0"/>
              <a:t>used </a:t>
            </a:r>
            <a:r>
              <a:rPr lang="en-US" sz="2500" dirty="0" smtClean="0"/>
              <a:t>prophylactically. </a:t>
            </a:r>
          </a:p>
          <a:p>
            <a:pPr marL="393700" indent="-220663"/>
            <a:r>
              <a:rPr lang="en-US" sz="2500" dirty="0" smtClean="0"/>
              <a:t>It </a:t>
            </a:r>
            <a:r>
              <a:rPr lang="en-US" sz="2500" dirty="0"/>
              <a:t>is one </a:t>
            </a:r>
            <a:r>
              <a:rPr lang="en-US" sz="2500" dirty="0" smtClean="0"/>
              <a:t>of the </a:t>
            </a:r>
            <a:r>
              <a:rPr lang="en-US" sz="2500" dirty="0"/>
              <a:t>more useful β-blockers for this indication, due to its </a:t>
            </a:r>
            <a:r>
              <a:rPr lang="en-US" sz="2500" dirty="0" smtClean="0"/>
              <a:t>lipophilic nature </a:t>
            </a:r>
            <a:r>
              <a:rPr lang="en-US" sz="2500" dirty="0"/>
              <a:t>that allows it to penetrate the </a:t>
            </a:r>
            <a:r>
              <a:rPr lang="en-US" sz="2500" dirty="0" smtClean="0"/>
              <a:t>CNS.</a:t>
            </a:r>
          </a:p>
          <a:p>
            <a:pPr marL="393700" indent="-339725">
              <a:buFont typeface="+mj-lt"/>
              <a:buAutoNum type="arabicPeriod" startAt="5"/>
            </a:pPr>
            <a:r>
              <a:rPr lang="en-US" b="1" dirty="0" smtClean="0"/>
              <a:t>Hyperthyroidism</a:t>
            </a:r>
          </a:p>
          <a:p>
            <a:pPr marL="393700" indent="-220663">
              <a:lnSpc>
                <a:spcPts val="3400"/>
              </a:lnSpc>
            </a:pPr>
            <a:r>
              <a:rPr lang="en-US" sz="2500" dirty="0"/>
              <a:t>β-blockers are </a:t>
            </a:r>
            <a:r>
              <a:rPr lang="en-US" sz="2500" dirty="0" smtClean="0"/>
              <a:t>effective in </a:t>
            </a:r>
            <a:r>
              <a:rPr lang="en-US" sz="2500" dirty="0"/>
              <a:t>blunting the widespread sympathetic stimulation </a:t>
            </a:r>
            <a:r>
              <a:rPr lang="en-US" sz="2500" dirty="0" smtClean="0"/>
              <a:t>that occurs </a:t>
            </a:r>
            <a:r>
              <a:rPr lang="en-US" sz="2500" dirty="0"/>
              <a:t>in hyperthyroidism. In acute hyperthyroidism (thyroid storm), β-blockers </a:t>
            </a:r>
            <a:r>
              <a:rPr lang="en-US" sz="2500" dirty="0" smtClean="0"/>
              <a:t>protect against serious cardiac arrhythmias.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9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Propranolol –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Bronchoconstriction</a:t>
            </a:r>
          </a:p>
          <a:p>
            <a:r>
              <a:rPr lang="en-US" b="1" dirty="0" smtClean="0"/>
              <a:t>Arrhythmias</a:t>
            </a:r>
          </a:p>
          <a:p>
            <a:pPr lvl="1">
              <a:lnSpc>
                <a:spcPts val="3400"/>
              </a:lnSpc>
            </a:pPr>
            <a:r>
              <a:rPr lang="en-US" dirty="0"/>
              <a:t>Treatment with β-blockers must never be </a:t>
            </a:r>
            <a:r>
              <a:rPr lang="en-US" dirty="0" smtClean="0"/>
              <a:t>stopped abruptly </a:t>
            </a:r>
            <a:r>
              <a:rPr lang="en-US" dirty="0"/>
              <a:t>because of the risk of precipitating cardiac </a:t>
            </a:r>
            <a:r>
              <a:rPr lang="en-US" dirty="0" smtClean="0"/>
              <a:t>arrhythmias, which </a:t>
            </a:r>
            <a:r>
              <a:rPr lang="en-US" dirty="0"/>
              <a:t>may be </a:t>
            </a:r>
            <a:r>
              <a:rPr lang="en-US" dirty="0" smtClean="0"/>
              <a:t>severe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β-blockers </a:t>
            </a:r>
            <a:r>
              <a:rPr lang="en-US" dirty="0"/>
              <a:t>must be </a:t>
            </a:r>
            <a:r>
              <a:rPr lang="en-US" dirty="0" smtClean="0"/>
              <a:t>tapered off </a:t>
            </a:r>
            <a:r>
              <a:rPr lang="en-US" dirty="0"/>
              <a:t>gradually over a period of at least a few weeks</a:t>
            </a:r>
            <a:r>
              <a:rPr lang="en-US" dirty="0" smtClean="0"/>
              <a:t>.</a:t>
            </a:r>
          </a:p>
          <a:p>
            <a:pPr lvl="1">
              <a:lnSpc>
                <a:spcPts val="3400"/>
              </a:lnSpc>
            </a:pPr>
            <a:r>
              <a:rPr lang="en-US" dirty="0" smtClean="0"/>
              <a:t>Long-term treatment </a:t>
            </a:r>
            <a:r>
              <a:rPr lang="en-US" dirty="0"/>
              <a:t>with a β antagonist leads to up-regulation of </a:t>
            </a:r>
            <a:r>
              <a:rPr lang="en-US" dirty="0" smtClean="0"/>
              <a:t>the β receptor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On suspension of therapy, the increased </a:t>
            </a:r>
            <a:r>
              <a:rPr lang="en-US" dirty="0" smtClean="0"/>
              <a:t>receptors can </a:t>
            </a:r>
            <a:r>
              <a:rPr lang="en-US" dirty="0"/>
              <a:t>worsen angina or hypertension.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4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Propranolol –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45" y="1238164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en-US" b="1" dirty="0" smtClean="0"/>
              <a:t>Metabolic disturbances</a:t>
            </a:r>
          </a:p>
          <a:p>
            <a:pPr lvl="1">
              <a:lnSpc>
                <a:spcPts val="3300"/>
              </a:lnSpc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/>
              <a:t>Blockade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sym typeface="Wingdings" panose="05000000000000000000" pitchFamily="2" charset="2"/>
              </a:rPr>
              <a:t>↓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/>
              <a:t>glycogenolysis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↓</a:t>
            </a:r>
            <a:r>
              <a:rPr lang="en-US" dirty="0" smtClean="0"/>
              <a:t> glucagon secretion </a:t>
            </a:r>
            <a:r>
              <a:rPr lang="en-US" dirty="0" smtClean="0">
                <a:sym typeface="Wingdings" panose="05000000000000000000" pitchFamily="2" charset="2"/>
              </a:rPr>
              <a:t> fasting hypoglycemia may occur.</a:t>
            </a:r>
          </a:p>
          <a:p>
            <a:pPr lvl="1">
              <a:lnSpc>
                <a:spcPts val="3300"/>
              </a:lnSpc>
            </a:pPr>
            <a:r>
              <a:rPr lang="en-US" dirty="0"/>
              <a:t>β-blockers can </a:t>
            </a:r>
            <a:r>
              <a:rPr lang="en-US" dirty="0" smtClean="0"/>
              <a:t>prevent the </a:t>
            </a:r>
            <a:r>
              <a:rPr lang="en-US" dirty="0" err="1"/>
              <a:t>counterregulatory</a:t>
            </a:r>
            <a:r>
              <a:rPr lang="en-US" dirty="0"/>
              <a:t> effects of </a:t>
            </a:r>
            <a:r>
              <a:rPr lang="en-US" dirty="0" err="1"/>
              <a:t>catecholamines</a:t>
            </a:r>
            <a:r>
              <a:rPr lang="en-US" dirty="0"/>
              <a:t> during </a:t>
            </a:r>
            <a:r>
              <a:rPr lang="en-US" dirty="0" smtClean="0"/>
              <a:t>hypoglycemia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the </a:t>
            </a:r>
            <a:r>
              <a:rPr lang="en-US" dirty="0"/>
              <a:t>perception of symptoms of </a:t>
            </a:r>
            <a:r>
              <a:rPr lang="en-US" dirty="0" smtClean="0"/>
              <a:t>hypoglycemia (such </a:t>
            </a:r>
            <a:r>
              <a:rPr lang="en-US" dirty="0"/>
              <a:t>as tremor, tachycardia, and </a:t>
            </a:r>
            <a:r>
              <a:rPr lang="en-US" dirty="0" smtClean="0"/>
              <a:t>nervousness) </a:t>
            </a:r>
            <a:r>
              <a:rPr lang="en-US" dirty="0"/>
              <a:t>are blunted </a:t>
            </a:r>
            <a:r>
              <a:rPr lang="en-US" dirty="0" smtClean="0"/>
              <a:t>by β-blockers.</a:t>
            </a:r>
          </a:p>
          <a:p>
            <a:pPr lvl="1">
              <a:lnSpc>
                <a:spcPts val="33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Nonselective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β-blockers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sym typeface="Wingdings" panose="05000000000000000000" pitchFamily="2" charset="2"/>
              </a:rPr>
              <a:t>↑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LDL,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sym typeface="Wingdings" panose="05000000000000000000" pitchFamily="2" charset="2"/>
              </a:rPr>
              <a:t>↑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TGs,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sym typeface="Wingdings" panose="05000000000000000000" pitchFamily="2" charset="2"/>
              </a:rPr>
              <a:t>↓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high-density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lipoprotein</a:t>
            </a:r>
          </a:p>
          <a:p>
            <a:pPr lvl="2" indent="-349250">
              <a:lnSpc>
                <a:spcPts val="33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Activation of β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β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activates lipases in fat cells  </a:t>
            </a:r>
            <a:r>
              <a:rPr lang="en-US" sz="2400" dirty="0" smtClean="0"/>
              <a:t>metabolism of triglycerides into free </a:t>
            </a:r>
            <a:r>
              <a:rPr lang="en-US" sz="2400" dirty="0"/>
              <a:t>fatty acids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7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Propranolol –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45" y="1238164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en-US" b="1" dirty="0" smtClean="0"/>
              <a:t>CNS disturbances</a:t>
            </a:r>
          </a:p>
          <a:p>
            <a:pPr lvl="1">
              <a:lnSpc>
                <a:spcPts val="3300"/>
              </a:lnSpc>
            </a:pPr>
            <a:r>
              <a:rPr lang="en-US" dirty="0" smtClean="0"/>
              <a:t>Depression</a:t>
            </a:r>
          </a:p>
          <a:p>
            <a:pPr lvl="1">
              <a:lnSpc>
                <a:spcPts val="3300"/>
              </a:lnSpc>
            </a:pPr>
            <a:r>
              <a:rPr lang="en-US" dirty="0" smtClean="0"/>
              <a:t>Dizziness</a:t>
            </a:r>
          </a:p>
          <a:p>
            <a:pPr lvl="1">
              <a:lnSpc>
                <a:spcPts val="3300"/>
              </a:lnSpc>
            </a:pPr>
            <a:r>
              <a:rPr lang="en-US" dirty="0" smtClean="0"/>
              <a:t>lethargy</a:t>
            </a:r>
            <a:r>
              <a:rPr lang="en-US" dirty="0"/>
              <a:t>, fatigue, </a:t>
            </a:r>
            <a:r>
              <a:rPr lang="en-US" dirty="0" smtClean="0"/>
              <a:t>weakness</a:t>
            </a:r>
          </a:p>
          <a:p>
            <a:pPr lvl="1">
              <a:lnSpc>
                <a:spcPts val="3300"/>
              </a:lnSpc>
            </a:pPr>
            <a:r>
              <a:rPr lang="en-US" dirty="0" smtClean="0"/>
              <a:t>visual disturbances</a:t>
            </a:r>
          </a:p>
          <a:p>
            <a:pPr lvl="1">
              <a:lnSpc>
                <a:spcPts val="3300"/>
              </a:lnSpc>
            </a:pPr>
            <a:r>
              <a:rPr lang="en-US" dirty="0" smtClean="0"/>
              <a:t>hallucinations</a:t>
            </a:r>
            <a:r>
              <a:rPr lang="en-US" dirty="0"/>
              <a:t>, </a:t>
            </a:r>
          </a:p>
          <a:p>
            <a:pPr lvl="1">
              <a:lnSpc>
                <a:spcPts val="3300"/>
              </a:lnSpc>
            </a:pPr>
            <a:r>
              <a:rPr lang="en-US" dirty="0" smtClean="0"/>
              <a:t>emotional </a:t>
            </a:r>
            <a:r>
              <a:rPr lang="en-US" dirty="0" err="1"/>
              <a:t>lability</a:t>
            </a:r>
            <a:r>
              <a:rPr lang="en-US" dirty="0"/>
              <a:t>, </a:t>
            </a:r>
            <a:endParaRPr lang="en-US" dirty="0" smtClean="0"/>
          </a:p>
          <a:p>
            <a:pPr lvl="1">
              <a:lnSpc>
                <a:spcPts val="3300"/>
              </a:lnSpc>
            </a:pPr>
            <a:r>
              <a:rPr lang="en-US" dirty="0" smtClean="0"/>
              <a:t>vivid </a:t>
            </a:r>
            <a:r>
              <a:rPr lang="en-US" dirty="0"/>
              <a:t>dreams (including nightmares</a:t>
            </a:r>
            <a:r>
              <a:rPr lang="en-US" dirty="0" smtClean="0"/>
              <a:t>),</a:t>
            </a:r>
          </a:p>
          <a:p>
            <a:pPr lvl="1">
              <a:lnSpc>
                <a:spcPts val="3300"/>
              </a:lnSpc>
            </a:pPr>
            <a:r>
              <a:rPr lang="en-US" dirty="0" smtClean="0"/>
              <a:t>depression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ts val="3300"/>
              </a:lnSpc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5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Nadolol</a:t>
            </a:r>
            <a:r>
              <a:rPr lang="en-GB" dirty="0"/>
              <a:t> and </a:t>
            </a:r>
            <a:r>
              <a:rPr lang="en-GB" dirty="0" err="1"/>
              <a:t>timolol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052276"/>
          </a:xfrm>
        </p:spPr>
        <p:txBody>
          <a:bodyPr/>
          <a:lstStyle/>
          <a:p>
            <a:pPr>
              <a:lnSpc>
                <a:spcPts val="3300"/>
              </a:lnSpc>
            </a:pPr>
            <a:r>
              <a:rPr lang="en-US" sz="2500" dirty="0"/>
              <a:t>Nonselective (block </a:t>
            </a:r>
            <a:r>
              <a:rPr lang="el-GR" sz="2500" dirty="0"/>
              <a:t>β</a:t>
            </a:r>
            <a:r>
              <a:rPr lang="el-GR" sz="2500" baseline="-25000" dirty="0"/>
              <a:t>1</a:t>
            </a:r>
            <a:r>
              <a:rPr lang="el-GR" sz="2500" dirty="0"/>
              <a:t>- </a:t>
            </a:r>
            <a:r>
              <a:rPr lang="en-US" sz="2500" dirty="0" smtClean="0"/>
              <a:t>and </a:t>
            </a:r>
            <a:r>
              <a:rPr lang="el-GR" sz="2500" dirty="0" smtClean="0"/>
              <a:t>β</a:t>
            </a:r>
            <a:r>
              <a:rPr lang="el-GR" sz="2500" baseline="-25000" dirty="0" smtClean="0"/>
              <a:t>2</a:t>
            </a:r>
            <a:r>
              <a:rPr lang="el-GR" sz="2500" dirty="0" smtClean="0"/>
              <a:t>-</a:t>
            </a:r>
            <a:r>
              <a:rPr lang="en-US" sz="2500" dirty="0" err="1" smtClean="0"/>
              <a:t>adrenoceptors</a:t>
            </a:r>
            <a:r>
              <a:rPr lang="en-US" sz="2500" dirty="0" smtClean="0"/>
              <a:t>)</a:t>
            </a:r>
          </a:p>
          <a:p>
            <a:pPr>
              <a:lnSpc>
                <a:spcPts val="3300"/>
              </a:lnSpc>
            </a:pPr>
            <a:r>
              <a:rPr lang="en-US" sz="2500" dirty="0" smtClean="0"/>
              <a:t>More potent than </a:t>
            </a:r>
            <a:r>
              <a:rPr lang="en-US" sz="2500" dirty="0" smtClean="0"/>
              <a:t>propranolol.</a:t>
            </a:r>
            <a:endParaRPr lang="en-US" sz="2500" dirty="0" smtClean="0"/>
          </a:p>
          <a:p>
            <a:pPr>
              <a:lnSpc>
                <a:spcPts val="3300"/>
              </a:lnSpc>
            </a:pPr>
            <a:r>
              <a:rPr lang="en-US" sz="2500" b="1" dirty="0" err="1" smtClean="0"/>
              <a:t>Nadolol</a:t>
            </a:r>
            <a:r>
              <a:rPr lang="en-US" sz="2500" dirty="0" smtClean="0"/>
              <a:t> has a very long duration of action (14-24 hours).</a:t>
            </a:r>
          </a:p>
          <a:p>
            <a:pPr>
              <a:lnSpc>
                <a:spcPts val="3300"/>
              </a:lnSpc>
            </a:pPr>
            <a:r>
              <a:rPr lang="en-US" sz="2500" b="1" dirty="0" err="1"/>
              <a:t>Timolol</a:t>
            </a:r>
            <a:r>
              <a:rPr lang="en-US" sz="2500" dirty="0"/>
              <a:t> </a:t>
            </a:r>
            <a:r>
              <a:rPr lang="en-US" sz="2500" dirty="0" smtClean="0"/>
              <a:t>(</a:t>
            </a:r>
            <a:r>
              <a:rPr lang="en-US" sz="2500" i="1" dirty="0" smtClean="0"/>
              <a:t>as well as </a:t>
            </a:r>
            <a:r>
              <a:rPr lang="en-US" sz="2500" i="1" dirty="0" err="1" smtClean="0"/>
              <a:t>betaxolol</a:t>
            </a:r>
            <a:r>
              <a:rPr lang="en-US" sz="2500" i="1" dirty="0" smtClean="0"/>
              <a:t> and </a:t>
            </a:r>
            <a:r>
              <a:rPr lang="en-US" sz="2500" i="1" dirty="0" err="1" smtClean="0"/>
              <a:t>carteolol</a:t>
            </a:r>
            <a:r>
              <a:rPr lang="en-US" sz="2500" dirty="0" smtClean="0"/>
              <a:t>) reduces </a:t>
            </a:r>
            <a:r>
              <a:rPr lang="en-US" sz="2500" dirty="0"/>
              <a:t>the </a:t>
            </a:r>
            <a:r>
              <a:rPr lang="en-US" sz="2500" dirty="0" smtClean="0"/>
              <a:t>production of </a:t>
            </a:r>
            <a:r>
              <a:rPr lang="en-US" sz="2500" dirty="0"/>
              <a:t>aqueous humor </a:t>
            </a:r>
            <a:r>
              <a:rPr lang="en-US" sz="2500" dirty="0" smtClean="0"/>
              <a:t>by the ciliary body in </a:t>
            </a:r>
            <a:r>
              <a:rPr lang="en-US" sz="2500" dirty="0"/>
              <a:t>the </a:t>
            </a:r>
            <a:r>
              <a:rPr lang="en-US" sz="2500" dirty="0" smtClean="0"/>
              <a:t>eye</a:t>
            </a:r>
            <a:r>
              <a:rPr lang="en-US" sz="2500" dirty="0"/>
              <a:t> </a:t>
            </a:r>
            <a:r>
              <a:rPr lang="en-US" sz="2500" dirty="0" smtClean="0">
                <a:sym typeface="Wingdings" panose="05000000000000000000" pitchFamily="2" charset="2"/>
              </a:rPr>
              <a:t></a:t>
            </a:r>
            <a:r>
              <a:rPr lang="en-US" sz="2500" dirty="0">
                <a:sym typeface="Wingdings" panose="05000000000000000000" pitchFamily="2" charset="2"/>
              </a:rPr>
              <a:t> </a:t>
            </a:r>
            <a:r>
              <a:rPr lang="en-US" sz="2500" dirty="0" smtClean="0"/>
              <a:t>used </a:t>
            </a:r>
            <a:r>
              <a:rPr lang="en-US" sz="2500" dirty="0"/>
              <a:t>topically in the </a:t>
            </a:r>
            <a:r>
              <a:rPr lang="en-US" sz="2500" dirty="0" smtClean="0"/>
              <a:t>treatment of </a:t>
            </a:r>
            <a:r>
              <a:rPr lang="en-US" sz="2500" dirty="0"/>
              <a:t>chronic open-angle </a:t>
            </a:r>
            <a:r>
              <a:rPr lang="en-US" sz="2500" dirty="0" smtClean="0"/>
              <a:t>glaucoma.</a:t>
            </a:r>
            <a:endParaRPr lang="en-US" sz="2500" dirty="0"/>
          </a:p>
          <a:p>
            <a:pPr lvl="1">
              <a:lnSpc>
                <a:spcPts val="3300"/>
              </a:lnSpc>
            </a:pPr>
            <a:r>
              <a:rPr lang="en-US" dirty="0" smtClean="0"/>
              <a:t>Do not affect </a:t>
            </a:r>
            <a:r>
              <a:rPr lang="en-US" dirty="0"/>
              <a:t>the ability of the eye to focus for </a:t>
            </a:r>
            <a:r>
              <a:rPr lang="en-US" dirty="0" smtClean="0"/>
              <a:t>near vision </a:t>
            </a:r>
            <a:r>
              <a:rPr lang="en-US" dirty="0"/>
              <a:t>nor change pupil </a:t>
            </a:r>
            <a:r>
              <a:rPr lang="en-US" dirty="0" smtClean="0"/>
              <a:t>size.</a:t>
            </a:r>
          </a:p>
          <a:p>
            <a:pPr>
              <a:lnSpc>
                <a:spcPts val="3300"/>
              </a:lnSpc>
            </a:pPr>
            <a:r>
              <a:rPr lang="en-US" sz="2500" dirty="0" smtClean="0"/>
              <a:t>Onset 30 minutes; Duration 12-42 hours.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826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</a:t>
            </a:r>
            <a:r>
              <a:rPr lang="el-GR" dirty="0" smtClean="0">
                <a:cs typeface="Calibri" panose="020F0502020204030204" pitchFamily="34" charset="0"/>
              </a:rPr>
              <a:t>β</a:t>
            </a:r>
            <a:r>
              <a:rPr lang="en-US" baseline="-25000" dirty="0" smtClean="0">
                <a:cs typeface="Calibri" panose="020F0502020204030204" pitchFamily="34" charset="0"/>
              </a:rPr>
              <a:t>1</a:t>
            </a:r>
            <a:r>
              <a:rPr lang="en-US" dirty="0" smtClean="0">
                <a:cs typeface="Calibri" panose="020F0502020204030204" pitchFamily="34" charset="0"/>
              </a:rPr>
              <a:t>-antagonists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Include: </a:t>
            </a:r>
            <a:r>
              <a:rPr lang="en-GB" b="1" dirty="0" err="1" smtClean="0"/>
              <a:t>Acebutolol</a:t>
            </a:r>
            <a:r>
              <a:rPr lang="en-GB" dirty="0"/>
              <a:t>, </a:t>
            </a:r>
            <a:r>
              <a:rPr lang="en-GB" b="1" dirty="0"/>
              <a:t>atenolol</a:t>
            </a:r>
            <a:r>
              <a:rPr lang="en-GB" dirty="0"/>
              <a:t>, </a:t>
            </a:r>
            <a:r>
              <a:rPr lang="en-GB" b="1" dirty="0" err="1"/>
              <a:t>betaxolol</a:t>
            </a:r>
            <a:r>
              <a:rPr lang="en-GB" dirty="0"/>
              <a:t>, </a:t>
            </a:r>
            <a:r>
              <a:rPr lang="en-GB" b="1" dirty="0" err="1"/>
              <a:t>bisoprolol</a:t>
            </a:r>
            <a:r>
              <a:rPr lang="en-GB" dirty="0"/>
              <a:t>, </a:t>
            </a:r>
            <a:r>
              <a:rPr lang="en-GB" b="1" dirty="0" err="1"/>
              <a:t>esmolol</a:t>
            </a:r>
            <a:r>
              <a:rPr lang="en-GB" dirty="0"/>
              <a:t>, </a:t>
            </a:r>
            <a:r>
              <a:rPr lang="en-GB" b="1" dirty="0" err="1" smtClean="0"/>
              <a:t>metoprolol</a:t>
            </a:r>
            <a:r>
              <a:rPr lang="en-GB" dirty="0" smtClean="0"/>
              <a:t>, and </a:t>
            </a:r>
            <a:r>
              <a:rPr lang="en-GB" b="1" dirty="0" err="1" smtClean="0"/>
              <a:t>nebivolol</a:t>
            </a:r>
            <a:r>
              <a:rPr lang="en-GB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C</a:t>
            </a:r>
            <a:r>
              <a:rPr lang="en-US" dirty="0" err="1" smtClean="0"/>
              <a:t>ardioselectivity</a:t>
            </a:r>
            <a:r>
              <a:rPr lang="en-US" dirty="0" smtClean="0"/>
              <a:t> </a:t>
            </a:r>
            <a:r>
              <a:rPr lang="en-US" dirty="0"/>
              <a:t>is most </a:t>
            </a:r>
            <a:r>
              <a:rPr lang="en-US" dirty="0" smtClean="0"/>
              <a:t>pronounced at </a:t>
            </a:r>
            <a:r>
              <a:rPr lang="en-US" dirty="0"/>
              <a:t>low doses and is lost at high </a:t>
            </a:r>
            <a:r>
              <a:rPr lang="en-US" dirty="0" smtClean="0"/>
              <a:t>doses.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</a:t>
            </a:r>
            <a:r>
              <a:rPr lang="el-GR" dirty="0">
                <a:cs typeface="Calibri" panose="020F0502020204030204" pitchFamily="34" charset="0"/>
              </a:rPr>
              <a:t>β</a:t>
            </a:r>
            <a:r>
              <a:rPr lang="en-US" baseline="-25000" dirty="0" smtClean="0">
                <a:cs typeface="Calibri" panose="020F0502020204030204" pitchFamily="34" charset="0"/>
              </a:rPr>
              <a:t>1</a:t>
            </a:r>
            <a:r>
              <a:rPr lang="en-US" dirty="0" smtClean="0">
                <a:cs typeface="Calibri" panose="020F0502020204030204" pitchFamily="34" charset="0"/>
              </a:rPr>
              <a:t>-antagonists -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These drugs lower blood pressure in </a:t>
            </a:r>
            <a:r>
              <a:rPr lang="en-US" dirty="0" smtClean="0"/>
              <a:t>hypertension and </a:t>
            </a:r>
            <a:r>
              <a:rPr lang="en-US" dirty="0"/>
              <a:t>increase exercise tolerance in </a:t>
            </a:r>
            <a:r>
              <a:rPr lang="en-US" dirty="0" smtClean="0"/>
              <a:t>angina.</a:t>
            </a:r>
          </a:p>
          <a:p>
            <a:pPr>
              <a:lnSpc>
                <a:spcPts val="3600"/>
              </a:lnSpc>
            </a:pPr>
            <a:r>
              <a:rPr lang="en-US" dirty="0" err="1" smtClean="0">
                <a:sym typeface="Wingdings" panose="05000000000000000000" pitchFamily="2" charset="2"/>
              </a:rPr>
              <a:t>Cardioselective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β-blockers have fewer effects on </a:t>
            </a:r>
            <a:r>
              <a:rPr lang="en-US" dirty="0" smtClean="0">
                <a:sym typeface="Wingdings" panose="05000000000000000000" pitchFamily="2" charset="2"/>
              </a:rPr>
              <a:t>pulmonary function</a:t>
            </a:r>
            <a:r>
              <a:rPr lang="en-US" dirty="0">
                <a:sym typeface="Wingdings" panose="05000000000000000000" pitchFamily="2" charset="2"/>
              </a:rPr>
              <a:t>, peripheral resistance, and carbohydrate </a:t>
            </a:r>
            <a:r>
              <a:rPr lang="en-US" dirty="0" smtClean="0">
                <a:sym typeface="Wingdings" panose="05000000000000000000" pitchFamily="2" charset="2"/>
              </a:rPr>
              <a:t>metabolism.</a:t>
            </a:r>
          </a:p>
          <a:p>
            <a:pPr>
              <a:lnSpc>
                <a:spcPts val="3600"/>
              </a:lnSpc>
            </a:pPr>
            <a:r>
              <a:rPr lang="en-US" b="1" dirty="0" err="1"/>
              <a:t>Esmolol</a:t>
            </a:r>
            <a:r>
              <a:rPr lang="en-US" dirty="0"/>
              <a:t> has a very short half-life (10 minutes)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used as IV infusion.</a:t>
            </a:r>
          </a:p>
          <a:p>
            <a:pPr>
              <a:lnSpc>
                <a:spcPts val="3600"/>
              </a:lnSpc>
            </a:pPr>
            <a:r>
              <a:rPr lang="en-US" b="1" dirty="0" err="1" smtClean="0"/>
              <a:t>Nebivolol</a:t>
            </a:r>
            <a:r>
              <a:rPr lang="en-US" dirty="0" smtClean="0"/>
              <a:t> also releases </a:t>
            </a:r>
            <a:r>
              <a:rPr lang="en-US" dirty="0"/>
              <a:t>nitric oxide from endothelial cells and </a:t>
            </a:r>
            <a:r>
              <a:rPr lang="en-US" dirty="0" smtClean="0"/>
              <a:t>causes vasodilation.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337"/>
            <a:ext cx="9144000" cy="754118"/>
          </a:xfrm>
        </p:spPr>
        <p:txBody>
          <a:bodyPr>
            <a:normAutofit/>
          </a:bodyPr>
          <a:lstStyle/>
          <a:p>
            <a:r>
              <a:rPr lang="en-US" sz="4000" dirty="0"/>
              <a:t>Selective </a:t>
            </a:r>
            <a:r>
              <a:rPr lang="el-GR" sz="4000" dirty="0">
                <a:cs typeface="Calibri" panose="020F0502020204030204" pitchFamily="34" charset="0"/>
              </a:rPr>
              <a:t>β</a:t>
            </a:r>
            <a:r>
              <a:rPr lang="en-US" sz="4000" baseline="-25000" dirty="0" smtClean="0">
                <a:cs typeface="Calibri" panose="020F0502020204030204" pitchFamily="34" charset="0"/>
              </a:rPr>
              <a:t>1</a:t>
            </a:r>
            <a:r>
              <a:rPr lang="en-US" sz="4000" dirty="0" smtClean="0">
                <a:cs typeface="Calibri" panose="020F0502020204030204" pitchFamily="34" charset="0"/>
              </a:rPr>
              <a:t>-antagonists – Therapeutic uses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dirty="0"/>
              <a:t>U</a:t>
            </a:r>
            <a:r>
              <a:rPr lang="en-US" dirty="0" smtClean="0"/>
              <a:t>seful in </a:t>
            </a:r>
            <a:r>
              <a:rPr lang="en-US" dirty="0"/>
              <a:t>hypertensive patients with impaired pulmonary </a:t>
            </a:r>
            <a:r>
              <a:rPr lang="en-US" dirty="0" smtClean="0"/>
              <a:t>function.</a:t>
            </a:r>
          </a:p>
          <a:p>
            <a:pPr>
              <a:lnSpc>
                <a:spcPts val="3600"/>
              </a:lnSpc>
            </a:pPr>
            <a:r>
              <a:rPr lang="en-US" dirty="0"/>
              <a:t>F</a:t>
            </a:r>
            <a:r>
              <a:rPr lang="en-US" dirty="0" smtClean="0"/>
              <a:t>irst-line </a:t>
            </a:r>
            <a:r>
              <a:rPr lang="en-US" dirty="0"/>
              <a:t>therapy for chronic stable </a:t>
            </a:r>
            <a:r>
              <a:rPr lang="en-US" dirty="0" smtClean="0"/>
              <a:t>angina.</a:t>
            </a:r>
          </a:p>
          <a:p>
            <a:pPr>
              <a:lnSpc>
                <a:spcPts val="3600"/>
              </a:lnSpc>
            </a:pPr>
            <a:r>
              <a:rPr lang="en-US" b="1" dirty="0" err="1"/>
              <a:t>Bisoprolol</a:t>
            </a:r>
            <a:r>
              <a:rPr lang="en-US" dirty="0"/>
              <a:t> and the extended-release formulation of </a:t>
            </a:r>
            <a:r>
              <a:rPr lang="en-US" b="1" dirty="0" err="1"/>
              <a:t>metoprolol</a:t>
            </a:r>
            <a:r>
              <a:rPr lang="en-US" dirty="0"/>
              <a:t> </a:t>
            </a:r>
            <a:r>
              <a:rPr lang="en-US" dirty="0" smtClean="0"/>
              <a:t>are indicated </a:t>
            </a:r>
            <a:r>
              <a:rPr lang="en-US" dirty="0"/>
              <a:t>for the management of chronic heart failure. </a:t>
            </a:r>
            <a:endParaRPr lang="en-US" dirty="0" smtClean="0"/>
          </a:p>
          <a:p>
            <a:pPr>
              <a:lnSpc>
                <a:spcPts val="3600"/>
              </a:lnSpc>
            </a:pPr>
            <a:r>
              <a:rPr lang="en-US" dirty="0" smtClean="0"/>
              <a:t>These </a:t>
            </a:r>
            <a:r>
              <a:rPr lang="en-US" dirty="0"/>
              <a:t>drugs have less effect on peripheral vascular β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receptors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/>
              <a:t>Raynaud phenomenon </a:t>
            </a:r>
            <a:r>
              <a:rPr lang="en-US" dirty="0" smtClean="0"/>
              <a:t>is </a:t>
            </a:r>
            <a:r>
              <a:rPr lang="en-US" dirty="0"/>
              <a:t>less </a:t>
            </a:r>
            <a:r>
              <a:rPr lang="en-US" dirty="0" smtClean="0"/>
              <a:t>frequent.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51" y="120038"/>
            <a:ext cx="8784866" cy="826579"/>
          </a:xfrm>
        </p:spPr>
        <p:txBody>
          <a:bodyPr>
            <a:noAutofit/>
          </a:bodyPr>
          <a:lstStyle/>
          <a:p>
            <a:r>
              <a:rPr lang="en-US" sz="4000" dirty="0"/>
              <a:t>Antagonists with partial </a:t>
            </a:r>
            <a:r>
              <a:rPr lang="en-US" sz="4000" dirty="0" smtClean="0"/>
              <a:t>agonist activity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dirty="0" smtClean="0"/>
              <a:t>Include: </a:t>
            </a:r>
            <a:r>
              <a:rPr lang="en-GB" b="1" dirty="0" err="1"/>
              <a:t>a</a:t>
            </a:r>
            <a:r>
              <a:rPr lang="en-GB" b="1" dirty="0" err="1" smtClean="0"/>
              <a:t>cebutolol</a:t>
            </a:r>
            <a:r>
              <a:rPr lang="en-GB" b="1" dirty="0" smtClean="0"/>
              <a:t> </a:t>
            </a:r>
            <a:r>
              <a:rPr lang="en-GB" dirty="0"/>
              <a:t>and</a:t>
            </a:r>
            <a:r>
              <a:rPr lang="en-GB" b="1" dirty="0"/>
              <a:t> </a:t>
            </a:r>
            <a:r>
              <a:rPr lang="en-GB" b="1" dirty="0" err="1"/>
              <a:t>pindolol</a:t>
            </a:r>
            <a:r>
              <a:rPr lang="en-US" dirty="0" smtClean="0"/>
              <a:t>.</a:t>
            </a:r>
          </a:p>
          <a:p>
            <a:pPr>
              <a:lnSpc>
                <a:spcPts val="3600"/>
              </a:lnSpc>
            </a:pPr>
            <a:r>
              <a:rPr lang="en-GB" dirty="0" err="1"/>
              <a:t>Acebutolol</a:t>
            </a:r>
            <a:r>
              <a:rPr lang="en-GB" dirty="0"/>
              <a:t> and </a:t>
            </a:r>
            <a:r>
              <a:rPr lang="en-GB" dirty="0" err="1" smtClean="0"/>
              <a:t>pindolol</a:t>
            </a:r>
            <a:r>
              <a:rPr lang="en-GB" dirty="0" smtClean="0"/>
              <a:t> </a:t>
            </a:r>
            <a:r>
              <a:rPr lang="en-GB" dirty="0"/>
              <a:t>are not </a:t>
            </a:r>
            <a:r>
              <a:rPr lang="en-GB" dirty="0" smtClean="0"/>
              <a:t>pure </a:t>
            </a:r>
            <a:r>
              <a:rPr lang="en-US" dirty="0" smtClean="0"/>
              <a:t>antagonists</a:t>
            </a:r>
            <a:r>
              <a:rPr lang="en-US" dirty="0"/>
              <a:t>. </a:t>
            </a:r>
            <a:endParaRPr lang="en-US" dirty="0" smtClean="0"/>
          </a:p>
          <a:p>
            <a:pPr lvl="1">
              <a:lnSpc>
                <a:spcPts val="3600"/>
              </a:lnSpc>
            </a:pPr>
            <a:r>
              <a:rPr lang="en-US" dirty="0" smtClean="0"/>
              <a:t>They also </a:t>
            </a:r>
            <a:r>
              <a:rPr lang="en-US" dirty="0"/>
              <a:t>have the ability to weakly </a:t>
            </a:r>
            <a:r>
              <a:rPr lang="en-US" dirty="0" smtClean="0"/>
              <a:t>stimulate β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and β</a:t>
            </a:r>
            <a:r>
              <a:rPr lang="en-US" baseline="-25000" dirty="0"/>
              <a:t>2</a:t>
            </a:r>
            <a:r>
              <a:rPr lang="en-US" dirty="0"/>
              <a:t> receptors </a:t>
            </a:r>
            <a:r>
              <a:rPr lang="en-US" dirty="0" smtClean="0"/>
              <a:t>and </a:t>
            </a:r>
            <a:r>
              <a:rPr lang="en-US" dirty="0"/>
              <a:t>are said to </a:t>
            </a:r>
            <a:r>
              <a:rPr lang="en-US" dirty="0" smtClean="0"/>
              <a:t>have </a:t>
            </a:r>
            <a:r>
              <a:rPr lang="en-GB" dirty="0" smtClean="0"/>
              <a:t>intrinsic </a:t>
            </a:r>
            <a:r>
              <a:rPr lang="en-GB" dirty="0"/>
              <a:t>sympathomimetic activity (ISA</a:t>
            </a:r>
            <a:r>
              <a:rPr lang="en-GB" dirty="0" smtClean="0"/>
              <a:t>).</a:t>
            </a:r>
          </a:p>
          <a:p>
            <a:pPr>
              <a:lnSpc>
                <a:spcPts val="3600"/>
              </a:lnSpc>
            </a:pPr>
            <a:r>
              <a:rPr lang="en-US" dirty="0"/>
              <a:t>These partial </a:t>
            </a:r>
            <a:r>
              <a:rPr lang="en-US" dirty="0" smtClean="0"/>
              <a:t>agonists stimulate </a:t>
            </a:r>
            <a:r>
              <a:rPr lang="en-US" dirty="0"/>
              <a:t>the β receptor to which they are bound, yet they </a:t>
            </a:r>
            <a:r>
              <a:rPr lang="en-US" dirty="0" smtClean="0"/>
              <a:t>inhibit stimulation </a:t>
            </a:r>
            <a:r>
              <a:rPr lang="en-US" dirty="0"/>
              <a:t>by the more potent endogenous </a:t>
            </a:r>
            <a:r>
              <a:rPr lang="en-US" dirty="0" err="1" smtClean="0"/>
              <a:t>catecholamines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diminished </a:t>
            </a:r>
            <a:r>
              <a:rPr lang="en-US" dirty="0"/>
              <a:t>effect on </a:t>
            </a:r>
            <a:r>
              <a:rPr lang="en-US" dirty="0" smtClean="0"/>
              <a:t>cardiac rate </a:t>
            </a:r>
            <a:r>
              <a:rPr lang="en-US" dirty="0"/>
              <a:t>and cardiac </a:t>
            </a:r>
            <a:r>
              <a:rPr lang="en-US" dirty="0" smtClean="0"/>
              <a:t>output compared </a:t>
            </a:r>
            <a:r>
              <a:rPr lang="en-US" dirty="0"/>
              <a:t>to that of β-blockers without ISA.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1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865632"/>
            <a:ext cx="7543800" cy="3142488"/>
          </a:xfrm>
        </p:spPr>
        <p:txBody>
          <a:bodyPr>
            <a:normAutofit/>
          </a:bodyPr>
          <a:lstStyle/>
          <a:p>
            <a:r>
              <a:rPr lang="el-GR" sz="4800" dirty="0">
                <a:solidFill>
                  <a:schemeClr val="accent4">
                    <a:lumMod val="75000"/>
                  </a:schemeClr>
                </a:solidFill>
              </a:rPr>
              <a:t>α-</a:t>
            </a:r>
            <a:r>
              <a:rPr lang="en-GB" sz="4800" dirty="0">
                <a:solidFill>
                  <a:schemeClr val="accent4">
                    <a:lumMod val="75000"/>
                  </a:schemeClr>
                </a:solidFill>
              </a:rPr>
              <a:t>Adrenergic blocking agents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8967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Antagonists with partial agonist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β-blockers with ISA </a:t>
            </a:r>
            <a:r>
              <a:rPr lang="en-US" dirty="0" smtClean="0"/>
              <a:t>are effective in HTN patients </a:t>
            </a:r>
            <a:r>
              <a:rPr lang="en-US" dirty="0"/>
              <a:t>with moderate </a:t>
            </a:r>
            <a:r>
              <a:rPr lang="en-US" dirty="0" smtClean="0"/>
              <a:t>bradycardia, because they produce little decrease </a:t>
            </a:r>
            <a:r>
              <a:rPr lang="en-US" dirty="0"/>
              <a:t>in heart </a:t>
            </a:r>
            <a:r>
              <a:rPr lang="en-US" dirty="0" smtClean="0"/>
              <a:t>rate.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Note</a:t>
            </a:r>
            <a:r>
              <a:rPr lang="en-US" dirty="0"/>
              <a:t>: β-blockers with ISA are not used </a:t>
            </a:r>
            <a:r>
              <a:rPr lang="en-US" dirty="0" smtClean="0"/>
              <a:t>for stable </a:t>
            </a:r>
            <a:r>
              <a:rPr lang="en-US" dirty="0"/>
              <a:t>angina or arrhythmias due to their partial agonist </a:t>
            </a:r>
            <a:r>
              <a:rPr lang="en-US" dirty="0" smtClean="0"/>
              <a:t>effect.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5425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51" y="135804"/>
            <a:ext cx="8784866" cy="826579"/>
          </a:xfrm>
        </p:spPr>
        <p:txBody>
          <a:bodyPr>
            <a:noAutofit/>
          </a:bodyPr>
          <a:lstStyle/>
          <a:p>
            <a:r>
              <a:rPr lang="en-US" sz="4000" dirty="0"/>
              <a:t>Antagonists of both α and </a:t>
            </a:r>
            <a:r>
              <a:rPr lang="en-US" sz="4000" dirty="0" smtClean="0"/>
              <a:t>β </a:t>
            </a:r>
            <a:r>
              <a:rPr lang="en-US" sz="4000" dirty="0" err="1" smtClean="0"/>
              <a:t>adrenoceptors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Labetalol</a:t>
            </a:r>
            <a:r>
              <a:rPr lang="en-US" dirty="0" smtClean="0"/>
              <a:t> and </a:t>
            </a:r>
            <a:r>
              <a:rPr lang="en-US" b="1" dirty="0" err="1" smtClean="0"/>
              <a:t>carvedilol</a:t>
            </a:r>
            <a:r>
              <a:rPr lang="en-US" dirty="0" smtClean="0"/>
              <a:t> </a:t>
            </a:r>
            <a:r>
              <a:rPr lang="en-US" dirty="0"/>
              <a:t>are nonselective β-blockers with concurrent α</a:t>
            </a:r>
            <a:r>
              <a:rPr lang="en-US" baseline="-25000" dirty="0"/>
              <a:t>1</a:t>
            </a:r>
            <a:r>
              <a:rPr lang="en-US" dirty="0"/>
              <a:t>-blocking actions </a:t>
            </a:r>
            <a:r>
              <a:rPr lang="en-US" dirty="0" smtClean="0"/>
              <a:t>that produce </a:t>
            </a:r>
            <a:r>
              <a:rPr lang="en-US" dirty="0"/>
              <a:t>peripheral vasodilation, thereby reducing blood </a:t>
            </a:r>
            <a:r>
              <a:rPr lang="en-US" dirty="0" smtClean="0"/>
              <a:t>pressure.</a:t>
            </a:r>
          </a:p>
          <a:p>
            <a:pPr>
              <a:lnSpc>
                <a:spcPct val="150000"/>
              </a:lnSpc>
            </a:pPr>
            <a:r>
              <a:rPr lang="en-US" b="1" dirty="0" err="1"/>
              <a:t>Carvedilol</a:t>
            </a:r>
            <a:r>
              <a:rPr lang="en-US" dirty="0"/>
              <a:t> also decreases lipid </a:t>
            </a:r>
            <a:r>
              <a:rPr lang="en-US" dirty="0" smtClean="0"/>
              <a:t>peroxidation and </a:t>
            </a:r>
            <a:r>
              <a:rPr lang="en-US" dirty="0"/>
              <a:t>vascular wall thickening, effects that have benefit in heart </a:t>
            </a:r>
            <a:r>
              <a:rPr lang="en-US" dirty="0" smtClean="0"/>
              <a:t>failure.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8323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51" y="135804"/>
            <a:ext cx="8784866" cy="826579"/>
          </a:xfrm>
        </p:spPr>
        <p:txBody>
          <a:bodyPr>
            <a:noAutofit/>
          </a:bodyPr>
          <a:lstStyle/>
          <a:p>
            <a:r>
              <a:rPr lang="en-US" sz="4000" dirty="0"/>
              <a:t>Antagonists of both α and </a:t>
            </a:r>
            <a:r>
              <a:rPr lang="en-US" sz="4000" dirty="0" smtClean="0"/>
              <a:t>β </a:t>
            </a:r>
            <a:r>
              <a:rPr lang="en-US" sz="4000" dirty="0" err="1" smtClean="0"/>
              <a:t>adrenoceptors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Labetalol </a:t>
            </a:r>
            <a:r>
              <a:rPr lang="en-US" dirty="0" smtClean="0"/>
              <a:t>is employed </a:t>
            </a:r>
            <a:r>
              <a:rPr lang="en-US" dirty="0"/>
              <a:t>as an alternative to methyldopa in the treatment of </a:t>
            </a:r>
            <a:r>
              <a:rPr lang="en-US" dirty="0" smtClean="0"/>
              <a:t>pregnancy-induced </a:t>
            </a:r>
            <a:r>
              <a:rPr lang="en-US" dirty="0"/>
              <a:t>hypertension.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Intravenous </a:t>
            </a:r>
            <a:r>
              <a:rPr lang="en-US" dirty="0"/>
              <a:t>labetalol is also used </a:t>
            </a:r>
            <a:r>
              <a:rPr lang="en-US" dirty="0" smtClean="0"/>
              <a:t>to treat </a:t>
            </a:r>
            <a:r>
              <a:rPr lang="en-US" dirty="0"/>
              <a:t>hypertensive </a:t>
            </a:r>
            <a:r>
              <a:rPr lang="en-US" dirty="0" smtClean="0"/>
              <a:t>emergencies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27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51" y="135804"/>
            <a:ext cx="8784866" cy="826579"/>
          </a:xfrm>
        </p:spPr>
        <p:txBody>
          <a:bodyPr>
            <a:noAutofit/>
          </a:bodyPr>
          <a:lstStyle/>
          <a:p>
            <a:r>
              <a:rPr lang="en-US" sz="4000" dirty="0"/>
              <a:t>Antagonists of both α and </a:t>
            </a:r>
            <a:r>
              <a:rPr lang="en-US" sz="4000" dirty="0" smtClean="0"/>
              <a:t>β </a:t>
            </a:r>
            <a:r>
              <a:rPr lang="en-US" sz="4000" dirty="0" err="1" smtClean="0"/>
              <a:t>adrenoceptors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dirty="0" smtClean="0"/>
              <a:t>β-blockers </a:t>
            </a:r>
            <a:r>
              <a:rPr lang="en-US" dirty="0"/>
              <a:t>should not be given to </a:t>
            </a:r>
            <a:r>
              <a:rPr lang="en-US" dirty="0" smtClean="0"/>
              <a:t>patients with </a:t>
            </a:r>
            <a:r>
              <a:rPr lang="en-US" dirty="0"/>
              <a:t>an acute exacerbation of heart failure, as they can worsen </a:t>
            </a:r>
            <a:r>
              <a:rPr lang="en-US" dirty="0" smtClean="0"/>
              <a:t>the condition.</a:t>
            </a:r>
          </a:p>
          <a:p>
            <a:pPr lvl="1">
              <a:lnSpc>
                <a:spcPts val="3600"/>
              </a:lnSpc>
            </a:pPr>
            <a:r>
              <a:rPr lang="en-US" dirty="0"/>
              <a:t>However, </a:t>
            </a:r>
            <a:r>
              <a:rPr lang="en-US" b="1" dirty="0" err="1"/>
              <a:t>carvedilol</a:t>
            </a:r>
            <a:r>
              <a:rPr lang="en-US" dirty="0"/>
              <a:t> as well as </a:t>
            </a:r>
            <a:r>
              <a:rPr lang="en-US" b="1" dirty="0" err="1"/>
              <a:t>metoprolol</a:t>
            </a:r>
            <a:r>
              <a:rPr lang="en-US" dirty="0"/>
              <a:t> and </a:t>
            </a:r>
            <a:r>
              <a:rPr lang="en-US" b="1" dirty="0" err="1"/>
              <a:t>bisoprolol</a:t>
            </a:r>
            <a:r>
              <a:rPr lang="en-US" dirty="0"/>
              <a:t> </a:t>
            </a:r>
            <a:r>
              <a:rPr lang="en-US" dirty="0" smtClean="0"/>
              <a:t>are beneficial </a:t>
            </a:r>
            <a:r>
              <a:rPr lang="en-US" dirty="0"/>
              <a:t>in patients with stable chronic heart </a:t>
            </a:r>
            <a:r>
              <a:rPr lang="en-US" dirty="0" smtClean="0"/>
              <a:t>failure.</a:t>
            </a:r>
          </a:p>
          <a:p>
            <a:pPr marL="284163" lvl="1" indent="0">
              <a:lnSpc>
                <a:spcPts val="3600"/>
              </a:lnSpc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b</a:t>
            </a:r>
            <a:r>
              <a:rPr lang="en-US" dirty="0" smtClean="0"/>
              <a:t>y blocking </a:t>
            </a:r>
            <a:r>
              <a:rPr lang="en-US" dirty="0"/>
              <a:t>the effects of sympathetic stimulation on the </a:t>
            </a:r>
            <a:r>
              <a:rPr lang="en-US" dirty="0" smtClean="0"/>
              <a:t>heart, which </a:t>
            </a:r>
            <a:r>
              <a:rPr lang="en-US" dirty="0"/>
              <a:t>causes worsening heart failure over </a:t>
            </a:r>
            <a:r>
              <a:rPr lang="en-US" dirty="0" smtClean="0"/>
              <a:t>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2692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32009" y="1216150"/>
            <a:ext cx="8444753" cy="244144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  <a:latin typeface="Freestyle Script" panose="030804020302050B0404" pitchFamily="66" charset="0"/>
              </a:rPr>
              <a:t>Thank you for your attention</a:t>
            </a:r>
            <a:endParaRPr lang="en-GB" sz="5400" dirty="0">
              <a:solidFill>
                <a:schemeClr val="accent4">
                  <a:lumMod val="75000"/>
                </a:schemeClr>
              </a:solidFill>
              <a:latin typeface="Freestyle Script" panose="030804020302050B0404" pitchFamily="66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cs typeface="Calibri" panose="020F0502020204030204" pitchFamily="34" charset="0"/>
              </a:rPr>
              <a:t>α</a:t>
            </a:r>
            <a:r>
              <a:rPr lang="en-US" dirty="0" smtClean="0">
                <a:cs typeface="Calibri" panose="020F0502020204030204" pitchFamily="34" charset="0"/>
              </a:rPr>
              <a:t>-Adrenergic blocking agents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Drugs that block α </a:t>
            </a:r>
            <a:r>
              <a:rPr lang="en-US" dirty="0" err="1"/>
              <a:t>adrenoceptors</a:t>
            </a:r>
            <a:r>
              <a:rPr lang="en-US" dirty="0"/>
              <a:t> profoundly affect blood </a:t>
            </a:r>
            <a:r>
              <a:rPr lang="en-US" dirty="0" smtClean="0"/>
              <a:t>pressure.</a:t>
            </a:r>
          </a:p>
          <a:p>
            <a:pPr>
              <a:lnSpc>
                <a:spcPts val="3600"/>
              </a:lnSpc>
            </a:pPr>
            <a:r>
              <a:rPr lang="en-US" dirty="0" smtClean="0"/>
              <a:t>Normal </a:t>
            </a:r>
            <a:r>
              <a:rPr lang="en-US" dirty="0"/>
              <a:t>sympathetic control of the vasculature occurs in </a:t>
            </a:r>
            <a:r>
              <a:rPr lang="en-US" dirty="0" smtClean="0"/>
              <a:t>large part </a:t>
            </a:r>
            <a:r>
              <a:rPr lang="en-US" dirty="0"/>
              <a:t>through agonist actions on α-adrenergic </a:t>
            </a:r>
            <a:r>
              <a:rPr lang="en-US" dirty="0" smtClean="0"/>
              <a:t>receptors.</a:t>
            </a:r>
          </a:p>
          <a:p>
            <a:pPr marL="517525" indent="-349250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blockade of these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receptors reduces the sympathetic tone of the blood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vessels  decreased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peripheral vascular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resistance hypotension  reflex tachycardia.</a:t>
            </a:r>
          </a:p>
          <a:p>
            <a:pPr marL="396875" indent="-336550">
              <a:lnSpc>
                <a:spcPts val="3600"/>
              </a:lnSpc>
            </a:pPr>
            <a:r>
              <a:rPr lang="en-US" dirty="0" smtClean="0">
                <a:sym typeface="Wingdings" panose="05000000000000000000" pitchFamily="2" charset="2"/>
              </a:rPr>
              <a:t>These drugs have limited clinical applications.</a:t>
            </a:r>
          </a:p>
          <a:p>
            <a:pPr>
              <a:lnSpc>
                <a:spcPts val="36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8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Phenoxybenzamine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dirty="0" smtClean="0"/>
              <a:t>It is </a:t>
            </a:r>
            <a:r>
              <a:rPr lang="en-US" dirty="0"/>
              <a:t>nonselective, </a:t>
            </a:r>
            <a:r>
              <a:rPr lang="en-US" dirty="0" smtClean="0"/>
              <a:t>linking covalently </a:t>
            </a:r>
            <a:r>
              <a:rPr lang="en-US" dirty="0"/>
              <a:t>to both α</a:t>
            </a:r>
            <a:r>
              <a:rPr lang="en-US" baseline="-25000" dirty="0"/>
              <a:t>1</a:t>
            </a:r>
            <a:r>
              <a:rPr lang="en-US" dirty="0"/>
              <a:t> and α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receptors.</a:t>
            </a:r>
          </a:p>
          <a:p>
            <a:pPr>
              <a:lnSpc>
                <a:spcPts val="3600"/>
              </a:lnSpc>
            </a:pPr>
            <a:r>
              <a:rPr lang="en-US" dirty="0"/>
              <a:t>The block </a:t>
            </a:r>
            <a:r>
              <a:rPr lang="en-US" dirty="0" smtClean="0"/>
              <a:t>is irreversible </a:t>
            </a:r>
            <a:r>
              <a:rPr lang="en-US" dirty="0"/>
              <a:t>and noncompetitive, and the only way the body can </a:t>
            </a:r>
            <a:r>
              <a:rPr lang="en-US" dirty="0" smtClean="0"/>
              <a:t>overcome the </a:t>
            </a:r>
            <a:r>
              <a:rPr lang="en-US" dirty="0"/>
              <a:t>block is to synthesize new </a:t>
            </a:r>
            <a:r>
              <a:rPr lang="en-US" dirty="0" err="1"/>
              <a:t>adrenoceptors</a:t>
            </a:r>
            <a:r>
              <a:rPr lang="en-US" dirty="0"/>
              <a:t>, which requires </a:t>
            </a:r>
            <a:r>
              <a:rPr lang="en-US" dirty="0" smtClean="0"/>
              <a:t>a day </a:t>
            </a:r>
            <a:r>
              <a:rPr lang="en-US" dirty="0"/>
              <a:t>or longer. </a:t>
            </a:r>
            <a:endParaRPr lang="en-US" dirty="0" smtClean="0"/>
          </a:p>
          <a:p>
            <a:pPr lvl="1">
              <a:lnSpc>
                <a:spcPts val="3600"/>
              </a:lnSpc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sz="2600" dirty="0"/>
              <a:t>the actions of </a:t>
            </a:r>
            <a:r>
              <a:rPr lang="en-US" sz="2600" dirty="0" err="1"/>
              <a:t>phenoxybenzamine</a:t>
            </a:r>
            <a:r>
              <a:rPr lang="en-US" sz="2600" dirty="0"/>
              <a:t> last </a:t>
            </a:r>
            <a:r>
              <a:rPr lang="en-US" sz="2600" dirty="0" smtClean="0"/>
              <a:t>about 24 </a:t>
            </a:r>
            <a:r>
              <a:rPr lang="en-US" sz="2600" dirty="0"/>
              <a:t>hours</a:t>
            </a:r>
            <a:r>
              <a:rPr lang="en-US" sz="2600" dirty="0" smtClean="0"/>
              <a:t>.</a:t>
            </a:r>
          </a:p>
          <a:p>
            <a:pPr>
              <a:lnSpc>
                <a:spcPts val="3600"/>
              </a:lnSpc>
            </a:pPr>
            <a:r>
              <a:rPr lang="en-US" dirty="0" smtClean="0"/>
              <a:t>Onset of action is delayed a few hours. 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60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Phenoxybenzamine</a:t>
            </a:r>
            <a:r>
              <a:rPr lang="en-US" dirty="0" smtClean="0"/>
              <a:t> -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It prevents vasoconstriction of peripheral blood vessels </a:t>
            </a:r>
            <a:r>
              <a:rPr lang="en-US" dirty="0" smtClean="0">
                <a:sym typeface="Wingdings" panose="05000000000000000000" pitchFamily="2" charset="2"/>
              </a:rPr>
              <a:t>and reflex tachycardia.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>
                <a:sym typeface="Wingdings" panose="05000000000000000000" pitchFamily="2" charset="2"/>
              </a:rPr>
              <a:t>Blocking of </a:t>
            </a:r>
            <a:r>
              <a:rPr lang="en-US" sz="2600" dirty="0">
                <a:sym typeface="Wingdings" panose="05000000000000000000" pitchFamily="2" charset="2"/>
              </a:rPr>
              <a:t>presynaptic inhibitory α</a:t>
            </a:r>
            <a:r>
              <a:rPr lang="en-US" sz="2600" baseline="-25000" dirty="0">
                <a:sym typeface="Wingdings" panose="05000000000000000000" pitchFamily="2" charset="2"/>
              </a:rPr>
              <a:t>2</a:t>
            </a:r>
            <a:r>
              <a:rPr lang="en-US" sz="2600" dirty="0">
                <a:sym typeface="Wingdings" panose="05000000000000000000" pitchFamily="2" charset="2"/>
              </a:rPr>
              <a:t> receptors in the heart can </a:t>
            </a:r>
            <a:r>
              <a:rPr lang="en-US" sz="2600" dirty="0" smtClean="0">
                <a:sym typeface="Wingdings" panose="05000000000000000000" pitchFamily="2" charset="2"/>
              </a:rPr>
              <a:t>contribute to </a:t>
            </a:r>
            <a:r>
              <a:rPr lang="en-US" sz="2600" dirty="0">
                <a:sym typeface="Wingdings" panose="05000000000000000000" pitchFamily="2" charset="2"/>
              </a:rPr>
              <a:t>an increased cardiac </a:t>
            </a:r>
            <a:r>
              <a:rPr lang="en-US" sz="2600" dirty="0" smtClean="0">
                <a:sym typeface="Wingdings" panose="05000000000000000000" pitchFamily="2" charset="2"/>
              </a:rPr>
              <a:t>output.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reverses the </a:t>
            </a:r>
            <a:r>
              <a:rPr lang="en-US" dirty="0" smtClean="0"/>
              <a:t>α agonist </a:t>
            </a:r>
            <a:r>
              <a:rPr lang="en-US" dirty="0"/>
              <a:t>actions of </a:t>
            </a:r>
            <a:r>
              <a:rPr lang="en-US" dirty="0" smtClean="0"/>
              <a:t>epinephrine.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07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Phenoxybenzamine</a:t>
            </a:r>
            <a:r>
              <a:rPr lang="en-US" dirty="0" smtClean="0"/>
              <a:t>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Treatment of </a:t>
            </a:r>
            <a:r>
              <a:rPr lang="en-US" dirty="0" err="1" smtClean="0"/>
              <a:t>pheochromocytoma</a:t>
            </a:r>
            <a:r>
              <a:rPr lang="en-US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2500" dirty="0"/>
              <a:t>It may be used prior to surgical removal </a:t>
            </a:r>
            <a:r>
              <a:rPr lang="en-US" sz="2500" dirty="0" smtClean="0"/>
              <a:t>of the </a:t>
            </a:r>
            <a:r>
              <a:rPr lang="en-US" sz="2500" dirty="0"/>
              <a:t>tumor to prevent a hypertensive crisis, and it is also useful in </a:t>
            </a:r>
            <a:r>
              <a:rPr lang="en-US" sz="2500" dirty="0" smtClean="0"/>
              <a:t>the chronic </a:t>
            </a:r>
            <a:r>
              <a:rPr lang="en-US" sz="2500" dirty="0"/>
              <a:t>management of inoperable </a:t>
            </a:r>
            <a:r>
              <a:rPr lang="en-US" sz="2500" dirty="0" smtClean="0"/>
              <a:t>tumors.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Treatment of </a:t>
            </a:r>
            <a:r>
              <a:rPr lang="en-US" dirty="0"/>
              <a:t>Raynaud disease and frostbite.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0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Phentolamine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4989214"/>
          </a:xfrm>
        </p:spPr>
        <p:txBody>
          <a:bodyPr>
            <a:normAutofit/>
          </a:bodyPr>
          <a:lstStyle/>
          <a:p>
            <a:r>
              <a:rPr lang="en-US" sz="2500" dirty="0" smtClean="0"/>
              <a:t>It produces </a:t>
            </a:r>
            <a:r>
              <a:rPr lang="en-US" sz="2500" dirty="0"/>
              <a:t>a competitive block of α</a:t>
            </a:r>
            <a:r>
              <a:rPr lang="en-US" sz="2500" baseline="-25000" dirty="0"/>
              <a:t>1</a:t>
            </a:r>
            <a:r>
              <a:rPr lang="en-US" sz="2500" dirty="0"/>
              <a:t> and α</a:t>
            </a:r>
            <a:r>
              <a:rPr lang="en-US" sz="2500" baseline="-25000" dirty="0"/>
              <a:t>2</a:t>
            </a:r>
            <a:r>
              <a:rPr lang="en-US" sz="2500" dirty="0"/>
              <a:t> receptors that lasts </a:t>
            </a:r>
            <a:r>
              <a:rPr lang="en-US" sz="2500" dirty="0" smtClean="0"/>
              <a:t>for approximately </a:t>
            </a:r>
            <a:r>
              <a:rPr lang="en-US" sz="2500" dirty="0"/>
              <a:t>4 hours after a single </a:t>
            </a:r>
            <a:r>
              <a:rPr lang="en-US" sz="2500" dirty="0" smtClean="0"/>
              <a:t>injection.</a:t>
            </a:r>
          </a:p>
          <a:p>
            <a:r>
              <a:rPr lang="en-US" sz="2500" dirty="0"/>
              <a:t>Like </a:t>
            </a:r>
            <a:r>
              <a:rPr lang="en-US" sz="2500" dirty="0" err="1" smtClean="0"/>
              <a:t>phenoxybenzamine</a:t>
            </a:r>
            <a:r>
              <a:rPr lang="en-US" sz="2500" dirty="0" smtClean="0"/>
              <a:t>, it </a:t>
            </a:r>
            <a:r>
              <a:rPr lang="en-US" sz="2500" dirty="0"/>
              <a:t>produces postural hypotension and causes epinephrine </a:t>
            </a:r>
            <a:r>
              <a:rPr lang="en-US" sz="2500" dirty="0" smtClean="0"/>
              <a:t>reversal.</a:t>
            </a:r>
          </a:p>
          <a:p>
            <a:r>
              <a:rPr lang="en-US" sz="2500" dirty="0" err="1"/>
              <a:t>Phentolamine</a:t>
            </a:r>
            <a:r>
              <a:rPr lang="en-US" sz="2500" dirty="0"/>
              <a:t> is used </a:t>
            </a:r>
            <a:r>
              <a:rPr lang="en-US" sz="2500" dirty="0" smtClean="0"/>
              <a:t>for: </a:t>
            </a:r>
          </a:p>
          <a:p>
            <a:pPr lvl="1"/>
            <a:r>
              <a:rPr lang="en-US" dirty="0" smtClean="0"/>
              <a:t>short-term </a:t>
            </a:r>
            <a:r>
              <a:rPr lang="en-US" dirty="0"/>
              <a:t>management of </a:t>
            </a:r>
            <a:r>
              <a:rPr lang="en-US" dirty="0" err="1" smtClean="0"/>
              <a:t>pheochromocytoma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locally to </a:t>
            </a:r>
            <a:r>
              <a:rPr lang="en-US" dirty="0"/>
              <a:t>prevent dermal necrosis following extravasation of </a:t>
            </a:r>
            <a:r>
              <a:rPr lang="en-US" dirty="0" smtClean="0"/>
              <a:t>norepinephrine.</a:t>
            </a:r>
          </a:p>
          <a:p>
            <a:pPr lvl="1"/>
            <a:r>
              <a:rPr lang="en-US" dirty="0"/>
              <a:t>treat hypertensive crisis due to abrupt </a:t>
            </a:r>
            <a:r>
              <a:rPr lang="en-US" dirty="0" smtClean="0"/>
              <a:t>withdrawal of </a:t>
            </a:r>
            <a:r>
              <a:rPr lang="en-US" dirty="0"/>
              <a:t>clonidine and from ingesting </a:t>
            </a:r>
            <a:r>
              <a:rPr lang="en-US" dirty="0" err="1"/>
              <a:t>tyramine</a:t>
            </a:r>
            <a:r>
              <a:rPr lang="en-US" dirty="0"/>
              <a:t>-containing foods </a:t>
            </a:r>
            <a:r>
              <a:rPr lang="en-US" dirty="0" smtClean="0"/>
              <a:t>in patients </a:t>
            </a:r>
            <a:r>
              <a:rPr lang="en-US" dirty="0"/>
              <a:t>taking </a:t>
            </a:r>
            <a:r>
              <a:rPr lang="en-US" dirty="0" smtClean="0"/>
              <a:t>MAO inhibitors.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5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96" y="120038"/>
            <a:ext cx="8945217" cy="826579"/>
          </a:xfrm>
        </p:spPr>
        <p:txBody>
          <a:bodyPr>
            <a:noAutofit/>
          </a:bodyPr>
          <a:lstStyle/>
          <a:p>
            <a:r>
              <a:rPr lang="en-GB" sz="3200" dirty="0" err="1"/>
              <a:t>Prazosin</a:t>
            </a:r>
            <a:r>
              <a:rPr lang="en-GB" sz="3200" dirty="0"/>
              <a:t>, terazosin, </a:t>
            </a:r>
            <a:r>
              <a:rPr lang="en-GB" sz="3200" dirty="0" err="1"/>
              <a:t>doxazosin</a:t>
            </a:r>
            <a:r>
              <a:rPr lang="en-GB" sz="3200" dirty="0"/>
              <a:t>, </a:t>
            </a:r>
            <a:r>
              <a:rPr lang="en-GB" sz="3200" dirty="0" err="1"/>
              <a:t>tamsulosin</a:t>
            </a:r>
            <a:r>
              <a:rPr lang="en-GB" sz="3200" dirty="0"/>
              <a:t>, and </a:t>
            </a:r>
            <a:r>
              <a:rPr lang="en-GB" sz="3200" dirty="0" err="1"/>
              <a:t>alfuzosin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11" y="1240483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GB" dirty="0" smtClean="0"/>
              <a:t>These </a:t>
            </a:r>
            <a:r>
              <a:rPr lang="en-US" dirty="0" smtClean="0"/>
              <a:t>are </a:t>
            </a:r>
            <a:r>
              <a:rPr lang="en-US" dirty="0"/>
              <a:t>selective </a:t>
            </a:r>
            <a:r>
              <a:rPr lang="en-US" dirty="0" smtClean="0"/>
              <a:t>blockers </a:t>
            </a:r>
            <a:r>
              <a:rPr lang="en-US" dirty="0"/>
              <a:t>of the α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receptor.</a:t>
            </a:r>
          </a:p>
          <a:p>
            <a:pPr>
              <a:lnSpc>
                <a:spcPts val="3600"/>
              </a:lnSpc>
            </a:pPr>
            <a:r>
              <a:rPr lang="en-US" dirty="0" smtClean="0"/>
              <a:t>They decrease peripheral vascular </a:t>
            </a:r>
            <a:r>
              <a:rPr lang="en-US" dirty="0"/>
              <a:t>resistance and lower blood pressure by causing </a:t>
            </a:r>
            <a:r>
              <a:rPr lang="en-US" dirty="0" smtClean="0"/>
              <a:t>relaxation of </a:t>
            </a:r>
            <a:r>
              <a:rPr lang="en-US" dirty="0"/>
              <a:t>both arterial and venous smooth </a:t>
            </a:r>
            <a:r>
              <a:rPr lang="en-US" dirty="0" smtClean="0"/>
              <a:t>muscle.</a:t>
            </a:r>
          </a:p>
          <a:p>
            <a:pPr lvl="1">
              <a:lnSpc>
                <a:spcPts val="3600"/>
              </a:lnSpc>
            </a:pPr>
            <a:r>
              <a:rPr lang="en-US" dirty="0"/>
              <a:t>cause minimal </a:t>
            </a:r>
            <a:r>
              <a:rPr lang="en-US" dirty="0" smtClean="0"/>
              <a:t>changes in </a:t>
            </a:r>
            <a:r>
              <a:rPr lang="en-US" dirty="0"/>
              <a:t>cardiac output, renal blood flow, and glomerular filtration </a:t>
            </a:r>
            <a:r>
              <a:rPr lang="en-US" dirty="0" smtClean="0"/>
              <a:t>rate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8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19637</TotalTime>
  <Words>1730</Words>
  <Application>Microsoft Office PowerPoint</Application>
  <PresentationFormat>On-screen Show (4:3)</PresentationFormat>
  <Paragraphs>197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Microsoft YaHei UI</vt:lpstr>
      <vt:lpstr>Arial</vt:lpstr>
      <vt:lpstr>Calibri</vt:lpstr>
      <vt:lpstr>Calibri Light</vt:lpstr>
      <vt:lpstr>Freestyle Script</vt:lpstr>
      <vt:lpstr>Wingdings</vt:lpstr>
      <vt:lpstr>Retrospect</vt:lpstr>
      <vt:lpstr>Adrenergic antagonists</vt:lpstr>
      <vt:lpstr>Overview </vt:lpstr>
      <vt:lpstr>α-Adrenergic blocking agents</vt:lpstr>
      <vt:lpstr>α-Adrenergic blocking agents</vt:lpstr>
      <vt:lpstr>Phenoxybenzamine</vt:lpstr>
      <vt:lpstr>Phenoxybenzamine - Actions</vt:lpstr>
      <vt:lpstr>Phenoxybenzamine – Therapeutic uses</vt:lpstr>
      <vt:lpstr>Phentolamine</vt:lpstr>
      <vt:lpstr>Prazosin, terazosin, doxazosin, tamsulosin, and alfuzosin</vt:lpstr>
      <vt:lpstr>Prazosin, terazosin, doxazosin, tamsulosin, and alfuzosin</vt:lpstr>
      <vt:lpstr>Prazosin, terazosin, doxazosin, tamsulosin, and alfuzosin</vt:lpstr>
      <vt:lpstr>β-Adrenergic blocking agents</vt:lpstr>
      <vt:lpstr>β-Adrenergic blocking agents</vt:lpstr>
      <vt:lpstr>β-Adrenergic blocking agents</vt:lpstr>
      <vt:lpstr>Propranolol</vt:lpstr>
      <vt:lpstr>Propranolol - Actions</vt:lpstr>
      <vt:lpstr>Propranolol - Actions</vt:lpstr>
      <vt:lpstr>Propranolol - Actions</vt:lpstr>
      <vt:lpstr>Propranolol – Therapeutic uses</vt:lpstr>
      <vt:lpstr>Propranolol – Therapeutic uses</vt:lpstr>
      <vt:lpstr>Propranolol – Therapeutic uses</vt:lpstr>
      <vt:lpstr>Propranolol – Adverse effects</vt:lpstr>
      <vt:lpstr>Propranolol – Adverse effects</vt:lpstr>
      <vt:lpstr>Propranolol – Adverse effects</vt:lpstr>
      <vt:lpstr>Nadolol and timolol</vt:lpstr>
      <vt:lpstr>Selective β1-antagonists</vt:lpstr>
      <vt:lpstr>Selective β1-antagonists - Actions</vt:lpstr>
      <vt:lpstr>Selective β1-antagonists – Therapeutic uses</vt:lpstr>
      <vt:lpstr>Antagonists with partial agonist activity</vt:lpstr>
      <vt:lpstr>Antagonists with partial agonist activity</vt:lpstr>
      <vt:lpstr>Antagonists of both α and β adrenoceptors</vt:lpstr>
      <vt:lpstr>Antagonists of both α and β adrenoceptors</vt:lpstr>
      <vt:lpstr>Antagonists of both α and β adrenoceptors</vt:lpstr>
      <vt:lpstr>Thank you for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Fatimah Almahasneh</dc:creator>
  <cp:lastModifiedBy>Dr. Fatimah Almahasneh</cp:lastModifiedBy>
  <cp:revision>486</cp:revision>
  <dcterms:created xsi:type="dcterms:W3CDTF">2021-02-17T06:44:58Z</dcterms:created>
  <dcterms:modified xsi:type="dcterms:W3CDTF">2021-04-03T09:33:20Z</dcterms:modified>
</cp:coreProperties>
</file>