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94" r:id="rId3"/>
    <p:sldId id="296" r:id="rId4"/>
    <p:sldId id="298" r:id="rId5"/>
    <p:sldId id="299" r:id="rId6"/>
    <p:sldId id="300" r:id="rId7"/>
    <p:sldId id="301" r:id="rId8"/>
    <p:sldId id="297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5" r:id="rId32"/>
    <p:sldId id="324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C7558-6C7F-4EE4-BCCB-D7D45FFD5DFB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F2B3C-C924-4250-B88B-58549DBF7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4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="1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007B339-F503-4F7C-804C-F836914BE1C1}" type="datetime1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40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899E4FA7-192D-4A81-A380-414966003AC4}" type="datetime1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0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89C9B663-41CC-49AA-82C6-B3CDBF5FE258}" type="datetime1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1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0988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  <a:lvl2pPr marL="457200" indent="-257175">
              <a:buClr>
                <a:schemeClr val="accent2"/>
              </a:buClr>
              <a:defRPr/>
            </a:lvl2pPr>
            <a:lvl3pPr marL="633413" indent="-249238">
              <a:buClr>
                <a:schemeClr val="accent2"/>
              </a:buClr>
              <a:defRPr/>
            </a:lvl3pPr>
            <a:lvl4pPr marL="795338" indent="-228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0C16FD26-C4CE-4459-9991-BC53CF5D9189}" type="datetime1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2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A24E2EA-2DEF-4F07-86AE-0F7602A4416E}" type="datetime1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27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8C7A4521-A393-4C39-A757-3F91D76FB399}" type="datetime1">
              <a:rPr lang="en-GB" smtClean="0"/>
              <a:t>03/04/2021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51DEFB0-2334-4C49-8356-B28ECB847FFD}" type="datetime1">
              <a:rPr lang="en-GB" smtClean="0"/>
              <a:t>03/04/2021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4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32A37CBD-2EB7-4C99-A891-02FE4F0D68C3}" type="datetime1">
              <a:rPr lang="en-GB" smtClean="0"/>
              <a:t>03/04/2021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3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95F30672-BAD0-4689-9283-377C32A88F5D}" type="datetime1">
              <a:rPr lang="en-GB" smtClean="0"/>
              <a:t>03/04/2021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2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F4BA5BCC-21EB-419C-B684-FF7DFD771DF8}" type="datetime1">
              <a:rPr lang="en-GB" smtClean="0"/>
              <a:t>03/04/2021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5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0D01FE49-C0DB-4A49-A7C3-65F858C80891}" type="datetime1">
              <a:rPr lang="en-GB" smtClean="0"/>
              <a:t>03/04/2021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4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351" y="167336"/>
            <a:ext cx="8784866" cy="826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043" y="1285462"/>
            <a:ext cx="8680173" cy="4810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2175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42025B7-2047-4AED-B79E-9162FC345B4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2280" y="993915"/>
            <a:ext cx="8772936" cy="265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423" y="530353"/>
            <a:ext cx="7720539" cy="3566160"/>
          </a:xfrm>
        </p:spPr>
        <p:txBody>
          <a:bodyPr/>
          <a:lstStyle/>
          <a:p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Adrenergic agonists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485" y="4724561"/>
            <a:ext cx="75438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Dr. Fatimah Almahasneh</a:t>
            </a:r>
          </a:p>
          <a:p>
            <a:r>
              <a:rPr lang="en-US" b="1" dirty="0" smtClean="0"/>
              <a:t>Department of Basic Medical Sciences</a:t>
            </a:r>
          </a:p>
          <a:p>
            <a:r>
              <a:rPr lang="en-US" b="1" dirty="0" smtClean="0"/>
              <a:t>Faculty of Medicine – Yarmouk University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49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 -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174324"/>
          </a:xfrm>
        </p:spPr>
        <p:txBody>
          <a:bodyPr>
            <a:normAutofit/>
          </a:bodyPr>
          <a:lstStyle/>
          <a:p>
            <a:pPr marL="393700" indent="-341313">
              <a:buFont typeface="+mj-lt"/>
              <a:buAutoNum type="arabicPeriod"/>
            </a:pPr>
            <a:r>
              <a:rPr lang="en-US" b="1" dirty="0" smtClean="0"/>
              <a:t>Cardiovascular</a:t>
            </a:r>
          </a:p>
          <a:p>
            <a:pPr marL="457200"/>
            <a:r>
              <a:rPr lang="en-US" dirty="0" smtClean="0"/>
              <a:t>Positive inotropic and </a:t>
            </a:r>
            <a:r>
              <a:rPr lang="en-US" dirty="0" err="1" smtClean="0"/>
              <a:t>chronotropic</a:t>
            </a:r>
            <a:r>
              <a:rPr lang="en-US" dirty="0" smtClean="0"/>
              <a:t> effect (</a:t>
            </a:r>
            <a:r>
              <a:rPr lang="el-GR" dirty="0"/>
              <a:t>β</a:t>
            </a:r>
            <a:r>
              <a:rPr lang="el-GR" baseline="-25000" dirty="0"/>
              <a:t>1</a:t>
            </a:r>
            <a:r>
              <a:rPr lang="el-GR" dirty="0"/>
              <a:t> </a:t>
            </a:r>
            <a:r>
              <a:rPr lang="en-US" dirty="0" smtClean="0"/>
              <a:t>action)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↑ </a:t>
            </a:r>
            <a:r>
              <a:rPr lang="en-US" dirty="0" smtClean="0">
                <a:ea typeface="Microsoft YaHei UI" panose="020B0503020204020204" pitchFamily="34" charset="-122"/>
                <a:sym typeface="Wingdings" panose="05000000000000000000" pitchFamily="2" charset="2"/>
              </a:rPr>
              <a:t>CO  </a:t>
            </a:r>
            <a:r>
              <a:rPr 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↑</a:t>
            </a:r>
            <a:r>
              <a:rPr lang="en-US" dirty="0" smtClean="0">
                <a:ea typeface="Microsoft YaHei UI" panose="020B0503020204020204" pitchFamily="34" charset="-122"/>
                <a:sym typeface="Wingdings" panose="05000000000000000000" pitchFamily="2" charset="2"/>
              </a:rPr>
              <a:t> oxygen demands on the myocardium</a:t>
            </a:r>
            <a:r>
              <a:rPr lang="en-US" dirty="0" smtClean="0"/>
              <a:t>.</a:t>
            </a:r>
          </a:p>
          <a:p>
            <a:pPr marL="457200"/>
            <a:r>
              <a:rPr lang="en-US" dirty="0"/>
              <a:t>Epinephrine activates β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receptors on </a:t>
            </a:r>
            <a:r>
              <a:rPr lang="en-US" dirty="0"/>
              <a:t>the kidney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renin release.</a:t>
            </a:r>
          </a:p>
          <a:p>
            <a:pPr marL="457200"/>
            <a:r>
              <a:rPr lang="en-US" dirty="0" smtClean="0"/>
              <a:t>Epinephrine: </a:t>
            </a:r>
          </a:p>
          <a:p>
            <a:pPr marL="741363"/>
            <a:r>
              <a:rPr lang="en-US" dirty="0" smtClean="0"/>
              <a:t>constricts </a:t>
            </a:r>
            <a:r>
              <a:rPr lang="en-US" dirty="0"/>
              <a:t>arterioles in the skin, </a:t>
            </a:r>
            <a:r>
              <a:rPr lang="en-US" dirty="0" smtClean="0"/>
              <a:t>mucous membranes</a:t>
            </a:r>
            <a:r>
              <a:rPr lang="en-US" dirty="0"/>
              <a:t>, and viscera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α effects</a:t>
            </a:r>
          </a:p>
          <a:p>
            <a:pPr marL="741363"/>
            <a:r>
              <a:rPr lang="en-US" dirty="0" smtClean="0"/>
              <a:t>dilates </a:t>
            </a:r>
            <a:r>
              <a:rPr lang="en-US" dirty="0"/>
              <a:t>vessels </a:t>
            </a:r>
            <a:r>
              <a:rPr lang="en-US" dirty="0" smtClean="0"/>
              <a:t>going to </a:t>
            </a:r>
            <a:r>
              <a:rPr lang="en-US" dirty="0"/>
              <a:t>the liver and skeletal muscle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effects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2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 -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174324"/>
          </a:xfrm>
        </p:spPr>
        <p:txBody>
          <a:bodyPr>
            <a:normAutofit/>
          </a:bodyPr>
          <a:lstStyle/>
          <a:p>
            <a:pPr marL="393700" indent="-341313">
              <a:buFont typeface="+mj-lt"/>
              <a:buAutoNum type="arabicPeriod"/>
            </a:pPr>
            <a:r>
              <a:rPr lang="en-US" b="1" dirty="0" smtClean="0"/>
              <a:t>Cardiovascular</a:t>
            </a:r>
          </a:p>
          <a:p>
            <a:pPr marL="457200">
              <a:lnSpc>
                <a:spcPct val="150000"/>
              </a:lnSpc>
            </a:pPr>
            <a:r>
              <a:rPr lang="en-US" dirty="0" smtClean="0"/>
              <a:t>Epinephrine also decreases renal blood flow.</a:t>
            </a:r>
          </a:p>
          <a:p>
            <a:pPr marL="457200">
              <a:lnSpc>
                <a:spcPct val="150000"/>
              </a:lnSpc>
            </a:pPr>
            <a:r>
              <a:rPr lang="en-US" dirty="0" smtClean="0"/>
              <a:t>The cumulative effect of epinephrine is:</a:t>
            </a:r>
          </a:p>
          <a:p>
            <a:pPr marL="693738"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increase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 systolic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blood pressure, coupled with a slight decrease in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diastolic pressure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due to β</a:t>
            </a:r>
            <a:r>
              <a:rPr lang="en-US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receptor–mediated vasodilation in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skeletal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muscle vascular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bed.</a:t>
            </a:r>
          </a:p>
          <a:p>
            <a:pPr marL="457200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75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 -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174324"/>
          </a:xfrm>
        </p:spPr>
        <p:txBody>
          <a:bodyPr>
            <a:normAutofit/>
          </a:bodyPr>
          <a:lstStyle/>
          <a:p>
            <a:pPr marL="457200" indent="-406400">
              <a:buFont typeface="+mj-lt"/>
              <a:buAutoNum type="arabicPeriod" startAt="2"/>
            </a:pPr>
            <a:r>
              <a:rPr lang="en-US" b="1" dirty="0" smtClean="0"/>
              <a:t>Respiratory</a:t>
            </a:r>
          </a:p>
          <a:p>
            <a:pPr marL="630238">
              <a:lnSpc>
                <a:spcPct val="150000"/>
              </a:lnSpc>
            </a:pPr>
            <a:r>
              <a:rPr lang="en-US" dirty="0" smtClean="0"/>
              <a:t>Epinephrine causes powerful </a:t>
            </a:r>
            <a:r>
              <a:rPr lang="en-US" dirty="0" err="1" smtClean="0"/>
              <a:t>bronchodilation</a:t>
            </a:r>
            <a:r>
              <a:rPr lang="en-US" dirty="0" smtClean="0"/>
              <a:t> by activation of </a:t>
            </a:r>
            <a:r>
              <a:rPr lang="el-GR" dirty="0"/>
              <a:t>β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n-US" dirty="0" smtClean="0"/>
              <a:t>receptors on bronchial smooth muscles.</a:t>
            </a:r>
          </a:p>
          <a:p>
            <a:pPr marL="630238">
              <a:lnSpc>
                <a:spcPct val="150000"/>
              </a:lnSpc>
            </a:pPr>
            <a:r>
              <a:rPr lang="en-US" dirty="0" smtClean="0"/>
              <a:t>It also inhibits the release of allergy mediators such as histamine from mast cells.</a:t>
            </a:r>
          </a:p>
          <a:p>
            <a:pPr marL="457200"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 -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79" y="1253930"/>
            <a:ext cx="8942021" cy="5174324"/>
          </a:xfrm>
        </p:spPr>
        <p:txBody>
          <a:bodyPr>
            <a:normAutofit/>
          </a:bodyPr>
          <a:lstStyle/>
          <a:p>
            <a:pPr marL="393700" indent="-342900">
              <a:buFont typeface="+mj-lt"/>
              <a:buAutoNum type="arabicPeriod" startAt="3"/>
            </a:pPr>
            <a:r>
              <a:rPr lang="en-US" b="1" dirty="0" smtClean="0"/>
              <a:t>Hyperglycemia</a:t>
            </a:r>
          </a:p>
          <a:p>
            <a:pPr marL="520700"/>
            <a:r>
              <a:rPr lang="en-US" dirty="0" smtClean="0"/>
              <a:t>Epinephrine has a significant hyperglycemic effect because of:</a:t>
            </a:r>
          </a:p>
          <a:p>
            <a:pPr marL="741363" lvl="1"/>
            <a:r>
              <a:rPr lang="en-US" sz="2600" dirty="0" smtClean="0"/>
              <a:t>increased glycogenesis in the liver (</a:t>
            </a:r>
            <a:r>
              <a:rPr lang="el-GR" sz="2600" dirty="0"/>
              <a:t>β</a:t>
            </a:r>
            <a:r>
              <a:rPr lang="el-GR" sz="2600" baseline="-25000" dirty="0"/>
              <a:t>2</a:t>
            </a:r>
            <a:r>
              <a:rPr lang="el-GR" sz="2600" dirty="0"/>
              <a:t> </a:t>
            </a:r>
            <a:r>
              <a:rPr lang="en-GB" sz="2600" dirty="0" smtClean="0"/>
              <a:t>effect)</a:t>
            </a:r>
          </a:p>
          <a:p>
            <a:pPr marL="741363" lvl="1"/>
            <a:r>
              <a:rPr lang="en-US" sz="2600" dirty="0" smtClean="0"/>
              <a:t>increased </a:t>
            </a:r>
            <a:r>
              <a:rPr lang="en-US" sz="2600" dirty="0"/>
              <a:t>release of glucagon (β</a:t>
            </a:r>
            <a:r>
              <a:rPr lang="en-US" sz="2600" baseline="-25000" dirty="0"/>
              <a:t>2</a:t>
            </a:r>
            <a:r>
              <a:rPr lang="en-US" sz="2600" dirty="0"/>
              <a:t> </a:t>
            </a:r>
            <a:r>
              <a:rPr lang="en-US" sz="2600" dirty="0" smtClean="0"/>
              <a:t>effect)</a:t>
            </a:r>
          </a:p>
          <a:p>
            <a:pPr marL="741363" lvl="1"/>
            <a:r>
              <a:rPr lang="en-US" sz="2600" dirty="0" smtClean="0"/>
              <a:t>decreased release </a:t>
            </a:r>
            <a:r>
              <a:rPr lang="en-US" sz="2600" dirty="0"/>
              <a:t>of insulin (α</a:t>
            </a:r>
            <a:r>
              <a:rPr lang="en-US" sz="2600" baseline="-25000" dirty="0"/>
              <a:t>2</a:t>
            </a:r>
            <a:r>
              <a:rPr lang="en-US" sz="2600" dirty="0"/>
              <a:t> effect</a:t>
            </a:r>
            <a:r>
              <a:rPr lang="en-US" sz="2600" dirty="0" smtClean="0"/>
              <a:t>).</a:t>
            </a:r>
          </a:p>
          <a:p>
            <a:pPr marL="741363" lvl="1"/>
            <a:endParaRPr lang="en-US" sz="2600" dirty="0" smtClean="0"/>
          </a:p>
          <a:p>
            <a:pPr marL="393700" indent="-330200">
              <a:buFont typeface="+mj-lt"/>
              <a:buAutoNum type="arabicPeriod" startAt="4"/>
            </a:pPr>
            <a:r>
              <a:rPr lang="en-US" b="1" dirty="0" smtClean="0"/>
              <a:t>Lipolysis</a:t>
            </a:r>
          </a:p>
          <a:p>
            <a:pPr marL="568325" lvl="1">
              <a:lnSpc>
                <a:spcPts val="3400"/>
              </a:lnSpc>
            </a:pPr>
            <a:r>
              <a:rPr lang="en-US" sz="2500" dirty="0" smtClean="0"/>
              <a:t>through </a:t>
            </a:r>
            <a:r>
              <a:rPr lang="en-US" sz="2500" dirty="0"/>
              <a:t>agonist </a:t>
            </a:r>
            <a:r>
              <a:rPr lang="en-US" sz="2500" dirty="0" smtClean="0"/>
              <a:t>activity on </a:t>
            </a:r>
            <a:r>
              <a:rPr lang="en-US" sz="2500" dirty="0"/>
              <a:t>the β receptors of adipose </a:t>
            </a:r>
            <a:r>
              <a:rPr lang="en-US" sz="2500" dirty="0" smtClean="0"/>
              <a:t>tissue </a:t>
            </a:r>
            <a:r>
              <a:rPr lang="en-US" sz="2500" dirty="0" smtClean="0">
                <a:sym typeface="Wingdings" panose="05000000000000000000" pitchFamily="2" charset="2"/>
              </a:rPr>
              <a:t> </a:t>
            </a:r>
            <a:r>
              <a:rPr lang="en-US" sz="2500" dirty="0">
                <a:sym typeface="Wingdings" panose="05000000000000000000" pitchFamily="2" charset="2"/>
              </a:rPr>
              <a:t>i</a:t>
            </a:r>
            <a:r>
              <a:rPr lang="en-US" sz="2500" dirty="0" smtClean="0"/>
              <a:t>ncreased </a:t>
            </a:r>
            <a:r>
              <a:rPr lang="en-US" sz="2500" dirty="0"/>
              <a:t>levels of </a:t>
            </a:r>
            <a:r>
              <a:rPr lang="en-US" sz="2500" dirty="0" err="1" smtClean="0"/>
              <a:t>cAMP</a:t>
            </a:r>
            <a:r>
              <a:rPr lang="en-US" sz="2500" dirty="0" smtClean="0"/>
              <a:t> </a:t>
            </a:r>
            <a:r>
              <a:rPr lang="en-US" sz="2500" dirty="0" smtClean="0">
                <a:sym typeface="Wingdings" panose="05000000000000000000" pitchFamily="2" charset="2"/>
              </a:rPr>
              <a:t> </a:t>
            </a:r>
            <a:r>
              <a:rPr lang="en-US" sz="2500" dirty="0" smtClean="0"/>
              <a:t>stimulate </a:t>
            </a:r>
            <a:r>
              <a:rPr lang="en-US" sz="2500" dirty="0"/>
              <a:t>a hormone-sensitive </a:t>
            </a:r>
            <a:r>
              <a:rPr lang="en-US" sz="2500" dirty="0" smtClean="0"/>
              <a:t>lipase </a:t>
            </a:r>
            <a:r>
              <a:rPr lang="en-US" sz="2500" dirty="0" smtClean="0">
                <a:sym typeface="Wingdings" panose="05000000000000000000" pitchFamily="2" charset="2"/>
              </a:rPr>
              <a:t> </a:t>
            </a:r>
            <a:r>
              <a:rPr lang="en-US" sz="2500" dirty="0" smtClean="0"/>
              <a:t>hydrolyzes triglycerides to </a:t>
            </a:r>
            <a:r>
              <a:rPr lang="en-US" sz="2500" dirty="0"/>
              <a:t>free fatty acids and </a:t>
            </a:r>
            <a:r>
              <a:rPr lang="en-US" sz="2500" dirty="0" smtClean="0"/>
              <a:t>glycerol.</a:t>
            </a:r>
          </a:p>
          <a:p>
            <a:pPr marL="457200"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 - Therapeutic 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390525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Drug of choice for the treatment of anaphylactic shock and type I hypersensitivity.</a:t>
            </a:r>
          </a:p>
          <a:p>
            <a:pPr marL="465138" indent="-390525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To restore cardiac rhythm in patients with cardiac arrest.</a:t>
            </a:r>
          </a:p>
          <a:p>
            <a:pPr marL="465138" indent="-390525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Adjuvant to local anesthetics to produce vasoconstriction </a:t>
            </a:r>
            <a:r>
              <a:rPr lang="en-US" dirty="0" smtClean="0">
                <a:sym typeface="Wingdings" panose="05000000000000000000" pitchFamily="2" charset="2"/>
              </a:rPr>
              <a:t> increased duration of action.</a:t>
            </a:r>
          </a:p>
          <a:p>
            <a:pPr marL="465138" indent="-390525">
              <a:buFont typeface="+mj-lt"/>
              <a:buAutoNum type="arabicPeriod"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 - Pharmacokinetics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4" y="1285462"/>
            <a:ext cx="5606368" cy="48103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Epinephrine has a rapid onset but a </a:t>
            </a:r>
            <a:r>
              <a:rPr lang="en-US" dirty="0" smtClean="0"/>
              <a:t>brief duration </a:t>
            </a:r>
            <a:r>
              <a:rPr lang="en-US" dirty="0"/>
              <a:t>of action (due to rapid </a:t>
            </a:r>
            <a:r>
              <a:rPr lang="en-US" dirty="0" smtClean="0"/>
              <a:t>degradation).</a:t>
            </a:r>
          </a:p>
          <a:p>
            <a:pPr>
              <a:lnSpc>
                <a:spcPct val="150000"/>
              </a:lnSpc>
            </a:pPr>
            <a:r>
              <a:rPr lang="en-US" dirty="0"/>
              <a:t>It is </a:t>
            </a:r>
            <a:r>
              <a:rPr lang="en-US" dirty="0" smtClean="0"/>
              <a:t>rapidly metabolized </a:t>
            </a:r>
            <a:r>
              <a:rPr lang="en-US" dirty="0"/>
              <a:t>by MAO and COMT, and the metabolites </a:t>
            </a:r>
            <a:r>
              <a:rPr lang="en-US" dirty="0" err="1" smtClean="0"/>
              <a:t>metanephrine</a:t>
            </a:r>
            <a:r>
              <a:rPr lang="en-US" dirty="0" smtClean="0"/>
              <a:t> and </a:t>
            </a:r>
            <a:r>
              <a:rPr lang="en-US" dirty="0" err="1"/>
              <a:t>vanillylmandelic</a:t>
            </a:r>
            <a:r>
              <a:rPr lang="en-US" dirty="0"/>
              <a:t> acid are excreted in urine.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3" y="1570871"/>
            <a:ext cx="2632971" cy="37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 – Adverse effects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433379"/>
            <a:ext cx="8680173" cy="4810316"/>
          </a:xfrm>
        </p:spPr>
        <p:txBody>
          <a:bodyPr/>
          <a:lstStyle/>
          <a:p>
            <a:r>
              <a:rPr lang="en-US" dirty="0" smtClean="0"/>
              <a:t>Anxiety</a:t>
            </a:r>
            <a:r>
              <a:rPr lang="en-US" dirty="0"/>
              <a:t>, fear, tension, headache, and </a:t>
            </a:r>
            <a:r>
              <a:rPr lang="en-US" dirty="0" smtClean="0"/>
              <a:t>tremor</a:t>
            </a:r>
          </a:p>
          <a:p>
            <a:r>
              <a:rPr lang="en-US" dirty="0" smtClean="0"/>
              <a:t>Cardiac arrhythmias (especially with digoxin)</a:t>
            </a:r>
          </a:p>
          <a:p>
            <a:r>
              <a:rPr lang="en-US" dirty="0" smtClean="0"/>
              <a:t>Pulmonary edema</a:t>
            </a:r>
          </a:p>
          <a:p>
            <a:endParaRPr lang="en-US" dirty="0" smtClean="0"/>
          </a:p>
          <a:p>
            <a:pPr>
              <a:lnSpc>
                <a:spcPts val="3800"/>
              </a:lnSpc>
            </a:pP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Nonselective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β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-blockers prevent </a:t>
            </a:r>
            <a:r>
              <a:rPr lang="en-US" sz="2400" i="1" dirty="0" err="1">
                <a:solidFill>
                  <a:schemeClr val="accent4">
                    <a:lumMod val="75000"/>
                  </a:schemeClr>
                </a:solidFill>
              </a:rPr>
              <a:t>vasodilatory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effects of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epinephrine 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β</a:t>
            </a:r>
            <a:r>
              <a:rPr lang="en-US" sz="2400" i="1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 receptors, leaving α receptor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stimulation unopposed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increased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peripheral resistance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and increased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blood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pressure.</a:t>
            </a:r>
            <a:endParaRPr lang="en-GB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Norepinephrine (NE)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174324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administered in </a:t>
            </a:r>
            <a:r>
              <a:rPr lang="en-US" dirty="0" smtClean="0"/>
              <a:t>therapeutic doses</a:t>
            </a:r>
            <a:r>
              <a:rPr lang="en-US" dirty="0"/>
              <a:t>, </a:t>
            </a:r>
            <a:r>
              <a:rPr lang="en-US" dirty="0" smtClean="0"/>
              <a:t>NE mostly affects the </a:t>
            </a:r>
            <a:r>
              <a:rPr lang="en-US" dirty="0"/>
              <a:t>α-adrenergic </a:t>
            </a:r>
            <a:r>
              <a:rPr lang="en-US" dirty="0" smtClean="0"/>
              <a:t>receptors.</a:t>
            </a:r>
          </a:p>
          <a:p>
            <a:endParaRPr lang="en-US" dirty="0" smtClean="0"/>
          </a:p>
          <a:p>
            <a:pPr marL="52388" indent="0">
              <a:buNone/>
            </a:pPr>
            <a:r>
              <a:rPr lang="en-US" b="1" dirty="0" smtClean="0"/>
              <a:t>Norepinephrine actions</a:t>
            </a:r>
          </a:p>
          <a:p>
            <a:pPr marL="336550" indent="-284163">
              <a:lnSpc>
                <a:spcPts val="3200"/>
              </a:lnSpc>
              <a:buFont typeface="+mj-lt"/>
              <a:buAutoNum type="arabicPeriod"/>
            </a:pPr>
            <a:r>
              <a:rPr lang="en-US" sz="2500" u="sng" dirty="0" smtClean="0"/>
              <a:t>Vasoconstriction:</a:t>
            </a:r>
            <a:r>
              <a:rPr lang="en-US" sz="2500" dirty="0" smtClean="0"/>
              <a:t> NE causes intense vasoconstriction of most vascular bed, including the kidney (</a:t>
            </a:r>
            <a:r>
              <a:rPr lang="el-GR" sz="2500" dirty="0" smtClean="0"/>
              <a:t>α</a:t>
            </a:r>
            <a:r>
              <a:rPr lang="el-GR" sz="2500" baseline="-25000" dirty="0" smtClean="0"/>
              <a:t>1</a:t>
            </a:r>
            <a:r>
              <a:rPr lang="el-GR" sz="2500" dirty="0" smtClean="0"/>
              <a:t> </a:t>
            </a:r>
            <a:r>
              <a:rPr lang="en-US" sz="2500" dirty="0"/>
              <a:t>effect</a:t>
            </a:r>
            <a:r>
              <a:rPr lang="en-US" sz="2500" dirty="0" smtClean="0"/>
              <a:t>) </a:t>
            </a:r>
            <a:r>
              <a:rPr lang="en-US" sz="2500" dirty="0" smtClean="0">
                <a:sym typeface="Wingdings" panose="05000000000000000000" pitchFamily="2" charset="2"/>
              </a:rPr>
              <a:t> </a:t>
            </a:r>
            <a:r>
              <a:rPr lang="en-US" sz="2500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↑</a:t>
            </a:r>
            <a:r>
              <a:rPr lang="en-US" sz="2500" dirty="0" smtClean="0">
                <a:sym typeface="Wingdings" panose="05000000000000000000" pitchFamily="2" charset="2"/>
              </a:rPr>
              <a:t> peripheral resistance  </a:t>
            </a:r>
            <a:r>
              <a:rPr lang="en-US" sz="2500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↑</a:t>
            </a:r>
            <a:r>
              <a:rPr lang="en-US" sz="2500" dirty="0" smtClean="0">
                <a:sym typeface="Wingdings" panose="05000000000000000000" pitchFamily="2" charset="2"/>
              </a:rPr>
              <a:t> both systolic and diastolic BP.</a:t>
            </a:r>
          </a:p>
          <a:p>
            <a:pPr>
              <a:lnSpc>
                <a:spcPts val="3200"/>
              </a:lnSpc>
            </a:pPr>
            <a:r>
              <a:rPr lang="en-US" sz="2400" i="1" dirty="0" smtClean="0"/>
              <a:t>NE causes </a:t>
            </a:r>
            <a:r>
              <a:rPr lang="en-US" sz="2400" i="1" dirty="0"/>
              <a:t>greater vasoconstriction than epinephrine, because </a:t>
            </a:r>
            <a:r>
              <a:rPr lang="en-US" sz="2400" i="1" dirty="0" smtClean="0"/>
              <a:t>it does </a:t>
            </a:r>
            <a:r>
              <a:rPr lang="en-US" sz="2400" i="1" dirty="0"/>
              <a:t>not induce compensatory vasodilation via </a:t>
            </a:r>
            <a:r>
              <a:rPr lang="en-US" sz="2400" dirty="0"/>
              <a:t>β</a:t>
            </a:r>
            <a:r>
              <a:rPr lang="en-US" sz="2400" i="1" baseline="-25000" dirty="0"/>
              <a:t>2</a:t>
            </a:r>
            <a:r>
              <a:rPr lang="en-US" sz="2400" i="1" dirty="0"/>
              <a:t> receptors </a:t>
            </a:r>
            <a:r>
              <a:rPr lang="en-US" sz="2400" i="1" dirty="0" smtClean="0"/>
              <a:t>on blood </a:t>
            </a:r>
            <a:r>
              <a:rPr lang="en-US" sz="2400" i="1" dirty="0"/>
              <a:t>vessels supplying skeletal muscles. </a:t>
            </a:r>
            <a:endParaRPr lang="en-GB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5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Norepinephrine (NE)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638" indent="-349250">
              <a:buFont typeface="+mj-lt"/>
              <a:buAutoNum type="arabicPeriod" startAt="2"/>
            </a:pPr>
            <a:r>
              <a:rPr lang="en-US" u="sng" dirty="0"/>
              <a:t>Baroreceptor </a:t>
            </a:r>
            <a:r>
              <a:rPr lang="en-US" u="sng" dirty="0" smtClean="0"/>
              <a:t>reflex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 increases </a:t>
            </a:r>
            <a:r>
              <a:rPr lang="en-US" dirty="0"/>
              <a:t>blood </a:t>
            </a:r>
            <a:r>
              <a:rPr lang="en-US" dirty="0" smtClean="0"/>
              <a:t>pressure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stimulates </a:t>
            </a:r>
            <a:r>
              <a:rPr lang="en-US" dirty="0"/>
              <a:t>the </a:t>
            </a:r>
            <a:r>
              <a:rPr lang="en-US" dirty="0" smtClean="0"/>
              <a:t>baroreceptors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rise in </a:t>
            </a:r>
            <a:r>
              <a:rPr lang="en-US" dirty="0"/>
              <a:t>vagal </a:t>
            </a:r>
            <a:r>
              <a:rPr lang="en-US" dirty="0" smtClean="0"/>
              <a:t>activity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reflex bradycardia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counteract </a:t>
            </a:r>
            <a:r>
              <a:rPr lang="en-US" dirty="0"/>
              <a:t>the </a:t>
            </a:r>
            <a:r>
              <a:rPr lang="en-US" dirty="0" smtClean="0"/>
              <a:t>local actions </a:t>
            </a:r>
            <a:r>
              <a:rPr lang="en-US" dirty="0"/>
              <a:t>of norepinephrine on the </a:t>
            </a:r>
            <a:r>
              <a:rPr lang="en-US" dirty="0" smtClean="0"/>
              <a:t>heart.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52388" indent="0">
              <a:lnSpc>
                <a:spcPct val="150000"/>
              </a:lnSpc>
              <a:buNone/>
            </a:pPr>
            <a:r>
              <a:rPr lang="en-US" b="1" dirty="0" smtClean="0"/>
              <a:t>Therapeutic uses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Treatment of shock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3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Norepinephrine - Pharmacokinetics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Norepinephrine is given IV for rapid onset </a:t>
            </a:r>
            <a:r>
              <a:rPr lang="en-US" dirty="0" smtClean="0"/>
              <a:t>of action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duration of action is 1 to 2 minutes, following the </a:t>
            </a:r>
            <a:r>
              <a:rPr lang="en-US" dirty="0" smtClean="0"/>
              <a:t>end of </a:t>
            </a:r>
            <a:r>
              <a:rPr lang="en-US" dirty="0"/>
              <a:t>the infusion.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is rapidly metabolized by MAO and COMT, </a:t>
            </a:r>
            <a:r>
              <a:rPr lang="en-US" dirty="0" smtClean="0"/>
              <a:t>and inactive </a:t>
            </a:r>
            <a:r>
              <a:rPr lang="en-US" dirty="0"/>
              <a:t>metabolites are excreted in the urine.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0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1" y="167337"/>
            <a:ext cx="8784866" cy="75411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Major effects mediated by </a:t>
            </a:r>
            <a:r>
              <a:rPr lang="en-US" sz="4000" dirty="0" err="1" smtClean="0"/>
              <a:t>adrenoceptors</a:t>
            </a:r>
            <a:endParaRPr lang="en-GB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" y="2112579"/>
            <a:ext cx="9026108" cy="30402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Norepinephrine – Adverse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Similar to epinephrine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May cause blanching and sloughing of the skin along the injected vein.</a:t>
            </a:r>
          </a:p>
          <a:p>
            <a:pPr>
              <a:lnSpc>
                <a:spcPct val="150000"/>
              </a:lnSpc>
            </a:pPr>
            <a:r>
              <a:rPr lang="en-US" dirty="0"/>
              <a:t>If </a:t>
            </a:r>
            <a:r>
              <a:rPr lang="en-US" dirty="0" smtClean="0"/>
              <a:t>extravasation occurs</a:t>
            </a:r>
            <a:r>
              <a:rPr lang="en-US" dirty="0"/>
              <a:t>, it can cause tissue necrosis.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0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Isoproterenol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It is </a:t>
            </a:r>
            <a:r>
              <a:rPr lang="en-US" dirty="0"/>
              <a:t>a direct-acting </a:t>
            </a:r>
            <a:r>
              <a:rPr lang="en-US" dirty="0" smtClean="0"/>
              <a:t>synthetic catecholamine </a:t>
            </a:r>
            <a:r>
              <a:rPr lang="en-US" dirty="0"/>
              <a:t>that stimulates both β</a:t>
            </a:r>
            <a:r>
              <a:rPr lang="en-US" baseline="-25000" dirty="0"/>
              <a:t>1</a:t>
            </a:r>
            <a:r>
              <a:rPr lang="en-US" dirty="0"/>
              <a:t>- and β</a:t>
            </a:r>
            <a:r>
              <a:rPr lang="en-US" baseline="-25000" dirty="0"/>
              <a:t>2</a:t>
            </a:r>
            <a:r>
              <a:rPr lang="en-US" dirty="0"/>
              <a:t>-adrenergic </a:t>
            </a:r>
            <a:r>
              <a:rPr lang="en-US" dirty="0" smtClean="0"/>
              <a:t>receptors.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Rarely used therapeutically.</a:t>
            </a:r>
          </a:p>
          <a:p>
            <a:pPr>
              <a:lnSpc>
                <a:spcPts val="3400"/>
              </a:lnSpc>
            </a:pPr>
            <a:r>
              <a:rPr lang="en-US" dirty="0"/>
              <a:t>Isoproterenol produces intense stimulation of the </a:t>
            </a:r>
            <a:r>
              <a:rPr lang="en-US" dirty="0" smtClean="0"/>
              <a:t>heart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increase heart </a:t>
            </a:r>
            <a:r>
              <a:rPr lang="en-US" dirty="0"/>
              <a:t>rate, contractility, and cardiac </a:t>
            </a:r>
            <a:r>
              <a:rPr lang="en-US" dirty="0" smtClean="0"/>
              <a:t>output.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It dilates the arterioles of </a:t>
            </a:r>
            <a:r>
              <a:rPr lang="en-US" dirty="0"/>
              <a:t>skeletal muscle (β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effect)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decreased peripheral resistance.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It is a potent bronchodilator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2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Isoproterenol – Therapeutic 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388" indent="0">
              <a:buNone/>
            </a:pPr>
            <a:r>
              <a:rPr lang="en-US" dirty="0" smtClean="0"/>
              <a:t>Treatment of:</a:t>
            </a:r>
          </a:p>
          <a:p>
            <a:pPr marL="690563"/>
            <a:r>
              <a:rPr lang="en-US" dirty="0" smtClean="0"/>
              <a:t>bradycardia and resulting cardiogenic shock.</a:t>
            </a:r>
          </a:p>
          <a:p>
            <a:pPr marL="690563"/>
            <a:r>
              <a:rPr lang="en-US" dirty="0" smtClean="0"/>
              <a:t>short </a:t>
            </a:r>
            <a:r>
              <a:rPr lang="en-US" dirty="0"/>
              <a:t>QT-syndrome and ventricular tachycardia/ventricular fibrillation </a:t>
            </a:r>
            <a:r>
              <a:rPr lang="en-US" dirty="0" smtClean="0"/>
              <a:t>storm.</a:t>
            </a:r>
          </a:p>
          <a:p>
            <a:pPr marL="690563"/>
            <a:r>
              <a:rPr lang="en-US" dirty="0" err="1"/>
              <a:t>t</a:t>
            </a:r>
            <a:r>
              <a:rPr lang="en-US" dirty="0" err="1" smtClean="0"/>
              <a:t>orsades</a:t>
            </a:r>
            <a:r>
              <a:rPr lang="en-US" dirty="0" smtClean="0"/>
              <a:t> de pointes.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3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33" y="1143679"/>
            <a:ext cx="8760384" cy="5174324"/>
          </a:xfrm>
        </p:spPr>
        <p:txBody>
          <a:bodyPr>
            <a:normAutofit fontScale="92500"/>
          </a:bodyPr>
          <a:lstStyle/>
          <a:p>
            <a:pPr>
              <a:lnSpc>
                <a:spcPts val="3000"/>
              </a:lnSpc>
            </a:pPr>
            <a:r>
              <a:rPr lang="en-US" dirty="0" smtClean="0"/>
              <a:t>It is the </a:t>
            </a:r>
            <a:r>
              <a:rPr lang="en-US" dirty="0"/>
              <a:t>immediate metabolic precursor </a:t>
            </a:r>
            <a:r>
              <a:rPr lang="en-US" dirty="0" smtClean="0"/>
              <a:t>of norepinephrine.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It occurs </a:t>
            </a:r>
            <a:r>
              <a:rPr lang="en-US" dirty="0"/>
              <a:t>naturally in the CNS in the basal </a:t>
            </a:r>
            <a:r>
              <a:rPr lang="en-US" dirty="0" smtClean="0"/>
              <a:t>ganglia, where </a:t>
            </a:r>
            <a:r>
              <a:rPr lang="en-US" dirty="0"/>
              <a:t>it functions as a neurotransmitter, as well as in the </a:t>
            </a:r>
            <a:r>
              <a:rPr lang="en-US" dirty="0" smtClean="0"/>
              <a:t>adrenal medulla.</a:t>
            </a:r>
          </a:p>
          <a:p>
            <a:pPr>
              <a:lnSpc>
                <a:spcPts val="3000"/>
              </a:lnSpc>
            </a:pPr>
            <a:r>
              <a:rPr lang="en-GB" dirty="0"/>
              <a:t>Dopamine can activate </a:t>
            </a:r>
            <a:r>
              <a:rPr lang="el-GR" dirty="0"/>
              <a:t>α- </a:t>
            </a:r>
            <a:r>
              <a:rPr lang="en-GB" dirty="0"/>
              <a:t>and </a:t>
            </a:r>
            <a:r>
              <a:rPr lang="el-GR" dirty="0"/>
              <a:t>β-</a:t>
            </a:r>
            <a:r>
              <a:rPr lang="en-GB" dirty="0"/>
              <a:t>adrenergic receptors. </a:t>
            </a:r>
            <a:endParaRPr lang="en-GB" dirty="0" smtClean="0"/>
          </a:p>
          <a:p>
            <a:pPr lvl="1">
              <a:lnSpc>
                <a:spcPts val="3000"/>
              </a:lnSpc>
            </a:pPr>
            <a:r>
              <a:rPr lang="en-GB" sz="2600" dirty="0"/>
              <a:t>A</a:t>
            </a:r>
            <a:r>
              <a:rPr lang="en-GB" sz="2600" dirty="0" smtClean="0"/>
              <a:t>t </a:t>
            </a:r>
            <a:r>
              <a:rPr lang="en-GB" sz="2600" dirty="0"/>
              <a:t>higher </a:t>
            </a:r>
            <a:r>
              <a:rPr lang="en-GB" sz="2600" dirty="0" smtClean="0"/>
              <a:t>doses </a:t>
            </a:r>
            <a:r>
              <a:rPr lang="en-GB" sz="2600" dirty="0" smtClean="0">
                <a:sym typeface="Wingdings" panose="05000000000000000000" pitchFamily="2" charset="2"/>
              </a:rPr>
              <a:t> </a:t>
            </a:r>
            <a:r>
              <a:rPr lang="en-GB" sz="2600" dirty="0" smtClean="0"/>
              <a:t>it </a:t>
            </a:r>
            <a:r>
              <a:rPr lang="en-GB" sz="2600" dirty="0"/>
              <a:t>causes vasoconstriction by </a:t>
            </a:r>
            <a:r>
              <a:rPr lang="en-GB" sz="2600" dirty="0" smtClean="0"/>
              <a:t>activating </a:t>
            </a:r>
            <a:r>
              <a:rPr lang="el-GR" sz="2600" dirty="0" smtClean="0"/>
              <a:t>α</a:t>
            </a:r>
            <a:r>
              <a:rPr lang="el-GR" sz="2600" baseline="-25000" dirty="0" smtClean="0"/>
              <a:t>1</a:t>
            </a:r>
            <a:r>
              <a:rPr lang="el-GR" sz="2600" dirty="0" smtClean="0"/>
              <a:t> </a:t>
            </a:r>
            <a:r>
              <a:rPr lang="en-GB" sz="2600" dirty="0" smtClean="0"/>
              <a:t>receptors</a:t>
            </a:r>
          </a:p>
          <a:p>
            <a:pPr lvl="1">
              <a:lnSpc>
                <a:spcPts val="3000"/>
              </a:lnSpc>
            </a:pPr>
            <a:r>
              <a:rPr lang="en-GB" sz="2600" dirty="0"/>
              <a:t>A</a:t>
            </a:r>
            <a:r>
              <a:rPr lang="en-GB" sz="2600" dirty="0" smtClean="0"/>
              <a:t>t </a:t>
            </a:r>
            <a:r>
              <a:rPr lang="en-GB" sz="2600" dirty="0"/>
              <a:t>lower doses, it stimulates </a:t>
            </a:r>
            <a:r>
              <a:rPr lang="el-GR" sz="2600" dirty="0"/>
              <a:t>β</a:t>
            </a:r>
            <a:r>
              <a:rPr lang="el-GR" sz="2600" baseline="-25000" dirty="0"/>
              <a:t>1</a:t>
            </a:r>
            <a:r>
              <a:rPr lang="el-GR" sz="2600" dirty="0"/>
              <a:t> </a:t>
            </a:r>
            <a:r>
              <a:rPr lang="en-GB" sz="2600" dirty="0"/>
              <a:t>cardiac receptors.</a:t>
            </a:r>
          </a:p>
          <a:p>
            <a:pPr>
              <a:lnSpc>
                <a:spcPts val="3000"/>
              </a:lnSpc>
            </a:pPr>
            <a:r>
              <a:rPr lang="en-GB" dirty="0" smtClean="0"/>
              <a:t>Binding </a:t>
            </a:r>
            <a:r>
              <a:rPr lang="en-GB" dirty="0"/>
              <a:t>of dopamine </a:t>
            </a:r>
            <a:r>
              <a:rPr lang="en-GB" dirty="0" smtClean="0"/>
              <a:t>to dopaminergic receptors in </a:t>
            </a:r>
            <a:r>
              <a:rPr lang="en-GB" dirty="0"/>
              <a:t>the peripheral </a:t>
            </a:r>
            <a:r>
              <a:rPr lang="en-GB" dirty="0" smtClean="0"/>
              <a:t>mesenteric and </a:t>
            </a:r>
            <a:r>
              <a:rPr lang="en-GB" dirty="0"/>
              <a:t>renal vascular beds </a:t>
            </a:r>
            <a:r>
              <a:rPr lang="en-GB" dirty="0" smtClean="0"/>
              <a:t>produces vasodilation. </a:t>
            </a:r>
          </a:p>
          <a:p>
            <a:pPr>
              <a:lnSpc>
                <a:spcPts val="3000"/>
              </a:lnSpc>
            </a:pPr>
            <a:r>
              <a:rPr lang="en-GB" dirty="0" smtClean="0"/>
              <a:t>Activation of D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receptors </a:t>
            </a:r>
            <a:r>
              <a:rPr lang="en-GB" dirty="0" smtClean="0"/>
              <a:t>on </a:t>
            </a:r>
            <a:r>
              <a:rPr lang="en-GB" dirty="0"/>
              <a:t>presynaptic </a:t>
            </a:r>
            <a:r>
              <a:rPr lang="en-GB" dirty="0" smtClean="0"/>
              <a:t>adrenergic neurons interferes </a:t>
            </a:r>
            <a:r>
              <a:rPr lang="en-GB" dirty="0"/>
              <a:t>with </a:t>
            </a:r>
            <a:r>
              <a:rPr lang="en-GB" dirty="0" smtClean="0"/>
              <a:t>norepinephrine release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3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 - 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Stimulatory </a:t>
            </a:r>
            <a:r>
              <a:rPr lang="en-US" dirty="0"/>
              <a:t>effect on the </a:t>
            </a:r>
            <a:r>
              <a:rPr lang="en-US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receptors </a:t>
            </a:r>
            <a:r>
              <a:rPr lang="en-US" dirty="0"/>
              <a:t>of the </a:t>
            </a:r>
            <a:r>
              <a:rPr lang="en-US" dirty="0" smtClean="0"/>
              <a:t>heart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positive </a:t>
            </a:r>
            <a:r>
              <a:rPr lang="en-US" dirty="0"/>
              <a:t>inotropic and </a:t>
            </a:r>
            <a:r>
              <a:rPr lang="en-US" dirty="0" err="1" smtClean="0"/>
              <a:t>chronotropic</a:t>
            </a:r>
            <a:r>
              <a:rPr lang="en-US" dirty="0" smtClean="0"/>
              <a:t> effects. 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At </a:t>
            </a:r>
            <a:r>
              <a:rPr lang="en-US" dirty="0"/>
              <a:t>very high doses, dopamine </a:t>
            </a:r>
            <a:r>
              <a:rPr lang="en-US" dirty="0" smtClean="0"/>
              <a:t>activates α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receptors on the </a:t>
            </a:r>
            <a:r>
              <a:rPr lang="en-US" dirty="0" smtClean="0"/>
              <a:t>vasculature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vasoconstriction.</a:t>
            </a:r>
          </a:p>
          <a:p>
            <a:pPr>
              <a:lnSpc>
                <a:spcPts val="3600"/>
              </a:lnSpc>
            </a:pPr>
            <a:r>
              <a:rPr lang="en-US" dirty="0"/>
              <a:t>Dopamine dilates renal and </a:t>
            </a:r>
            <a:r>
              <a:rPr lang="en-US" dirty="0" smtClean="0"/>
              <a:t>splanchnic arterioles </a:t>
            </a:r>
            <a:r>
              <a:rPr lang="en-US" dirty="0"/>
              <a:t>by activating </a:t>
            </a:r>
            <a:r>
              <a:rPr lang="en-US" i="1" dirty="0"/>
              <a:t>dopaminergic</a:t>
            </a:r>
            <a:r>
              <a:rPr lang="en-US" dirty="0"/>
              <a:t> </a:t>
            </a:r>
            <a:r>
              <a:rPr lang="en-US" dirty="0" smtClean="0"/>
              <a:t>receptors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increases blood </a:t>
            </a:r>
            <a:r>
              <a:rPr lang="en-US" dirty="0"/>
              <a:t>flow to the kidneys and other </a:t>
            </a:r>
            <a:r>
              <a:rPr lang="en-US" dirty="0" smtClean="0"/>
              <a:t>viscera.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26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 – Therapeutic 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Treatment of cardiogenic and septic  shock.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It raises </a:t>
            </a:r>
            <a:r>
              <a:rPr lang="en-US" dirty="0"/>
              <a:t>blood pressure by stimulating </a:t>
            </a:r>
            <a:endParaRPr lang="en-US" dirty="0" smtClean="0"/>
          </a:p>
          <a:p>
            <a:pPr lvl="1">
              <a:lnSpc>
                <a:spcPts val="3400"/>
              </a:lnSpc>
            </a:pPr>
            <a:r>
              <a:rPr lang="en-US" sz="2600" dirty="0" smtClean="0"/>
              <a:t>β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</a:t>
            </a:r>
            <a:r>
              <a:rPr lang="en-US" sz="2600" dirty="0"/>
              <a:t>receptors on the </a:t>
            </a:r>
            <a:r>
              <a:rPr lang="en-US" sz="2600" dirty="0" smtClean="0"/>
              <a:t>heart to </a:t>
            </a:r>
            <a:r>
              <a:rPr lang="en-US" sz="2600" dirty="0"/>
              <a:t>increase cardiac </a:t>
            </a:r>
            <a:r>
              <a:rPr lang="en-US" sz="2600" dirty="0" smtClean="0"/>
              <a:t>output</a:t>
            </a:r>
          </a:p>
          <a:p>
            <a:pPr lvl="1">
              <a:lnSpc>
                <a:spcPts val="3400"/>
              </a:lnSpc>
            </a:pPr>
            <a:r>
              <a:rPr lang="en-US" sz="2600" dirty="0" smtClean="0"/>
              <a:t>α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</a:t>
            </a:r>
            <a:r>
              <a:rPr lang="en-US" sz="2600" dirty="0"/>
              <a:t>receptors on blood vessels </a:t>
            </a:r>
            <a:r>
              <a:rPr lang="en-US" sz="2600" dirty="0" smtClean="0"/>
              <a:t>to increase </a:t>
            </a:r>
            <a:r>
              <a:rPr lang="en-US" sz="2600" dirty="0"/>
              <a:t>total peripheral resistance. </a:t>
            </a:r>
            <a:endParaRPr lang="en-US" sz="2600" dirty="0" smtClean="0"/>
          </a:p>
          <a:p>
            <a:pPr>
              <a:lnSpc>
                <a:spcPts val="3400"/>
              </a:lnSpc>
            </a:pPr>
            <a:r>
              <a:rPr lang="en-US" dirty="0" smtClean="0"/>
              <a:t>In </a:t>
            </a:r>
            <a:r>
              <a:rPr lang="en-US" dirty="0"/>
              <a:t>addition, it enhances </a:t>
            </a:r>
            <a:r>
              <a:rPr lang="en-US" dirty="0" smtClean="0"/>
              <a:t>perfusion to </a:t>
            </a:r>
            <a:r>
              <a:rPr lang="en-US" dirty="0"/>
              <a:t>the kidney and splanchnic </a:t>
            </a:r>
            <a:r>
              <a:rPr lang="en-US" dirty="0" smtClean="0"/>
              <a:t>areas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sym typeface="Wingdings" panose="05000000000000000000" pitchFamily="2" charset="2"/>
              </a:rPr>
              <a:t>↑</a:t>
            </a:r>
            <a:r>
              <a:rPr lang="en-US" dirty="0" smtClean="0">
                <a:sym typeface="Wingdings" panose="05000000000000000000" pitchFamily="2" charset="2"/>
              </a:rPr>
              <a:t> GFR  diuresis.</a:t>
            </a:r>
          </a:p>
          <a:p>
            <a:pPr lvl="1">
              <a:lnSpc>
                <a:spcPts val="3400"/>
              </a:lnSpc>
            </a:pPr>
            <a:r>
              <a:rPr lang="en-US" dirty="0">
                <a:sym typeface="Wingdings" panose="05000000000000000000" pitchFamily="2" charset="2"/>
              </a:rPr>
              <a:t>Note: NE diminishes blood supply to </a:t>
            </a:r>
            <a:r>
              <a:rPr lang="en-US" dirty="0" smtClean="0">
                <a:sym typeface="Wingdings" panose="05000000000000000000" pitchFamily="2" charset="2"/>
              </a:rPr>
              <a:t>the kidney </a:t>
            </a:r>
            <a:r>
              <a:rPr lang="en-US" dirty="0">
                <a:sym typeface="Wingdings" panose="05000000000000000000" pitchFamily="2" charset="2"/>
              </a:rPr>
              <a:t>and may cause renal </a:t>
            </a:r>
            <a:r>
              <a:rPr lang="en-US" dirty="0" smtClean="0">
                <a:sym typeface="Wingdings" panose="05000000000000000000" pitchFamily="2" charset="2"/>
              </a:rPr>
              <a:t>shutdown.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4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 – Adverse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An overdose of dopamine produces the </a:t>
            </a:r>
            <a:r>
              <a:rPr lang="en-US" dirty="0" smtClean="0"/>
              <a:t>same effects </a:t>
            </a:r>
            <a:r>
              <a:rPr lang="en-US" dirty="0"/>
              <a:t>as sympathetic stimulation.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Dopamine </a:t>
            </a:r>
            <a:r>
              <a:rPr lang="en-US" dirty="0"/>
              <a:t>is rapidly </a:t>
            </a:r>
            <a:r>
              <a:rPr lang="en-US" dirty="0" smtClean="0"/>
              <a:t>metabolized by </a:t>
            </a:r>
            <a:r>
              <a:rPr lang="en-US" dirty="0"/>
              <a:t>MAO or COMT, and its adverse effects (nausea, </a:t>
            </a:r>
            <a:r>
              <a:rPr lang="en-US" dirty="0" smtClean="0"/>
              <a:t>hypertension, and </a:t>
            </a:r>
            <a:r>
              <a:rPr lang="en-US" dirty="0"/>
              <a:t>arrhythmias) are, therefore, short-lived.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82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Fenoldopam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It is </a:t>
            </a:r>
            <a:r>
              <a:rPr lang="en-US" dirty="0"/>
              <a:t>an agonist of peripheral </a:t>
            </a:r>
            <a:r>
              <a:rPr lang="en-US" dirty="0" smtClean="0"/>
              <a:t>dopamine D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receptors.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is used as a </a:t>
            </a:r>
            <a:r>
              <a:rPr lang="en-US" i="1" dirty="0"/>
              <a:t>rapid-acting vasodilator </a:t>
            </a:r>
            <a:r>
              <a:rPr lang="en-US" dirty="0"/>
              <a:t>to treat </a:t>
            </a:r>
            <a:r>
              <a:rPr lang="en-US" dirty="0" smtClean="0"/>
              <a:t>severe hypertension </a:t>
            </a:r>
            <a:r>
              <a:rPr lang="en-US" dirty="0"/>
              <a:t>in hospitalized patients, acting on coronary </a:t>
            </a:r>
            <a:r>
              <a:rPr lang="en-US" dirty="0" smtClean="0"/>
              <a:t>arteries, kidney </a:t>
            </a:r>
            <a:r>
              <a:rPr lang="en-US" dirty="0"/>
              <a:t>arterioles, and mesenteric arteries.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07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Dobutamine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It is </a:t>
            </a:r>
            <a:r>
              <a:rPr lang="en-US" dirty="0"/>
              <a:t>a synthetic, direct-acting </a:t>
            </a:r>
            <a:r>
              <a:rPr lang="en-US" dirty="0" smtClean="0"/>
              <a:t>catecholamine that </a:t>
            </a:r>
            <a:r>
              <a:rPr lang="en-US" dirty="0"/>
              <a:t>is a </a:t>
            </a:r>
            <a:r>
              <a:rPr lang="en-US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receptor </a:t>
            </a:r>
            <a:r>
              <a:rPr lang="en-US" dirty="0"/>
              <a:t>agonist.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increases cardiac </a:t>
            </a:r>
            <a:r>
              <a:rPr lang="en-US" dirty="0" smtClean="0"/>
              <a:t>rate and </a:t>
            </a:r>
            <a:r>
              <a:rPr lang="en-US" dirty="0"/>
              <a:t>output with few vascular effects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Dobutamine</a:t>
            </a:r>
            <a:r>
              <a:rPr lang="en-US" dirty="0" smtClean="0"/>
              <a:t> </a:t>
            </a:r>
            <a:r>
              <a:rPr lang="en-US" dirty="0"/>
              <a:t>is used to </a:t>
            </a:r>
            <a:r>
              <a:rPr lang="en-US" dirty="0" smtClean="0"/>
              <a:t>increase cardiac </a:t>
            </a:r>
            <a:r>
              <a:rPr lang="en-US" dirty="0"/>
              <a:t>output in acute heart failure </a:t>
            </a:r>
            <a:r>
              <a:rPr lang="en-US" dirty="0" smtClean="0"/>
              <a:t>and for inotropic </a:t>
            </a:r>
            <a:r>
              <a:rPr lang="en-US" dirty="0"/>
              <a:t>support after cardiac </a:t>
            </a:r>
            <a:r>
              <a:rPr lang="en-US" dirty="0" smtClean="0"/>
              <a:t>surgery.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7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Oxymetazoline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01" y="1237336"/>
            <a:ext cx="8680173" cy="5174324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It is </a:t>
            </a:r>
            <a:r>
              <a:rPr lang="en-US" dirty="0"/>
              <a:t>a direct-acting </a:t>
            </a:r>
            <a:r>
              <a:rPr lang="en-US" dirty="0" smtClean="0"/>
              <a:t>synthetic adrenergic </a:t>
            </a:r>
            <a:r>
              <a:rPr lang="en-US" dirty="0"/>
              <a:t>agonist that stimulates both α</a:t>
            </a:r>
            <a:r>
              <a:rPr lang="en-US" baseline="-25000" dirty="0"/>
              <a:t>1</a:t>
            </a:r>
            <a:r>
              <a:rPr lang="en-US" dirty="0"/>
              <a:t>- and α</a:t>
            </a:r>
            <a:r>
              <a:rPr lang="en-US" baseline="-25000" dirty="0"/>
              <a:t>2</a:t>
            </a:r>
            <a:r>
              <a:rPr lang="en-US" dirty="0"/>
              <a:t>-adrenergic </a:t>
            </a:r>
            <a:r>
              <a:rPr lang="en-US" dirty="0" smtClean="0"/>
              <a:t>receptors.</a:t>
            </a:r>
          </a:p>
          <a:p>
            <a:pPr>
              <a:lnSpc>
                <a:spcPts val="3400"/>
              </a:lnSpc>
            </a:pPr>
            <a:r>
              <a:rPr lang="en-US" dirty="0" smtClean="0"/>
              <a:t>It is </a:t>
            </a:r>
            <a:r>
              <a:rPr lang="en-US" dirty="0"/>
              <a:t>found in many over-the-counter </a:t>
            </a:r>
            <a:r>
              <a:rPr lang="en-US" dirty="0" smtClean="0"/>
              <a:t>short-term nasal </a:t>
            </a:r>
            <a:r>
              <a:rPr lang="en-US" dirty="0"/>
              <a:t>spray decongestants, as well as in ophthalmic drops for </a:t>
            </a:r>
            <a:r>
              <a:rPr lang="en-US" dirty="0" smtClean="0"/>
              <a:t>the relief </a:t>
            </a:r>
            <a:r>
              <a:rPr lang="en-US" dirty="0"/>
              <a:t>of redness of the </a:t>
            </a:r>
            <a:r>
              <a:rPr lang="en-US" dirty="0" smtClean="0"/>
              <a:t>eyes.</a:t>
            </a:r>
          </a:p>
          <a:p>
            <a:pPr>
              <a:lnSpc>
                <a:spcPts val="3400"/>
              </a:lnSpc>
            </a:pPr>
            <a:r>
              <a:rPr lang="en-US" dirty="0" err="1"/>
              <a:t>Oxymetazoline</a:t>
            </a:r>
            <a:r>
              <a:rPr lang="en-US" dirty="0"/>
              <a:t> directly stimulates α receptors </a:t>
            </a:r>
            <a:r>
              <a:rPr lang="en-US" dirty="0" smtClean="0"/>
              <a:t>on blood </a:t>
            </a:r>
            <a:r>
              <a:rPr lang="en-US" dirty="0"/>
              <a:t>vessels supplying the nasal mucosa and conjunctiva, </a:t>
            </a:r>
            <a:r>
              <a:rPr lang="en-US" dirty="0" smtClean="0"/>
              <a:t>thereby producing </a:t>
            </a:r>
            <a:r>
              <a:rPr lang="en-US" dirty="0"/>
              <a:t>vasoconstriction and decreasing </a:t>
            </a:r>
            <a:r>
              <a:rPr lang="en-US" dirty="0" smtClean="0"/>
              <a:t>congestion.</a:t>
            </a:r>
          </a:p>
          <a:p>
            <a:pPr>
              <a:lnSpc>
                <a:spcPts val="3400"/>
              </a:lnSpc>
            </a:pPr>
            <a:r>
              <a:rPr lang="en-US" dirty="0"/>
              <a:t>Rebound congestion and dependence are observed </a:t>
            </a:r>
            <a:r>
              <a:rPr lang="en-US" dirty="0" smtClean="0"/>
              <a:t>with long-term </a:t>
            </a:r>
            <a:r>
              <a:rPr lang="en-US" dirty="0"/>
              <a:t>use.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Adrenergic agonists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9" y="1204780"/>
            <a:ext cx="8692968" cy="5174324"/>
          </a:xfrm>
        </p:spPr>
        <p:txBody>
          <a:bodyPr>
            <a:normAutofit/>
          </a:bodyPr>
          <a:lstStyle/>
          <a:p>
            <a:pPr marL="457200" indent="-404813">
              <a:buFont typeface="+mj-lt"/>
              <a:buAutoNum type="arabicPeriod"/>
            </a:pPr>
            <a:r>
              <a:rPr lang="en-US" b="1" dirty="0" err="1" smtClean="0"/>
              <a:t>Catecholamines</a:t>
            </a:r>
            <a:endParaRPr lang="en-US" b="1" dirty="0" smtClean="0"/>
          </a:p>
          <a:p>
            <a:pPr marL="346075"/>
            <a:r>
              <a:rPr lang="en-US" sz="2500" dirty="0" smtClean="0"/>
              <a:t>Include epinephrine</a:t>
            </a:r>
            <a:r>
              <a:rPr lang="en-US" sz="2500" dirty="0"/>
              <a:t>, norepinephrine, isoproterenol, and </a:t>
            </a:r>
            <a:r>
              <a:rPr lang="en-US" sz="2500" dirty="0" smtClean="0"/>
              <a:t>dopamine.</a:t>
            </a:r>
          </a:p>
          <a:p>
            <a:pPr marL="346075">
              <a:lnSpc>
                <a:spcPts val="3200"/>
              </a:lnSpc>
            </a:pPr>
            <a:r>
              <a:rPr lang="en-US" sz="2500" dirty="0" smtClean="0"/>
              <a:t>They share these properties:</a:t>
            </a:r>
          </a:p>
          <a:p>
            <a:pPr marL="630238" lvl="1" indent="-346075">
              <a:lnSpc>
                <a:spcPts val="3200"/>
              </a:lnSpc>
              <a:buFont typeface="+mj-lt"/>
              <a:buAutoNum type="arabicPeriod"/>
            </a:pPr>
            <a:r>
              <a:rPr lang="en-US" sz="2500" dirty="0" smtClean="0"/>
              <a:t>High potency</a:t>
            </a:r>
          </a:p>
          <a:p>
            <a:pPr marL="630238" lvl="1" indent="-346075">
              <a:lnSpc>
                <a:spcPts val="3200"/>
              </a:lnSpc>
              <a:buFont typeface="+mj-lt"/>
              <a:buAutoNum type="arabicPeriod"/>
            </a:pPr>
            <a:r>
              <a:rPr lang="en-US" sz="2500" dirty="0" smtClean="0"/>
              <a:t>Poor penetration into the CNS: </a:t>
            </a:r>
            <a:r>
              <a:rPr lang="en-GB" dirty="0" smtClean="0">
                <a:solidFill>
                  <a:srgbClr val="000000"/>
                </a:solidFill>
              </a:rPr>
              <a:t>because </a:t>
            </a:r>
            <a:r>
              <a:rPr lang="en-GB" dirty="0">
                <a:solidFill>
                  <a:srgbClr val="000000"/>
                </a:solidFill>
              </a:rPr>
              <a:t>they are polar / but produce some CNS side effects (anxiety, tremor, headache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US" sz="2600" dirty="0" smtClean="0"/>
          </a:p>
          <a:p>
            <a:pPr marL="630238" lvl="1" indent="-346075">
              <a:lnSpc>
                <a:spcPts val="3200"/>
              </a:lnSpc>
              <a:buFont typeface="+mj-lt"/>
              <a:buAutoNum type="arabicPeriod" startAt="3"/>
            </a:pPr>
            <a:r>
              <a:rPr lang="en-US" sz="2500" dirty="0" smtClean="0"/>
              <a:t>Rapid inactivation: </a:t>
            </a:r>
            <a:r>
              <a:rPr lang="en-US" dirty="0" smtClean="0">
                <a:solidFill>
                  <a:schemeClr val="tx1"/>
                </a:solidFill>
              </a:rPr>
              <a:t>metabolized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catechol-O-methyl-</a:t>
            </a:r>
            <a:r>
              <a:rPr lang="en-US" dirty="0" err="1" smtClean="0">
                <a:solidFill>
                  <a:schemeClr val="tx1"/>
                </a:solidFill>
              </a:rPr>
              <a:t>transferase</a:t>
            </a:r>
            <a:r>
              <a:rPr lang="en-US" dirty="0" smtClean="0">
                <a:solidFill>
                  <a:schemeClr val="tx1"/>
                </a:solidFill>
              </a:rPr>
              <a:t> (COMT) </a:t>
            </a:r>
            <a:r>
              <a:rPr lang="en-US" dirty="0" err="1" smtClean="0">
                <a:solidFill>
                  <a:schemeClr val="tx1"/>
                </a:solidFill>
              </a:rPr>
              <a:t>postsynaptically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by </a:t>
            </a:r>
            <a:r>
              <a:rPr lang="en-US" dirty="0" smtClean="0">
                <a:solidFill>
                  <a:schemeClr val="tx1"/>
                </a:solidFill>
              </a:rPr>
              <a:t>monoamine oxidase (MAO) </a:t>
            </a:r>
            <a:r>
              <a:rPr lang="en-US" dirty="0" err="1">
                <a:solidFill>
                  <a:schemeClr val="tx1"/>
                </a:solidFill>
              </a:rPr>
              <a:t>intraneuronally</a:t>
            </a:r>
            <a:r>
              <a:rPr lang="en-US" dirty="0">
                <a:solidFill>
                  <a:schemeClr val="tx1"/>
                </a:solidFill>
              </a:rPr>
              <a:t>, as well as by </a:t>
            </a:r>
            <a:r>
              <a:rPr lang="en-US" dirty="0" smtClean="0">
                <a:solidFill>
                  <a:schemeClr val="tx1"/>
                </a:solidFill>
              </a:rPr>
              <a:t>COMT and </a:t>
            </a:r>
            <a:r>
              <a:rPr lang="en-US" dirty="0">
                <a:solidFill>
                  <a:schemeClr val="tx1"/>
                </a:solidFill>
              </a:rPr>
              <a:t>MAO in the gut wall, and by MAO in the </a:t>
            </a:r>
            <a:r>
              <a:rPr lang="en-US" dirty="0" smtClean="0">
                <a:solidFill>
                  <a:schemeClr val="tx1"/>
                </a:solidFill>
              </a:rPr>
              <a:t>liver.</a:t>
            </a:r>
          </a:p>
          <a:p>
            <a:pPr marL="803275" lvl="1"/>
            <a:endParaRPr lang="en-GB" dirty="0" smtClean="0">
              <a:solidFill>
                <a:schemeClr val="tx1"/>
              </a:solidFill>
            </a:endParaRPr>
          </a:p>
          <a:p>
            <a:pPr marL="803275"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Phenylephrine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33" y="1189210"/>
            <a:ext cx="8680173" cy="51743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is a </a:t>
            </a:r>
            <a:r>
              <a:rPr lang="en-US" dirty="0"/>
              <a:t>direct-acting, synthetic </a:t>
            </a:r>
            <a:r>
              <a:rPr lang="en-US" dirty="0" smtClean="0"/>
              <a:t>adrenergic drug </a:t>
            </a:r>
            <a:r>
              <a:rPr lang="en-US" dirty="0"/>
              <a:t>that binds primarily to α</a:t>
            </a:r>
            <a:r>
              <a:rPr lang="en-US" baseline="-25000" dirty="0"/>
              <a:t>1</a:t>
            </a:r>
            <a:r>
              <a:rPr lang="en-US" dirty="0"/>
              <a:t> receptors. </a:t>
            </a:r>
            <a:endParaRPr lang="en-US" dirty="0" smtClean="0"/>
          </a:p>
          <a:p>
            <a:r>
              <a:rPr lang="en-US" dirty="0" smtClean="0"/>
              <a:t>Phenylephrine </a:t>
            </a:r>
            <a:r>
              <a:rPr lang="en-US" dirty="0"/>
              <a:t>is a </a:t>
            </a:r>
            <a:r>
              <a:rPr lang="en-US" i="1" dirty="0" smtClean="0"/>
              <a:t>vasoconstrictor</a:t>
            </a:r>
            <a:r>
              <a:rPr lang="en-US" dirty="0" smtClean="0"/>
              <a:t> that </a:t>
            </a:r>
            <a:r>
              <a:rPr lang="en-US" dirty="0"/>
              <a:t>raises both systolic and diastolic blood pressures. </a:t>
            </a:r>
            <a:endParaRPr lang="en-US" dirty="0" smtClean="0"/>
          </a:p>
          <a:p>
            <a:r>
              <a:rPr lang="en-US" dirty="0" smtClean="0"/>
              <a:t>It has no </a:t>
            </a:r>
            <a:r>
              <a:rPr lang="en-US" dirty="0"/>
              <a:t>effect on the heart itself but, rather, induces reflex </a:t>
            </a:r>
            <a:r>
              <a:rPr lang="en-US" dirty="0" smtClean="0"/>
              <a:t>bradycardia when </a:t>
            </a:r>
            <a:r>
              <a:rPr lang="en-US" dirty="0"/>
              <a:t>given </a:t>
            </a:r>
            <a:r>
              <a:rPr lang="en-US" dirty="0" err="1"/>
              <a:t>parenterally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drug is used to treat hypotension in </a:t>
            </a:r>
            <a:r>
              <a:rPr lang="en-US" dirty="0" smtClean="0"/>
              <a:t>hospitalized or </a:t>
            </a:r>
            <a:r>
              <a:rPr lang="en-US" dirty="0"/>
              <a:t>surgical patients (especially those </a:t>
            </a:r>
            <a:r>
              <a:rPr lang="en-US" dirty="0" smtClean="0"/>
              <a:t>with tachycardia).</a:t>
            </a:r>
          </a:p>
          <a:p>
            <a:r>
              <a:rPr lang="en-US" dirty="0"/>
              <a:t>Phenylephrine acts as a nasal decongestant when applied topically or taken orally.</a:t>
            </a:r>
          </a:p>
          <a:p>
            <a:r>
              <a:rPr lang="en-US" dirty="0"/>
              <a:t>Phenylephrine is also used in ophthalmic solutions for </a:t>
            </a:r>
            <a:r>
              <a:rPr lang="en-US" dirty="0" err="1" smtClean="0"/>
              <a:t>mydriasis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Clonidine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It is </a:t>
            </a:r>
            <a:r>
              <a:rPr lang="en-US" dirty="0"/>
              <a:t>an α</a:t>
            </a:r>
            <a:r>
              <a:rPr lang="en-US" baseline="-25000" dirty="0"/>
              <a:t>2</a:t>
            </a:r>
            <a:r>
              <a:rPr lang="en-US" dirty="0"/>
              <a:t> agonist that is used for the </a:t>
            </a:r>
            <a:r>
              <a:rPr lang="en-US" dirty="0" smtClean="0"/>
              <a:t>treatment of hypertension.</a:t>
            </a:r>
          </a:p>
          <a:p>
            <a:pPr>
              <a:lnSpc>
                <a:spcPct val="150000"/>
              </a:lnSpc>
            </a:pPr>
            <a:r>
              <a:rPr lang="en-US" dirty="0"/>
              <a:t>Clonidine acts centrally on presynaptic α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receptors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inhibition </a:t>
            </a:r>
            <a:r>
              <a:rPr lang="en-US" dirty="0"/>
              <a:t>of sympathetic vasomotor </a:t>
            </a:r>
            <a:r>
              <a:rPr lang="en-US" dirty="0" smtClean="0"/>
              <a:t>centers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decreased sympathetic </a:t>
            </a:r>
            <a:r>
              <a:rPr lang="en-US" dirty="0"/>
              <a:t>outflow to the periphery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Methyldopa</a:t>
            </a:r>
            <a:r>
              <a:rPr lang="en-US" dirty="0" smtClean="0"/>
              <a:t> is also an </a:t>
            </a:r>
            <a:r>
              <a:rPr lang="en-US" dirty="0"/>
              <a:t>α</a:t>
            </a:r>
            <a:r>
              <a:rPr lang="en-US" baseline="-25000" dirty="0"/>
              <a:t>2</a:t>
            </a:r>
            <a:r>
              <a:rPr lang="en-US" dirty="0"/>
              <a:t> agonist </a:t>
            </a:r>
            <a:r>
              <a:rPr lang="en-US" dirty="0" smtClean="0"/>
              <a:t>used to treat hypertension.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93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Mirabegron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It is </a:t>
            </a:r>
            <a:r>
              <a:rPr lang="en-US" dirty="0"/>
              <a:t>a β</a:t>
            </a:r>
            <a:r>
              <a:rPr lang="en-US" baseline="-25000" dirty="0"/>
              <a:t>3</a:t>
            </a:r>
            <a:r>
              <a:rPr lang="en-US" dirty="0"/>
              <a:t> agonist that relaxes the </a:t>
            </a:r>
            <a:r>
              <a:rPr lang="en-US" dirty="0" smtClean="0"/>
              <a:t>detrusor smooth </a:t>
            </a:r>
            <a:r>
              <a:rPr lang="en-US" dirty="0"/>
              <a:t>muscle </a:t>
            </a:r>
            <a:r>
              <a:rPr lang="en-US" dirty="0" smtClean="0"/>
              <a:t>during the urine storage phase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increases </a:t>
            </a:r>
            <a:r>
              <a:rPr lang="en-US" dirty="0"/>
              <a:t>bladder capacity.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is used for </a:t>
            </a:r>
            <a:r>
              <a:rPr lang="en-US" dirty="0" smtClean="0"/>
              <a:t>patients with </a:t>
            </a:r>
            <a:r>
              <a:rPr lang="en-US" dirty="0"/>
              <a:t>overactive bladder.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1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4186" y="550406"/>
            <a:ext cx="8094044" cy="356616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Indirect-acting adrenergic agonists</a:t>
            </a:r>
            <a:endParaRPr lang="en-GB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26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Amphetamine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55" y="1272015"/>
            <a:ext cx="8733962" cy="505117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700" dirty="0" smtClean="0"/>
              <a:t>It has marked </a:t>
            </a:r>
            <a:r>
              <a:rPr lang="en-US" sz="2700" dirty="0"/>
              <a:t>central stimulatory action </a:t>
            </a:r>
            <a:r>
              <a:rPr lang="en-US" sz="2700" dirty="0" smtClean="0">
                <a:sym typeface="Wingdings" panose="05000000000000000000" pitchFamily="2" charset="2"/>
              </a:rPr>
              <a:t> drug of abuse</a:t>
            </a:r>
            <a:r>
              <a:rPr lang="en-US" sz="27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It has neurologic and clinical effects similar to cocaine</a:t>
            </a:r>
            <a:r>
              <a:rPr lang="en-US" sz="27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 smtClean="0"/>
              <a:t>It </a:t>
            </a:r>
            <a:r>
              <a:rPr lang="en-US" sz="2700" dirty="0"/>
              <a:t>significantly </a:t>
            </a:r>
            <a:r>
              <a:rPr lang="en-US" sz="2700" dirty="0" smtClean="0"/>
              <a:t>increases </a:t>
            </a:r>
            <a:r>
              <a:rPr lang="en-US" sz="2700" dirty="0"/>
              <a:t>blood pressure </a:t>
            </a:r>
            <a:r>
              <a:rPr lang="en-US" sz="2700" dirty="0" smtClean="0"/>
              <a:t>by </a:t>
            </a:r>
            <a:r>
              <a:rPr lang="en-US" sz="2700" dirty="0"/>
              <a:t>α</a:t>
            </a:r>
            <a:r>
              <a:rPr lang="en-US" sz="2700" baseline="-25000" dirty="0"/>
              <a:t>1</a:t>
            </a:r>
            <a:r>
              <a:rPr lang="en-US" sz="2700" dirty="0"/>
              <a:t> </a:t>
            </a:r>
            <a:r>
              <a:rPr lang="en-US" sz="2700" dirty="0" smtClean="0"/>
              <a:t>agonist action </a:t>
            </a:r>
            <a:r>
              <a:rPr lang="en-US" sz="2700" dirty="0"/>
              <a:t>on the vasculature, as well as β</a:t>
            </a:r>
            <a:r>
              <a:rPr lang="en-US" sz="2700" baseline="-25000" dirty="0"/>
              <a:t>1</a:t>
            </a:r>
            <a:r>
              <a:rPr lang="en-US" sz="2700" dirty="0"/>
              <a:t>-stimulatory effects on the heart</a:t>
            </a:r>
            <a:r>
              <a:rPr lang="en-US" sz="27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/>
              <a:t>Its actions are mediated primarily through an increase in </a:t>
            </a:r>
            <a:r>
              <a:rPr lang="en-US" sz="2700" dirty="0" err="1" smtClean="0"/>
              <a:t>nonvesicular</a:t>
            </a:r>
            <a:r>
              <a:rPr lang="en-US" sz="2700" dirty="0" smtClean="0"/>
              <a:t> (intracellular) release </a:t>
            </a:r>
            <a:r>
              <a:rPr lang="en-US" sz="2700" dirty="0"/>
              <a:t>of </a:t>
            </a:r>
            <a:r>
              <a:rPr lang="en-US" sz="2700" dirty="0" err="1"/>
              <a:t>catecholamines</a:t>
            </a:r>
            <a:r>
              <a:rPr lang="en-US" sz="2700" dirty="0"/>
              <a:t> such as dopamine and norepinephrine </a:t>
            </a:r>
            <a:r>
              <a:rPr lang="en-US" sz="2700" dirty="0" smtClean="0"/>
              <a:t>from nerve terminals.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0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Amphetamine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59" y="1157126"/>
            <a:ext cx="8661151" cy="5174324"/>
          </a:xfrm>
        </p:spPr>
        <p:txBody>
          <a:bodyPr>
            <a:normAutofit/>
          </a:bodyPr>
          <a:lstStyle/>
          <a:p>
            <a:r>
              <a:rPr lang="en-GB" dirty="0" smtClean="0"/>
              <a:t>This group of agents includes:</a:t>
            </a:r>
          </a:p>
          <a:p>
            <a:pPr lvl="1"/>
            <a:r>
              <a:rPr lang="en-GB" dirty="0" err="1" smtClean="0"/>
              <a:t>Dextroamphetamine</a:t>
            </a:r>
            <a:r>
              <a:rPr lang="en-GB" dirty="0" smtClean="0"/>
              <a:t> (major compound)</a:t>
            </a:r>
          </a:p>
          <a:p>
            <a:pPr lvl="1"/>
            <a:r>
              <a:rPr lang="en-US" dirty="0" smtClean="0"/>
              <a:t>Methamphetamine (also known as </a:t>
            </a:r>
            <a:r>
              <a:rPr lang="en-US" i="1" dirty="0" smtClean="0"/>
              <a:t>speed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3,4-Methylenedioxymethamphetamine (also </a:t>
            </a:r>
            <a:r>
              <a:rPr lang="en-US" dirty="0"/>
              <a:t>known as MDMA, or </a:t>
            </a:r>
            <a:r>
              <a:rPr lang="en-US" i="1" dirty="0" smtClean="0"/>
              <a:t>Ecstasy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stimulant and hallucinogenic properties.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Effects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Increases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alertness, decreased fatigue, depressed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appetite, 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insomnia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Therapeutic uses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Attention deficit hyperactivity disorder (</a:t>
            </a:r>
            <a:r>
              <a:rPr lang="en-US" dirty="0" smtClean="0">
                <a:sym typeface="Wingdings" panose="05000000000000000000" pitchFamily="2" charset="2"/>
              </a:rPr>
              <a:t>ADHD)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Narcolepsy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Appetite suppression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63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Cocaine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It is a local </a:t>
            </a:r>
            <a:r>
              <a:rPr lang="en-US" dirty="0"/>
              <a:t>anesthetics </a:t>
            </a:r>
            <a:r>
              <a:rPr lang="en-US" dirty="0" smtClean="0"/>
              <a:t>that blocks </a:t>
            </a:r>
            <a:r>
              <a:rPr lang="en-US" dirty="0"/>
              <a:t>the </a:t>
            </a:r>
            <a:r>
              <a:rPr lang="en-US" b="1" dirty="0" smtClean="0"/>
              <a:t>(</a:t>
            </a:r>
            <a:r>
              <a:rPr lang="en-US" b="1" dirty="0"/>
              <a:t>Na</a:t>
            </a:r>
            <a:r>
              <a:rPr lang="en-US" b="1" baseline="30000" dirty="0"/>
              <a:t>+</a:t>
            </a:r>
            <a:r>
              <a:rPr lang="en-US" b="1" dirty="0"/>
              <a:t>/</a:t>
            </a:r>
            <a:r>
              <a:rPr lang="en-US" b="1" dirty="0" err="1"/>
              <a:t>Cl</a:t>
            </a:r>
            <a:r>
              <a:rPr lang="en-US" b="1" baseline="30000" dirty="0"/>
              <a:t>-</a:t>
            </a:r>
            <a:r>
              <a:rPr lang="en-US" b="1" dirty="0"/>
              <a:t>)-dependent </a:t>
            </a:r>
            <a:r>
              <a:rPr lang="en-US" b="1" dirty="0" smtClean="0"/>
              <a:t>norepinephrine transporter </a:t>
            </a:r>
            <a:r>
              <a:rPr lang="en-US" dirty="0"/>
              <a:t>required for cellular uptake of </a:t>
            </a:r>
            <a:r>
              <a:rPr lang="en-US" dirty="0" smtClean="0"/>
              <a:t>NE into the adrenergic neuron</a:t>
            </a:r>
          </a:p>
          <a:p>
            <a:pPr marL="288925" indent="0">
              <a:lnSpc>
                <a:spcPts val="3800"/>
              </a:lnSpc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NE accumulates </a:t>
            </a:r>
            <a:r>
              <a:rPr lang="en-US" dirty="0"/>
              <a:t>in </a:t>
            </a:r>
            <a:r>
              <a:rPr lang="en-US" dirty="0" smtClean="0"/>
              <a:t>the synaptic space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enhanced </a:t>
            </a:r>
            <a:r>
              <a:rPr lang="en-US" dirty="0"/>
              <a:t>sympathetic </a:t>
            </a:r>
            <a:r>
              <a:rPr lang="en-US" dirty="0" smtClean="0"/>
              <a:t>activity.</a:t>
            </a:r>
          </a:p>
          <a:p>
            <a:pPr>
              <a:lnSpc>
                <a:spcPts val="3800"/>
              </a:lnSpc>
            </a:pPr>
            <a:r>
              <a:rPr lang="en-US" dirty="0"/>
              <a:t>I</a:t>
            </a:r>
            <a:r>
              <a:rPr lang="en-US" dirty="0" smtClean="0"/>
              <a:t>t  can </a:t>
            </a:r>
            <a:r>
              <a:rPr lang="en-US" dirty="0"/>
              <a:t>increase blood pressure by α</a:t>
            </a:r>
            <a:r>
              <a:rPr lang="en-US" baseline="-25000" dirty="0"/>
              <a:t>1</a:t>
            </a:r>
            <a:r>
              <a:rPr lang="en-US" dirty="0"/>
              <a:t> agonist actions and β </a:t>
            </a:r>
            <a:r>
              <a:rPr lang="en-US" dirty="0" smtClean="0"/>
              <a:t>stimulatory effects.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059069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Mixed-action adrenergic agonists</a:t>
            </a:r>
            <a:endParaRPr lang="en-GB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Ephedrine and pseudoephedrine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Release stored </a:t>
            </a:r>
            <a:r>
              <a:rPr lang="en-US" dirty="0" err="1" smtClean="0"/>
              <a:t>onorepinephrine</a:t>
            </a:r>
            <a:r>
              <a:rPr lang="en-US" dirty="0" smtClean="0"/>
              <a:t> </a:t>
            </a:r>
            <a:r>
              <a:rPr lang="en-US" dirty="0"/>
              <a:t>from nerve endings and also directly stimulate both </a:t>
            </a:r>
            <a:r>
              <a:rPr lang="el-GR" dirty="0"/>
              <a:t>α </a:t>
            </a:r>
            <a:r>
              <a:rPr lang="en-US" dirty="0"/>
              <a:t>and </a:t>
            </a:r>
            <a:r>
              <a:rPr lang="el-GR" dirty="0"/>
              <a:t>β </a:t>
            </a:r>
            <a:r>
              <a:rPr lang="en-US" dirty="0"/>
              <a:t>receptors </a:t>
            </a:r>
            <a:r>
              <a:rPr lang="en-US" dirty="0">
                <a:sym typeface="Wingdings" panose="05000000000000000000" pitchFamily="2" charset="2"/>
              </a:rPr>
              <a:t> actions similar to epinephrine but less potent.</a:t>
            </a:r>
          </a:p>
          <a:p>
            <a:pPr>
              <a:lnSpc>
                <a:spcPts val="3500"/>
              </a:lnSpc>
            </a:pPr>
            <a:r>
              <a:rPr lang="en-US" dirty="0"/>
              <a:t>Ephedrine and pseudoephedrine are not </a:t>
            </a:r>
            <a:r>
              <a:rPr lang="en-US" dirty="0" err="1"/>
              <a:t>catechols</a:t>
            </a:r>
            <a:r>
              <a:rPr lang="en-US" dirty="0"/>
              <a:t> and are poor substrates for COMT and MAO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long duration of action.</a:t>
            </a:r>
          </a:p>
          <a:p>
            <a:pPr>
              <a:lnSpc>
                <a:spcPts val="3500"/>
              </a:lnSpc>
            </a:pPr>
            <a:r>
              <a:rPr lang="en-US" b="1" dirty="0"/>
              <a:t>Ephedrine</a:t>
            </a:r>
            <a:r>
              <a:rPr lang="en-US" dirty="0"/>
              <a:t> raises systolic and diastolic BP by vasoconstriction and cardiac stimulation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be used to treat hypotension.</a:t>
            </a:r>
          </a:p>
          <a:p>
            <a:pPr>
              <a:lnSpc>
                <a:spcPts val="3500"/>
              </a:lnSpc>
            </a:pPr>
            <a:r>
              <a:rPr lang="en-US" dirty="0"/>
              <a:t>It also produces mild stimulation f </a:t>
            </a:r>
            <a:r>
              <a:rPr lang="en-US" dirty="0" smtClean="0"/>
              <a:t>the CNS.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80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Ephedrine and pseudoephedrine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Pseudoephedrine</a:t>
            </a:r>
            <a:r>
              <a:rPr lang="en-US" dirty="0"/>
              <a:t> is </a:t>
            </a:r>
            <a:r>
              <a:rPr lang="en-US" dirty="0" smtClean="0"/>
              <a:t>primarily used </a:t>
            </a:r>
            <a:r>
              <a:rPr lang="en-US" dirty="0"/>
              <a:t>orally to treat nasal and sinus congestion.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Pseudoephedrine has </a:t>
            </a:r>
            <a:r>
              <a:rPr lang="en-US" dirty="0"/>
              <a:t>been illegally used to produce </a:t>
            </a:r>
            <a:r>
              <a:rPr lang="en-US" dirty="0" smtClean="0"/>
              <a:t>methamphetamine.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Adrenergic agonists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9" y="1285462"/>
            <a:ext cx="8692968" cy="5174324"/>
          </a:xfrm>
        </p:spPr>
        <p:txBody>
          <a:bodyPr>
            <a:normAutofit/>
          </a:bodyPr>
          <a:lstStyle/>
          <a:p>
            <a:pPr marL="393700" indent="-342900">
              <a:buFont typeface="+mj-lt"/>
              <a:buAutoNum type="arabicPeriod" startAt="2"/>
            </a:pPr>
            <a:r>
              <a:rPr lang="en-US" b="1" dirty="0" err="1" smtClean="0"/>
              <a:t>Noncatecholamines</a:t>
            </a:r>
            <a:endParaRPr lang="en-US" b="1" dirty="0" smtClean="0"/>
          </a:p>
          <a:p>
            <a:pPr marL="627063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Include </a:t>
            </a:r>
            <a:r>
              <a:rPr lang="en-US" dirty="0" smtClean="0">
                <a:solidFill>
                  <a:schemeClr val="tx1"/>
                </a:solidFill>
              </a:rPr>
              <a:t>phenylephrine, ephedrine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dirty="0" smtClean="0">
                <a:solidFill>
                  <a:schemeClr val="tx1"/>
                </a:solidFill>
              </a:rPr>
              <a:t>amphetamine.</a:t>
            </a:r>
            <a:endParaRPr lang="en-US" dirty="0">
              <a:solidFill>
                <a:schemeClr val="tx1"/>
              </a:solidFill>
            </a:endParaRPr>
          </a:p>
          <a:p>
            <a:pPr marL="627063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Have longer half-life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because they are not inactivated by COMT or MAO.</a:t>
            </a:r>
          </a:p>
          <a:p>
            <a:pPr marL="627063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Have increased lipid solubility 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greater access to CNS.</a:t>
            </a:r>
          </a:p>
          <a:p>
            <a:pPr marL="627063"/>
            <a:endParaRPr lang="en-US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7063"/>
            <a:endParaRPr lang="en-GB" dirty="0" smtClean="0">
              <a:solidFill>
                <a:schemeClr val="tx1"/>
              </a:solidFill>
            </a:endParaRPr>
          </a:p>
          <a:p>
            <a:pPr marL="803275"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7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" y="990659"/>
            <a:ext cx="9010572" cy="4640119"/>
          </a:xfrm>
        </p:spPr>
      </p:pic>
      <p:sp>
        <p:nvSpPr>
          <p:cNvPr id="5" name="Rectangle 4"/>
          <p:cNvSpPr/>
          <p:nvPr/>
        </p:nvSpPr>
        <p:spPr>
          <a:xfrm>
            <a:off x="0" y="6320589"/>
            <a:ext cx="9144000" cy="5374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2175" y="6395612"/>
            <a:ext cx="984019" cy="365125"/>
          </a:xfrm>
        </p:spPr>
        <p:txBody>
          <a:bodyPr/>
          <a:lstStyle/>
          <a:p>
            <a:fld id="{A42025B7-2047-4AED-B79E-9162FC345B4D}" type="slidenum">
              <a:rPr lang="en-GB" smtClean="0"/>
              <a:t>40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8020" y="553450"/>
            <a:ext cx="9144000" cy="5374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63327" y="5630778"/>
            <a:ext cx="894354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20589"/>
            <a:ext cx="9144000" cy="5374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2175" y="6395612"/>
            <a:ext cx="984019" cy="365125"/>
          </a:xfrm>
        </p:spPr>
        <p:txBody>
          <a:bodyPr/>
          <a:lstStyle/>
          <a:p>
            <a:fld id="{A42025B7-2047-4AED-B79E-9162FC345B4D}" type="slidenum">
              <a:rPr lang="en-GB" smtClean="0"/>
              <a:t>41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8020" y="553450"/>
            <a:ext cx="9144000" cy="5374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1" y="736256"/>
            <a:ext cx="8647634" cy="68930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9" y="1431993"/>
            <a:ext cx="8657954" cy="46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32009" y="1216150"/>
            <a:ext cx="8444753" cy="24414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Freestyle Script" panose="030804020302050B0404" pitchFamily="66" charset="0"/>
              </a:rPr>
              <a:t>Thank you for your attention</a:t>
            </a:r>
            <a:endParaRPr lang="en-GB" sz="5400" dirty="0">
              <a:solidFill>
                <a:schemeClr val="accent4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Adrenergic agonists - MOA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indent="-514350">
              <a:buFont typeface="+mj-lt"/>
              <a:buAutoNum type="arabicPeriod"/>
            </a:pPr>
            <a:r>
              <a:rPr lang="en-US" b="1" dirty="0" smtClean="0"/>
              <a:t>Direct-acting agonists </a:t>
            </a:r>
          </a:p>
          <a:p>
            <a:pPr marL="568325">
              <a:lnSpc>
                <a:spcPct val="150000"/>
              </a:lnSpc>
            </a:pPr>
            <a:r>
              <a:rPr lang="en-US" dirty="0"/>
              <a:t>Act directly on α or β </a:t>
            </a:r>
            <a:r>
              <a:rPr lang="en-US" dirty="0" smtClean="0"/>
              <a:t>receptors, producing </a:t>
            </a:r>
            <a:r>
              <a:rPr lang="en-US" dirty="0"/>
              <a:t>effects similar to those that occur following </a:t>
            </a:r>
            <a:r>
              <a:rPr lang="en-US" dirty="0" smtClean="0"/>
              <a:t>stimulation of </a:t>
            </a:r>
            <a:r>
              <a:rPr lang="en-US" dirty="0"/>
              <a:t>sympathetic nerves or release of epinephrine from the </a:t>
            </a:r>
            <a:r>
              <a:rPr lang="en-US" dirty="0" smtClean="0"/>
              <a:t>adrenal medulla.</a:t>
            </a:r>
          </a:p>
          <a:p>
            <a:pPr marL="568325">
              <a:lnSpc>
                <a:spcPct val="150000"/>
              </a:lnSpc>
            </a:pPr>
            <a:r>
              <a:rPr lang="en-US" dirty="0"/>
              <a:t>Include: </a:t>
            </a:r>
            <a:r>
              <a:rPr lang="en-US" dirty="0" smtClean="0"/>
              <a:t>epinephrine, norepinephrine</a:t>
            </a:r>
            <a:r>
              <a:rPr lang="en-US" dirty="0"/>
              <a:t>, isoproterenol, and </a:t>
            </a:r>
            <a:r>
              <a:rPr lang="en-US" dirty="0" smtClean="0"/>
              <a:t>phenylephrine.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Adrenergic agonists - MOA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052276"/>
          </a:xfrm>
        </p:spPr>
        <p:txBody>
          <a:bodyPr>
            <a:noAutofit/>
          </a:bodyPr>
          <a:lstStyle/>
          <a:p>
            <a:pPr marL="393700" indent="-342900">
              <a:buFont typeface="+mj-lt"/>
              <a:buAutoNum type="arabicPeriod" startAt="2"/>
            </a:pPr>
            <a:r>
              <a:rPr lang="en-US" sz="2500" b="1" dirty="0" smtClean="0"/>
              <a:t>Indirect-acting agonists </a:t>
            </a:r>
          </a:p>
          <a:p>
            <a:pPr marL="457200">
              <a:lnSpc>
                <a:spcPct val="150000"/>
              </a:lnSpc>
            </a:pPr>
            <a:r>
              <a:rPr lang="en-US" sz="2500" dirty="0" smtClean="0"/>
              <a:t>These </a:t>
            </a:r>
            <a:r>
              <a:rPr lang="en-US" sz="2500" dirty="0"/>
              <a:t>agents </a:t>
            </a:r>
            <a:r>
              <a:rPr lang="en-US" sz="2500" dirty="0" smtClean="0"/>
              <a:t>block </a:t>
            </a:r>
            <a:r>
              <a:rPr lang="en-US" sz="2500" dirty="0"/>
              <a:t>the </a:t>
            </a:r>
            <a:r>
              <a:rPr lang="en-US" sz="2500" dirty="0" smtClean="0"/>
              <a:t>reuptake of </a:t>
            </a:r>
            <a:r>
              <a:rPr lang="en-US" sz="2500" dirty="0"/>
              <a:t>norepinephrine or cause the release of norepinephrine from </a:t>
            </a:r>
            <a:r>
              <a:rPr lang="en-US" sz="2500" dirty="0" smtClean="0"/>
              <a:t>the </a:t>
            </a:r>
            <a:r>
              <a:rPr lang="en-US" sz="2500" dirty="0"/>
              <a:t>adrenergic </a:t>
            </a:r>
            <a:r>
              <a:rPr lang="en-US" sz="2500" dirty="0" smtClean="0"/>
              <a:t>neuron </a:t>
            </a:r>
            <a:r>
              <a:rPr lang="en-US" sz="2500" dirty="0" smtClean="0">
                <a:sym typeface="Wingdings" panose="05000000000000000000" pitchFamily="2" charset="2"/>
              </a:rPr>
              <a:t> </a:t>
            </a:r>
            <a:r>
              <a:rPr lang="en-US" sz="2500" dirty="0" smtClean="0"/>
              <a:t>norepinephrine </a:t>
            </a:r>
            <a:r>
              <a:rPr lang="en-US" sz="2500" dirty="0"/>
              <a:t>then traverses the synapse and binds to </a:t>
            </a:r>
            <a:r>
              <a:rPr lang="en-US" sz="2500" dirty="0" smtClean="0"/>
              <a:t>α or </a:t>
            </a:r>
            <a:r>
              <a:rPr lang="en-US" sz="2500" dirty="0"/>
              <a:t>β receptors. </a:t>
            </a:r>
            <a:endParaRPr lang="en-US" sz="2500" dirty="0" smtClean="0"/>
          </a:p>
          <a:p>
            <a:pPr marL="457200">
              <a:lnSpc>
                <a:spcPct val="150000"/>
              </a:lnSpc>
            </a:pPr>
            <a:r>
              <a:rPr lang="en-US" sz="2500" dirty="0" smtClean="0"/>
              <a:t>Examples </a:t>
            </a:r>
            <a:r>
              <a:rPr lang="en-US" sz="2500" dirty="0"/>
              <a:t>of reuptake inhibitors and agents </a:t>
            </a:r>
            <a:r>
              <a:rPr lang="en-US" sz="2500" dirty="0" smtClean="0"/>
              <a:t>that cause </a:t>
            </a:r>
            <a:r>
              <a:rPr lang="en-US" sz="2500" dirty="0"/>
              <a:t>norepinephrine release include </a:t>
            </a:r>
            <a:r>
              <a:rPr lang="en-US" sz="2500" b="1" dirty="0"/>
              <a:t>cocaine</a:t>
            </a:r>
            <a:r>
              <a:rPr lang="en-US" sz="2500" dirty="0"/>
              <a:t> and </a:t>
            </a:r>
            <a:r>
              <a:rPr lang="en-US" sz="2500" b="1" dirty="0" smtClean="0"/>
              <a:t>amphetamines</a:t>
            </a:r>
            <a:r>
              <a:rPr lang="en-US" sz="2500" dirty="0" smtClean="0"/>
              <a:t>, respectively</a:t>
            </a:r>
            <a:r>
              <a:rPr lang="en-US" sz="2500" dirty="0"/>
              <a:t>.</a:t>
            </a:r>
            <a:endParaRPr lang="en-GB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96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Adrenergic agonists - MOA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2"/>
            <a:ext cx="8680173" cy="5052276"/>
          </a:xfrm>
        </p:spPr>
        <p:txBody>
          <a:bodyPr>
            <a:noAutofit/>
          </a:bodyPr>
          <a:lstStyle/>
          <a:p>
            <a:pPr marL="393700" indent="-342900">
              <a:buFont typeface="+mj-lt"/>
              <a:buAutoNum type="arabicPeriod" startAt="3"/>
            </a:pPr>
            <a:r>
              <a:rPr lang="en-US" sz="2500" b="1" dirty="0" smtClean="0"/>
              <a:t>Mixed-action agonists </a:t>
            </a:r>
          </a:p>
          <a:p>
            <a:pPr marL="457200">
              <a:lnSpc>
                <a:spcPct val="150000"/>
              </a:lnSpc>
            </a:pPr>
            <a:r>
              <a:rPr lang="en-US" sz="2500" b="1" dirty="0"/>
              <a:t>Ephedrine</a:t>
            </a:r>
            <a:r>
              <a:rPr lang="en-US" sz="2500" dirty="0"/>
              <a:t> and its stereoisomer, </a:t>
            </a:r>
            <a:r>
              <a:rPr lang="en-US" sz="2500" b="1" dirty="0" smtClean="0"/>
              <a:t>pseudoephedrine</a:t>
            </a:r>
            <a:r>
              <a:rPr lang="en-US" sz="2500" dirty="0" smtClean="0"/>
              <a:t>, both </a:t>
            </a:r>
            <a:r>
              <a:rPr lang="en-US" sz="2500" dirty="0"/>
              <a:t>stimulate </a:t>
            </a:r>
            <a:r>
              <a:rPr lang="en-US" sz="2500" dirty="0" err="1"/>
              <a:t>adrenoceptors</a:t>
            </a:r>
            <a:r>
              <a:rPr lang="en-US" sz="2500" dirty="0"/>
              <a:t> directly and release </a:t>
            </a:r>
            <a:r>
              <a:rPr lang="en-US" sz="2500" dirty="0" smtClean="0"/>
              <a:t>norepinephrine from </a:t>
            </a:r>
            <a:r>
              <a:rPr lang="en-US" sz="2500" dirty="0"/>
              <a:t>the adrenergic </a:t>
            </a:r>
            <a:r>
              <a:rPr lang="en-US" sz="2500" dirty="0" smtClean="0"/>
              <a:t>neuron.</a:t>
            </a:r>
            <a:endParaRPr lang="en-GB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4858" y="758952"/>
            <a:ext cx="8103476" cy="308783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Direct-acting adrenergic agonists</a:t>
            </a:r>
            <a:endParaRPr lang="en-GB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 smtClean="0"/>
              <a:t>It is </a:t>
            </a:r>
            <a:r>
              <a:rPr lang="en-US" dirty="0"/>
              <a:t>one of the four </a:t>
            </a:r>
            <a:r>
              <a:rPr lang="en-US" dirty="0" err="1"/>
              <a:t>catecholamines</a:t>
            </a:r>
            <a:r>
              <a:rPr lang="en-US" dirty="0"/>
              <a:t> (</a:t>
            </a:r>
            <a:r>
              <a:rPr lang="en-US" dirty="0" smtClean="0"/>
              <a:t>epinephrine, norepinephrine</a:t>
            </a:r>
            <a:r>
              <a:rPr lang="en-US" dirty="0"/>
              <a:t>, dopamine, and </a:t>
            </a:r>
            <a:r>
              <a:rPr lang="en-US" dirty="0" err="1"/>
              <a:t>dobutamine</a:t>
            </a:r>
            <a:r>
              <a:rPr lang="en-US" dirty="0"/>
              <a:t>) commonly used </a:t>
            </a:r>
            <a:r>
              <a:rPr lang="en-US" dirty="0" smtClean="0"/>
              <a:t>in therapy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ts val="3400"/>
              </a:lnSpc>
            </a:pPr>
            <a:r>
              <a:rPr lang="en-US" dirty="0" smtClean="0"/>
              <a:t>The </a:t>
            </a:r>
            <a:r>
              <a:rPr lang="en-US" dirty="0"/>
              <a:t>first three are naturally occurring neurotransmitters, </a:t>
            </a:r>
            <a:r>
              <a:rPr lang="en-US" dirty="0" smtClean="0"/>
              <a:t>and the </a:t>
            </a:r>
            <a:r>
              <a:rPr lang="en-US" dirty="0"/>
              <a:t>latter is a synthetic </a:t>
            </a:r>
            <a:r>
              <a:rPr lang="en-US" dirty="0" smtClean="0"/>
              <a:t>compound.</a:t>
            </a:r>
          </a:p>
          <a:p>
            <a:pPr>
              <a:lnSpc>
                <a:spcPts val="3400"/>
              </a:lnSpc>
            </a:pPr>
            <a:r>
              <a:rPr lang="en-US" dirty="0"/>
              <a:t>Epinephrine interacts with both α and β receptors. </a:t>
            </a:r>
            <a:endParaRPr lang="en-US" dirty="0" smtClean="0"/>
          </a:p>
          <a:p>
            <a:pPr>
              <a:lnSpc>
                <a:spcPts val="3400"/>
              </a:lnSpc>
            </a:pPr>
            <a:r>
              <a:rPr lang="en-US" dirty="0" smtClean="0"/>
              <a:t>At low doses</a:t>
            </a:r>
            <a:r>
              <a:rPr lang="en-US" dirty="0"/>
              <a:t>, β effects (vasodilation) on the vascular system </a:t>
            </a:r>
            <a:r>
              <a:rPr lang="en-US" dirty="0" smtClean="0"/>
              <a:t>predominate, whereas </a:t>
            </a:r>
            <a:r>
              <a:rPr lang="en-US" dirty="0"/>
              <a:t>at high doses, α effects (vasoconstriction) are the </a:t>
            </a:r>
            <a:r>
              <a:rPr lang="en-US" dirty="0" smtClean="0"/>
              <a:t>strongest.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25B7-2047-4AED-B79E-9162FC345B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246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18148</TotalTime>
  <Words>1876</Words>
  <Application>Microsoft Office PowerPoint</Application>
  <PresentationFormat>On-screen Show (4:3)</PresentationFormat>
  <Paragraphs>232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Microsoft YaHei UI</vt:lpstr>
      <vt:lpstr>Arial</vt:lpstr>
      <vt:lpstr>Calibri</vt:lpstr>
      <vt:lpstr>Calibri Light</vt:lpstr>
      <vt:lpstr>Freestyle Script</vt:lpstr>
      <vt:lpstr>Wingdings</vt:lpstr>
      <vt:lpstr>Retrospect</vt:lpstr>
      <vt:lpstr>Adrenergic agonists</vt:lpstr>
      <vt:lpstr>Major effects mediated by adrenoceptors</vt:lpstr>
      <vt:lpstr>Adrenergic agonists</vt:lpstr>
      <vt:lpstr>Adrenergic agonists</vt:lpstr>
      <vt:lpstr>Adrenergic agonists - MOA</vt:lpstr>
      <vt:lpstr>Adrenergic agonists - MOA</vt:lpstr>
      <vt:lpstr>Adrenergic agonists - MOA</vt:lpstr>
      <vt:lpstr>Direct-acting adrenergic agonists</vt:lpstr>
      <vt:lpstr>Epinephrine</vt:lpstr>
      <vt:lpstr>Epinephrine - Actions</vt:lpstr>
      <vt:lpstr>Epinephrine - Actions</vt:lpstr>
      <vt:lpstr>Epinephrine - Actions</vt:lpstr>
      <vt:lpstr>Epinephrine - Actions</vt:lpstr>
      <vt:lpstr>Epinephrine - Therapeutic uses</vt:lpstr>
      <vt:lpstr>Epinephrine - Pharmacokinetics</vt:lpstr>
      <vt:lpstr>Epinephrine – Adverse effects </vt:lpstr>
      <vt:lpstr>Norepinephrine (NE)</vt:lpstr>
      <vt:lpstr>Norepinephrine (NE)</vt:lpstr>
      <vt:lpstr>Norepinephrine - Pharmacokinetics</vt:lpstr>
      <vt:lpstr>Norepinephrine – Adverse effects</vt:lpstr>
      <vt:lpstr>Isoproterenol</vt:lpstr>
      <vt:lpstr>Isoproterenol – Therapeutic uses</vt:lpstr>
      <vt:lpstr>Dopamine</vt:lpstr>
      <vt:lpstr>Dopamine - Actions</vt:lpstr>
      <vt:lpstr>Dopamine – Therapeutic uses</vt:lpstr>
      <vt:lpstr>Dopamine – Adverse effects</vt:lpstr>
      <vt:lpstr>Fenoldopam</vt:lpstr>
      <vt:lpstr>Dobutamine</vt:lpstr>
      <vt:lpstr>Oxymetazoline</vt:lpstr>
      <vt:lpstr>Phenylephrine</vt:lpstr>
      <vt:lpstr>Clonidine</vt:lpstr>
      <vt:lpstr>Mirabegron</vt:lpstr>
      <vt:lpstr>Indirect-acting adrenergic agonists</vt:lpstr>
      <vt:lpstr>Amphetamine</vt:lpstr>
      <vt:lpstr>Amphetamine</vt:lpstr>
      <vt:lpstr>Cocaine</vt:lpstr>
      <vt:lpstr>Mixed-action adrenergic agonists</vt:lpstr>
      <vt:lpstr>Ephedrine and pseudoephedrine</vt:lpstr>
      <vt:lpstr>Ephedrine and pseudoephedrine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Fatimah Almahasneh</dc:creator>
  <cp:lastModifiedBy>Dr. Fatimah Almahasneh</cp:lastModifiedBy>
  <cp:revision>444</cp:revision>
  <dcterms:created xsi:type="dcterms:W3CDTF">2021-02-17T06:44:58Z</dcterms:created>
  <dcterms:modified xsi:type="dcterms:W3CDTF">2021-04-03T09:00:03Z</dcterms:modified>
</cp:coreProperties>
</file>